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6" r:id="rId2"/>
  </p:sldMasterIdLst>
  <p:notesMasterIdLst>
    <p:notesMasterId r:id="rId89"/>
  </p:notesMasterIdLst>
  <p:sldIdLst>
    <p:sldId id="313" r:id="rId3"/>
    <p:sldId id="405" r:id="rId4"/>
    <p:sldId id="389" r:id="rId5"/>
    <p:sldId id="390" r:id="rId6"/>
    <p:sldId id="342" r:id="rId7"/>
    <p:sldId id="343" r:id="rId8"/>
    <p:sldId id="347" r:id="rId9"/>
    <p:sldId id="348" r:id="rId10"/>
    <p:sldId id="350" r:id="rId11"/>
    <p:sldId id="360" r:id="rId12"/>
    <p:sldId id="349" r:id="rId13"/>
    <p:sldId id="351" r:id="rId14"/>
    <p:sldId id="359" r:id="rId15"/>
    <p:sldId id="352" r:id="rId16"/>
    <p:sldId id="353" r:id="rId17"/>
    <p:sldId id="354" r:id="rId18"/>
    <p:sldId id="355" r:id="rId19"/>
    <p:sldId id="356" r:id="rId20"/>
    <p:sldId id="357" r:id="rId21"/>
    <p:sldId id="358" r:id="rId22"/>
    <p:sldId id="317" r:id="rId23"/>
    <p:sldId id="292" r:id="rId24"/>
    <p:sldId id="259" r:id="rId25"/>
    <p:sldId id="297" r:id="rId26"/>
    <p:sldId id="260" r:id="rId27"/>
    <p:sldId id="293" r:id="rId28"/>
    <p:sldId id="295" r:id="rId29"/>
    <p:sldId id="320" r:id="rId30"/>
    <p:sldId id="391" r:id="rId31"/>
    <p:sldId id="392" r:id="rId32"/>
    <p:sldId id="394" r:id="rId33"/>
    <p:sldId id="381" r:id="rId34"/>
    <p:sldId id="393" r:id="rId35"/>
    <p:sldId id="399" r:id="rId36"/>
    <p:sldId id="400" r:id="rId37"/>
    <p:sldId id="395" r:id="rId38"/>
    <p:sldId id="396" r:id="rId39"/>
    <p:sldId id="397" r:id="rId40"/>
    <p:sldId id="398" r:id="rId41"/>
    <p:sldId id="362" r:id="rId42"/>
    <p:sldId id="363" r:id="rId43"/>
    <p:sldId id="380" r:id="rId44"/>
    <p:sldId id="366" r:id="rId45"/>
    <p:sldId id="364" r:id="rId46"/>
    <p:sldId id="404" r:id="rId47"/>
    <p:sldId id="367" r:id="rId48"/>
    <p:sldId id="361" r:id="rId49"/>
    <p:sldId id="365" r:id="rId50"/>
    <p:sldId id="401" r:id="rId51"/>
    <p:sldId id="402" r:id="rId52"/>
    <p:sldId id="403" r:id="rId53"/>
    <p:sldId id="368" r:id="rId54"/>
    <p:sldId id="369" r:id="rId55"/>
    <p:sldId id="373" r:id="rId56"/>
    <p:sldId id="374" r:id="rId57"/>
    <p:sldId id="375" r:id="rId58"/>
    <p:sldId id="376" r:id="rId59"/>
    <p:sldId id="377" r:id="rId60"/>
    <p:sldId id="379" r:id="rId61"/>
    <p:sldId id="337" r:id="rId62"/>
    <p:sldId id="338" r:id="rId63"/>
    <p:sldId id="339" r:id="rId64"/>
    <p:sldId id="340" r:id="rId65"/>
    <p:sldId id="307" r:id="rId66"/>
    <p:sldId id="308" r:id="rId67"/>
    <p:sldId id="309" r:id="rId68"/>
    <p:sldId id="273" r:id="rId69"/>
    <p:sldId id="305" r:id="rId70"/>
    <p:sldId id="275" r:id="rId71"/>
    <p:sldId id="274" r:id="rId72"/>
    <p:sldId id="370" r:id="rId73"/>
    <p:sldId id="281" r:id="rId74"/>
    <p:sldId id="324" r:id="rId75"/>
    <p:sldId id="280" r:id="rId76"/>
    <p:sldId id="282" r:id="rId77"/>
    <p:sldId id="322" r:id="rId78"/>
    <p:sldId id="285" r:id="rId79"/>
    <p:sldId id="326" r:id="rId80"/>
    <p:sldId id="310" r:id="rId81"/>
    <p:sldId id="344" r:id="rId82"/>
    <p:sldId id="382" r:id="rId83"/>
    <p:sldId id="383" r:id="rId84"/>
    <p:sldId id="384" r:id="rId85"/>
    <p:sldId id="385" r:id="rId86"/>
    <p:sldId id="386" r:id="rId87"/>
    <p:sldId id="388" r:id="rId88"/>
  </p:sldIdLst>
  <p:sldSz cx="9144000" cy="6858000" type="screen4x3"/>
  <p:notesSz cx="6858000" cy="9144000"/>
  <p:defaultText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8A22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58" d="100"/>
          <a:sy n="58" d="100"/>
        </p:scale>
        <p:origin x="-1264"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90" Type="http://schemas.openxmlformats.org/officeDocument/2006/relationships/printerSettings" Target="printerSettings/printerSettings1.bin"/><Relationship Id="rId91" Type="http://schemas.openxmlformats.org/officeDocument/2006/relationships/presProps" Target="presProps.xml"/><Relationship Id="rId92" Type="http://schemas.openxmlformats.org/officeDocument/2006/relationships/viewProps" Target="viewProps.xml"/><Relationship Id="rId93" Type="http://schemas.openxmlformats.org/officeDocument/2006/relationships/theme" Target="theme/theme1.xml"/><Relationship Id="rId94"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7E1D0F-2C83-084D-AFFD-C6E5FCA3EB36}" type="datetimeFigureOut">
              <a:rPr lang="en-US" smtClean="0"/>
              <a:t>15-11-27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FE87BC-372F-7945-A9D9-0CFF937A6DA6}" type="slidenum">
              <a:rPr lang="en-US" smtClean="0"/>
              <a:t>‹#›</a:t>
            </a:fld>
            <a:endParaRPr lang="en-US"/>
          </a:p>
        </p:txBody>
      </p:sp>
    </p:spTree>
    <p:extLst>
      <p:ext uri="{BB962C8B-B14F-4D97-AF65-F5344CB8AC3E}">
        <p14:creationId xmlns:p14="http://schemas.microsoft.com/office/powerpoint/2010/main" val="3522806669"/>
      </p:ext>
    </p:extLst>
  </p:cSld>
  <p:clrMap bg1="lt1" tx1="dk1" bg2="lt2" tx2="dk2" accent1="accent1" accent2="accent2" accent3="accent3" accent4="accent4" accent5="accent5" accent6="accent6" hlink="hlink" folHlink="folHlink"/>
  <p:notesStyle>
    <a:lvl1pPr marL="0" algn="l" defTabSz="457177" rtl="0" eaLnBrk="1" latinLnBrk="0" hangingPunct="1">
      <a:defRPr sz="1200" kern="1200">
        <a:solidFill>
          <a:schemeClr val="tx1"/>
        </a:solidFill>
        <a:latin typeface="+mn-lt"/>
        <a:ea typeface="+mn-ea"/>
        <a:cs typeface="+mn-cs"/>
      </a:defRPr>
    </a:lvl1pPr>
    <a:lvl2pPr marL="457177" algn="l" defTabSz="457177" rtl="0" eaLnBrk="1" latinLnBrk="0" hangingPunct="1">
      <a:defRPr sz="1200" kern="1200">
        <a:solidFill>
          <a:schemeClr val="tx1"/>
        </a:solidFill>
        <a:latin typeface="+mn-lt"/>
        <a:ea typeface="+mn-ea"/>
        <a:cs typeface="+mn-cs"/>
      </a:defRPr>
    </a:lvl2pPr>
    <a:lvl3pPr marL="914353" algn="l" defTabSz="457177" rtl="0" eaLnBrk="1" latinLnBrk="0" hangingPunct="1">
      <a:defRPr sz="1200" kern="1200">
        <a:solidFill>
          <a:schemeClr val="tx1"/>
        </a:solidFill>
        <a:latin typeface="+mn-lt"/>
        <a:ea typeface="+mn-ea"/>
        <a:cs typeface="+mn-cs"/>
      </a:defRPr>
    </a:lvl3pPr>
    <a:lvl4pPr marL="1371530" algn="l" defTabSz="457177" rtl="0" eaLnBrk="1" latinLnBrk="0" hangingPunct="1">
      <a:defRPr sz="1200" kern="1200">
        <a:solidFill>
          <a:schemeClr val="tx1"/>
        </a:solidFill>
        <a:latin typeface="+mn-lt"/>
        <a:ea typeface="+mn-ea"/>
        <a:cs typeface="+mn-cs"/>
      </a:defRPr>
    </a:lvl4pPr>
    <a:lvl5pPr marL="1828706" algn="l" defTabSz="457177" rtl="0" eaLnBrk="1" latinLnBrk="0" hangingPunct="1">
      <a:defRPr sz="1200" kern="1200">
        <a:solidFill>
          <a:schemeClr val="tx1"/>
        </a:solidFill>
        <a:latin typeface="+mn-lt"/>
        <a:ea typeface="+mn-ea"/>
        <a:cs typeface="+mn-cs"/>
      </a:defRPr>
    </a:lvl5pPr>
    <a:lvl6pPr marL="2285883" algn="l" defTabSz="457177" rtl="0" eaLnBrk="1" latinLnBrk="0" hangingPunct="1">
      <a:defRPr sz="1200" kern="1200">
        <a:solidFill>
          <a:schemeClr val="tx1"/>
        </a:solidFill>
        <a:latin typeface="+mn-lt"/>
        <a:ea typeface="+mn-ea"/>
        <a:cs typeface="+mn-cs"/>
      </a:defRPr>
    </a:lvl6pPr>
    <a:lvl7pPr marL="2743060" algn="l" defTabSz="457177" rtl="0" eaLnBrk="1" latinLnBrk="0" hangingPunct="1">
      <a:defRPr sz="1200" kern="1200">
        <a:solidFill>
          <a:schemeClr val="tx1"/>
        </a:solidFill>
        <a:latin typeface="+mn-lt"/>
        <a:ea typeface="+mn-ea"/>
        <a:cs typeface="+mn-cs"/>
      </a:defRPr>
    </a:lvl7pPr>
    <a:lvl8pPr marL="3200236" algn="l" defTabSz="457177" rtl="0" eaLnBrk="1" latinLnBrk="0" hangingPunct="1">
      <a:defRPr sz="1200" kern="1200">
        <a:solidFill>
          <a:schemeClr val="tx1"/>
        </a:solidFill>
        <a:latin typeface="+mn-lt"/>
        <a:ea typeface="+mn-ea"/>
        <a:cs typeface="+mn-cs"/>
      </a:defRPr>
    </a:lvl8pPr>
    <a:lvl9pPr marL="3657413" algn="l" defTabSz="4571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43DED-E70C-3E4A-94E7-E4A33D16A59A}"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1547175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196" tIns="76196" rIns="76196" bIns="76196"/>
          <a:lstStyle/>
          <a:p>
            <a:r>
              <a:rPr lang="en-CA" dirty="0" smtClean="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196" tIns="76196" rIns="76196" bIns="0">
            <a:normAutofit/>
          </a:bodyPr>
          <a:lstStyle>
            <a:lvl1pPr marL="0" indent="0" algn="l">
              <a:buNone/>
              <a:defRPr sz="2400">
                <a:solidFill>
                  <a:srgbClr val="5E6062"/>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CA" smtClean="0"/>
              <a:t>Click to edit Master subtitle style</a:t>
            </a:r>
            <a:endParaRPr lang="en-US" dirty="0"/>
          </a:p>
        </p:txBody>
      </p:sp>
    </p:spTree>
    <p:extLst>
      <p:ext uri="{BB962C8B-B14F-4D97-AF65-F5344CB8AC3E}">
        <p14:creationId xmlns:p14="http://schemas.microsoft.com/office/powerpoint/2010/main" val="989231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0281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262871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177" indent="-457177">
              <a:buFont typeface="Arial"/>
              <a:buChar char="•"/>
              <a:defRPr sz="2400"/>
            </a:lvl1pPr>
            <a:lvl2pPr marL="914353" indent="-457177">
              <a:buFont typeface="Arial"/>
              <a:buChar char="•"/>
              <a:defRPr sz="2400"/>
            </a:lvl2pPr>
            <a:lvl3pPr marL="1371530" indent="-457177">
              <a:buFont typeface="Arial"/>
              <a:buChar char="•"/>
              <a:defRPr sz="2400"/>
            </a:lvl3pPr>
            <a:lvl4pPr marL="1828706" indent="-457177">
              <a:buFont typeface="Arial"/>
              <a:buChar char="•"/>
              <a:defRPr sz="2400"/>
            </a:lvl4pPr>
            <a:lvl5pPr marL="2285883" indent="-457177">
              <a:buFont typeface="Arial"/>
              <a:buChar cha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80513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Tree>
    <p:extLst>
      <p:ext uri="{BB962C8B-B14F-4D97-AF65-F5344CB8AC3E}">
        <p14:creationId xmlns:p14="http://schemas.microsoft.com/office/powerpoint/2010/main" val="399547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36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smtClean="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Tree>
    <p:extLst>
      <p:ext uri="{BB962C8B-B14F-4D97-AF65-F5344CB8AC3E}">
        <p14:creationId xmlns:p14="http://schemas.microsoft.com/office/powerpoint/2010/main" val="1311143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3037695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2882215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Tree>
    <p:extLst>
      <p:ext uri="{BB962C8B-B14F-4D97-AF65-F5344CB8AC3E}">
        <p14:creationId xmlns:p14="http://schemas.microsoft.com/office/powerpoint/2010/main" val="6262743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emf"/><Relationship Id="rId8"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slideLayout" Target="../slideLayouts/slideLayout10.xml"/><Relationship Id="rId6" Type="http://schemas.openxmlformats.org/officeDocument/2006/relationships/theme" Target="../theme/theme2.xml"/><Relationship Id="rId7" Type="http://schemas.openxmlformats.org/officeDocument/2006/relationships/image" Target="../media/image1.emf"/><Relationship Id="rId8" Type="http://schemas.openxmlformats.org/officeDocument/2006/relationships/image" Target="../media/image2.emf"/><Relationship Id="rId1" Type="http://schemas.openxmlformats.org/officeDocument/2006/relationships/slideLayout" Target="../slideLayouts/slideLayout6.xml"/><Relationship Id="rId2"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196" tIns="76196" rIns="76196" bIns="76196" rtlCol="0" anchor="ctr">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196" tIns="76196" rIns="76196" bIns="76196"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17" name="Rectangle 16"/>
          <p:cNvSpPr/>
          <p:nvPr/>
        </p:nvSpPr>
        <p:spPr>
          <a:xfrm>
            <a:off x="-58033" y="5973245"/>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endParaRPr lang="en-US"/>
          </a:p>
        </p:txBody>
      </p:sp>
      <p:pic>
        <p:nvPicPr>
          <p:cNvPr id="16" name="Picture 15"/>
          <p:cNvPicPr>
            <a:picLocks noChangeAspect="1"/>
          </p:cNvPicPr>
          <p:nvPr/>
        </p:nvPicPr>
        <p:blipFill>
          <a:blip r:embed="rId7"/>
          <a:stretch>
            <a:fillRect/>
          </a:stretch>
        </p:blipFill>
        <p:spPr>
          <a:xfrm>
            <a:off x="431221"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85290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l" defTabSz="457177" rtl="0" eaLnBrk="1" latinLnBrk="0" hangingPunct="1">
        <a:spcBef>
          <a:spcPct val="0"/>
        </a:spcBef>
        <a:buNone/>
        <a:defRPr sz="4400" kern="1200" cap="none">
          <a:solidFill>
            <a:srgbClr val="5E6062"/>
          </a:solidFill>
          <a:latin typeface="Klavika"/>
          <a:ea typeface="+mj-ea"/>
          <a:cs typeface="+mj-cs"/>
        </a:defRPr>
      </a:lvl1pPr>
    </p:titleStyle>
    <p:bodyStyle>
      <a:lvl1pPr marL="342882" indent="-342882" algn="l" defTabSz="457177"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12" indent="-285736" algn="l" defTabSz="457177"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2942" indent="-228588" algn="l" defTabSz="457177"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118" indent="-228588" algn="l" defTabSz="457177"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295" indent="-228588" algn="l" defTabSz="457177"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471" indent="-228588"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48" indent="-228588"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5" indent="-228588"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1" indent="-228588" algn="l" defTabSz="45717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Arial"/>
            </a:endParaRPr>
          </a:p>
        </p:txBody>
      </p:sp>
      <p:pic>
        <p:nvPicPr>
          <p:cNvPr id="16" name="Picture 15"/>
          <p:cNvPicPr>
            <a:picLocks noChangeAspect="1"/>
          </p:cNvPicPr>
          <p:nvPr/>
        </p:nvPicPr>
        <p:blipFill>
          <a:blip r:embed="rId7"/>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423139118"/>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hyperlink" Target="http://videogame.law.ubc.ca" TargetMode="External"/><Relationship Id="rId5" Type="http://schemas.openxmlformats.org/officeDocument/2006/relationships/hyperlink" Target="mailto:jon_festinger@thecdm.ca" TargetMode="External"/><Relationship Id="rId6"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 Id="rId3" Type="http://schemas.openxmlformats.org/officeDocument/2006/relationships/hyperlink" Target="http://www.allyourlawarebelongtous.com/justin-biebers-joustin-beaver-lawsuit/"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 Id="rId3" Type="http://schemas.openxmlformats.org/officeDocument/2006/relationships/image" Target="../media/image1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 Id="rId3"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hyperlink" Target="http://volokh.com/2011/06/24/electronic-arts-prevails-over-dillinger-heirs/" TargetMode="External"/><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eg"/><Relationship Id="rId6" Type="http://schemas.openxmlformats.org/officeDocument/2006/relationships/image" Target="../media/image26.jpeg"/><Relationship Id="rId7" Type="http://schemas.openxmlformats.org/officeDocument/2006/relationships/image" Target="../media/image27.jpeg"/><Relationship Id="rId8" Type="http://schemas.openxmlformats.org/officeDocument/2006/relationships/image" Target="../media/image28.jpeg"/><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 Id="rId3" Type="http://schemas.openxmlformats.org/officeDocument/2006/relationships/image" Target="../media/image3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 Id="rId3" Type="http://schemas.openxmlformats.org/officeDocument/2006/relationships/image" Target="../media/image3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eval.ctlt.ubc.ca/law"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eg"/><Relationship Id="rId3" Type="http://schemas.openxmlformats.org/officeDocument/2006/relationships/image" Target="../media/image3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7.png"/><Relationship Id="rId3"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hyperlink" Target="http://www.theesa.com/facts/pdfs/ESA_EF_2012.pdf" TargetMode="External"/><Relationship Id="rId4" Type="http://schemas.openxmlformats.org/officeDocument/2006/relationships/hyperlink" Target="http://news.cnet.com/8301-13506_3-20118481-17/91-percent-of-kids-are-gamers-research-says/" TargetMode="External"/><Relationship Id="rId1" Type="http://schemas.openxmlformats.org/officeDocument/2006/relationships/slideLayout" Target="../slideLayouts/slideLayout2.xml"/><Relationship Id="rId2" Type="http://schemas.openxmlformats.org/officeDocument/2006/relationships/hyperlink" Target="http://www.theesa.com/facts/gameplayer.asp"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hyperlink" Target="http://www.eurogamer.net/articles/2013-02-01-shooters-how-video-games-fund-arms-manufacturers" TargetMode="External"/><Relationship Id="rId4" Type="http://schemas.openxmlformats.org/officeDocument/2006/relationships/hyperlink" Target="http://www.theverge.com/2012/12/27/3807900/ea-removes-links-to-gun-sellers-on-medal-of-honor-page" TargetMode="External"/><Relationship Id="rId5" Type="http://schemas.openxmlformats.org/officeDocument/2006/relationships/hyperlink" Target="http://ejas.revues.org/8831" TargetMode="External"/><Relationship Id="rId6"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hyperlink" Target="http://home.nra.org/pdf/Transcript_PDF.pdf"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www.gamesindustry.biz/articles/hot-coffee-controversy-grows-as-hilary-clinton-weighs-in" TargetMode="External"/><Relationship Id="rId4" Type="http://schemas.openxmlformats.org/officeDocument/2006/relationships/hyperlink" Target="http://www.esrb.org/about/news/7202005.jsp" TargetMode="External"/><Relationship Id="rId5" Type="http://schemas.openxmlformats.org/officeDocument/2006/relationships/hyperlink" Target="http://kotaku.com/113506/breaking-esrb-recalls-san-andreas" TargetMode="External"/><Relationship Id="rId6" Type="http://schemas.openxmlformats.org/officeDocument/2006/relationships/image" Target="../media/image41.jpg"/><Relationship Id="rId1" Type="http://schemas.openxmlformats.org/officeDocument/2006/relationships/slideLayout" Target="../slideLayouts/slideLayout2.xml"/><Relationship Id="rId2" Type="http://schemas.openxmlformats.org/officeDocument/2006/relationships/hyperlink" Target="http://www.gamespot.com/news/debate-intensifies-over-hot-coffee-sex-in-gta-6128837"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www.ftc.gov/os/caselist/0523158/0523158c4162TakeTwoInteractiveandRockstarComplaint.pdf" TargetMode="External"/><Relationship Id="rId4" Type="http://schemas.openxmlformats.org/officeDocument/2006/relationships/hyperlink" Target="http://www.ftc.gov/opa/2006/06/grandtheftauto.shtm" TargetMode="External"/><Relationship Id="rId5" Type="http://schemas.openxmlformats.org/officeDocument/2006/relationships/image" Target="../media/image42.jpg"/><Relationship Id="rId6"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hyperlink" Target="http://www.eurogamer.net/articles/2012-11-30-who-spilled-hot-coffee"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elizabethsampat.com/quit-fucking-going-to-pax-already-what-is-wrong-with-you/" TargetMode="External"/><Relationship Id="rId4"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hyperlink" Target="http://groupthink.jezebel.com/every-misogynistic-argument-youve-ever-heard-about-vid-756662565"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bgr.com/2015/02/18/ps4-vs-xbox-one-vs-wii-u-lifetime-console-sales/"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 Id="rId3"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hyperlink" Target="http://www.pcgamer.com/researchers-find-that-female-pc-gamers-outnumber-males/" TargetMode="External"/><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 Id="rId3" Type="http://schemas.openxmlformats.org/officeDocument/2006/relationships/image" Target="../media/image5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hyperlink" Target="https://www.washingtonpost.com/news/the-intersect/wp/2015/07/20/men-who-harass-women-online-are-quite-literally-losers-new-study-finds/" TargetMode="External"/><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 Id="rId3" Type="http://schemas.openxmlformats.org/officeDocument/2006/relationships/hyperlink" Target="http://www.gamesindustry.biz/articles/2014-11-03-wu-offers-usd11k-for-harassment-conviction"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 Id="rId3" Type="http://schemas.openxmlformats.org/officeDocument/2006/relationships/hyperlink" Target="http://www.theverge.com/2014/10/14/6978809/utah-state-university-receives-shooting-threat-for-anita-sarkeesian-visit"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 Id="rId3" Type="http://schemas.openxmlformats.org/officeDocument/2006/relationships/hyperlink" Target="http://www.vox.com/2014/9/6/6111065/gamergate-explained-everybody-fightin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hyperlink" Target="http://www.newsweek.com/gamergate-about-media-ethics-or-harassing-women-harassment-data-show-279736" TargetMode="External"/><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hyperlink" Target="http://www.vox.com/xpress/2014/10/27/7070983/why-gamergate-isnt-about-the-ethics-of-journalism-in-35188-tweets" TargetMode="External"/><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 Id="rId3" Type="http://schemas.openxmlformats.org/officeDocument/2006/relationships/hyperlink" Target="https://newrepublic.com/article/122785/gamergate-culture-war-people-who-dont-play-videogames"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hyperlink" Target="http://www.themarysue.com/actually-its-about-ethics/" TargetMode="External"/><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hyperlink" Target="http://www.latimes.com/opinion/op-ed/la-oe-raustiala-video-games-lohan-noriega-20141031-story.html"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72.jpg"/><Relationship Id="rId4" Type="http://schemas.openxmlformats.org/officeDocument/2006/relationships/image" Target="../media/image73.jpg"/><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 Id="rId3" Type="http://schemas.openxmlformats.org/officeDocument/2006/relationships/image" Target="../media/image7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 Id="rId3" Type="http://schemas.openxmlformats.org/officeDocument/2006/relationships/hyperlink" Target="http://www.theesa.com/newsroom/release_detail.asp?releaseID=235"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 Id="rId3" Type="http://schemas.openxmlformats.org/officeDocument/2006/relationships/hyperlink" Target="http://www.digra.org/"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9.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academia.edu/654444/There_is_no_magic_circle"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jpeg"/><Relationship Id="rId1" Type="http://schemas.openxmlformats.org/officeDocument/2006/relationships/slideLayout" Target="../slideLayouts/slideLayout2.xml"/><Relationship Id="rId2" Type="http://schemas.openxmlformats.org/officeDocument/2006/relationships/image" Target="../media/image81.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policymic.com/articles/28280/violent-video-games-actually-decrease-violence-study-finds" TargetMode="External"/><Relationship Id="rId3" Type="http://schemas.openxmlformats.org/officeDocument/2006/relationships/hyperlink" Target="http://www.gamepolitics.com/2013/02/13/research-violent-video-game-sales-climb-violent-crime-among-youths-decreases%23.UR9AI6XR0m0"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72.xml.rels><?xml version="1.0" encoding="UTF-8" standalone="yes"?>
<Relationships xmlns="http://schemas.openxmlformats.org/package/2006/relationships"><Relationship Id="rId3" Type="http://schemas.openxmlformats.org/officeDocument/2006/relationships/hyperlink" Target="http://www.forbes.com/sites/carolpinchefsky/2013/03/12/a-feminist-reviews-tomb-raiders-lara-croft/" TargetMode="External"/><Relationship Id="rId4" Type="http://schemas.openxmlformats.org/officeDocument/2006/relationships/hyperlink" Target="http://www.pocket-lint.com/news/45874/hitman-absolution-trailer-causes-outrage-io-games-producer-talks-violence-and-content" TargetMode="External"/><Relationship Id="rId5" Type="http://schemas.openxmlformats.org/officeDocument/2006/relationships/hyperlink" Target="http://www.nytimes.com/2012/08/02/us/sexual-harassment-in-online-gaming-stirs-anger.html" TargetMode="External"/><Relationship Id="rId6" Type="http://schemas.openxmlformats.org/officeDocument/2006/relationships/hyperlink" Target="http://www.feministfrequency.com/2012/07/image-based-harassment-and-visual-misogyny/" TargetMode="External"/><Relationship Id="rId7" Type="http://schemas.openxmlformats.org/officeDocument/2006/relationships/hyperlink" Target="http://www.gamespot.com/features/fear-of-a-woman-warrior-6404142/" TargetMode="External"/><Relationship Id="rId8" Type="http://schemas.openxmlformats.org/officeDocument/2006/relationships/hyperlink" Target="http://zanytomato.tumblr.com/post/44978912674/on-being-a-girl-in-computer-science-a-confession" TargetMode="External"/><Relationship Id="rId9" Type="http://schemas.openxmlformats.org/officeDocument/2006/relationships/image" Target="../media/image87.jpeg"/><Relationship Id="rId1" Type="http://schemas.openxmlformats.org/officeDocument/2006/relationships/slideLayout" Target="../slideLayouts/slideLayout2.xml"/><Relationship Id="rId2" Type="http://schemas.openxmlformats.org/officeDocument/2006/relationships/hyperlink" Target="http://gamingbolt.com/video-games-and-aestheticising-sexual-violence"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www.boston.com/news/science/blogs/science-in-mind/2013/11/04/online-dating-study-shows-racial-prejudices-can-easily-altered/UsN6Rc6oOEIQQTsUQFLdxM/blog.html" TargetMode="External"/><Relationship Id="rId4" Type="http://schemas.openxmlformats.org/officeDocument/2006/relationships/hyperlink" Target="http://www.gamasutra.com/view/news/184806/" TargetMode="External"/><Relationship Id="rId5" Type="http://schemas.openxmlformats.org/officeDocument/2006/relationships/hyperlink" Target="http://www.forbes.com/sites/carolpinchefsky/2012/11/28/you-and-your-videogame-avatar-are-more-moral-than-you-realize/" TargetMode="External"/><Relationship Id="rId6" Type="http://schemas.openxmlformats.org/officeDocument/2006/relationships/hyperlink" Target="http://www.tnp.no/norway/panorama/3904-computer-games-save-norwegian-youth" TargetMode="External"/><Relationship Id="rId7" Type="http://schemas.openxmlformats.org/officeDocument/2006/relationships/hyperlink" Target="http://business.financialpost.com/2013/07/12/strong-female-protagonist-game-jam-kicks-off-in-vancouver-to-fight-industry-sexism/?__lsa=9ee1-db35" TargetMode="External"/><Relationship Id="rId8" Type="http://schemas.openxmlformats.org/officeDocument/2006/relationships/hyperlink" Target="http://news.stanford.edu/news/2013/october/virtual-female-avatars-100913.html" TargetMode="External"/><Relationship Id="rId1" Type="http://schemas.openxmlformats.org/officeDocument/2006/relationships/slideLayout" Target="../slideLayouts/slideLayout2.xml"/><Relationship Id="rId2" Type="http://schemas.openxmlformats.org/officeDocument/2006/relationships/hyperlink" Target="http://vili.lehdonvirta.com/files/wmtr2821/Ratan-2012-gender-virtual-wealth-gap.pdf"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arstechnica.com/tech-policy/2012/11/how-four-microsoft-engineers-proved-copy-protection-would-fail/" TargetMode="External"/><Relationship Id="rId4" Type="http://schemas.openxmlformats.org/officeDocument/2006/relationships/hyperlink" Target="http://www.pcgamer.com/2012/12/20/violence-and-videogames-we-look-at-the-studies-cited-in-the-aftermath-of-sandy-hook/" TargetMode="External"/><Relationship Id="rId5" Type="http://schemas.openxmlformats.org/officeDocument/2006/relationships/hyperlink" Target="http://www.slate.com/blogs/crime/2012/12/21/wayne_lapierre_don_t_listen_to_the_nra_the_research_saying_video_games_cause.html" TargetMode="External"/><Relationship Id="rId6" Type="http://schemas.openxmlformats.org/officeDocument/2006/relationships/hyperlink" Target="http://techcrunch.com/2012/12/22/all-games-are-in-a-sense-violent/" TargetMode="External"/><Relationship Id="rId7" Type="http://schemas.openxmlformats.org/officeDocument/2006/relationships/hyperlink" Target="http://www.polygon.com/2013/1/14/3875420/video-game-violence" TargetMode="External"/><Relationship Id="rId8" Type="http://schemas.openxmlformats.org/officeDocument/2006/relationships/hyperlink" Target="http://hereandnow.wbur.org/2013/02/21/video-games-guns" TargetMode="External"/><Relationship Id="rId1" Type="http://schemas.openxmlformats.org/officeDocument/2006/relationships/slideLayout" Target="../slideLayouts/slideLayout2.xml"/><Relationship Id="rId2" Type="http://schemas.openxmlformats.org/officeDocument/2006/relationships/hyperlink" Target="http://gamestudies.org/1201/articles/carly_kocurek"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huffingtonpost.com/2013/11/07/video-games-good-for-us_n_4164723.html"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listverse.com/2010/11/07/top-10-cases-of-extreme-game-addiction/" TargetMode="External"/><Relationship Id="rId4" Type="http://schemas.openxmlformats.org/officeDocument/2006/relationships/hyperlink" Target="http://laurier.communicationstudies.ca/files/wood_problems_game_addiction.pdf" TargetMode="External"/><Relationship Id="rId5" Type="http://schemas.openxmlformats.org/officeDocument/2006/relationships/hyperlink" Target="http://wpblog.uncfsu.edu/fsu_news/files/2012/01/Journal-of-Addictions-Nursing-Article-on-A-Case-Study-of-Internet-Game-Addiction.pdf" TargetMode="External"/><Relationship Id="rId6" Type="http://schemas.openxmlformats.org/officeDocument/2006/relationships/hyperlink" Target="https://www.sfu.ca/cmns/courses/2011/325/class/13zachary/3_final_project/Misc_files/Computer%20and%20Video%20Game%20Addiction%20%20Weinstein.pdf" TargetMode="External"/><Relationship Id="rId7" Type="http://schemas.openxmlformats.org/officeDocument/2006/relationships/hyperlink" Target="http://www.video-game-addiction.org/video-game-addiction-articles/study-documents-prevalence-of-pathological-behavior-among-young-video-gamers.htm" TargetMode="External"/><Relationship Id="rId8" Type="http://schemas.openxmlformats.org/officeDocument/2006/relationships/image" Target="../media/image89.png"/><Relationship Id="rId9"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hyperlink" Target="http://www.gamepolitics.com/2013/08/06/researchers-game-developers-need-put-limits-mmorpg-players-avoid-pathological-addiction%23.UoGlM5Fa_zc"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jpeg"/><Relationship Id="rId5" Type="http://schemas.openxmlformats.org/officeDocument/2006/relationships/image" Target="../media/image93.jpeg"/><Relationship Id="rId1" Type="http://schemas.openxmlformats.org/officeDocument/2006/relationships/slideLayout" Target="../slideLayouts/slideLayout2.xml"/><Relationship Id="rId2" Type="http://schemas.openxmlformats.org/officeDocument/2006/relationships/hyperlink" Target="http://www.theverge.com/2013/10/8/4815090/gamers-committing-war-crimes-should-suffer-virtual-consequences-says"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hyperlink" Target="http://en.wikipedia.org/wiki/Image:Ulala.jpg" TargetMode="External"/><Relationship Id="rId5" Type="http://schemas.openxmlformats.org/officeDocument/2006/relationships/image" Target="../media/image11.jpeg"/><Relationship Id="rId1" Type="http://schemas.openxmlformats.org/officeDocument/2006/relationships/slideLayout" Target="../slideLayouts/slideLayout7.xml"/><Relationship Id="rId2" Type="http://schemas.openxmlformats.org/officeDocument/2006/relationships/hyperlink" Target="http://www.flickr.com/photos/59458068@N00/140446161/in/set-72057594125573269/"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5.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7.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8.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 Id="rId3"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15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45749"/>
            <a:ext cx="9103281" cy="1260444"/>
          </a:xfrm>
        </p:spPr>
        <p:txBody>
          <a:bodyPr>
            <a:normAutofit/>
          </a:bodyPr>
          <a:lstStyle/>
          <a:p>
            <a:r>
              <a:rPr lang="en-US" sz="4800" b="1" dirty="0"/>
              <a:t> </a:t>
            </a:r>
            <a:r>
              <a:rPr lang="en-US" sz="4800" b="1" dirty="0" smtClean="0"/>
              <a:t> </a:t>
            </a:r>
            <a:r>
              <a:rPr lang="en-US" sz="6000" b="1" dirty="0" smtClean="0">
                <a:solidFill>
                  <a:srgbClr val="000000"/>
                </a:solidFill>
                <a:latin typeface="+mn-lt"/>
                <a:cs typeface="Times New Roman"/>
              </a:rPr>
              <a:t>Mass Effect-s</a:t>
            </a:r>
            <a:endParaRPr lang="en-US" sz="6000" b="1" dirty="0">
              <a:solidFill>
                <a:srgbClr val="000000"/>
              </a:solidFill>
              <a:latin typeface="+mn-lt"/>
              <a:cs typeface="Times New Roman"/>
            </a:endParaRPr>
          </a:p>
        </p:txBody>
      </p:sp>
      <p:sp>
        <p:nvSpPr>
          <p:cNvPr id="3" name="Content Placeholder 2"/>
          <p:cNvSpPr>
            <a:spLocks noGrp="1"/>
          </p:cNvSpPr>
          <p:nvPr>
            <p:ph sz="quarter" idx="10"/>
          </p:nvPr>
        </p:nvSpPr>
        <p:spPr>
          <a:xfrm>
            <a:off x="457200" y="1576300"/>
            <a:ext cx="8229600" cy="4522982"/>
          </a:xfrm>
        </p:spPr>
        <p:txBody>
          <a:bodyPr>
            <a:normAutofit lnSpcReduction="10000"/>
          </a:bodyPr>
          <a:lstStyle/>
          <a:p>
            <a:pPr marL="0" indent="0">
              <a:buNone/>
            </a:pPr>
            <a:r>
              <a:rPr lang="en-US" b="1" dirty="0" smtClean="0">
                <a:solidFill>
                  <a:srgbClr val="000000"/>
                </a:solidFill>
                <a:latin typeface="+mn-lt"/>
                <a:cs typeface="Lucida Console"/>
              </a:rPr>
              <a:t>Talk 10</a:t>
            </a:r>
          </a:p>
          <a:p>
            <a:pPr marL="0" indent="0">
              <a:buNone/>
            </a:pPr>
            <a:r>
              <a:rPr lang="en-US" b="1" dirty="0" smtClean="0">
                <a:solidFill>
                  <a:srgbClr val="000000"/>
                </a:solidFill>
                <a:latin typeface="+mn-lt"/>
                <a:cs typeface="Lucida Console"/>
              </a:rPr>
              <a:t>Part C </a:t>
            </a:r>
            <a:r>
              <a:rPr lang="en-US" b="1" dirty="0">
                <a:solidFill>
                  <a:srgbClr val="000000"/>
                </a:solidFill>
                <a:latin typeface="+mn-lt"/>
                <a:cs typeface="Lucida Console"/>
              </a:rPr>
              <a:t>“</a:t>
            </a:r>
            <a:r>
              <a:rPr lang="en-US" b="1" dirty="0" smtClean="0">
                <a:solidFill>
                  <a:srgbClr val="000000"/>
                </a:solidFill>
                <a:latin typeface="+mn-lt"/>
                <a:cs typeface="Lucida Console"/>
              </a:rPr>
              <a:t>Controlling” </a:t>
            </a:r>
            <a:endParaRPr lang="en-US" b="1" dirty="0">
              <a:solidFill>
                <a:srgbClr val="000000"/>
              </a:solidFill>
              <a:latin typeface="+mn-lt"/>
              <a:cs typeface="Lucida Console"/>
            </a:endParaRPr>
          </a:p>
          <a:p>
            <a:pPr marL="0" indent="0">
              <a:buNone/>
            </a:pPr>
            <a:r>
              <a:rPr lang="en-US" b="1" dirty="0">
                <a:solidFill>
                  <a:srgbClr val="000000"/>
                </a:solidFill>
                <a:latin typeface="+mn-lt"/>
                <a:cs typeface="Lucida Console"/>
              </a:rPr>
              <a:t>Video Game Law </a:t>
            </a:r>
            <a:r>
              <a:rPr lang="en-US" b="1" dirty="0" smtClean="0">
                <a:solidFill>
                  <a:srgbClr val="000000"/>
                </a:solidFill>
                <a:latin typeface="+mn-lt"/>
                <a:cs typeface="Lucida Console"/>
              </a:rPr>
              <a:t>2015 </a:t>
            </a:r>
            <a:endParaRPr lang="en-US" b="1" dirty="0">
              <a:solidFill>
                <a:srgbClr val="000000"/>
              </a:solidFill>
              <a:latin typeface="+mn-lt"/>
              <a:cs typeface="Lucida Console"/>
            </a:endParaRPr>
          </a:p>
          <a:p>
            <a:pPr marL="0" indent="0">
              <a:buNone/>
            </a:pPr>
            <a:r>
              <a:rPr lang="en-US" b="1" dirty="0">
                <a:solidFill>
                  <a:srgbClr val="000000"/>
                </a:solidFill>
                <a:latin typeface="+mn-lt"/>
                <a:cs typeface="Lucida Console"/>
              </a:rPr>
              <a:t>UBC Law @ Allard Hall</a:t>
            </a:r>
          </a:p>
          <a:p>
            <a:endParaRPr lang="en-US" dirty="0">
              <a:latin typeface="+mn-lt"/>
              <a:cs typeface="Lucida Console"/>
            </a:endParaRPr>
          </a:p>
          <a:p>
            <a:endParaRPr lang="en-US" dirty="0">
              <a:latin typeface="+mn-lt"/>
              <a:cs typeface="Lucida Console"/>
            </a:endParaRPr>
          </a:p>
          <a:p>
            <a:pPr marL="0" indent="0">
              <a:buNone/>
            </a:pPr>
            <a:endParaRPr lang="en-US" dirty="0">
              <a:latin typeface="+mn-lt"/>
              <a:cs typeface="Lucida Console"/>
            </a:endParaRPr>
          </a:p>
          <a:p>
            <a:pPr marL="0" indent="0">
              <a:buNone/>
            </a:pPr>
            <a:endParaRPr lang="en-US" dirty="0">
              <a:latin typeface="+mn-lt"/>
              <a:cs typeface="Lucida Console"/>
            </a:endParaRPr>
          </a:p>
          <a:p>
            <a:pPr marL="0" indent="0">
              <a:buNone/>
            </a:pPr>
            <a:endParaRPr lang="en-US" sz="1600" dirty="0" smtClean="0">
              <a:latin typeface="+mn-lt"/>
              <a:cs typeface="Lucida Console"/>
            </a:endParaRPr>
          </a:p>
          <a:p>
            <a:pPr marL="0" indent="0">
              <a:buNone/>
            </a:pPr>
            <a:r>
              <a:rPr lang="en-US" sz="1600" b="1" dirty="0" smtClean="0">
                <a:solidFill>
                  <a:srgbClr val="000000"/>
                </a:solidFill>
                <a:latin typeface="+mn-lt"/>
                <a:cs typeface="Lucida Console"/>
              </a:rPr>
              <a:t>Jon </a:t>
            </a:r>
            <a:r>
              <a:rPr lang="en-US" sz="1600" b="1" dirty="0">
                <a:solidFill>
                  <a:srgbClr val="000000"/>
                </a:solidFill>
                <a:latin typeface="+mn-lt"/>
                <a:cs typeface="Lucida Console"/>
              </a:rPr>
              <a:t>Festinger Q.C.</a:t>
            </a:r>
          </a:p>
          <a:p>
            <a:pPr marL="0" indent="0">
              <a:buNone/>
            </a:pPr>
            <a:r>
              <a:rPr lang="en-US" sz="1600" b="1" dirty="0">
                <a:solidFill>
                  <a:srgbClr val="000000"/>
                </a:solidFill>
                <a:latin typeface="+mn-lt"/>
                <a:cs typeface="Lucida Console"/>
              </a:rPr>
              <a:t>Centre for Digital Media</a:t>
            </a:r>
          </a:p>
          <a:p>
            <a:pPr marL="0" indent="0">
              <a:buNone/>
            </a:pPr>
            <a:r>
              <a:rPr lang="en-US" sz="1600" b="1" dirty="0">
                <a:solidFill>
                  <a:srgbClr val="000000"/>
                </a:solidFill>
                <a:latin typeface="+mn-lt"/>
                <a:cs typeface="Lucida Console"/>
              </a:rPr>
              <a:t>Festinger Law &amp; Strategy </a:t>
            </a:r>
          </a:p>
          <a:p>
            <a:pPr marL="0" indent="0">
              <a:buNone/>
            </a:pPr>
            <a:r>
              <a:rPr lang="en-US" sz="1600" b="1" dirty="0" smtClean="0">
                <a:latin typeface="+mn-lt"/>
                <a:cs typeface="Lucida Console"/>
                <a:hlinkClick r:id="rId4"/>
              </a:rPr>
              <a:t>http://videogame.law.ubc.ca</a:t>
            </a:r>
            <a:endParaRPr lang="en-US" sz="1600" b="1" dirty="0" smtClean="0">
              <a:latin typeface="+mn-lt"/>
              <a:cs typeface="Lucida Console"/>
            </a:endParaRPr>
          </a:p>
          <a:p>
            <a:pPr marL="0" indent="0">
              <a:buNone/>
            </a:pPr>
            <a:r>
              <a:rPr lang="en-US" sz="1600" b="1" dirty="0" smtClean="0">
                <a:solidFill>
                  <a:srgbClr val="000000"/>
                </a:solidFill>
                <a:latin typeface="+mn-lt"/>
                <a:cs typeface="Lucida Console"/>
              </a:rPr>
              <a:t>@</a:t>
            </a:r>
            <a:r>
              <a:rPr lang="en-US" sz="1600" b="1" dirty="0" err="1">
                <a:solidFill>
                  <a:srgbClr val="000000"/>
                </a:solidFill>
                <a:latin typeface="+mn-lt"/>
                <a:cs typeface="Lucida Console"/>
              </a:rPr>
              <a:t>gamebizlaw</a:t>
            </a:r>
            <a:endParaRPr lang="en-US" sz="1600" b="1" dirty="0">
              <a:solidFill>
                <a:srgbClr val="000000"/>
              </a:solidFill>
              <a:latin typeface="+mn-lt"/>
              <a:cs typeface="Lucida Console"/>
            </a:endParaRPr>
          </a:p>
          <a:p>
            <a:pPr marL="0" indent="0">
              <a:buNone/>
            </a:pPr>
            <a:r>
              <a:rPr lang="en-US" sz="1600" b="1" dirty="0">
                <a:latin typeface="+mn-lt"/>
                <a:cs typeface="Lucida Console"/>
                <a:hlinkClick r:id="rId5"/>
              </a:rPr>
              <a:t>jon_festinger@thecdm.ca</a:t>
            </a:r>
            <a:endParaRPr lang="en-US" sz="1600" b="1" dirty="0">
              <a:latin typeface="+mn-lt"/>
              <a:cs typeface="Lucida Console"/>
            </a:endParaRPr>
          </a:p>
          <a:p>
            <a:pPr marL="0" indent="0">
              <a:buNone/>
            </a:pPr>
            <a:endParaRPr lang="en-US" sz="1800" dirty="0"/>
          </a:p>
          <a:p>
            <a:pPr marL="0" indent="0">
              <a:buNone/>
            </a:pPr>
            <a:endParaRPr lang="en-US" dirty="0"/>
          </a:p>
          <a:p>
            <a:pPr marL="0" indent="0">
              <a:buNone/>
            </a:pPr>
            <a:endParaRPr lang="en-US" sz="1600" dirty="0"/>
          </a:p>
          <a:p>
            <a:pPr marL="0" indent="0">
              <a:buNone/>
            </a:pPr>
            <a:endParaRPr lang="en-US" dirty="0"/>
          </a:p>
          <a:p>
            <a:endParaRPr lang="en-US" dirty="0"/>
          </a:p>
          <a:p>
            <a:endParaRPr lang="en-US" dirty="0"/>
          </a:p>
        </p:txBody>
      </p:sp>
      <p:pic>
        <p:nvPicPr>
          <p:cNvPr id="4" name="Picture 3"/>
          <p:cNvPicPr>
            <a:picLocks noChangeAspect="1"/>
          </p:cNvPicPr>
          <p:nvPr/>
        </p:nvPicPr>
        <p:blipFill>
          <a:blip r:embed="rId6"/>
          <a:stretch>
            <a:fillRect/>
          </a:stretch>
        </p:blipFill>
        <p:spPr>
          <a:xfrm>
            <a:off x="6611321" y="2381118"/>
            <a:ext cx="1752761" cy="2857500"/>
          </a:xfrm>
          <a:prstGeom prst="rect">
            <a:avLst/>
          </a:prstGeom>
        </p:spPr>
      </p:pic>
    </p:spTree>
    <p:extLst>
      <p:ext uri="{BB962C8B-B14F-4D97-AF65-F5344CB8AC3E}">
        <p14:creationId xmlns:p14="http://schemas.microsoft.com/office/powerpoint/2010/main" val="267885940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25948" y="76915"/>
            <a:ext cx="6960851" cy="889230"/>
          </a:xfrm>
        </p:spPr>
        <p:txBody>
          <a:bodyPr>
            <a:noAutofit/>
          </a:bodyPr>
          <a:lstStyle/>
          <a:p>
            <a:r>
              <a:rPr lang="en-US" sz="5400" b="1" dirty="0" smtClean="0">
                <a:solidFill>
                  <a:schemeClr val="bg1"/>
                </a:solidFill>
              </a:rPr>
              <a:t>???</a:t>
            </a:r>
            <a:endParaRPr lang="en-US" sz="5400" b="1" dirty="0">
              <a:solidFill>
                <a:schemeClr val="bg1"/>
              </a:solidFill>
            </a:endParaRPr>
          </a:p>
        </p:txBody>
      </p:sp>
      <p:pic>
        <p:nvPicPr>
          <p:cNvPr id="4" name="Content Placeholder 3" descr="Screen Shot 2014-11-04 at 10.47.33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292" t="1" r="366" b="-2698"/>
          <a:stretch/>
        </p:blipFill>
        <p:spPr>
          <a:xfrm>
            <a:off x="1856208" y="966145"/>
            <a:ext cx="5514352" cy="4758947"/>
          </a:xfrm>
        </p:spPr>
      </p:pic>
      <p:sp>
        <p:nvSpPr>
          <p:cNvPr id="5" name="Rectangle 4"/>
          <p:cNvSpPr/>
          <p:nvPr/>
        </p:nvSpPr>
        <p:spPr>
          <a:xfrm>
            <a:off x="674302" y="5540426"/>
            <a:ext cx="8111483" cy="369332"/>
          </a:xfrm>
          <a:prstGeom prst="rect">
            <a:avLst/>
          </a:prstGeom>
        </p:spPr>
        <p:txBody>
          <a:bodyPr wrap="square">
            <a:spAutoFit/>
          </a:bodyPr>
          <a:lstStyle/>
          <a:p>
            <a:r>
              <a:rPr lang="en-US" dirty="0">
                <a:hlinkClick r:id="rId3"/>
              </a:rPr>
              <a:t>http://www.allyourlawarebelongtous.com/justin-biebers-joustin-beaver-lawsuit</a:t>
            </a:r>
            <a:r>
              <a:rPr lang="en-US" dirty="0" smtClean="0">
                <a:hlinkClick r:id="rId3"/>
              </a:rPr>
              <a:t>/</a:t>
            </a:r>
            <a:r>
              <a:rPr lang="en-US" dirty="0" smtClean="0"/>
              <a:t> </a:t>
            </a:r>
            <a:endParaRPr lang="en-US" dirty="0"/>
          </a:p>
        </p:txBody>
      </p:sp>
    </p:spTree>
    <p:extLst>
      <p:ext uri="{BB962C8B-B14F-4D97-AF65-F5344CB8AC3E}">
        <p14:creationId xmlns:p14="http://schemas.microsoft.com/office/powerpoint/2010/main" val="2417800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26593"/>
            <a:ext cx="9144000" cy="1016000"/>
          </a:xfrm>
        </p:spPr>
        <p:txBody>
          <a:bodyPr>
            <a:normAutofit fontScale="90000"/>
          </a:bodyPr>
          <a:lstStyle/>
          <a:p>
            <a:r>
              <a:rPr lang="en-US" b="1" dirty="0" smtClean="0">
                <a:latin typeface="+mn-lt"/>
              </a:rPr>
              <a:t>   </a:t>
            </a:r>
            <a:r>
              <a:rPr lang="en-US" b="1" dirty="0" smtClean="0">
                <a:solidFill>
                  <a:srgbClr val="FFFF00"/>
                </a:solidFill>
                <a:latin typeface="+mn-lt"/>
              </a:rPr>
              <a:t> No </a:t>
            </a:r>
            <a:r>
              <a:rPr lang="en-US" b="1" dirty="0">
                <a:solidFill>
                  <a:srgbClr val="FFFF00"/>
                </a:solidFill>
                <a:latin typeface="+mn-lt"/>
              </a:rPr>
              <a:t>Doubt </a:t>
            </a:r>
            <a:r>
              <a:rPr lang="en-US" b="1" dirty="0" smtClean="0">
                <a:solidFill>
                  <a:srgbClr val="FFFF00"/>
                </a:solidFill>
                <a:latin typeface="+mn-lt"/>
              </a:rPr>
              <a:t>v. Activision </a:t>
            </a:r>
            <a:r>
              <a:rPr lang="en-US" b="1" dirty="0">
                <a:solidFill>
                  <a:srgbClr val="FFFF00"/>
                </a:solidFill>
                <a:latin typeface="+mn-lt"/>
              </a:rPr>
              <a:t>Publishing</a:t>
            </a:r>
            <a:r>
              <a:rPr lang="en-US" b="1" dirty="0" smtClean="0">
                <a:solidFill>
                  <a:srgbClr val="FFFF00"/>
                </a:solidFill>
                <a:latin typeface="+mn-lt"/>
              </a:rPr>
              <a:t>, Inc</a:t>
            </a:r>
            <a:r>
              <a:rPr lang="en-US" b="1" dirty="0">
                <a:solidFill>
                  <a:srgbClr val="FFFF00"/>
                </a:solidFill>
                <a:latin typeface="+mn-lt"/>
              </a:rPr>
              <a:t>. </a:t>
            </a:r>
            <a:br>
              <a:rPr lang="en-US" b="1" dirty="0">
                <a:solidFill>
                  <a:srgbClr val="FFFF00"/>
                </a:solidFill>
                <a:latin typeface="+mn-lt"/>
              </a:rPr>
            </a:br>
            <a:r>
              <a:rPr lang="en-US" b="1" dirty="0" smtClean="0">
                <a:solidFill>
                  <a:srgbClr val="FFFF00"/>
                </a:solidFill>
                <a:latin typeface="+mn-lt"/>
              </a:rPr>
              <a:t>   (</a:t>
            </a:r>
            <a:r>
              <a:rPr lang="en-US" b="1" dirty="0">
                <a:solidFill>
                  <a:srgbClr val="FFFF00"/>
                </a:solidFill>
                <a:latin typeface="+mn-lt"/>
              </a:rPr>
              <a:t>No Doubt &amp; Band Hero)</a:t>
            </a:r>
          </a:p>
        </p:txBody>
      </p:sp>
      <p:pic>
        <p:nvPicPr>
          <p:cNvPr id="4" name="Content Placeholder 4" descr="http://t3.gstatic.com/images?q=tbn:ANd9GcRxZEwBW_22YytTfeZm1viNdIbLuRjQjXc6BdKtaUFwX_snL255Pw"/>
          <p:cNvPicPr>
            <a:picLocks noGrp="1" noChangeAspect="1" noChangeArrowheads="1"/>
          </p:cNvPicPr>
          <p:nvPr>
            <p:ph sz="quarter" idx="10"/>
          </p:nvPr>
        </p:nvPicPr>
        <p:blipFill rotWithShape="1">
          <a:blip r:embed="rId2" cstate="print">
            <a:extLst>
              <a:ext uri="{28A0092B-C50C-407E-A947-70E740481C1C}">
                <a14:useLocalDpi xmlns:a14="http://schemas.microsoft.com/office/drawing/2010/main"/>
              </a:ext>
            </a:extLst>
          </a:blip>
          <a:srcRect r="-94"/>
          <a:stretch/>
        </p:blipFill>
        <p:spPr>
          <a:xfrm>
            <a:off x="0" y="2081666"/>
            <a:ext cx="4290609" cy="2574636"/>
          </a:xfrm>
          <a:noFill/>
        </p:spPr>
      </p:pic>
      <p:pic>
        <p:nvPicPr>
          <p:cNvPr id="5" name="Picture 2" descr="http://www.blogcdn.com/www.joystiq.com/media/2011/02/nodoubtbandhero53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90609" y="2081665"/>
            <a:ext cx="4853391" cy="3063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57547" y="4932715"/>
            <a:ext cx="2521544" cy="707886"/>
          </a:xfrm>
          <a:prstGeom prst="rect">
            <a:avLst/>
          </a:prstGeom>
          <a:noFill/>
        </p:spPr>
        <p:txBody>
          <a:bodyPr wrap="none" rtlCol="0">
            <a:spAutoFit/>
          </a:bodyPr>
          <a:lstStyle/>
          <a:p>
            <a:r>
              <a:rPr lang="en-US" sz="4000" b="1" dirty="0" smtClean="0">
                <a:solidFill>
                  <a:srgbClr val="FFFFFF"/>
                </a:solidFill>
              </a:rPr>
              <a:t>SETTLED</a:t>
            </a:r>
            <a:endParaRPr lang="en-US" sz="4000" b="1" dirty="0">
              <a:solidFill>
                <a:srgbClr val="FFFFFF"/>
              </a:solidFill>
            </a:endParaRPr>
          </a:p>
        </p:txBody>
      </p:sp>
    </p:spTree>
    <p:extLst>
      <p:ext uri="{BB962C8B-B14F-4D97-AF65-F5344CB8AC3E}">
        <p14:creationId xmlns:p14="http://schemas.microsoft.com/office/powerpoint/2010/main" val="17136554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3164" y="153399"/>
            <a:ext cx="8970836" cy="1016000"/>
          </a:xfrm>
        </p:spPr>
        <p:txBody>
          <a:bodyPr>
            <a:normAutofit fontScale="90000"/>
          </a:bodyPr>
          <a:lstStyle/>
          <a:p>
            <a:r>
              <a:rPr lang="en-US" b="1" i="1" dirty="0">
                <a:latin typeface="+mn-lt"/>
              </a:rPr>
              <a:t> </a:t>
            </a:r>
            <a:r>
              <a:rPr lang="en-US" b="1" i="1" dirty="0" smtClean="0">
                <a:latin typeface="+mn-lt"/>
              </a:rPr>
              <a:t>          </a:t>
            </a:r>
            <a:r>
              <a:rPr lang="en-US" b="1" dirty="0" smtClean="0">
                <a:solidFill>
                  <a:srgbClr val="FFFF00"/>
                </a:solidFill>
                <a:latin typeface="+mn-lt"/>
              </a:rPr>
              <a:t>Dillinger v. </a:t>
            </a:r>
            <a:r>
              <a:rPr lang="en-US" b="1" dirty="0">
                <a:solidFill>
                  <a:srgbClr val="FFFF00"/>
                </a:solidFill>
                <a:latin typeface="+mn-lt"/>
              </a:rPr>
              <a:t>Electronic Arts </a:t>
            </a:r>
            <a:br>
              <a:rPr lang="en-US" b="1" dirty="0">
                <a:solidFill>
                  <a:srgbClr val="FFFF00"/>
                </a:solidFill>
                <a:latin typeface="+mn-lt"/>
              </a:rPr>
            </a:br>
            <a:r>
              <a:rPr lang="en-US" b="1" dirty="0" smtClean="0">
                <a:solidFill>
                  <a:srgbClr val="FFFF00"/>
                </a:solidFill>
                <a:latin typeface="+mn-lt"/>
              </a:rPr>
              <a:t> John </a:t>
            </a:r>
            <a:r>
              <a:rPr lang="en-US" b="1" dirty="0">
                <a:solidFill>
                  <a:srgbClr val="FFFF00"/>
                </a:solidFill>
                <a:latin typeface="+mn-lt"/>
              </a:rPr>
              <a:t>Dillinger &amp; </a:t>
            </a:r>
            <a:r>
              <a:rPr lang="ja-JP" altLang="en-US" b="1" dirty="0">
                <a:solidFill>
                  <a:srgbClr val="FFFF00"/>
                </a:solidFill>
                <a:latin typeface="+mn-lt"/>
              </a:rPr>
              <a:t>“</a:t>
            </a:r>
            <a:r>
              <a:rPr lang="en-US" b="1" dirty="0">
                <a:solidFill>
                  <a:srgbClr val="FFFF00"/>
                </a:solidFill>
                <a:latin typeface="+mn-lt"/>
              </a:rPr>
              <a:t>Dillinger Tommy Gun</a:t>
            </a:r>
            <a:r>
              <a:rPr lang="ja-JP" altLang="en-US" b="1" dirty="0">
                <a:solidFill>
                  <a:srgbClr val="FFFF00"/>
                </a:solidFill>
                <a:latin typeface="+mn-lt"/>
              </a:rPr>
              <a:t>”</a:t>
            </a:r>
            <a:endParaRPr lang="en-US" b="1" dirty="0">
              <a:solidFill>
                <a:srgbClr val="FFFF00"/>
              </a:solidFill>
              <a:latin typeface="+mn-lt"/>
            </a:endParaRPr>
          </a:p>
        </p:txBody>
      </p:sp>
      <p:sp>
        <p:nvSpPr>
          <p:cNvPr id="3" name="Content Placeholder 2"/>
          <p:cNvSpPr>
            <a:spLocks noGrp="1"/>
          </p:cNvSpPr>
          <p:nvPr>
            <p:ph sz="quarter" idx="10"/>
          </p:nvPr>
        </p:nvSpPr>
        <p:spPr/>
        <p:txBody>
          <a:bodyPr/>
          <a:lstStyle/>
          <a:p>
            <a:endParaRPr lang="en-US"/>
          </a:p>
        </p:txBody>
      </p:sp>
      <p:pic>
        <p:nvPicPr>
          <p:cNvPr id="4" name="Content Placeholder 7" descr="wanted-john-dillinger.jpg"/>
          <p:cNvPicPr>
            <a:picLocks noGrp="1"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3164" y="1408134"/>
            <a:ext cx="3963522" cy="4436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5" name="Content Placeholder 6" descr="godfatherEA.bmp"/>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58809" y="1408134"/>
            <a:ext cx="4831269" cy="4711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66384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4-11-04 at 10.36.04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t="-398" b="-537"/>
          <a:stretch/>
        </p:blipFill>
        <p:spPr>
          <a:xfrm>
            <a:off x="117833" y="1035111"/>
            <a:ext cx="8924287" cy="4567503"/>
          </a:xfrm>
        </p:spPr>
      </p:pic>
      <p:pic>
        <p:nvPicPr>
          <p:cNvPr id="5" name="Picture 4" descr="Screen Shot 2014-11-04 at 10.36.26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833" y="203567"/>
            <a:ext cx="6386258" cy="831544"/>
          </a:xfrm>
          <a:prstGeom prst="rect">
            <a:avLst/>
          </a:prstGeom>
        </p:spPr>
      </p:pic>
      <p:sp>
        <p:nvSpPr>
          <p:cNvPr id="6" name="Rectangle 5"/>
          <p:cNvSpPr/>
          <p:nvPr/>
        </p:nvSpPr>
        <p:spPr>
          <a:xfrm>
            <a:off x="457200" y="5602614"/>
            <a:ext cx="8229600" cy="369332"/>
          </a:xfrm>
          <a:prstGeom prst="rect">
            <a:avLst/>
          </a:prstGeom>
        </p:spPr>
        <p:txBody>
          <a:bodyPr wrap="square">
            <a:spAutoFit/>
          </a:bodyPr>
          <a:lstStyle/>
          <a:p>
            <a:r>
              <a:rPr lang="en-US" dirty="0">
                <a:hlinkClick r:id="rId4"/>
              </a:rPr>
              <a:t>http://volokh.com/2011/06/24/electronic-arts-prevails-over-dillinger-heirs</a:t>
            </a:r>
            <a:r>
              <a:rPr lang="en-US" dirty="0" smtClean="0">
                <a:hlinkClick r:id="rId4"/>
              </a:rPr>
              <a:t>/</a:t>
            </a:r>
            <a:r>
              <a:rPr lang="en-US" dirty="0" smtClean="0"/>
              <a:t> </a:t>
            </a:r>
            <a:endParaRPr lang="en-US" dirty="0"/>
          </a:p>
        </p:txBody>
      </p:sp>
    </p:spTree>
    <p:extLst>
      <p:ext uri="{BB962C8B-B14F-4D97-AF65-F5344CB8AC3E}">
        <p14:creationId xmlns:p14="http://schemas.microsoft.com/office/powerpoint/2010/main" val="362452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1426"/>
            <a:ext cx="8686800" cy="1016000"/>
          </a:xfrm>
        </p:spPr>
        <p:txBody>
          <a:bodyPr>
            <a:noAutofit/>
          </a:bodyPr>
          <a:lstStyle/>
          <a:p>
            <a:r>
              <a:rPr lang="en-US" sz="4400" b="1" dirty="0" smtClean="0">
                <a:solidFill>
                  <a:srgbClr val="FFFF00"/>
                </a:solidFill>
                <a:latin typeface="+mn-lt"/>
              </a:rPr>
              <a:t/>
            </a:r>
            <a:br>
              <a:rPr lang="en-US" sz="4400" b="1" dirty="0" smtClean="0">
                <a:solidFill>
                  <a:srgbClr val="FFFF00"/>
                </a:solidFill>
                <a:latin typeface="+mn-lt"/>
              </a:rPr>
            </a:br>
            <a:r>
              <a:rPr lang="en-US" sz="4400" b="1" dirty="0">
                <a:solidFill>
                  <a:srgbClr val="FF0000"/>
                </a:solidFill>
                <a:latin typeface="+mn-lt"/>
              </a:rPr>
              <a:t/>
            </a:r>
            <a:br>
              <a:rPr lang="en-US" sz="4400" b="1" dirty="0">
                <a:solidFill>
                  <a:srgbClr val="FF0000"/>
                </a:solidFill>
                <a:latin typeface="+mn-lt"/>
              </a:rPr>
            </a:br>
            <a:endParaRPr lang="en-US" sz="4400" dirty="0">
              <a:latin typeface="+mn-lt"/>
            </a:endParaRPr>
          </a:p>
        </p:txBody>
      </p:sp>
      <p:sp>
        <p:nvSpPr>
          <p:cNvPr id="3" name="Content Placeholder 2"/>
          <p:cNvSpPr>
            <a:spLocks noGrp="1"/>
          </p:cNvSpPr>
          <p:nvPr>
            <p:ph sz="quarter" idx="10"/>
          </p:nvPr>
        </p:nvSpPr>
        <p:spPr>
          <a:xfrm>
            <a:off x="457200" y="328083"/>
            <a:ext cx="8229600" cy="5398051"/>
          </a:xfrm>
        </p:spPr>
        <p:txBody>
          <a:bodyPr>
            <a:normAutofit/>
          </a:bodyPr>
          <a:lstStyle/>
          <a:p>
            <a:pPr marL="0" indent="0">
              <a:buNone/>
            </a:pPr>
            <a:r>
              <a:rPr lang="en-US" sz="7200" b="1" dirty="0">
                <a:solidFill>
                  <a:srgbClr val="FFFF00"/>
                </a:solidFill>
                <a:latin typeface="+mn-lt"/>
              </a:rPr>
              <a:t>While we are at it: </a:t>
            </a:r>
            <a:r>
              <a:rPr lang="en-US" sz="7200" b="1" dirty="0" smtClean="0">
                <a:solidFill>
                  <a:srgbClr val="FFFF00"/>
                </a:solidFill>
                <a:latin typeface="+mn-lt"/>
              </a:rPr>
              <a:t> </a:t>
            </a:r>
            <a:r>
              <a:rPr lang="en-US" sz="7200" b="1" dirty="0" smtClean="0">
                <a:solidFill>
                  <a:srgbClr val="FF0000"/>
                </a:solidFill>
                <a:latin typeface="+mn-lt"/>
              </a:rPr>
              <a:t>A</a:t>
            </a:r>
            <a:r>
              <a:rPr lang="en-US" sz="7200" b="1" dirty="0" smtClean="0">
                <a:solidFill>
                  <a:srgbClr val="FFFF00"/>
                </a:solidFill>
                <a:latin typeface="+mn-lt"/>
              </a:rPr>
              <a:t> </a:t>
            </a:r>
            <a:r>
              <a:rPr lang="en-US" sz="7200" b="1" dirty="0" smtClean="0">
                <a:solidFill>
                  <a:srgbClr val="FF0000"/>
                </a:solidFill>
                <a:latin typeface="+mn-lt"/>
              </a:rPr>
              <a:t>Trademark Refresher </a:t>
            </a:r>
            <a:endParaRPr lang="en-US" sz="7200" dirty="0">
              <a:latin typeface="+mn-lt"/>
            </a:endParaRPr>
          </a:p>
        </p:txBody>
      </p:sp>
      <p:pic>
        <p:nvPicPr>
          <p:cNvPr id="5" name="Picture 4" descr="Screen Shot 2014-11-04 at 10.34.06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19700" y="3366746"/>
            <a:ext cx="3467100" cy="2819400"/>
          </a:xfrm>
          <a:prstGeom prst="rect">
            <a:avLst/>
          </a:prstGeom>
        </p:spPr>
      </p:pic>
    </p:spTree>
    <p:extLst>
      <p:ext uri="{BB962C8B-B14F-4D97-AF65-F5344CB8AC3E}">
        <p14:creationId xmlns:p14="http://schemas.microsoft.com/office/powerpoint/2010/main" val="2560338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1232"/>
            <a:ext cx="8229600" cy="1016000"/>
          </a:xfrm>
        </p:spPr>
        <p:txBody>
          <a:bodyPr>
            <a:normAutofit/>
          </a:bodyPr>
          <a:lstStyle/>
          <a:p>
            <a:r>
              <a:rPr lang="en-US" sz="4800" b="1" dirty="0" smtClean="0">
                <a:solidFill>
                  <a:srgbClr val="FFFF00"/>
                </a:solidFill>
                <a:latin typeface="+mn-lt"/>
              </a:rPr>
              <a:t>   Blingville &amp; </a:t>
            </a:r>
            <a:r>
              <a:rPr lang="en-US" sz="4800" b="1" dirty="0" err="1">
                <a:solidFill>
                  <a:srgbClr val="FFFF00"/>
                </a:solidFill>
                <a:latin typeface="+mn-lt"/>
              </a:rPr>
              <a:t>Zynga</a:t>
            </a:r>
            <a:endParaRPr lang="en-US" sz="4800" b="1" dirty="0">
              <a:solidFill>
                <a:srgbClr val="FFFF00"/>
              </a:solidFill>
              <a:latin typeface="+mn-lt"/>
            </a:endParaRPr>
          </a:p>
        </p:txBody>
      </p:sp>
      <p:pic>
        <p:nvPicPr>
          <p:cNvPr id="4" name="Picture 10" descr="http://t0.gstatic.com/images?q=tbn:ANd9GcRnZcCg28AhGs6dbIHcvmwrGZiuyQhwnIMgQuPMauiMCn9QTebA"/>
          <p:cNvPicPr>
            <a:picLocks noGrp="1" noChangeAspect="1" noChangeArrowheads="1"/>
          </p:cNvPicPr>
          <p:nvPr>
            <p:ph sz="quarter" idx="10"/>
          </p:nvPr>
        </p:nvPicPr>
        <p:blipFill rotWithShape="1">
          <a:blip r:embed="rId2" cstate="print">
            <a:extLst>
              <a:ext uri="{28A0092B-C50C-407E-A947-70E740481C1C}">
                <a14:useLocalDpi xmlns:a14="http://schemas.microsoft.com/office/drawing/2010/main"/>
              </a:ext>
            </a:extLst>
          </a:blip>
          <a:srcRect t="-18"/>
          <a:stretch/>
        </p:blipFill>
        <p:spPr bwMode="auto">
          <a:xfrm>
            <a:off x="2052772" y="1147232"/>
            <a:ext cx="3792226" cy="1350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descr="http://t1.gstatic.com/images?q=tbn:ANd9GcTsF_puLkGg21og-htGSzANnOFLgiSfCW-U0oNDUcqcpOoo6M_Fc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70713" y="1147232"/>
            <a:ext cx="1731962"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4" descr="blingville.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493838" y="2764954"/>
            <a:ext cx="2217737" cy="1584325"/>
          </a:xfrm>
          <a:prstGeom prst="rect">
            <a:avLst/>
          </a:prstGeom>
        </p:spPr>
      </p:pic>
      <p:pic>
        <p:nvPicPr>
          <p:cNvPr id="7" name="Picture 14" descr="http://cdn.jazjaz.net/wp-content/uploads/2010/03/farmville.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18617" y="2608263"/>
            <a:ext cx="3052762" cy="188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6" descr="http://t0.gstatic.com/images?q=tbn:ANd9GcRPy2FWwvJ3l9I-kRfc5f5XPRBYOa1P1cytq_7_BRt1WtvURgCLTnaQTVw"/>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818731" y="4733925"/>
            <a:ext cx="216852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http://t2.gstatic.com/images?q=tbn:ANd9GcQOOd5feZUTcag2W4pP9C0Oorrmb_wmdtSFVjk8InzNp7m008Zv"/>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431142" y="4762500"/>
            <a:ext cx="175895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0" descr="http://www.yovillecheats.us/wp-content/uploads/2010/04/big-banner-YoVille.jp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237012" y="4649788"/>
            <a:ext cx="2016125"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580753" y="3126402"/>
            <a:ext cx="1594682" cy="1015663"/>
          </a:xfrm>
          <a:prstGeom prst="rect">
            <a:avLst/>
          </a:prstGeom>
          <a:noFill/>
        </p:spPr>
        <p:txBody>
          <a:bodyPr wrap="none" rtlCol="0">
            <a:spAutoFit/>
          </a:bodyPr>
          <a:lstStyle/>
          <a:p>
            <a:r>
              <a:rPr lang="en-US" sz="6000" b="1" dirty="0" smtClean="0">
                <a:solidFill>
                  <a:srgbClr val="FFFFFF"/>
                </a:solidFill>
              </a:rPr>
              <a:t>???</a:t>
            </a:r>
            <a:endParaRPr lang="en-US" sz="6000" b="1" dirty="0">
              <a:solidFill>
                <a:srgbClr val="FFFFFF"/>
              </a:solidFill>
            </a:endParaRPr>
          </a:p>
        </p:txBody>
      </p:sp>
    </p:spTree>
    <p:extLst>
      <p:ext uri="{BB962C8B-B14F-4D97-AF65-F5344CB8AC3E}">
        <p14:creationId xmlns:p14="http://schemas.microsoft.com/office/powerpoint/2010/main" val="13949615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par>
                                <p:cTn id="15" presetID="9"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par>
                                <p:cTn id="18" presetID="9"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dissolve">
                                      <p:cBhvr>
                                        <p:cTn id="20" dur="500"/>
                                        <p:tgtEl>
                                          <p:spTgt spid="7"/>
                                        </p:tgtEl>
                                      </p:cBhvr>
                                    </p:animEffect>
                                  </p:childTnLst>
                                </p:cTn>
                              </p:par>
                            </p:childTnLst>
                          </p:cTn>
                        </p:par>
                        <p:par>
                          <p:cTn id="21" fill="hold">
                            <p:stCondLst>
                              <p:cond delay="500"/>
                            </p:stCondLst>
                            <p:childTnLst>
                              <p:par>
                                <p:cTn id="22" presetID="2" presetClass="entr" presetSubtype="12" fill="hold" nodeType="afterEffect">
                                  <p:stCondLst>
                                    <p:cond delay="50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0-#ppt_w/2"/>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50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1+#ppt_w/2"/>
                                          </p:val>
                                        </p:tav>
                                        <p:tav tm="100000">
                                          <p:val>
                                            <p:strVal val="#ppt_x"/>
                                          </p:val>
                                        </p:tav>
                                      </p:tavLst>
                                    </p:anim>
                                    <p:anim calcmode="lin" valueType="num">
                                      <p:cBhvr additive="base">
                                        <p:cTn id="30" dur="500" fill="hold"/>
                                        <p:tgtEl>
                                          <p:spTgt spid="9"/>
                                        </p:tgtEl>
                                        <p:attrNameLst>
                                          <p:attrName>ppt_y</p:attrName>
                                        </p:attrNameLst>
                                      </p:cBhvr>
                                      <p:tavLst>
                                        <p:tav tm="0">
                                          <p:val>
                                            <p:strVal val="#ppt_y"/>
                                          </p:val>
                                        </p:tav>
                                        <p:tav tm="100000">
                                          <p:val>
                                            <p:strVal val="#ppt_y"/>
                                          </p:val>
                                        </p:tav>
                                      </p:tavLst>
                                    </p:anim>
                                  </p:childTnLst>
                                </p:cTn>
                              </p:par>
                            </p:childTnLst>
                          </p:cTn>
                        </p:par>
                        <p:par>
                          <p:cTn id="31" fill="hold">
                            <p:stCondLst>
                              <p:cond delay="2500"/>
                            </p:stCondLst>
                            <p:childTnLst>
                              <p:par>
                                <p:cTn id="32" presetID="2" presetClass="entr" presetSubtype="4" fill="hold" nodeType="afterEffect">
                                  <p:stCondLst>
                                    <p:cond delay="50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rgbClr val="FFFF00"/>
                </a:solidFill>
                <a:latin typeface="+mn-lt"/>
              </a:rPr>
              <a:t>The Learning Co. </a:t>
            </a:r>
            <a:r>
              <a:rPr lang="en-US" sz="4800" b="1" dirty="0" smtClean="0">
                <a:solidFill>
                  <a:srgbClr val="FFFF00"/>
                </a:solidFill>
                <a:latin typeface="+mn-lt"/>
              </a:rPr>
              <a:t>&amp; </a:t>
            </a:r>
            <a:r>
              <a:rPr lang="en-US" sz="4800" b="1" dirty="0" err="1" smtClean="0">
                <a:solidFill>
                  <a:srgbClr val="FFFF00"/>
                </a:solidFill>
                <a:latin typeface="+mn-lt"/>
              </a:rPr>
              <a:t>Zynga</a:t>
            </a:r>
            <a:endParaRPr lang="en-US" sz="4800" b="1" dirty="0">
              <a:solidFill>
                <a:srgbClr val="FFFF00"/>
              </a:solidFill>
              <a:latin typeface="+mn-lt"/>
            </a:endParaRPr>
          </a:p>
        </p:txBody>
      </p:sp>
      <p:pic>
        <p:nvPicPr>
          <p:cNvPr id="4" name="Picture 2"/>
          <p:cNvPicPr>
            <a:picLocks noGrp="1" noChangeAspect="1" noChangeArrowheads="1"/>
          </p:cNvPicPr>
          <p:nvPr>
            <p:ph sz="quarter" idx="10"/>
          </p:nvPr>
        </p:nvPicPr>
        <p:blipFill rotWithShape="1">
          <a:blip r:embed="rId2" cstate="print">
            <a:extLst>
              <a:ext uri="{28A0092B-C50C-407E-A947-70E740481C1C}">
                <a14:useLocalDpi xmlns:a14="http://schemas.microsoft.com/office/drawing/2010/main"/>
              </a:ext>
            </a:extLst>
          </a:blip>
          <a:srcRect l="-133" r="-227"/>
          <a:stretch/>
        </p:blipFill>
        <p:spPr>
          <a:xfrm>
            <a:off x="341909" y="1994218"/>
            <a:ext cx="4222556" cy="2813748"/>
          </a:xfrm>
          <a:noFill/>
        </p:spPr>
      </p:pic>
      <p:pic>
        <p:nvPicPr>
          <p:cNvPr id="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64463" y="1994218"/>
            <a:ext cx="4128015" cy="3361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069618" y="5340935"/>
            <a:ext cx="6989689" cy="523220"/>
          </a:xfrm>
          <a:prstGeom prst="rect">
            <a:avLst/>
          </a:prstGeom>
          <a:noFill/>
        </p:spPr>
        <p:txBody>
          <a:bodyPr wrap="none" rtlCol="0">
            <a:spAutoFit/>
          </a:bodyPr>
          <a:lstStyle/>
          <a:p>
            <a:r>
              <a:rPr lang="en-US" sz="2800" b="1" dirty="0" err="1" smtClean="0">
                <a:solidFill>
                  <a:srgbClr val="FFFFFF"/>
                </a:solidFill>
              </a:rPr>
              <a:t>Zynga</a:t>
            </a:r>
            <a:r>
              <a:rPr lang="en-US" sz="2800" b="1" dirty="0" smtClean="0">
                <a:solidFill>
                  <a:srgbClr val="FFFFFF"/>
                </a:solidFill>
              </a:rPr>
              <a:t> renames its game “Pioneer Trail”</a:t>
            </a:r>
            <a:endParaRPr lang="en-US" sz="2800" b="1" dirty="0">
              <a:solidFill>
                <a:srgbClr val="FFFFFF"/>
              </a:solidFill>
            </a:endParaRPr>
          </a:p>
        </p:txBody>
      </p:sp>
    </p:spTree>
    <p:extLst>
      <p:ext uri="{BB962C8B-B14F-4D97-AF65-F5344CB8AC3E}">
        <p14:creationId xmlns:p14="http://schemas.microsoft.com/office/powerpoint/2010/main" val="18055728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8693"/>
            <a:ext cx="8229600" cy="1016000"/>
          </a:xfrm>
        </p:spPr>
        <p:txBody>
          <a:bodyPr>
            <a:normAutofit fontScale="90000"/>
          </a:bodyPr>
          <a:lstStyle/>
          <a:p>
            <a:r>
              <a:rPr lang="en-US" b="1" dirty="0" smtClean="0">
                <a:solidFill>
                  <a:srgbClr val="FFFF00"/>
                </a:solidFill>
                <a:latin typeface="+mn-lt"/>
              </a:rPr>
              <a:t>    ESS </a:t>
            </a:r>
            <a:r>
              <a:rPr lang="en-US" b="1" dirty="0">
                <a:solidFill>
                  <a:srgbClr val="FFFF00"/>
                </a:solidFill>
                <a:latin typeface="+mn-lt"/>
              </a:rPr>
              <a:t>Entertainment </a:t>
            </a:r>
            <a:r>
              <a:rPr lang="en-US" b="1" dirty="0" smtClean="0">
                <a:solidFill>
                  <a:srgbClr val="FFFF00"/>
                </a:solidFill>
                <a:latin typeface="+mn-lt"/>
              </a:rPr>
              <a:t>&amp;</a:t>
            </a:r>
            <a:r>
              <a:rPr lang="en-US" b="1" dirty="0">
                <a:solidFill>
                  <a:srgbClr val="FFFF00"/>
                </a:solidFill>
                <a:latin typeface="+mn-lt"/>
              </a:rPr>
              <a:t> </a:t>
            </a:r>
            <a:r>
              <a:rPr lang="en-US" b="1" dirty="0" smtClean="0">
                <a:solidFill>
                  <a:srgbClr val="FFFF00"/>
                </a:solidFill>
                <a:latin typeface="+mn-lt"/>
              </a:rPr>
              <a:t>Rock </a:t>
            </a:r>
            <a:r>
              <a:rPr lang="en-US" b="1" dirty="0">
                <a:solidFill>
                  <a:srgbClr val="FFFF00"/>
                </a:solidFill>
                <a:latin typeface="+mn-lt"/>
              </a:rPr>
              <a:t>Star </a:t>
            </a:r>
            <a:br>
              <a:rPr lang="en-US" b="1" dirty="0">
                <a:solidFill>
                  <a:srgbClr val="FFFF00"/>
                </a:solidFill>
                <a:latin typeface="+mn-lt"/>
              </a:rPr>
            </a:br>
            <a:r>
              <a:rPr lang="en-US" b="1" dirty="0" smtClean="0">
                <a:solidFill>
                  <a:srgbClr val="FFFF00"/>
                </a:solidFill>
                <a:latin typeface="+mn-lt"/>
              </a:rPr>
              <a:t>       The </a:t>
            </a:r>
            <a:r>
              <a:rPr lang="en-US" b="1" dirty="0">
                <a:solidFill>
                  <a:srgbClr val="FFFF00"/>
                </a:solidFill>
                <a:latin typeface="+mn-lt"/>
              </a:rPr>
              <a:t>Play Pen &amp;</a:t>
            </a:r>
            <a:r>
              <a:rPr lang="en-US" b="1" dirty="0" smtClean="0">
                <a:solidFill>
                  <a:srgbClr val="FFFF00"/>
                </a:solidFill>
                <a:latin typeface="+mn-lt"/>
              </a:rPr>
              <a:t> </a:t>
            </a:r>
            <a:r>
              <a:rPr lang="en-US" b="1" dirty="0">
                <a:solidFill>
                  <a:srgbClr val="FFFF00"/>
                </a:solidFill>
                <a:latin typeface="+mn-lt"/>
              </a:rPr>
              <a:t>The Pig </a:t>
            </a:r>
            <a:r>
              <a:rPr lang="en-US" b="1" dirty="0" smtClean="0">
                <a:solidFill>
                  <a:srgbClr val="FFFF00"/>
                </a:solidFill>
                <a:latin typeface="+mn-lt"/>
              </a:rPr>
              <a:t>Pen</a:t>
            </a:r>
            <a:endParaRPr lang="en-US" b="1" dirty="0">
              <a:solidFill>
                <a:srgbClr val="FFFF00"/>
              </a:solidFill>
              <a:latin typeface="+mn-lt"/>
            </a:endParaRPr>
          </a:p>
        </p:txBody>
      </p:sp>
      <p:pic>
        <p:nvPicPr>
          <p:cNvPr id="4" name="Picture 2"/>
          <p:cNvPicPr>
            <a:picLocks noGrp="1" noChangeAspect="1" noChangeArrowheads="1"/>
          </p:cNvPicPr>
          <p:nvPr>
            <p:ph sz="quarter" idx="10"/>
          </p:nvPr>
        </p:nvPicPr>
        <p:blipFill rotWithShape="1">
          <a:blip r:embed="rId2" cstate="print">
            <a:extLst>
              <a:ext uri="{28A0092B-C50C-407E-A947-70E740481C1C}">
                <a14:useLocalDpi xmlns:a14="http://schemas.microsoft.com/office/drawing/2010/main"/>
              </a:ext>
            </a:extLst>
          </a:blip>
          <a:srcRect r="-108"/>
          <a:stretch/>
        </p:blipFill>
        <p:spPr>
          <a:xfrm>
            <a:off x="1641408" y="1117125"/>
            <a:ext cx="5978819" cy="4219460"/>
          </a:xfrm>
          <a:noFill/>
        </p:spPr>
      </p:pic>
      <p:sp>
        <p:nvSpPr>
          <p:cNvPr id="3" name="TextBox 2"/>
          <p:cNvSpPr txBox="1"/>
          <p:nvPr/>
        </p:nvSpPr>
        <p:spPr>
          <a:xfrm>
            <a:off x="1435162" y="5347440"/>
            <a:ext cx="6409351" cy="523220"/>
          </a:xfrm>
          <a:prstGeom prst="rect">
            <a:avLst/>
          </a:prstGeom>
          <a:noFill/>
        </p:spPr>
        <p:txBody>
          <a:bodyPr wrap="none" rtlCol="0">
            <a:spAutoFit/>
          </a:bodyPr>
          <a:lstStyle/>
          <a:p>
            <a:r>
              <a:rPr lang="en-US" sz="2800" b="1" dirty="0" smtClean="0">
                <a:solidFill>
                  <a:srgbClr val="FFFFFF"/>
                </a:solidFill>
              </a:rPr>
              <a:t>Defendant Rock Star (Pig Pen) WINS</a:t>
            </a:r>
            <a:endParaRPr lang="en-US" sz="2800" b="1" dirty="0">
              <a:solidFill>
                <a:srgbClr val="FFFFFF"/>
              </a:solidFill>
            </a:endParaRPr>
          </a:p>
        </p:txBody>
      </p:sp>
    </p:spTree>
    <p:extLst>
      <p:ext uri="{BB962C8B-B14F-4D97-AF65-F5344CB8AC3E}">
        <p14:creationId xmlns:p14="http://schemas.microsoft.com/office/powerpoint/2010/main" val="20054270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586084"/>
            <a:ext cx="8229600" cy="5140050"/>
          </a:xfrm>
        </p:spPr>
        <p:txBody>
          <a:bodyPr>
            <a:normAutofit/>
          </a:bodyPr>
          <a:lstStyle/>
          <a:p>
            <a:pPr marL="0" indent="0">
              <a:buNone/>
            </a:pPr>
            <a:r>
              <a:rPr lang="en-US" sz="6000" b="1" dirty="0" smtClean="0">
                <a:solidFill>
                  <a:srgbClr val="FFFF00"/>
                </a:solidFill>
                <a:latin typeface="+mn-lt"/>
              </a:rPr>
              <a:t>       Finally</a:t>
            </a:r>
          </a:p>
          <a:p>
            <a:pPr marL="0" indent="0">
              <a:buNone/>
            </a:pPr>
            <a:r>
              <a:rPr lang="en-US" sz="6000" b="1" dirty="0" smtClean="0">
                <a:solidFill>
                  <a:srgbClr val="FF0000"/>
                </a:solidFill>
                <a:latin typeface="+mn-lt"/>
              </a:rPr>
              <a:t>       Patent Rights</a:t>
            </a:r>
            <a:endParaRPr lang="en-US" sz="6000" b="1" dirty="0">
              <a:solidFill>
                <a:srgbClr val="FF0000"/>
              </a:solidFill>
              <a:latin typeface="+mn-lt"/>
            </a:endParaRPr>
          </a:p>
        </p:txBody>
      </p:sp>
      <p:pic>
        <p:nvPicPr>
          <p:cNvPr id="2" name="Picture 1" descr="Venetian_Patent_Statute_1474.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20260" y="2800734"/>
            <a:ext cx="5189368" cy="2877740"/>
          </a:xfrm>
          <a:prstGeom prst="rect">
            <a:avLst/>
          </a:prstGeom>
        </p:spPr>
      </p:pic>
    </p:spTree>
    <p:extLst>
      <p:ext uri="{BB962C8B-B14F-4D97-AF65-F5344CB8AC3E}">
        <p14:creationId xmlns:p14="http://schemas.microsoft.com/office/powerpoint/2010/main" val="33934104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3326"/>
            <a:ext cx="8686800" cy="1016000"/>
          </a:xfrm>
        </p:spPr>
        <p:txBody>
          <a:bodyPr>
            <a:normAutofit/>
          </a:bodyPr>
          <a:lstStyle/>
          <a:p>
            <a:r>
              <a:rPr lang="en-US" b="1" dirty="0">
                <a:solidFill>
                  <a:srgbClr val="FFFF00"/>
                </a:solidFill>
                <a:latin typeface="+mn-lt"/>
              </a:rPr>
              <a:t>Crazy Taxi v. Simpsons Road Rage</a:t>
            </a:r>
          </a:p>
        </p:txBody>
      </p:sp>
      <p:pic>
        <p:nvPicPr>
          <p:cNvPr id="4" name="Content Placeholder 3" descr="66882-The_Simpsons_Road_Rage_USA_NGC-MOONCUBE-3.jp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438"/>
          <a:stretch/>
        </p:blipFill>
        <p:spPr>
          <a:xfrm>
            <a:off x="4632791" y="1442448"/>
            <a:ext cx="4511209" cy="3369181"/>
          </a:xfrm>
        </p:spPr>
      </p:pic>
      <p:pic>
        <p:nvPicPr>
          <p:cNvPr id="5" name="Picture 4" descr="crazy-taxi-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442448"/>
            <a:ext cx="4632791" cy="3474593"/>
          </a:xfrm>
          <a:prstGeom prst="rect">
            <a:avLst/>
          </a:prstGeom>
        </p:spPr>
      </p:pic>
      <p:sp>
        <p:nvSpPr>
          <p:cNvPr id="3" name="TextBox 2"/>
          <p:cNvSpPr txBox="1"/>
          <p:nvPr/>
        </p:nvSpPr>
        <p:spPr>
          <a:xfrm>
            <a:off x="5016500" y="5274445"/>
            <a:ext cx="2054168" cy="584776"/>
          </a:xfrm>
          <a:prstGeom prst="rect">
            <a:avLst/>
          </a:prstGeom>
          <a:noFill/>
        </p:spPr>
        <p:txBody>
          <a:bodyPr wrap="none" rtlCol="0">
            <a:spAutoFit/>
          </a:bodyPr>
          <a:lstStyle/>
          <a:p>
            <a:r>
              <a:rPr lang="en-US" sz="3200" b="1" dirty="0" smtClean="0">
                <a:solidFill>
                  <a:srgbClr val="FFFFFF"/>
                </a:solidFill>
              </a:rPr>
              <a:t>SETTLED</a:t>
            </a:r>
            <a:endParaRPr lang="en-US" sz="3200" b="1" dirty="0">
              <a:solidFill>
                <a:srgbClr val="FFFFFF"/>
              </a:solidFill>
            </a:endParaRPr>
          </a:p>
        </p:txBody>
      </p:sp>
    </p:spTree>
    <p:extLst>
      <p:ext uri="{BB962C8B-B14F-4D97-AF65-F5344CB8AC3E}">
        <p14:creationId xmlns:p14="http://schemas.microsoft.com/office/powerpoint/2010/main" val="1717564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090"/>
            <a:ext cx="8229600" cy="1016000"/>
          </a:xfrm>
        </p:spPr>
        <p:txBody>
          <a:bodyPr>
            <a:normAutofit/>
          </a:bodyPr>
          <a:lstStyle/>
          <a:p>
            <a:r>
              <a:rPr lang="en-US" sz="4800" b="1" dirty="0" smtClean="0">
                <a:solidFill>
                  <a:srgbClr val="FFFF00"/>
                </a:solidFill>
                <a:latin typeface="+mn-lt"/>
              </a:rPr>
              <a:t>Course Evaluations</a:t>
            </a:r>
            <a:endParaRPr lang="en-US" sz="4800" b="1" dirty="0">
              <a:solidFill>
                <a:srgbClr val="FFFF00"/>
              </a:solidFill>
              <a:latin typeface="+mn-lt"/>
            </a:endParaRPr>
          </a:p>
        </p:txBody>
      </p:sp>
      <p:sp>
        <p:nvSpPr>
          <p:cNvPr id="3" name="Content Placeholder 2"/>
          <p:cNvSpPr>
            <a:spLocks noGrp="1"/>
          </p:cNvSpPr>
          <p:nvPr>
            <p:ph sz="quarter" idx="10"/>
          </p:nvPr>
        </p:nvSpPr>
        <p:spPr>
          <a:xfrm>
            <a:off x="457200" y="1036089"/>
            <a:ext cx="8519849" cy="4875035"/>
          </a:xfrm>
        </p:spPr>
        <p:txBody>
          <a:bodyPr>
            <a:normAutofit/>
          </a:bodyPr>
          <a:lstStyle/>
          <a:p>
            <a:pPr marL="0" indent="0">
              <a:buNone/>
            </a:pPr>
            <a:r>
              <a:rPr lang="en-US" sz="4000" dirty="0">
                <a:solidFill>
                  <a:schemeClr val="bg1"/>
                </a:solidFill>
                <a:latin typeface="+mn-lt"/>
              </a:rPr>
              <a:t>S</a:t>
            </a:r>
            <a:r>
              <a:rPr lang="en-US" sz="4000" dirty="0" smtClean="0">
                <a:solidFill>
                  <a:schemeClr val="bg1"/>
                </a:solidFill>
                <a:latin typeface="+mn-lt"/>
              </a:rPr>
              <a:t>tudents </a:t>
            </a:r>
            <a:r>
              <a:rPr lang="en-US" sz="4000" dirty="0">
                <a:solidFill>
                  <a:schemeClr val="bg1"/>
                </a:solidFill>
                <a:latin typeface="+mn-lt"/>
              </a:rPr>
              <a:t>will be able to access the online course evaluation website beginning at 1:00 a.m. on Saturday, November 21, and will be able to complete evaluations until 11:59 pm on Monday, December 7. The URL for the </a:t>
            </a:r>
            <a:r>
              <a:rPr lang="en-US" sz="4000" dirty="0" err="1">
                <a:solidFill>
                  <a:schemeClr val="bg1"/>
                </a:solidFill>
                <a:latin typeface="+mn-lt"/>
              </a:rPr>
              <a:t>CoursEval</a:t>
            </a:r>
            <a:r>
              <a:rPr lang="en-US" sz="4000" dirty="0">
                <a:solidFill>
                  <a:schemeClr val="bg1"/>
                </a:solidFill>
                <a:latin typeface="+mn-lt"/>
              </a:rPr>
              <a:t> website is: </a:t>
            </a:r>
            <a:endParaRPr lang="en-US" sz="4000" dirty="0" smtClean="0">
              <a:solidFill>
                <a:schemeClr val="bg1"/>
              </a:solidFill>
              <a:latin typeface="+mn-lt"/>
            </a:endParaRPr>
          </a:p>
          <a:p>
            <a:pPr marL="0" indent="0">
              <a:buNone/>
            </a:pPr>
            <a:r>
              <a:rPr lang="en-US" sz="5400" u="sng" dirty="0" smtClean="0">
                <a:latin typeface="+mn-lt"/>
                <a:hlinkClick r:id="rId2"/>
              </a:rPr>
              <a:t>https</a:t>
            </a:r>
            <a:r>
              <a:rPr lang="en-US" sz="5400" u="sng" dirty="0">
                <a:latin typeface="+mn-lt"/>
                <a:hlinkClick r:id="rId2"/>
              </a:rPr>
              <a:t>://eval.ctlt.ubc.ca/</a:t>
            </a:r>
            <a:r>
              <a:rPr lang="en-US" sz="5400" u="sng" dirty="0" smtClean="0">
                <a:latin typeface="+mn-lt"/>
                <a:hlinkClick r:id="rId2"/>
              </a:rPr>
              <a:t>law</a:t>
            </a:r>
            <a:endParaRPr lang="en-US" sz="5400" u="sng" dirty="0" smtClean="0">
              <a:latin typeface="+mn-lt"/>
            </a:endParaRPr>
          </a:p>
          <a:p>
            <a:pPr marL="0" indent="0">
              <a:buNone/>
            </a:pPr>
            <a:endParaRPr lang="en-US" sz="5400" dirty="0">
              <a:latin typeface="+mn-lt"/>
            </a:endParaRPr>
          </a:p>
        </p:txBody>
      </p:sp>
    </p:spTree>
    <p:extLst>
      <p:ext uri="{BB962C8B-B14F-4D97-AF65-F5344CB8AC3E}">
        <p14:creationId xmlns:p14="http://schemas.microsoft.com/office/powerpoint/2010/main" val="13226801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114926"/>
            <a:ext cx="8858250" cy="1016000"/>
          </a:xfrm>
        </p:spPr>
        <p:txBody>
          <a:bodyPr>
            <a:noAutofit/>
          </a:bodyPr>
          <a:lstStyle/>
          <a:p>
            <a:r>
              <a:rPr lang="en-US" sz="4800" b="1" dirty="0" smtClean="0">
                <a:solidFill>
                  <a:srgbClr val="FFFF00"/>
                </a:solidFill>
                <a:latin typeface="Arial"/>
                <a:cs typeface="Arial"/>
              </a:rPr>
              <a:t>Golden Tee v. PGA Tour Golf</a:t>
            </a:r>
            <a:endParaRPr lang="en-US" sz="4800" b="1" dirty="0">
              <a:solidFill>
                <a:srgbClr val="FFFF00"/>
              </a:solidFill>
              <a:latin typeface="Arial"/>
              <a:cs typeface="Arial"/>
            </a:endParaRPr>
          </a:p>
        </p:txBody>
      </p:sp>
      <p:pic>
        <p:nvPicPr>
          <p:cNvPr id="4" name="Content Placeholder 3" descr="imgres.jp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79" r="-1598" b="-5099"/>
          <a:stretch/>
        </p:blipFill>
        <p:spPr>
          <a:xfrm>
            <a:off x="1635434" y="1130926"/>
            <a:ext cx="2251127" cy="4538192"/>
          </a:xfrm>
        </p:spPr>
      </p:pic>
      <p:pic>
        <p:nvPicPr>
          <p:cNvPr id="5" name="Picture 4" descr="imgres-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35148" y="1130926"/>
            <a:ext cx="2472073" cy="4304315"/>
          </a:xfrm>
          <a:prstGeom prst="rect">
            <a:avLst/>
          </a:prstGeom>
        </p:spPr>
      </p:pic>
      <p:sp>
        <p:nvSpPr>
          <p:cNvPr id="3" name="TextBox 2"/>
          <p:cNvSpPr txBox="1"/>
          <p:nvPr/>
        </p:nvSpPr>
        <p:spPr>
          <a:xfrm>
            <a:off x="4214275" y="5518067"/>
            <a:ext cx="4766900" cy="461665"/>
          </a:xfrm>
          <a:prstGeom prst="rect">
            <a:avLst/>
          </a:prstGeom>
          <a:noFill/>
        </p:spPr>
        <p:txBody>
          <a:bodyPr wrap="none" rtlCol="0">
            <a:spAutoFit/>
          </a:bodyPr>
          <a:lstStyle/>
          <a:p>
            <a:r>
              <a:rPr lang="en-US" sz="2400" b="1" dirty="0" smtClean="0">
                <a:solidFill>
                  <a:schemeClr val="bg1"/>
                </a:solidFill>
              </a:rPr>
              <a:t>Defendant PGA Tour Golf WINS</a:t>
            </a:r>
            <a:endParaRPr lang="en-US" sz="2400" b="1" dirty="0">
              <a:solidFill>
                <a:schemeClr val="bg1"/>
              </a:solidFill>
            </a:endParaRPr>
          </a:p>
        </p:txBody>
      </p:sp>
    </p:spTree>
    <p:extLst>
      <p:ext uri="{BB962C8B-B14F-4D97-AF65-F5344CB8AC3E}">
        <p14:creationId xmlns:p14="http://schemas.microsoft.com/office/powerpoint/2010/main" val="21210292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448969"/>
            <a:ext cx="8587374" cy="5277165"/>
          </a:xfrm>
        </p:spPr>
        <p:txBody>
          <a:bodyPr>
            <a:normAutofit/>
          </a:bodyPr>
          <a:lstStyle/>
          <a:p>
            <a:pPr marL="0" indent="0">
              <a:buNone/>
            </a:pPr>
            <a:endParaRPr lang="en-US" sz="9600" b="1" dirty="0" smtClean="0">
              <a:solidFill>
                <a:srgbClr val="FFFF00"/>
              </a:solidFill>
              <a:latin typeface="Lucida Console"/>
              <a:cs typeface="Lucida Console"/>
            </a:endParaRPr>
          </a:p>
          <a:p>
            <a:pPr marL="0" indent="0">
              <a:buNone/>
            </a:pPr>
            <a:r>
              <a:rPr lang="en-US" sz="9600" b="1" dirty="0" smtClean="0">
                <a:solidFill>
                  <a:srgbClr val="FFFF00"/>
                </a:solidFill>
                <a:latin typeface="Lucida Console"/>
                <a:cs typeface="Lucida Console"/>
              </a:rPr>
              <a:t>This Week..</a:t>
            </a:r>
            <a:endParaRPr lang="en-US" sz="9600" b="1" dirty="0">
              <a:solidFill>
                <a:srgbClr val="FFFF00"/>
              </a:solidFill>
              <a:latin typeface="Lucida Console"/>
              <a:cs typeface="Lucida Console"/>
            </a:endParaRPr>
          </a:p>
        </p:txBody>
      </p:sp>
    </p:spTree>
    <p:extLst>
      <p:ext uri="{BB962C8B-B14F-4D97-AF65-F5344CB8AC3E}">
        <p14:creationId xmlns:p14="http://schemas.microsoft.com/office/powerpoint/2010/main" val="23378631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53094" y="345787"/>
            <a:ext cx="8501283" cy="1323435"/>
          </a:xfrm>
          <a:prstGeom prst="rect">
            <a:avLst/>
          </a:prstGeom>
        </p:spPr>
        <p:txBody>
          <a:bodyPr wrap="square" lIns="91435" tIns="45718" rIns="91435" bIns="45718">
            <a:spAutoFit/>
          </a:bodyPr>
          <a:lstStyle/>
          <a:p>
            <a:r>
              <a:rPr lang="en-US" sz="4000" b="1" dirty="0" smtClean="0">
                <a:solidFill>
                  <a:srgbClr val="FFFF00"/>
                </a:solidFill>
              </a:rPr>
              <a:t>Assaults </a:t>
            </a:r>
            <a:r>
              <a:rPr lang="en-US" sz="4000" b="1" dirty="0">
                <a:solidFill>
                  <a:srgbClr val="FFFF00"/>
                </a:solidFill>
              </a:rPr>
              <a:t>on Videogames</a:t>
            </a:r>
          </a:p>
          <a:p>
            <a:r>
              <a:rPr lang="en-US" sz="4000" b="1" dirty="0" smtClean="0">
                <a:solidFill>
                  <a:srgbClr val="FFFF00"/>
                </a:solidFill>
              </a:rPr>
              <a:t>Assaults </a:t>
            </a:r>
            <a:r>
              <a:rPr lang="en-US" sz="4000" b="1" dirty="0">
                <a:solidFill>
                  <a:srgbClr val="FFFF00"/>
                </a:solidFill>
              </a:rPr>
              <a:t>by Videogames</a:t>
            </a:r>
          </a:p>
        </p:txBody>
      </p:sp>
      <p:pic>
        <p:nvPicPr>
          <p:cNvPr id="6" name="Content Placeholder 3" descr="Police_at_Sandy_Hook.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99457" y="2919714"/>
            <a:ext cx="4281369" cy="2892506"/>
          </a:xfrm>
          <a:prstGeom prst="rect">
            <a:avLst/>
          </a:prstGeom>
        </p:spPr>
      </p:pic>
      <p:pic>
        <p:nvPicPr>
          <p:cNvPr id="7" name="Content Placeholder 3" descr="Hopelibrary.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77184" y="2919714"/>
            <a:ext cx="3831375" cy="2892506"/>
          </a:xfrm>
          <a:prstGeom prst="rect">
            <a:avLst/>
          </a:prstGeom>
        </p:spPr>
      </p:pic>
      <p:sp>
        <p:nvSpPr>
          <p:cNvPr id="2" name="Rectangle 1"/>
          <p:cNvSpPr/>
          <p:nvPr/>
        </p:nvSpPr>
        <p:spPr>
          <a:xfrm>
            <a:off x="0" y="1719385"/>
            <a:ext cx="9144000" cy="1200329"/>
          </a:xfrm>
          <a:prstGeom prst="rect">
            <a:avLst/>
          </a:prstGeom>
        </p:spPr>
        <p:txBody>
          <a:bodyPr wrap="square">
            <a:spAutoFit/>
          </a:bodyPr>
          <a:lstStyle/>
          <a:p>
            <a:r>
              <a:rPr lang="en-US" sz="3600" b="1" dirty="0" smtClean="0">
                <a:solidFill>
                  <a:srgbClr val="0000FF"/>
                </a:solidFill>
                <a:latin typeface="Lucida Console"/>
                <a:cs typeface="Lucida Console"/>
              </a:rPr>
              <a:t>  </a:t>
            </a:r>
            <a:r>
              <a:rPr lang="en-US" sz="3600" b="1" dirty="0" smtClean="0">
                <a:solidFill>
                  <a:schemeClr val="bg1"/>
                </a:solidFill>
                <a:latin typeface="Lucida Console"/>
                <a:cs typeface="Lucida Console"/>
              </a:rPr>
              <a:t>REMIXING VIOLENCE, MISOGYNY </a:t>
            </a:r>
          </a:p>
          <a:p>
            <a:r>
              <a:rPr lang="en-US" sz="3600" b="1" dirty="0">
                <a:solidFill>
                  <a:schemeClr val="bg1"/>
                </a:solidFill>
                <a:latin typeface="Lucida Console"/>
                <a:cs typeface="Lucida Console"/>
              </a:rPr>
              <a:t> </a:t>
            </a:r>
            <a:r>
              <a:rPr lang="en-US" sz="3600" b="1" dirty="0" smtClean="0">
                <a:solidFill>
                  <a:schemeClr val="bg1"/>
                </a:solidFill>
                <a:latin typeface="Lucida Console"/>
                <a:cs typeface="Lucida Console"/>
              </a:rPr>
              <a:t>          &amp; </a:t>
            </a:r>
            <a:r>
              <a:rPr lang="en-US" sz="3600" b="1" dirty="0">
                <a:solidFill>
                  <a:schemeClr val="bg1"/>
                </a:solidFill>
                <a:latin typeface="Lucida Console"/>
                <a:cs typeface="Lucida Console"/>
              </a:rPr>
              <a:t>CIVIL SOCIETY</a:t>
            </a:r>
          </a:p>
        </p:txBody>
      </p:sp>
    </p:spTree>
    <p:extLst>
      <p:ext uri="{BB962C8B-B14F-4D97-AF65-F5344CB8AC3E}">
        <p14:creationId xmlns:p14="http://schemas.microsoft.com/office/powerpoint/2010/main" val="6826921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9346"/>
            <a:ext cx="9144000" cy="1016000"/>
          </a:xfrm>
        </p:spPr>
        <p:txBody>
          <a:bodyPr>
            <a:normAutofit/>
          </a:bodyPr>
          <a:lstStyle/>
          <a:p>
            <a:r>
              <a:rPr lang="en-US" sz="3600" b="1" i="1" dirty="0" smtClean="0">
                <a:solidFill>
                  <a:srgbClr val="FFFF00"/>
                </a:solidFill>
                <a:latin typeface="+mn-lt"/>
              </a:rPr>
              <a:t> </a:t>
            </a:r>
            <a:r>
              <a:rPr lang="en-US" sz="3600" b="1" dirty="0" smtClean="0">
                <a:solidFill>
                  <a:srgbClr val="FFFF00"/>
                </a:solidFill>
                <a:latin typeface="+mn-lt"/>
              </a:rPr>
              <a:t>Intro:</a:t>
            </a:r>
            <a:r>
              <a:rPr lang="en-US" sz="3600" b="1" i="1" dirty="0" smtClean="0">
                <a:solidFill>
                  <a:srgbClr val="FFFF00"/>
                </a:solidFill>
                <a:latin typeface="+mn-lt"/>
              </a:rPr>
              <a:t> “Secrets” </a:t>
            </a:r>
            <a:r>
              <a:rPr lang="en-US" sz="3600" b="1" dirty="0" smtClean="0">
                <a:solidFill>
                  <a:srgbClr val="FFFF00"/>
                </a:solidFill>
                <a:latin typeface="+mn-lt"/>
              </a:rPr>
              <a:t>of contractual immunity</a:t>
            </a:r>
            <a:endParaRPr lang="en-US" sz="3600" b="1" dirty="0">
              <a:solidFill>
                <a:srgbClr val="FFFF00"/>
              </a:solidFill>
              <a:latin typeface="+mn-lt"/>
            </a:endParaRPr>
          </a:p>
        </p:txBody>
      </p:sp>
      <p:sp>
        <p:nvSpPr>
          <p:cNvPr id="3" name="Content Placeholder 2"/>
          <p:cNvSpPr>
            <a:spLocks noGrp="1"/>
          </p:cNvSpPr>
          <p:nvPr>
            <p:ph sz="quarter" idx="10"/>
          </p:nvPr>
        </p:nvSpPr>
        <p:spPr>
          <a:xfrm>
            <a:off x="0" y="1035347"/>
            <a:ext cx="9144000" cy="4905861"/>
          </a:xfrm>
        </p:spPr>
        <p:txBody>
          <a:bodyPr>
            <a:normAutofit/>
          </a:bodyPr>
          <a:lstStyle/>
          <a:p>
            <a:pPr marL="0" indent="0">
              <a:buNone/>
            </a:pPr>
            <a:r>
              <a:rPr lang="en-US" sz="3600" b="1" dirty="0" smtClean="0">
                <a:solidFill>
                  <a:srgbClr val="FFFFFF"/>
                </a:solidFill>
                <a:latin typeface="+mn-lt"/>
                <a:cs typeface="Lucida Console"/>
              </a:rPr>
              <a:t>* Overall </a:t>
            </a:r>
            <a:r>
              <a:rPr lang="en-US" sz="3600" b="1" dirty="0">
                <a:solidFill>
                  <a:srgbClr val="FFFFFF"/>
                </a:solidFill>
                <a:latin typeface="+mn-lt"/>
                <a:cs typeface="Lucida Console"/>
              </a:rPr>
              <a:t>video game population is </a:t>
            </a:r>
            <a:r>
              <a:rPr lang="en-US" sz="3600" b="1" dirty="0" smtClean="0">
                <a:solidFill>
                  <a:srgbClr val="FFFFFF"/>
                </a:solidFill>
                <a:latin typeface="+mn-lt"/>
                <a:cs typeface="Lucida Console"/>
              </a:rPr>
              <a:t> </a:t>
            </a:r>
          </a:p>
          <a:p>
            <a:pPr marL="0" indent="0">
              <a:buNone/>
            </a:pPr>
            <a:r>
              <a:rPr lang="en-US" sz="3600" b="1" dirty="0" smtClean="0">
                <a:solidFill>
                  <a:srgbClr val="FFFFFF"/>
                </a:solidFill>
                <a:latin typeface="+mn-lt"/>
                <a:cs typeface="Lucida Console"/>
              </a:rPr>
              <a:t>  about </a:t>
            </a:r>
            <a:r>
              <a:rPr lang="en-US" sz="3600" b="1" i="1" u="sng" dirty="0" smtClean="0">
                <a:solidFill>
                  <a:srgbClr val="FF0000"/>
                </a:solidFill>
                <a:latin typeface="+mn-lt"/>
                <a:cs typeface="Lucida Console"/>
              </a:rPr>
              <a:t>one third </a:t>
            </a:r>
            <a:r>
              <a:rPr lang="en-US" sz="3600" b="1" i="1" u="sng" dirty="0">
                <a:solidFill>
                  <a:srgbClr val="FF0000"/>
                </a:solidFill>
                <a:latin typeface="+mn-lt"/>
                <a:cs typeface="Lucida Console"/>
              </a:rPr>
              <a:t>kids</a:t>
            </a:r>
          </a:p>
          <a:p>
            <a:pPr marL="0" indent="0">
              <a:buNone/>
            </a:pPr>
            <a:endParaRPr lang="en-US" sz="2800" dirty="0" smtClean="0">
              <a:solidFill>
                <a:srgbClr val="FFFFFF"/>
              </a:solidFill>
              <a:latin typeface="+mn-lt"/>
              <a:cs typeface="Lucida Console"/>
            </a:endParaRPr>
          </a:p>
          <a:p>
            <a:pPr marL="0" indent="0">
              <a:buNone/>
            </a:pPr>
            <a:r>
              <a:rPr lang="en-US" sz="2800" dirty="0">
                <a:solidFill>
                  <a:srgbClr val="FFFFFF"/>
                </a:solidFill>
                <a:latin typeface="+mn-lt"/>
                <a:cs typeface="Lucida Console"/>
              </a:rPr>
              <a:t>ESA Game Player Data: “Sixty-eight percent of gamers are </a:t>
            </a:r>
            <a:r>
              <a:rPr lang="en-US" sz="2800" dirty="0" smtClean="0">
                <a:solidFill>
                  <a:srgbClr val="FFFFFF"/>
                </a:solidFill>
                <a:latin typeface="+mn-lt"/>
                <a:cs typeface="Lucida Console"/>
              </a:rPr>
              <a:t>18 </a:t>
            </a:r>
            <a:r>
              <a:rPr lang="en-US" sz="2800" dirty="0">
                <a:solidFill>
                  <a:srgbClr val="FFFFFF"/>
                </a:solidFill>
                <a:latin typeface="+mn-lt"/>
                <a:cs typeface="Lucida Console"/>
              </a:rPr>
              <a:t>years of age or older” </a:t>
            </a:r>
            <a:r>
              <a:rPr lang="en-US" sz="1500" dirty="0">
                <a:solidFill>
                  <a:srgbClr val="FFFFFF"/>
                </a:solidFill>
                <a:latin typeface="+mn-lt"/>
                <a:cs typeface="Lucida Console"/>
                <a:hlinkClick r:id="rId2"/>
              </a:rPr>
              <a:t>http://www.theesa.com/facts/gameplayer.asp</a:t>
            </a:r>
            <a:endParaRPr lang="en-US" sz="1500" dirty="0">
              <a:solidFill>
                <a:srgbClr val="FFFFFF"/>
              </a:solidFill>
              <a:latin typeface="+mn-lt"/>
              <a:cs typeface="Lucida Console"/>
            </a:endParaRPr>
          </a:p>
          <a:p>
            <a:pPr marL="0" indent="0">
              <a:buNone/>
            </a:pPr>
            <a:r>
              <a:rPr lang="en-US" sz="2800" dirty="0" smtClean="0">
                <a:solidFill>
                  <a:srgbClr val="FFFFFF"/>
                </a:solidFill>
                <a:latin typeface="+mn-lt"/>
                <a:cs typeface="Lucida Console"/>
              </a:rPr>
              <a:t>See </a:t>
            </a:r>
            <a:r>
              <a:rPr lang="en-US" sz="2800" dirty="0">
                <a:solidFill>
                  <a:srgbClr val="FFFFFF"/>
                </a:solidFill>
                <a:latin typeface="+mn-lt"/>
                <a:cs typeface="Lucida Console"/>
              </a:rPr>
              <a:t>also “2012 Sales, Demographic and Usage Data</a:t>
            </a:r>
            <a:r>
              <a:rPr lang="en-US" sz="2800" dirty="0" smtClean="0">
                <a:solidFill>
                  <a:srgbClr val="FFFFFF"/>
                </a:solidFill>
                <a:latin typeface="+mn-lt"/>
                <a:cs typeface="Lucida Console"/>
              </a:rPr>
              <a:t>”</a:t>
            </a:r>
          </a:p>
          <a:p>
            <a:pPr marL="0" indent="0">
              <a:buNone/>
            </a:pPr>
            <a:r>
              <a:rPr lang="en-US" sz="1500" dirty="0" smtClean="0">
                <a:solidFill>
                  <a:srgbClr val="FFFFFF"/>
                </a:solidFill>
                <a:latin typeface="+mn-lt"/>
                <a:cs typeface="Lucida Console"/>
                <a:hlinkClick r:id="rId3"/>
              </a:rPr>
              <a:t>http</a:t>
            </a:r>
            <a:r>
              <a:rPr lang="en-US" sz="1500" dirty="0">
                <a:solidFill>
                  <a:srgbClr val="FFFFFF"/>
                </a:solidFill>
                <a:latin typeface="+mn-lt"/>
                <a:cs typeface="Lucida Console"/>
                <a:hlinkClick r:id="rId3"/>
              </a:rPr>
              <a:t>://www.theesa.com/facts/pdfs/ESA_EF_2012.pdf</a:t>
            </a:r>
            <a:endParaRPr lang="en-US" sz="1500" dirty="0">
              <a:solidFill>
                <a:srgbClr val="FFFFFF"/>
              </a:solidFill>
              <a:latin typeface="+mn-lt"/>
              <a:cs typeface="Lucida Console"/>
            </a:endParaRPr>
          </a:p>
          <a:p>
            <a:pPr marL="0" indent="0">
              <a:buNone/>
            </a:pPr>
            <a:endParaRPr lang="en-US" sz="2200" i="1" dirty="0" smtClean="0">
              <a:solidFill>
                <a:srgbClr val="FFFFFF"/>
              </a:solidFill>
              <a:latin typeface="+mn-lt"/>
              <a:cs typeface="Lucida Console"/>
            </a:endParaRPr>
          </a:p>
          <a:p>
            <a:pPr marL="0" indent="0">
              <a:buNone/>
            </a:pPr>
            <a:r>
              <a:rPr lang="en-US" sz="2800" i="1" dirty="0" smtClean="0">
                <a:solidFill>
                  <a:srgbClr val="FFFFFF"/>
                </a:solidFill>
                <a:latin typeface="+mn-lt"/>
                <a:cs typeface="Lucida Console"/>
              </a:rPr>
              <a:t>“</a:t>
            </a:r>
            <a:r>
              <a:rPr lang="en-US" sz="2800" i="1" dirty="0">
                <a:solidFill>
                  <a:srgbClr val="FFFF00"/>
                </a:solidFill>
                <a:latin typeface="+mn-lt"/>
                <a:cs typeface="Lucida Console"/>
              </a:rPr>
              <a:t>91 percent of kids are gamers</a:t>
            </a:r>
            <a:r>
              <a:rPr lang="en-US" sz="2800" i="1" dirty="0">
                <a:solidFill>
                  <a:srgbClr val="FFFFFF"/>
                </a:solidFill>
                <a:latin typeface="+mn-lt"/>
                <a:cs typeface="Lucida Console"/>
              </a:rPr>
              <a:t>, research says” </a:t>
            </a:r>
            <a:r>
              <a:rPr lang="en-US" sz="2800" dirty="0">
                <a:solidFill>
                  <a:srgbClr val="FFFFFF"/>
                </a:solidFill>
                <a:latin typeface="+mn-lt"/>
                <a:cs typeface="Lucida Console"/>
              </a:rPr>
              <a:t>(also kids </a:t>
            </a:r>
            <a:r>
              <a:rPr lang="en-US" sz="2800" dirty="0" smtClean="0">
                <a:solidFill>
                  <a:srgbClr val="FFFFFF"/>
                </a:solidFill>
                <a:latin typeface="+mn-lt"/>
                <a:cs typeface="Lucida Console"/>
              </a:rPr>
              <a:t> responsible </a:t>
            </a:r>
            <a:r>
              <a:rPr lang="en-US" sz="2800" dirty="0">
                <a:solidFill>
                  <a:srgbClr val="FFFFFF"/>
                </a:solidFill>
                <a:latin typeface="+mn-lt"/>
                <a:cs typeface="Lucida Console"/>
              </a:rPr>
              <a:t>for 44% of physical software sales)</a:t>
            </a:r>
            <a:r>
              <a:rPr lang="en-US" sz="1400" dirty="0">
                <a:solidFill>
                  <a:srgbClr val="FFFFFF"/>
                </a:solidFill>
                <a:latin typeface="+mn-lt"/>
                <a:cs typeface="Lucida Console"/>
                <a:hlinkClick r:id="rId4"/>
              </a:rPr>
              <a:t>http://news.cnet.com/8301-13506_3-20118481-17/91-percent-of-kids-are-gamers-research-says/</a:t>
            </a:r>
            <a:endParaRPr lang="en-US" sz="1400" dirty="0">
              <a:solidFill>
                <a:srgbClr val="FFFFFF"/>
              </a:solidFill>
              <a:latin typeface="+mn-lt"/>
              <a:cs typeface="Lucida Console"/>
            </a:endParaRPr>
          </a:p>
          <a:p>
            <a:pPr marL="0" indent="0">
              <a:buNone/>
            </a:pPr>
            <a:endParaRPr lang="en-US" sz="1400" dirty="0">
              <a:solidFill>
                <a:srgbClr val="FFFFFF"/>
              </a:solidFill>
              <a:latin typeface="Lucida Console"/>
              <a:cs typeface="Lucida Console"/>
            </a:endParaRPr>
          </a:p>
          <a:p>
            <a:endParaRPr lang="en-US" sz="1400" dirty="0">
              <a:solidFill>
                <a:srgbClr val="FFFFFF"/>
              </a:solidFill>
              <a:latin typeface="Lucida Console"/>
              <a:cs typeface="Lucida Console"/>
            </a:endParaRPr>
          </a:p>
        </p:txBody>
      </p:sp>
    </p:spTree>
    <p:extLst>
      <p:ext uri="{BB962C8B-B14F-4D97-AF65-F5344CB8AC3E}">
        <p14:creationId xmlns:p14="http://schemas.microsoft.com/office/powerpoint/2010/main" val="9655027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6769"/>
            <a:ext cx="8229600" cy="996462"/>
          </a:xfrm>
        </p:spPr>
        <p:txBody>
          <a:bodyPr/>
          <a:lstStyle/>
          <a:p>
            <a:r>
              <a:rPr lang="en-US" b="1" dirty="0"/>
              <a:t> </a:t>
            </a:r>
            <a:r>
              <a:rPr lang="en-US" b="1" dirty="0" smtClean="0"/>
              <a:t>  </a:t>
            </a:r>
            <a:r>
              <a:rPr lang="en-US" sz="4800" b="1" dirty="0" smtClean="0">
                <a:solidFill>
                  <a:srgbClr val="FFFF00"/>
                </a:solidFill>
                <a:latin typeface="+mn-lt"/>
              </a:rPr>
              <a:t>Industry </a:t>
            </a:r>
            <a:r>
              <a:rPr lang="en-US" sz="4800" b="1" dirty="0">
                <a:solidFill>
                  <a:srgbClr val="FFFF00"/>
                </a:solidFill>
                <a:latin typeface="+mn-lt"/>
              </a:rPr>
              <a:t>Complicity? </a:t>
            </a:r>
            <a:r>
              <a:rPr lang="en-US" sz="2800" b="1" dirty="0">
                <a:solidFill>
                  <a:srgbClr val="FF0000"/>
                </a:solidFill>
              </a:rPr>
              <a:t>1</a:t>
            </a:r>
            <a:endParaRPr lang="en-US" sz="2800" dirty="0">
              <a:solidFill>
                <a:srgbClr val="FF0000"/>
              </a:solidFill>
            </a:endParaRPr>
          </a:p>
        </p:txBody>
      </p:sp>
      <p:sp>
        <p:nvSpPr>
          <p:cNvPr id="3" name="Content Placeholder 2"/>
          <p:cNvSpPr>
            <a:spLocks noGrp="1"/>
          </p:cNvSpPr>
          <p:nvPr>
            <p:ph sz="quarter" idx="10"/>
          </p:nvPr>
        </p:nvSpPr>
        <p:spPr>
          <a:xfrm>
            <a:off x="457200" y="1133232"/>
            <a:ext cx="8686800" cy="4592903"/>
          </a:xfrm>
        </p:spPr>
        <p:txBody>
          <a:bodyPr/>
          <a:lstStyle/>
          <a:p>
            <a:pPr marL="0" indent="0">
              <a:buNone/>
            </a:pPr>
            <a:r>
              <a:rPr lang="en-US" b="1" dirty="0" smtClean="0">
                <a:solidFill>
                  <a:schemeClr val="bg1"/>
                </a:solidFill>
                <a:latin typeface="Lucida Console"/>
                <a:cs typeface="Lucida Console"/>
              </a:rPr>
              <a:t>EULA’s </a:t>
            </a:r>
            <a:r>
              <a:rPr lang="en-US" b="1" dirty="0">
                <a:solidFill>
                  <a:schemeClr val="bg1"/>
                </a:solidFill>
                <a:latin typeface="Lucida Console"/>
                <a:cs typeface="Lucida Console"/>
              </a:rPr>
              <a:t>&amp; </a:t>
            </a:r>
            <a:r>
              <a:rPr lang="en-US" b="1" dirty="0" err="1">
                <a:solidFill>
                  <a:schemeClr val="bg1"/>
                </a:solidFill>
                <a:latin typeface="Lucida Console"/>
                <a:cs typeface="Lucida Console"/>
              </a:rPr>
              <a:t>ToS</a:t>
            </a:r>
            <a:r>
              <a:rPr lang="en-US" b="1" dirty="0">
                <a:solidFill>
                  <a:schemeClr val="bg1"/>
                </a:solidFill>
                <a:latin typeface="Lucida Console"/>
                <a:cs typeface="Lucida Console"/>
              </a:rPr>
              <a:t>  generally do not even </a:t>
            </a:r>
            <a:r>
              <a:rPr lang="en-US" b="1" dirty="0" smtClean="0">
                <a:solidFill>
                  <a:schemeClr val="bg1"/>
                </a:solidFill>
                <a:latin typeface="Lucida Console"/>
                <a:cs typeface="Lucida Console"/>
              </a:rPr>
              <a:t>mention</a:t>
            </a:r>
          </a:p>
          <a:p>
            <a:pPr marL="0" indent="0">
              <a:buNone/>
            </a:pPr>
            <a:r>
              <a:rPr lang="en-US" b="1" dirty="0" smtClean="0">
                <a:solidFill>
                  <a:schemeClr val="bg1"/>
                </a:solidFill>
                <a:latin typeface="Lucida Console"/>
                <a:cs typeface="Lucida Console"/>
              </a:rPr>
              <a:t>underage use</a:t>
            </a:r>
          </a:p>
          <a:p>
            <a:r>
              <a:rPr lang="en-US" dirty="0" smtClean="0">
                <a:solidFill>
                  <a:schemeClr val="bg1"/>
                </a:solidFill>
                <a:latin typeface="Lucida Console"/>
                <a:cs typeface="Lucida Console"/>
              </a:rPr>
              <a:t>Avoiding the issue?</a:t>
            </a:r>
          </a:p>
          <a:p>
            <a:r>
              <a:rPr lang="en-US" dirty="0" smtClean="0">
                <a:solidFill>
                  <a:schemeClr val="bg1"/>
                </a:solidFill>
                <a:latin typeface="Lucida Console"/>
                <a:cs typeface="Lucida Console"/>
              </a:rPr>
              <a:t>Not wanting to scare anyone off?</a:t>
            </a:r>
          </a:p>
          <a:p>
            <a:r>
              <a:rPr lang="en-US" dirty="0" smtClean="0">
                <a:solidFill>
                  <a:schemeClr val="bg1"/>
                </a:solidFill>
                <a:latin typeface="Lucida Console"/>
                <a:cs typeface="Lucida Console"/>
              </a:rPr>
              <a:t>Confirming ineffectualness?</a:t>
            </a:r>
          </a:p>
          <a:p>
            <a:r>
              <a:rPr lang="en-US" dirty="0" smtClean="0">
                <a:solidFill>
                  <a:schemeClr val="bg1"/>
                </a:solidFill>
                <a:latin typeface="Lucida Console"/>
                <a:cs typeface="Lucida Console"/>
              </a:rPr>
              <a:t>Looking the other way?</a:t>
            </a:r>
          </a:p>
          <a:p>
            <a:r>
              <a:rPr lang="en-US" dirty="0" smtClean="0">
                <a:solidFill>
                  <a:schemeClr val="bg1"/>
                </a:solidFill>
                <a:latin typeface="Lucida Console"/>
                <a:cs typeface="Lucida Console"/>
              </a:rPr>
              <a:t>Confirming double standard?</a:t>
            </a:r>
          </a:p>
          <a:p>
            <a:pPr marL="0" indent="0">
              <a:buNone/>
            </a:pPr>
            <a:r>
              <a:rPr lang="en-US" i="1" dirty="0" smtClean="0">
                <a:solidFill>
                  <a:srgbClr val="C6D9F1"/>
                </a:solidFill>
                <a:latin typeface="Apple Chancery"/>
                <a:cs typeface="Apple Chancery"/>
              </a:rPr>
              <a:t>"</a:t>
            </a:r>
            <a:r>
              <a:rPr lang="en-US" i="1" dirty="0">
                <a:solidFill>
                  <a:schemeClr val="tx2">
                    <a:lumMod val="20000"/>
                    <a:lumOff val="80000"/>
                  </a:schemeClr>
                </a:solidFill>
                <a:latin typeface="Apple Chancery"/>
                <a:cs typeface="Apple Chancery"/>
              </a:rPr>
              <a:t>We consider it a good principle to explain the phenomena by the simplest hypothesis possible</a:t>
            </a:r>
            <a:r>
              <a:rPr lang="en-US" i="1" dirty="0" smtClean="0">
                <a:solidFill>
                  <a:schemeClr val="tx2">
                    <a:lumMod val="20000"/>
                    <a:lumOff val="80000"/>
                  </a:schemeClr>
                </a:solidFill>
                <a:latin typeface="Apple Chancery"/>
                <a:cs typeface="Apple Chancery"/>
              </a:rPr>
              <a:t>.”    </a:t>
            </a:r>
            <a:r>
              <a:rPr lang="en-US" dirty="0" smtClean="0">
                <a:solidFill>
                  <a:schemeClr val="bg1"/>
                </a:solidFill>
                <a:latin typeface="Lucida Console"/>
                <a:cs typeface="Lucida Console"/>
              </a:rPr>
              <a:t>Ptolemy  </a:t>
            </a:r>
            <a:endParaRPr lang="en-US" dirty="0">
              <a:solidFill>
                <a:schemeClr val="bg1"/>
              </a:solidFill>
              <a:latin typeface="Lucida Console"/>
              <a:cs typeface="Lucida Console"/>
            </a:endParaRPr>
          </a:p>
        </p:txBody>
      </p:sp>
      <p:pic>
        <p:nvPicPr>
          <p:cNvPr id="4" name="Content Placeholder 3" descr="220px-Ptolemaeus.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31455" y="4439477"/>
            <a:ext cx="1758839" cy="1817767"/>
          </a:xfrm>
          <a:prstGeom prst="rect">
            <a:avLst/>
          </a:prstGeom>
        </p:spPr>
      </p:pic>
    </p:spTree>
    <p:extLst>
      <p:ext uri="{BB962C8B-B14F-4D97-AF65-F5344CB8AC3E}">
        <p14:creationId xmlns:p14="http://schemas.microsoft.com/office/powerpoint/2010/main" val="32995906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814167"/>
          </a:xfrm>
        </p:spPr>
        <p:txBody>
          <a:bodyPr>
            <a:normAutofit fontScale="90000"/>
          </a:bodyPr>
          <a:lstStyle/>
          <a:p>
            <a:r>
              <a:rPr lang="en-US" sz="4900" b="1" dirty="0" smtClean="0">
                <a:solidFill>
                  <a:srgbClr val="FFFF00"/>
                </a:solidFill>
                <a:latin typeface="+mn-lt"/>
              </a:rPr>
              <a:t>Industry Complicity? </a:t>
            </a:r>
            <a:r>
              <a:rPr lang="en-US" sz="2800" b="1" dirty="0">
                <a:solidFill>
                  <a:srgbClr val="FF0000"/>
                </a:solidFill>
                <a:latin typeface="+mn-lt"/>
              </a:rPr>
              <a:t>2</a:t>
            </a:r>
          </a:p>
        </p:txBody>
      </p:sp>
      <p:sp>
        <p:nvSpPr>
          <p:cNvPr id="3" name="Content Placeholder 2"/>
          <p:cNvSpPr>
            <a:spLocks noGrp="1"/>
          </p:cNvSpPr>
          <p:nvPr>
            <p:ph sz="quarter" idx="10"/>
          </p:nvPr>
        </p:nvSpPr>
        <p:spPr>
          <a:xfrm>
            <a:off x="0" y="814168"/>
            <a:ext cx="9144000" cy="5412644"/>
          </a:xfrm>
        </p:spPr>
        <p:txBody>
          <a:bodyPr>
            <a:normAutofit fontScale="92500" lnSpcReduction="10000"/>
          </a:bodyPr>
          <a:lstStyle/>
          <a:p>
            <a:pPr marL="0" indent="0">
              <a:buNone/>
            </a:pPr>
            <a:r>
              <a:rPr lang="en-US" sz="2100" i="1" dirty="0" smtClean="0">
                <a:solidFill>
                  <a:srgbClr val="FFFFFF"/>
                </a:solidFill>
                <a:latin typeface="+mn-lt"/>
                <a:cs typeface="Lucida Console"/>
              </a:rPr>
              <a:t>“</a:t>
            </a:r>
            <a:r>
              <a:rPr lang="en-US" sz="2100" i="1" dirty="0">
                <a:solidFill>
                  <a:srgbClr val="FFFFFF"/>
                </a:solidFill>
                <a:latin typeface="+mn-lt"/>
                <a:cs typeface="Lucida Console"/>
              </a:rPr>
              <a:t>And here's another dirty little truth that the media try their best </a:t>
            </a:r>
            <a:r>
              <a:rPr lang="en-US" sz="2100" i="1" dirty="0" smtClean="0">
                <a:solidFill>
                  <a:srgbClr val="FFFFFF"/>
                </a:solidFill>
                <a:latin typeface="+mn-lt"/>
                <a:cs typeface="Lucida Console"/>
              </a:rPr>
              <a:t>to conceal: There </a:t>
            </a:r>
            <a:r>
              <a:rPr lang="en-US" sz="2100" i="1" dirty="0">
                <a:solidFill>
                  <a:srgbClr val="FFFFFF"/>
                </a:solidFill>
                <a:latin typeface="+mn-lt"/>
                <a:cs typeface="Lucida Console"/>
              </a:rPr>
              <a:t>exists in this country a callous, corrupt and </a:t>
            </a:r>
            <a:r>
              <a:rPr lang="en-US" sz="2100" i="1" dirty="0" smtClean="0">
                <a:solidFill>
                  <a:srgbClr val="FFFFFF"/>
                </a:solidFill>
                <a:latin typeface="+mn-lt"/>
                <a:cs typeface="Lucida Console"/>
              </a:rPr>
              <a:t>corrupting </a:t>
            </a:r>
            <a:r>
              <a:rPr lang="en-US" sz="2100" i="1" dirty="0">
                <a:solidFill>
                  <a:srgbClr val="FFFFFF"/>
                </a:solidFill>
                <a:latin typeface="+mn-lt"/>
                <a:cs typeface="Lucida Console"/>
              </a:rPr>
              <a:t>shadow industry that sells, and sows, violence against its </a:t>
            </a:r>
            <a:r>
              <a:rPr lang="en-US" sz="2100" i="1" dirty="0" smtClean="0">
                <a:solidFill>
                  <a:srgbClr val="FFFFFF"/>
                </a:solidFill>
                <a:latin typeface="+mn-lt"/>
                <a:cs typeface="Lucida Console"/>
              </a:rPr>
              <a:t>own </a:t>
            </a:r>
            <a:r>
              <a:rPr lang="en-US" sz="2100" i="1" dirty="0">
                <a:solidFill>
                  <a:srgbClr val="FFFFFF"/>
                </a:solidFill>
                <a:latin typeface="+mn-lt"/>
                <a:cs typeface="Lucida Console"/>
              </a:rPr>
              <a:t>people…Through vicious, </a:t>
            </a:r>
            <a:r>
              <a:rPr lang="en-US" sz="2100" i="1" dirty="0" smtClean="0">
                <a:solidFill>
                  <a:srgbClr val="FFFFFF"/>
                </a:solidFill>
                <a:latin typeface="+mn-lt"/>
                <a:cs typeface="Lucida Console"/>
              </a:rPr>
              <a:t>violent video </a:t>
            </a:r>
            <a:r>
              <a:rPr lang="en-US" sz="2100" i="1" dirty="0">
                <a:solidFill>
                  <a:srgbClr val="FFFFFF"/>
                </a:solidFill>
                <a:latin typeface="+mn-lt"/>
                <a:cs typeface="Lucida Console"/>
              </a:rPr>
              <a:t>games with names like </a:t>
            </a:r>
            <a:r>
              <a:rPr lang="en-US" sz="2100" i="1" dirty="0" err="1" smtClean="0">
                <a:solidFill>
                  <a:srgbClr val="FF0000"/>
                </a:solidFill>
                <a:latin typeface="+mn-lt"/>
                <a:cs typeface="Lucida Console"/>
              </a:rPr>
              <a:t>Bulletstorm</a:t>
            </a:r>
            <a:r>
              <a:rPr lang="en-US" sz="2100" i="1" dirty="0">
                <a:solidFill>
                  <a:srgbClr val="FFFFFF"/>
                </a:solidFill>
                <a:latin typeface="+mn-lt"/>
                <a:cs typeface="Lucida Console"/>
              </a:rPr>
              <a:t>,</a:t>
            </a:r>
            <a:r>
              <a:rPr lang="en-US" sz="2100" i="1" dirty="0">
                <a:latin typeface="+mn-lt"/>
                <a:cs typeface="Lucida Console"/>
              </a:rPr>
              <a:t> </a:t>
            </a:r>
            <a:r>
              <a:rPr lang="en-US" sz="2100" i="1" dirty="0">
                <a:solidFill>
                  <a:srgbClr val="FF0000"/>
                </a:solidFill>
                <a:latin typeface="+mn-lt"/>
                <a:cs typeface="Lucida Console"/>
              </a:rPr>
              <a:t>Grand Theft Auto</a:t>
            </a:r>
            <a:r>
              <a:rPr lang="en-US" sz="2100" i="1" dirty="0">
                <a:solidFill>
                  <a:srgbClr val="FFFFFF"/>
                </a:solidFill>
                <a:latin typeface="+mn-lt"/>
                <a:cs typeface="Lucida Console"/>
              </a:rPr>
              <a:t>,</a:t>
            </a:r>
            <a:r>
              <a:rPr lang="en-US" sz="2100" i="1" dirty="0">
                <a:latin typeface="+mn-lt"/>
                <a:cs typeface="Lucida Console"/>
              </a:rPr>
              <a:t> </a:t>
            </a:r>
            <a:r>
              <a:rPr lang="en-US" sz="2100" i="1" dirty="0">
                <a:solidFill>
                  <a:srgbClr val="FF0000"/>
                </a:solidFill>
                <a:latin typeface="+mn-lt"/>
                <a:cs typeface="Lucida Console"/>
              </a:rPr>
              <a:t>Mortal </a:t>
            </a:r>
            <a:r>
              <a:rPr lang="en-US" sz="2100" i="1" dirty="0" err="1">
                <a:solidFill>
                  <a:srgbClr val="FF0000"/>
                </a:solidFill>
                <a:latin typeface="+mn-lt"/>
                <a:cs typeface="Lucida Console"/>
              </a:rPr>
              <a:t>Kombat</a:t>
            </a:r>
            <a:r>
              <a:rPr lang="en-US" sz="2100" i="1" dirty="0">
                <a:solidFill>
                  <a:srgbClr val="FF0000"/>
                </a:solidFill>
                <a:latin typeface="+mn-lt"/>
                <a:cs typeface="Lucida Console"/>
              </a:rPr>
              <a:t> </a:t>
            </a:r>
            <a:r>
              <a:rPr lang="en-US" sz="2100" i="1" dirty="0" smtClean="0">
                <a:solidFill>
                  <a:schemeClr val="bg1"/>
                </a:solidFill>
                <a:latin typeface="+mn-lt"/>
                <a:cs typeface="Lucida Console"/>
              </a:rPr>
              <a:t>and </a:t>
            </a:r>
            <a:r>
              <a:rPr lang="en-US" sz="2100" i="1" dirty="0" err="1" smtClean="0">
                <a:solidFill>
                  <a:srgbClr val="FF0000"/>
                </a:solidFill>
                <a:latin typeface="+mn-lt"/>
                <a:cs typeface="Lucida Console"/>
              </a:rPr>
              <a:t>Splatterhouse</a:t>
            </a:r>
            <a:r>
              <a:rPr lang="en-US" sz="2100" i="1" dirty="0">
                <a:solidFill>
                  <a:srgbClr val="FFFFFF"/>
                </a:solidFill>
                <a:latin typeface="+mn-lt"/>
                <a:cs typeface="Lucida Console"/>
              </a:rPr>
              <a:t>. And </a:t>
            </a:r>
            <a:r>
              <a:rPr lang="en-US" sz="2100" i="1" dirty="0" smtClean="0">
                <a:solidFill>
                  <a:srgbClr val="FFFFFF"/>
                </a:solidFill>
                <a:latin typeface="+mn-lt"/>
                <a:cs typeface="Lucida Console"/>
              </a:rPr>
              <a:t>here’s </a:t>
            </a:r>
            <a:r>
              <a:rPr lang="en-US" sz="2100" i="1" dirty="0">
                <a:solidFill>
                  <a:srgbClr val="FFFFFF"/>
                </a:solidFill>
                <a:latin typeface="+mn-lt"/>
                <a:cs typeface="Lucida Console"/>
              </a:rPr>
              <a:t>one: it’s called </a:t>
            </a:r>
            <a:r>
              <a:rPr lang="en-US" sz="2100" i="1" dirty="0">
                <a:solidFill>
                  <a:srgbClr val="FF0000"/>
                </a:solidFill>
                <a:latin typeface="+mn-lt"/>
                <a:cs typeface="Lucida Console"/>
              </a:rPr>
              <a:t>Kindergarten Killers</a:t>
            </a:r>
            <a:r>
              <a:rPr lang="en-US" sz="2100" i="1" dirty="0">
                <a:solidFill>
                  <a:srgbClr val="FFFFFF"/>
                </a:solidFill>
                <a:latin typeface="+mn-lt"/>
                <a:cs typeface="Lucida Console"/>
              </a:rPr>
              <a:t>.</a:t>
            </a:r>
            <a:r>
              <a:rPr lang="en-US" sz="2100" i="1" dirty="0">
                <a:latin typeface="+mn-lt"/>
                <a:cs typeface="Lucida Console"/>
              </a:rPr>
              <a:t> </a:t>
            </a:r>
            <a:r>
              <a:rPr lang="en-US" sz="2100" i="1" dirty="0">
                <a:solidFill>
                  <a:srgbClr val="FFFFFF"/>
                </a:solidFill>
                <a:latin typeface="+mn-lt"/>
                <a:cs typeface="Lucida Console"/>
              </a:rPr>
              <a:t>It’s been online for 10 </a:t>
            </a:r>
            <a:r>
              <a:rPr lang="en-US" sz="2100" i="1" dirty="0" smtClean="0">
                <a:solidFill>
                  <a:srgbClr val="FFFFFF"/>
                </a:solidFill>
                <a:latin typeface="+mn-lt"/>
                <a:cs typeface="Lucida Console"/>
              </a:rPr>
              <a:t>years</a:t>
            </a:r>
            <a:r>
              <a:rPr lang="en-US" sz="2100" i="1" dirty="0">
                <a:solidFill>
                  <a:srgbClr val="FFFFFF"/>
                </a:solidFill>
                <a:latin typeface="+mn-lt"/>
                <a:cs typeface="Lucida Console"/>
              </a:rPr>
              <a:t>…” </a:t>
            </a:r>
            <a:r>
              <a:rPr lang="en-US" sz="2100" i="1" dirty="0" smtClean="0">
                <a:solidFill>
                  <a:schemeClr val="bg1"/>
                </a:solidFill>
                <a:latin typeface="+mn-lt"/>
                <a:cs typeface="Lucida Console"/>
              </a:rPr>
              <a:t>--- </a:t>
            </a:r>
            <a:r>
              <a:rPr lang="en-US" sz="2100" dirty="0" smtClean="0">
                <a:solidFill>
                  <a:srgbClr val="FF6600"/>
                </a:solidFill>
                <a:latin typeface="+mn-lt"/>
                <a:cs typeface="Lucida Console"/>
              </a:rPr>
              <a:t>Wayne </a:t>
            </a:r>
            <a:r>
              <a:rPr lang="en-US" sz="2100" dirty="0" err="1">
                <a:solidFill>
                  <a:srgbClr val="FF6600"/>
                </a:solidFill>
                <a:latin typeface="+mn-lt"/>
                <a:cs typeface="Lucida Console"/>
              </a:rPr>
              <a:t>LaPierre</a:t>
            </a:r>
            <a:r>
              <a:rPr lang="en-US" sz="2100" dirty="0">
                <a:solidFill>
                  <a:srgbClr val="FF6600"/>
                </a:solidFill>
                <a:latin typeface="+mn-lt"/>
                <a:cs typeface="Lucida Console"/>
              </a:rPr>
              <a:t> </a:t>
            </a:r>
            <a:r>
              <a:rPr lang="en-US" sz="2100" i="1" dirty="0">
                <a:solidFill>
                  <a:srgbClr val="FF6600"/>
                </a:solidFill>
                <a:latin typeface="+mn-lt"/>
                <a:cs typeface="Lucida Console"/>
              </a:rPr>
              <a:t> </a:t>
            </a:r>
            <a:r>
              <a:rPr lang="en-US" sz="2100" dirty="0" smtClean="0">
                <a:solidFill>
                  <a:srgbClr val="FF6600"/>
                </a:solidFill>
                <a:latin typeface="+mn-lt"/>
                <a:cs typeface="Lucida Console"/>
              </a:rPr>
              <a:t>NRA </a:t>
            </a:r>
            <a:r>
              <a:rPr lang="en-US" sz="2100" dirty="0" smtClean="0">
                <a:solidFill>
                  <a:schemeClr val="bg1"/>
                </a:solidFill>
                <a:latin typeface="+mn-lt"/>
                <a:cs typeface="Lucida Console"/>
              </a:rPr>
              <a:t>--</a:t>
            </a:r>
            <a:r>
              <a:rPr lang="en-US" sz="1800" dirty="0" smtClean="0">
                <a:solidFill>
                  <a:schemeClr val="bg1"/>
                </a:solidFill>
                <a:latin typeface="Lucida Console"/>
                <a:cs typeface="Lucida Console"/>
              </a:rPr>
              <a:t>- </a:t>
            </a:r>
            <a:r>
              <a:rPr lang="en-US" sz="1400" dirty="0" smtClean="0">
                <a:latin typeface="Lucida Console"/>
                <a:cs typeface="Lucida Console"/>
                <a:hlinkClick r:id="rId2"/>
              </a:rPr>
              <a:t>http</a:t>
            </a:r>
            <a:r>
              <a:rPr lang="en-US" sz="1400" dirty="0">
                <a:latin typeface="Lucida Console"/>
                <a:cs typeface="Lucida Console"/>
                <a:hlinkClick r:id="rId2"/>
              </a:rPr>
              <a:t>://</a:t>
            </a:r>
            <a:r>
              <a:rPr lang="en-US" sz="1400" dirty="0" smtClean="0">
                <a:latin typeface="Lucida Console"/>
                <a:cs typeface="Lucida Console"/>
                <a:hlinkClick r:id="rId2"/>
              </a:rPr>
              <a:t>home.nra.org</a:t>
            </a:r>
            <a:r>
              <a:rPr lang="en-US" sz="1400" dirty="0">
                <a:latin typeface="Lucida Console"/>
                <a:cs typeface="Lucida Console"/>
                <a:hlinkClick r:id="rId2"/>
              </a:rPr>
              <a:t>/pdf/</a:t>
            </a:r>
            <a:r>
              <a:rPr lang="en-US" sz="1400" dirty="0" smtClean="0">
                <a:latin typeface="Lucida Console"/>
                <a:cs typeface="Lucida Console"/>
                <a:hlinkClick r:id="rId2"/>
              </a:rPr>
              <a:t>Transcript_PDF.pdf</a:t>
            </a:r>
            <a:endParaRPr lang="en-US" sz="1400" dirty="0">
              <a:latin typeface="Lucida Console"/>
              <a:cs typeface="Lucida Console"/>
            </a:endParaRPr>
          </a:p>
          <a:p>
            <a:pPr marL="0" indent="0">
              <a:buNone/>
            </a:pPr>
            <a:r>
              <a:rPr lang="en-US" sz="2100" b="1" dirty="0" smtClean="0">
                <a:solidFill>
                  <a:srgbClr val="FF6600"/>
                </a:solidFill>
                <a:latin typeface="+mn-lt"/>
                <a:cs typeface="Lucida Console"/>
              </a:rPr>
              <a:t>(</a:t>
            </a:r>
            <a:r>
              <a:rPr lang="en-US" sz="2100" b="1" dirty="0" err="1" smtClean="0">
                <a:solidFill>
                  <a:srgbClr val="FF6600"/>
                </a:solidFill>
                <a:latin typeface="+mn-lt"/>
                <a:cs typeface="Lucida Console"/>
              </a:rPr>
              <a:t>Bulletstorm</a:t>
            </a:r>
            <a:r>
              <a:rPr lang="en-US" sz="2100" b="1" dirty="0" smtClean="0">
                <a:solidFill>
                  <a:schemeClr val="tx1"/>
                </a:solidFill>
                <a:latin typeface="+mn-lt"/>
                <a:cs typeface="Lucida Console"/>
              </a:rPr>
              <a:t>=</a:t>
            </a:r>
            <a:r>
              <a:rPr lang="en-US" sz="2100" b="1" dirty="0" smtClean="0">
                <a:solidFill>
                  <a:srgbClr val="FF6600"/>
                </a:solidFill>
                <a:latin typeface="+mn-lt"/>
                <a:cs typeface="Lucida Console"/>
              </a:rPr>
              <a:t>sci</a:t>
            </a:r>
            <a:r>
              <a:rPr lang="en-US" sz="2100" b="1" dirty="0">
                <a:solidFill>
                  <a:srgbClr val="FF6600"/>
                </a:solidFill>
                <a:latin typeface="+mn-lt"/>
                <a:cs typeface="Lucida Console"/>
              </a:rPr>
              <a:t>-fi; Grand Theft </a:t>
            </a:r>
            <a:r>
              <a:rPr lang="en-US" sz="2100" b="1" dirty="0" smtClean="0">
                <a:solidFill>
                  <a:srgbClr val="FF6600"/>
                </a:solidFill>
                <a:latin typeface="+mn-lt"/>
                <a:cs typeface="Lucida Console"/>
              </a:rPr>
              <a:t>Auto</a:t>
            </a:r>
            <a:r>
              <a:rPr lang="en-US" sz="2100" b="1" dirty="0" smtClean="0">
                <a:solidFill>
                  <a:srgbClr val="000000"/>
                </a:solidFill>
                <a:latin typeface="+mn-lt"/>
                <a:cs typeface="Lucida Console"/>
              </a:rPr>
              <a:t>=</a:t>
            </a:r>
            <a:r>
              <a:rPr lang="en-US" sz="2100" b="1" dirty="0" smtClean="0">
                <a:solidFill>
                  <a:srgbClr val="FF6600"/>
                </a:solidFill>
                <a:latin typeface="+mn-lt"/>
                <a:cs typeface="Lucida Console"/>
              </a:rPr>
              <a:t>crime</a:t>
            </a:r>
            <a:r>
              <a:rPr lang="en-US" sz="2100" b="1" dirty="0">
                <a:solidFill>
                  <a:srgbClr val="FF6600"/>
                </a:solidFill>
                <a:latin typeface="+mn-lt"/>
                <a:cs typeface="Lucida Console"/>
              </a:rPr>
              <a:t>; </a:t>
            </a:r>
            <a:r>
              <a:rPr lang="en-US" sz="2100" b="1" dirty="0" smtClean="0">
                <a:solidFill>
                  <a:srgbClr val="FF6600"/>
                </a:solidFill>
                <a:latin typeface="+mn-lt"/>
                <a:cs typeface="Lucida Console"/>
              </a:rPr>
              <a:t>Mortal </a:t>
            </a:r>
            <a:r>
              <a:rPr lang="en-US" sz="2100" b="1" dirty="0" err="1" smtClean="0">
                <a:solidFill>
                  <a:srgbClr val="FF6600"/>
                </a:solidFill>
                <a:latin typeface="+mn-lt"/>
                <a:cs typeface="Lucida Console"/>
              </a:rPr>
              <a:t>Kombat</a:t>
            </a:r>
            <a:r>
              <a:rPr lang="en-US" sz="2100" b="1" dirty="0" smtClean="0">
                <a:solidFill>
                  <a:srgbClr val="000000"/>
                </a:solidFill>
                <a:latin typeface="+mn-lt"/>
                <a:cs typeface="Lucida Console"/>
              </a:rPr>
              <a:t>=</a:t>
            </a:r>
            <a:r>
              <a:rPr lang="en-US" sz="2100" b="1" dirty="0" smtClean="0">
                <a:solidFill>
                  <a:srgbClr val="FF6600"/>
                </a:solidFill>
                <a:latin typeface="+mn-lt"/>
                <a:cs typeface="Lucida Console"/>
              </a:rPr>
              <a:t>fantasy</a:t>
            </a:r>
            <a:r>
              <a:rPr lang="en-US" sz="2100" b="1" dirty="0">
                <a:solidFill>
                  <a:srgbClr val="FF6600"/>
                </a:solidFill>
                <a:latin typeface="+mn-lt"/>
                <a:cs typeface="Lucida Console"/>
              </a:rPr>
              <a:t>; </a:t>
            </a:r>
            <a:r>
              <a:rPr lang="en-US" sz="2100" b="1" dirty="0" smtClean="0">
                <a:solidFill>
                  <a:srgbClr val="FF6600"/>
                </a:solidFill>
                <a:latin typeface="+mn-lt"/>
                <a:cs typeface="Lucida Console"/>
              </a:rPr>
              <a:t> </a:t>
            </a:r>
            <a:r>
              <a:rPr lang="en-US" sz="2100" b="1" dirty="0" err="1" smtClean="0">
                <a:solidFill>
                  <a:srgbClr val="FF6600"/>
                </a:solidFill>
                <a:latin typeface="+mn-lt"/>
                <a:cs typeface="Lucida Console"/>
              </a:rPr>
              <a:t>Splatterhouse</a:t>
            </a:r>
            <a:r>
              <a:rPr lang="en-US" sz="2100" b="1" dirty="0" smtClean="0">
                <a:solidFill>
                  <a:srgbClr val="000000"/>
                </a:solidFill>
                <a:latin typeface="+mn-lt"/>
                <a:cs typeface="Lucida Console"/>
              </a:rPr>
              <a:t>=</a:t>
            </a:r>
            <a:r>
              <a:rPr lang="en-US" sz="2100" b="1" dirty="0" smtClean="0">
                <a:solidFill>
                  <a:srgbClr val="FF6600"/>
                </a:solidFill>
                <a:latin typeface="+mn-lt"/>
                <a:cs typeface="Lucida Console"/>
              </a:rPr>
              <a:t>horror</a:t>
            </a:r>
            <a:r>
              <a:rPr lang="en-US" sz="2100" b="1" dirty="0">
                <a:solidFill>
                  <a:srgbClr val="FF6600"/>
                </a:solidFill>
                <a:latin typeface="+mn-lt"/>
                <a:cs typeface="Lucida Console"/>
              </a:rPr>
              <a:t>; Kindergarten </a:t>
            </a:r>
            <a:r>
              <a:rPr lang="en-US" sz="2100" b="1" dirty="0" smtClean="0">
                <a:solidFill>
                  <a:srgbClr val="FF6600"/>
                </a:solidFill>
                <a:latin typeface="+mn-lt"/>
                <a:cs typeface="Lucida Console"/>
              </a:rPr>
              <a:t>Killers</a:t>
            </a:r>
            <a:r>
              <a:rPr lang="en-US" sz="2100" b="1" dirty="0" smtClean="0">
                <a:solidFill>
                  <a:srgbClr val="000000"/>
                </a:solidFill>
                <a:latin typeface="+mn-lt"/>
                <a:cs typeface="Lucida Console"/>
              </a:rPr>
              <a:t>=</a:t>
            </a:r>
            <a:r>
              <a:rPr lang="en-US" sz="2100" b="1" dirty="0" smtClean="0">
                <a:solidFill>
                  <a:srgbClr val="FF6600"/>
                </a:solidFill>
                <a:latin typeface="+mn-lt"/>
                <a:cs typeface="Lucida Console"/>
              </a:rPr>
              <a:t>“</a:t>
            </a:r>
            <a:r>
              <a:rPr lang="en-US" sz="2100" b="1" dirty="0">
                <a:solidFill>
                  <a:srgbClr val="FF6600"/>
                </a:solidFill>
                <a:latin typeface="+mn-lt"/>
                <a:cs typeface="Lucida Console"/>
              </a:rPr>
              <a:t>flash</a:t>
            </a:r>
            <a:r>
              <a:rPr lang="en-US" sz="2100" b="1" dirty="0" smtClean="0">
                <a:solidFill>
                  <a:srgbClr val="FF6600"/>
                </a:solidFill>
                <a:latin typeface="+mn-lt"/>
                <a:cs typeface="Lucida Console"/>
              </a:rPr>
              <a:t>”)</a:t>
            </a:r>
            <a:endParaRPr lang="en-US" sz="2100" b="1" dirty="0">
              <a:solidFill>
                <a:srgbClr val="FF6600"/>
              </a:solidFill>
              <a:latin typeface="+mn-lt"/>
              <a:cs typeface="Lucida Console"/>
            </a:endParaRPr>
          </a:p>
          <a:p>
            <a:pPr marL="0" indent="0" fontAlgn="base">
              <a:buNone/>
            </a:pPr>
            <a:r>
              <a:rPr lang="en-US" sz="2100" dirty="0">
                <a:solidFill>
                  <a:schemeClr val="tx1"/>
                </a:solidFill>
                <a:latin typeface="+mn-lt"/>
                <a:cs typeface="Lucida Console"/>
              </a:rPr>
              <a:t> </a:t>
            </a:r>
            <a:r>
              <a:rPr lang="en-US" sz="2100" dirty="0" smtClean="0">
                <a:solidFill>
                  <a:schemeClr val="tx1"/>
                </a:solidFill>
                <a:latin typeface="+mn-lt"/>
                <a:cs typeface="Lucida Console"/>
              </a:rPr>
              <a:t>                                      </a:t>
            </a:r>
          </a:p>
          <a:p>
            <a:pPr marL="0" indent="0" fontAlgn="base">
              <a:buNone/>
            </a:pPr>
            <a:r>
              <a:rPr lang="en-US" sz="2100" b="1" dirty="0" smtClean="0">
                <a:solidFill>
                  <a:schemeClr val="accent5">
                    <a:lumMod val="40000"/>
                    <a:lumOff val="60000"/>
                  </a:schemeClr>
                </a:solidFill>
                <a:latin typeface="+mn-lt"/>
                <a:cs typeface="Lucida Console"/>
              </a:rPr>
              <a:t>WHAT’S </a:t>
            </a:r>
            <a:r>
              <a:rPr lang="en-US" sz="2100" b="1" dirty="0">
                <a:solidFill>
                  <a:schemeClr val="accent5">
                    <a:lumMod val="40000"/>
                    <a:lumOff val="60000"/>
                  </a:schemeClr>
                </a:solidFill>
                <a:latin typeface="+mn-lt"/>
                <a:cs typeface="Lucida Console"/>
              </a:rPr>
              <a:t>MISSING</a:t>
            </a:r>
            <a:r>
              <a:rPr lang="en-US" sz="2100" b="1" dirty="0" smtClean="0">
                <a:solidFill>
                  <a:schemeClr val="accent5">
                    <a:lumMod val="40000"/>
                    <a:lumOff val="60000"/>
                  </a:schemeClr>
                </a:solidFill>
                <a:latin typeface="+mn-lt"/>
                <a:cs typeface="Lucida Console"/>
              </a:rPr>
              <a:t>?... CALL </a:t>
            </a:r>
            <a:r>
              <a:rPr lang="en-US" sz="2100" b="1" dirty="0">
                <a:solidFill>
                  <a:schemeClr val="accent5">
                    <a:lumMod val="40000"/>
                    <a:lumOff val="60000"/>
                  </a:schemeClr>
                </a:solidFill>
                <a:latin typeface="+mn-lt"/>
                <a:cs typeface="Lucida Console"/>
              </a:rPr>
              <a:t>of DUTY; BATTLEFIELD</a:t>
            </a:r>
            <a:r>
              <a:rPr lang="en-US" sz="2100" dirty="0">
                <a:solidFill>
                  <a:schemeClr val="accent5">
                    <a:lumMod val="40000"/>
                    <a:lumOff val="60000"/>
                  </a:schemeClr>
                </a:solidFill>
                <a:latin typeface="+mn-lt"/>
                <a:cs typeface="Lucida Console"/>
              </a:rPr>
              <a:t>; </a:t>
            </a:r>
            <a:r>
              <a:rPr lang="en-US" sz="2100" b="1" dirty="0">
                <a:solidFill>
                  <a:schemeClr val="accent5">
                    <a:lumMod val="40000"/>
                    <a:lumOff val="60000"/>
                  </a:schemeClr>
                </a:solidFill>
                <a:latin typeface="+mn-lt"/>
                <a:cs typeface="Lucida Console"/>
              </a:rPr>
              <a:t>America’s Army</a:t>
            </a:r>
            <a:r>
              <a:rPr lang="en-US" sz="2100" dirty="0" smtClean="0">
                <a:solidFill>
                  <a:schemeClr val="accent5">
                    <a:lumMod val="40000"/>
                    <a:lumOff val="60000"/>
                  </a:schemeClr>
                </a:solidFill>
                <a:latin typeface="+mn-lt"/>
                <a:cs typeface="Lucida Console"/>
              </a:rPr>
              <a:t>…</a:t>
            </a:r>
          </a:p>
          <a:p>
            <a:pPr marL="0" indent="0" fontAlgn="base">
              <a:buNone/>
            </a:pPr>
            <a:r>
              <a:rPr lang="en-US" sz="2200" dirty="0" smtClean="0">
                <a:solidFill>
                  <a:srgbClr val="FFFFFF"/>
                </a:solidFill>
                <a:latin typeface="Lucida Console"/>
                <a:cs typeface="Lucida Console"/>
              </a:rPr>
              <a:t> </a:t>
            </a:r>
            <a:endParaRPr lang="en-US" sz="2200" dirty="0">
              <a:solidFill>
                <a:srgbClr val="FFFFFF"/>
              </a:solidFill>
              <a:latin typeface="Lucida Console"/>
              <a:cs typeface="Lucida Console"/>
            </a:endParaRPr>
          </a:p>
          <a:p>
            <a:pPr marL="0" indent="0">
              <a:buNone/>
            </a:pPr>
            <a:r>
              <a:rPr lang="en-US" sz="2100" i="1" dirty="0" smtClean="0">
                <a:solidFill>
                  <a:srgbClr val="FFFFFF"/>
                </a:solidFill>
                <a:latin typeface="+mn-lt"/>
                <a:cs typeface="Lucida Console"/>
              </a:rPr>
              <a:t>* “</a:t>
            </a:r>
            <a:r>
              <a:rPr lang="en-US" sz="2100" i="1" dirty="0">
                <a:solidFill>
                  <a:srgbClr val="FFFFFF"/>
                </a:solidFill>
                <a:latin typeface="+mn-lt"/>
                <a:cs typeface="Lucida Console"/>
              </a:rPr>
              <a:t>Shooters: How Video Games Fund Arms Manufacturers” </a:t>
            </a:r>
            <a:r>
              <a:rPr lang="en-US" sz="2100" dirty="0">
                <a:solidFill>
                  <a:srgbClr val="FFFFFF"/>
                </a:solidFill>
                <a:latin typeface="+mn-lt"/>
                <a:cs typeface="Lucida Console"/>
              </a:rPr>
              <a:t>- Simon </a:t>
            </a:r>
            <a:r>
              <a:rPr lang="en-US" sz="2100" dirty="0" err="1" smtClean="0">
                <a:solidFill>
                  <a:srgbClr val="FFFFFF"/>
                </a:solidFill>
                <a:latin typeface="+mn-lt"/>
                <a:cs typeface="Lucida Console"/>
              </a:rPr>
              <a:t>Parkin</a:t>
            </a:r>
            <a:r>
              <a:rPr lang="en-US" sz="2200" dirty="0" smtClean="0">
                <a:solidFill>
                  <a:srgbClr val="FFFFFF"/>
                </a:solidFill>
                <a:latin typeface="Lucida Console"/>
                <a:cs typeface="Lucida Console"/>
              </a:rPr>
              <a:t> </a:t>
            </a:r>
            <a:r>
              <a:rPr lang="en-US" sz="1300" dirty="0">
                <a:latin typeface="Lucida Console"/>
                <a:cs typeface="Lucida Console"/>
                <a:hlinkClick r:id="rId3"/>
              </a:rPr>
              <a:t>http://www.eurogamer.net/articles/2013-02-01-shooters-how-video-games-fund-arms-</a:t>
            </a:r>
            <a:r>
              <a:rPr lang="en-US" sz="1300" dirty="0" smtClean="0">
                <a:latin typeface="Lucida Console"/>
                <a:cs typeface="Lucida Console"/>
                <a:hlinkClick r:id="rId3"/>
              </a:rPr>
              <a:t>manufacturers</a:t>
            </a:r>
            <a:endParaRPr lang="en-US" sz="1300" dirty="0" smtClean="0">
              <a:latin typeface="Lucida Console"/>
              <a:cs typeface="Lucida Console"/>
            </a:endParaRPr>
          </a:p>
          <a:p>
            <a:pPr marL="0" indent="0">
              <a:buNone/>
            </a:pPr>
            <a:r>
              <a:rPr lang="en-US" sz="2100" dirty="0" smtClean="0">
                <a:solidFill>
                  <a:schemeClr val="bg1"/>
                </a:solidFill>
                <a:latin typeface="+mn-lt"/>
                <a:cs typeface="Lucida Console"/>
              </a:rPr>
              <a:t>* “EA removes links to gun sellers on ‘Medal of Honor’ page”</a:t>
            </a:r>
          </a:p>
          <a:p>
            <a:pPr marL="0" indent="0">
              <a:buNone/>
            </a:pPr>
            <a:r>
              <a:rPr lang="en-US" sz="1300" dirty="0">
                <a:solidFill>
                  <a:srgbClr val="000000"/>
                </a:solidFill>
                <a:latin typeface="Lucida Console"/>
                <a:cs typeface="Lucida Console"/>
                <a:hlinkClick r:id="rId4"/>
              </a:rPr>
              <a:t>http://www.theverge.com/2012/12/27/3807900/ea-removes-links-to-gun-sellers-on-medal-of-ho</a:t>
            </a:r>
            <a:r>
              <a:rPr lang="en-US" sz="1300" dirty="0">
                <a:solidFill>
                  <a:schemeClr val="accent4">
                    <a:lumMod val="40000"/>
                    <a:lumOff val="60000"/>
                  </a:schemeClr>
                </a:solidFill>
                <a:latin typeface="Lucida Console"/>
                <a:cs typeface="Lucida Console"/>
                <a:hlinkClick r:id="rId4"/>
              </a:rPr>
              <a:t>nor-</a:t>
            </a:r>
            <a:r>
              <a:rPr lang="en-US" sz="1300" dirty="0" smtClean="0">
                <a:solidFill>
                  <a:schemeClr val="accent4">
                    <a:lumMod val="40000"/>
                    <a:lumOff val="60000"/>
                  </a:schemeClr>
                </a:solidFill>
                <a:latin typeface="Lucida Console"/>
                <a:cs typeface="Lucida Console"/>
                <a:hlinkClick r:id="rId4"/>
              </a:rPr>
              <a:t>page</a:t>
            </a:r>
            <a:endParaRPr lang="en-US" sz="1300" dirty="0" smtClean="0">
              <a:solidFill>
                <a:schemeClr val="accent4">
                  <a:lumMod val="40000"/>
                  <a:lumOff val="60000"/>
                </a:schemeClr>
              </a:solidFill>
              <a:latin typeface="Lucida Console"/>
              <a:cs typeface="Lucida Console"/>
            </a:endParaRPr>
          </a:p>
          <a:p>
            <a:pPr marL="0" indent="0">
              <a:buNone/>
            </a:pPr>
            <a:endParaRPr lang="en-US" sz="1400" dirty="0">
              <a:solidFill>
                <a:schemeClr val="accent4">
                  <a:lumMod val="40000"/>
                  <a:lumOff val="60000"/>
                </a:schemeClr>
              </a:solidFill>
              <a:latin typeface="Lucida Console"/>
              <a:cs typeface="Lucida Console"/>
            </a:endParaRPr>
          </a:p>
          <a:p>
            <a:pPr marL="0" indent="0">
              <a:buNone/>
            </a:pPr>
            <a:r>
              <a:rPr lang="en-US" sz="2100" b="1" i="1" dirty="0" smtClean="0">
                <a:solidFill>
                  <a:schemeClr val="accent4">
                    <a:lumMod val="40000"/>
                    <a:lumOff val="60000"/>
                  </a:schemeClr>
                </a:solidFill>
                <a:latin typeface="+mn-lt"/>
                <a:cs typeface="Lucida Console"/>
              </a:rPr>
              <a:t>        </a:t>
            </a:r>
            <a:r>
              <a:rPr lang="en-US" sz="2100" b="1" i="1" u="sng" dirty="0" smtClean="0">
                <a:solidFill>
                  <a:schemeClr val="accent4">
                    <a:lumMod val="40000"/>
                    <a:lumOff val="60000"/>
                  </a:schemeClr>
                </a:solidFill>
                <a:latin typeface="+mn-lt"/>
                <a:cs typeface="Lucida Console"/>
              </a:rPr>
              <a:t>Double </a:t>
            </a:r>
            <a:r>
              <a:rPr lang="en-US" sz="2100" b="1" i="1" u="sng" dirty="0">
                <a:solidFill>
                  <a:schemeClr val="accent4">
                    <a:lumMod val="40000"/>
                    <a:lumOff val="60000"/>
                  </a:schemeClr>
                </a:solidFill>
                <a:latin typeface="+mn-lt"/>
                <a:cs typeface="Lucida Console"/>
              </a:rPr>
              <a:t>Standards Test</a:t>
            </a:r>
            <a:r>
              <a:rPr lang="en-US" sz="2100" b="1" i="1" u="sng" dirty="0" smtClean="0">
                <a:solidFill>
                  <a:schemeClr val="accent4">
                    <a:lumMod val="40000"/>
                    <a:lumOff val="60000"/>
                  </a:schemeClr>
                </a:solidFill>
                <a:latin typeface="+mn-lt"/>
                <a:cs typeface="Lucida Console"/>
              </a:rPr>
              <a:t>?</a:t>
            </a:r>
          </a:p>
          <a:p>
            <a:pPr marL="0" indent="0">
              <a:buNone/>
            </a:pPr>
            <a:r>
              <a:rPr lang="en-US" sz="2100" dirty="0" smtClean="0">
                <a:solidFill>
                  <a:srgbClr val="FFFFFF"/>
                </a:solidFill>
                <a:latin typeface="+mn-lt"/>
                <a:cs typeface="Lucida Console"/>
              </a:rPr>
              <a:t>-------------------------------------</a:t>
            </a:r>
            <a:endParaRPr lang="en-US" sz="2100" b="1" dirty="0" smtClean="0">
              <a:solidFill>
                <a:schemeClr val="tx1"/>
              </a:solidFill>
              <a:latin typeface="+mn-lt"/>
              <a:cs typeface="Lucida Console"/>
            </a:endParaRPr>
          </a:p>
          <a:p>
            <a:pPr marL="0" indent="0">
              <a:buNone/>
            </a:pPr>
            <a:r>
              <a:rPr lang="en-US" sz="2100" b="1" dirty="0" smtClean="0">
                <a:solidFill>
                  <a:schemeClr val="bg1"/>
                </a:solidFill>
                <a:latin typeface="+mn-lt"/>
                <a:cs typeface="Lucida Console"/>
              </a:rPr>
              <a:t>See also: </a:t>
            </a:r>
            <a:r>
              <a:rPr lang="en-US" sz="2100" dirty="0" smtClean="0">
                <a:solidFill>
                  <a:schemeClr val="bg1"/>
                </a:solidFill>
                <a:latin typeface="+mn-lt"/>
                <a:cs typeface="Lucida Console"/>
              </a:rPr>
              <a:t>“Invading Your Hearts and </a:t>
            </a:r>
            <a:r>
              <a:rPr lang="en-US" sz="2100" dirty="0">
                <a:solidFill>
                  <a:schemeClr val="bg1"/>
                </a:solidFill>
                <a:latin typeface="+mn-lt"/>
                <a:cs typeface="Lucida Console"/>
              </a:rPr>
              <a:t>M</a:t>
            </a:r>
            <a:r>
              <a:rPr lang="en-US" sz="2100" dirty="0" smtClean="0">
                <a:solidFill>
                  <a:schemeClr val="bg1"/>
                </a:solidFill>
                <a:latin typeface="+mn-lt"/>
                <a:cs typeface="Lucida Console"/>
              </a:rPr>
              <a:t>inds”:</a:t>
            </a:r>
          </a:p>
          <a:p>
            <a:pPr marL="0" indent="0">
              <a:buNone/>
            </a:pPr>
            <a:r>
              <a:rPr lang="en-US" sz="2100" i="1" dirty="0" smtClean="0">
                <a:solidFill>
                  <a:schemeClr val="bg1"/>
                </a:solidFill>
                <a:latin typeface="+mn-lt"/>
                <a:cs typeface="Lucida Console"/>
              </a:rPr>
              <a:t>Call </a:t>
            </a:r>
            <a:r>
              <a:rPr lang="en-US" sz="2100" i="1" dirty="0">
                <a:solidFill>
                  <a:schemeClr val="bg1"/>
                </a:solidFill>
                <a:latin typeface="+mn-lt"/>
                <a:cs typeface="Lucida Console"/>
              </a:rPr>
              <a:t>of Duty</a:t>
            </a:r>
            <a:r>
              <a:rPr lang="en-US" sz="2100" dirty="0">
                <a:solidFill>
                  <a:schemeClr val="bg1"/>
                </a:solidFill>
                <a:latin typeface="+mn-lt"/>
                <a:cs typeface="Lucida Console"/>
              </a:rPr>
              <a:t> </a:t>
            </a:r>
            <a:r>
              <a:rPr lang="en-US" sz="2100" dirty="0" smtClean="0">
                <a:solidFill>
                  <a:schemeClr val="bg1"/>
                </a:solidFill>
                <a:latin typeface="+mn-lt"/>
                <a:cs typeface="Lucida Console"/>
              </a:rPr>
              <a:t>and the (Re)Writing of Militarism </a:t>
            </a:r>
          </a:p>
          <a:p>
            <a:pPr marL="0" indent="0">
              <a:buNone/>
            </a:pPr>
            <a:r>
              <a:rPr lang="en-US" sz="2100" dirty="0" smtClean="0">
                <a:solidFill>
                  <a:schemeClr val="bg1"/>
                </a:solidFill>
                <a:latin typeface="+mn-lt"/>
                <a:cs typeface="Lucida Console"/>
              </a:rPr>
              <a:t>In U.S</a:t>
            </a:r>
            <a:r>
              <a:rPr lang="en-US" sz="2100" dirty="0">
                <a:solidFill>
                  <a:schemeClr val="bg1"/>
                </a:solidFill>
                <a:latin typeface="+mn-lt"/>
                <a:cs typeface="Lucida Console"/>
              </a:rPr>
              <a:t>. Digital Games And </a:t>
            </a:r>
            <a:r>
              <a:rPr lang="en-US" sz="2100" dirty="0" smtClean="0">
                <a:solidFill>
                  <a:schemeClr val="bg1"/>
                </a:solidFill>
                <a:latin typeface="+mn-lt"/>
                <a:cs typeface="Lucida Console"/>
              </a:rPr>
              <a:t>Popular Culture” (2010)</a:t>
            </a:r>
          </a:p>
          <a:p>
            <a:pPr marL="0" indent="0">
              <a:buNone/>
            </a:pPr>
            <a:r>
              <a:rPr lang="en-US" sz="1200" dirty="0">
                <a:solidFill>
                  <a:schemeClr val="tx1"/>
                </a:solidFill>
                <a:latin typeface="Lucida Console"/>
                <a:cs typeface="Lucida Console"/>
                <a:hlinkClick r:id="rId5"/>
              </a:rPr>
              <a:t>http://ejas.revues.org/</a:t>
            </a:r>
            <a:r>
              <a:rPr lang="en-US" sz="1200" dirty="0" smtClean="0">
                <a:solidFill>
                  <a:schemeClr val="tx1"/>
                </a:solidFill>
                <a:latin typeface="Lucida Console"/>
                <a:cs typeface="Lucida Console"/>
                <a:hlinkClick r:id="rId5"/>
              </a:rPr>
              <a:t>8831</a:t>
            </a:r>
            <a:endParaRPr lang="en-US" sz="1200" dirty="0" smtClean="0">
              <a:solidFill>
                <a:schemeClr val="tx1"/>
              </a:solidFill>
              <a:latin typeface="Lucida Console"/>
              <a:cs typeface="Lucida Console"/>
            </a:endParaRPr>
          </a:p>
          <a:p>
            <a:pPr marL="0" indent="0">
              <a:buNone/>
            </a:pPr>
            <a:endParaRPr lang="en-US" sz="1600" dirty="0">
              <a:solidFill>
                <a:schemeClr val="tx1"/>
              </a:solidFill>
            </a:endParaRPr>
          </a:p>
          <a:p>
            <a:endParaRPr lang="en-US" b="1" dirty="0">
              <a:solidFill>
                <a:schemeClr val="tx1">
                  <a:lumMod val="65000"/>
                  <a:lumOff val="35000"/>
                </a:schemeClr>
              </a:solidFill>
              <a:latin typeface="Britannic Bold"/>
              <a:cs typeface="Britannic Bold"/>
            </a:endParaRPr>
          </a:p>
          <a:p>
            <a:endParaRPr lang="en-US" dirty="0"/>
          </a:p>
        </p:txBody>
      </p:sp>
      <p:pic>
        <p:nvPicPr>
          <p:cNvPr id="4" name="Content Placeholder 3" descr="America's_Army3.png"/>
          <p:cNvPicPr>
            <a:picLocks noChangeAspect="1"/>
          </p:cNvPicPr>
          <p:nvPr/>
        </p:nvPicPr>
        <p:blipFill rotWithShape="1">
          <a:blip r:embed="rId6" cstate="print">
            <a:extLst>
              <a:ext uri="{28A0092B-C50C-407E-A947-70E740481C1C}">
                <a14:useLocalDpi xmlns:a14="http://schemas.microsoft.com/office/drawing/2010/main"/>
              </a:ext>
            </a:extLst>
          </a:blip>
          <a:srcRect l="-377" r="-307"/>
          <a:stretch/>
        </p:blipFill>
        <p:spPr>
          <a:xfrm>
            <a:off x="7510667" y="4697617"/>
            <a:ext cx="1633333" cy="1529195"/>
          </a:xfrm>
          <a:prstGeom prst="rect">
            <a:avLst/>
          </a:prstGeom>
        </p:spPr>
      </p:pic>
    </p:spTree>
    <p:extLst>
      <p:ext uri="{BB962C8B-B14F-4D97-AF65-F5344CB8AC3E}">
        <p14:creationId xmlns:p14="http://schemas.microsoft.com/office/powerpoint/2010/main" val="973324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9503"/>
            <a:ext cx="8229600" cy="827953"/>
          </a:xfrm>
        </p:spPr>
        <p:txBody>
          <a:bodyPr/>
          <a:lstStyle/>
          <a:p>
            <a:r>
              <a:rPr lang="en-US" b="1" dirty="0" smtClean="0">
                <a:solidFill>
                  <a:srgbClr val="FFFF00"/>
                </a:solidFill>
                <a:latin typeface="+mn-lt"/>
              </a:rPr>
              <a:t>  </a:t>
            </a:r>
            <a:r>
              <a:rPr lang="en-US" sz="4400" b="1" dirty="0" smtClean="0">
                <a:solidFill>
                  <a:srgbClr val="FFFF00"/>
                </a:solidFill>
                <a:latin typeface="+mn-lt"/>
              </a:rPr>
              <a:t>Industry </a:t>
            </a:r>
            <a:r>
              <a:rPr lang="en-US" sz="4400" b="1" dirty="0">
                <a:solidFill>
                  <a:srgbClr val="FFFF00"/>
                </a:solidFill>
                <a:latin typeface="+mn-lt"/>
              </a:rPr>
              <a:t>Complicity? </a:t>
            </a:r>
            <a:r>
              <a:rPr lang="en-US" sz="2800" b="1" dirty="0">
                <a:solidFill>
                  <a:srgbClr val="FF0000"/>
                </a:solidFill>
                <a:latin typeface="+mn-lt"/>
              </a:rPr>
              <a:t>3</a:t>
            </a:r>
            <a:endParaRPr lang="en-US" sz="2800" dirty="0">
              <a:solidFill>
                <a:srgbClr val="FF0000"/>
              </a:solidFill>
              <a:latin typeface="+mn-lt"/>
            </a:endParaRPr>
          </a:p>
        </p:txBody>
      </p:sp>
      <p:sp>
        <p:nvSpPr>
          <p:cNvPr id="3" name="Content Placeholder 2"/>
          <p:cNvSpPr>
            <a:spLocks noGrp="1"/>
          </p:cNvSpPr>
          <p:nvPr>
            <p:ph sz="quarter" idx="10"/>
          </p:nvPr>
        </p:nvSpPr>
        <p:spPr>
          <a:xfrm>
            <a:off x="0" y="981364"/>
            <a:ext cx="9040618" cy="5437909"/>
          </a:xfrm>
        </p:spPr>
        <p:txBody>
          <a:bodyPr>
            <a:normAutofit lnSpcReduction="10000"/>
          </a:bodyPr>
          <a:lstStyle/>
          <a:p>
            <a:pPr marL="0" indent="0">
              <a:buNone/>
            </a:pPr>
            <a:r>
              <a:rPr lang="en-US" sz="2800" b="1" dirty="0" smtClean="0">
                <a:solidFill>
                  <a:srgbClr val="FF0000"/>
                </a:solidFill>
                <a:latin typeface="+mn-lt"/>
                <a:cs typeface="Lucida Console"/>
              </a:rPr>
              <a:t>Industry maturity issue? </a:t>
            </a:r>
          </a:p>
          <a:p>
            <a:pPr marL="0" indent="0">
              <a:buNone/>
            </a:pPr>
            <a:r>
              <a:rPr lang="en-US" sz="2800" b="1" dirty="0" smtClean="0">
                <a:solidFill>
                  <a:srgbClr val="FFFFFF"/>
                </a:solidFill>
                <a:latin typeface="+mn-lt"/>
                <a:cs typeface="Lucida Console"/>
              </a:rPr>
              <a:t>Actual maturity issue (young geeky </a:t>
            </a:r>
          </a:p>
          <a:p>
            <a:pPr marL="0" indent="0">
              <a:buNone/>
            </a:pPr>
            <a:r>
              <a:rPr lang="en-US" sz="2800" b="1" dirty="0" smtClean="0">
                <a:solidFill>
                  <a:srgbClr val="FFFFFF"/>
                </a:solidFill>
                <a:latin typeface="+mn-lt"/>
                <a:cs typeface="Lucida Console"/>
              </a:rPr>
              <a:t>Males trying to be</a:t>
            </a:r>
            <a:r>
              <a:rPr lang="en-US" sz="2800" b="1" dirty="0" smtClean="0">
                <a:latin typeface="+mn-lt"/>
                <a:cs typeface="Lucida Console"/>
              </a:rPr>
              <a:t> </a:t>
            </a:r>
            <a:r>
              <a:rPr lang="en-US" sz="2800" b="1" i="1" dirty="0" smtClean="0">
                <a:solidFill>
                  <a:schemeClr val="accent5">
                    <a:lumMod val="40000"/>
                    <a:lumOff val="60000"/>
                  </a:schemeClr>
                </a:solidFill>
                <a:latin typeface="+mn-lt"/>
                <a:cs typeface="Lucida Console"/>
              </a:rPr>
              <a:t>cool</a:t>
            </a:r>
            <a:r>
              <a:rPr lang="en-US" sz="2800" b="1" dirty="0" smtClean="0">
                <a:solidFill>
                  <a:srgbClr val="FFFFFF"/>
                </a:solidFill>
                <a:latin typeface="+mn-lt"/>
                <a:cs typeface="Lucida Console"/>
              </a:rPr>
              <a:t>)?</a:t>
            </a:r>
          </a:p>
          <a:p>
            <a:pPr marL="0" indent="0">
              <a:buNone/>
            </a:pPr>
            <a:r>
              <a:rPr lang="en-US" sz="2800" b="1" dirty="0" smtClean="0">
                <a:solidFill>
                  <a:schemeClr val="accent4">
                    <a:lumMod val="40000"/>
                    <a:lumOff val="60000"/>
                  </a:schemeClr>
                </a:solidFill>
                <a:latin typeface="+mn-lt"/>
                <a:cs typeface="Lucida Console"/>
              </a:rPr>
              <a:t>Counter-culture roots</a:t>
            </a:r>
            <a:r>
              <a:rPr lang="en-US" sz="2800" dirty="0" smtClean="0">
                <a:latin typeface="+mn-lt"/>
                <a:cs typeface="Lucida Console"/>
              </a:rPr>
              <a:t> </a:t>
            </a:r>
            <a:r>
              <a:rPr lang="en-US" sz="2800" dirty="0" smtClean="0">
                <a:solidFill>
                  <a:srgbClr val="FFFFFF"/>
                </a:solidFill>
                <a:latin typeface="+mn-lt"/>
                <a:cs typeface="Lucida Console"/>
              </a:rPr>
              <a:t>become</a:t>
            </a:r>
            <a:r>
              <a:rPr lang="en-US" sz="2800" dirty="0" smtClean="0">
                <a:latin typeface="+mn-lt"/>
                <a:cs typeface="Lucida Console"/>
              </a:rPr>
              <a:t> </a:t>
            </a:r>
            <a:r>
              <a:rPr lang="en-US" sz="2800" b="1" i="1" dirty="0" smtClean="0">
                <a:solidFill>
                  <a:schemeClr val="accent5">
                    <a:lumMod val="40000"/>
                    <a:lumOff val="60000"/>
                  </a:schemeClr>
                </a:solidFill>
                <a:latin typeface="+mn-lt"/>
                <a:cs typeface="Lucida Console"/>
              </a:rPr>
              <a:t>trendy </a:t>
            </a:r>
          </a:p>
          <a:p>
            <a:pPr marL="0" indent="0">
              <a:buNone/>
            </a:pPr>
            <a:r>
              <a:rPr lang="en-US" sz="2800" b="1" i="1" dirty="0" smtClean="0">
                <a:solidFill>
                  <a:schemeClr val="accent5">
                    <a:lumMod val="40000"/>
                    <a:lumOff val="60000"/>
                  </a:schemeClr>
                </a:solidFill>
                <a:latin typeface="+mn-lt"/>
                <a:cs typeface="Lucida Console"/>
              </a:rPr>
              <a:t>poseur rebellion </a:t>
            </a:r>
            <a:r>
              <a:rPr lang="en-US" sz="2800" dirty="0" smtClean="0">
                <a:solidFill>
                  <a:srgbClr val="FFFFFF"/>
                </a:solidFill>
                <a:latin typeface="+mn-lt"/>
                <a:cs typeface="Lucida Console"/>
              </a:rPr>
              <a:t>?</a:t>
            </a:r>
          </a:p>
          <a:p>
            <a:pPr marL="0" indent="0">
              <a:buNone/>
            </a:pPr>
            <a:endParaRPr lang="en-US" dirty="0" smtClean="0">
              <a:latin typeface="Lucida Console"/>
              <a:cs typeface="Lucida Console"/>
            </a:endParaRPr>
          </a:p>
          <a:p>
            <a:pPr marL="0" indent="0">
              <a:buNone/>
            </a:pPr>
            <a:r>
              <a:rPr lang="en-US" sz="2800" b="1" i="1" dirty="0">
                <a:solidFill>
                  <a:schemeClr val="bg1"/>
                </a:solidFill>
                <a:latin typeface="+mn-lt"/>
                <a:cs typeface="Lucida Console"/>
              </a:rPr>
              <a:t>The “Grand Theft Auto San Andreas/Hot </a:t>
            </a:r>
            <a:r>
              <a:rPr lang="en-US" sz="2800" b="1" i="1" dirty="0" smtClean="0">
                <a:solidFill>
                  <a:schemeClr val="bg1"/>
                </a:solidFill>
                <a:latin typeface="+mn-lt"/>
                <a:cs typeface="Lucida Console"/>
              </a:rPr>
              <a:t> </a:t>
            </a:r>
          </a:p>
          <a:p>
            <a:pPr marL="0" indent="0">
              <a:buNone/>
            </a:pPr>
            <a:r>
              <a:rPr lang="en-US" sz="2800" b="1" i="1" dirty="0" smtClean="0">
                <a:solidFill>
                  <a:schemeClr val="bg1"/>
                </a:solidFill>
                <a:latin typeface="+mn-lt"/>
                <a:cs typeface="Lucida Console"/>
              </a:rPr>
              <a:t>Coffee</a:t>
            </a:r>
            <a:r>
              <a:rPr lang="en-US" sz="2800" b="1" i="1" dirty="0">
                <a:solidFill>
                  <a:schemeClr val="bg1"/>
                </a:solidFill>
                <a:latin typeface="+mn-lt"/>
                <a:cs typeface="Lucida Console"/>
              </a:rPr>
              <a:t>” saga</a:t>
            </a:r>
          </a:p>
          <a:p>
            <a:pPr marL="0" indent="0">
              <a:buNone/>
            </a:pPr>
            <a:r>
              <a:rPr lang="en-US" sz="2000" dirty="0" smtClean="0">
                <a:solidFill>
                  <a:schemeClr val="bg1"/>
                </a:solidFill>
                <a:latin typeface="+mn-lt"/>
                <a:cs typeface="Lucida Console"/>
              </a:rPr>
              <a:t>* “</a:t>
            </a:r>
            <a:r>
              <a:rPr lang="en-US" sz="2000" dirty="0">
                <a:solidFill>
                  <a:schemeClr val="bg1"/>
                </a:solidFill>
                <a:latin typeface="+mn-lt"/>
                <a:cs typeface="Lucida Console"/>
              </a:rPr>
              <a:t>Debate intensifies over Hot Coffee sex in GTA” (</a:t>
            </a:r>
            <a:r>
              <a:rPr lang="en-US" sz="2000" dirty="0" err="1">
                <a:solidFill>
                  <a:schemeClr val="bg1"/>
                </a:solidFill>
                <a:latin typeface="+mn-lt"/>
                <a:cs typeface="Lucida Console"/>
              </a:rPr>
              <a:t>Gamespot</a:t>
            </a:r>
            <a:r>
              <a:rPr lang="en-US" sz="2000" dirty="0">
                <a:solidFill>
                  <a:schemeClr val="bg1"/>
                </a:solidFill>
                <a:latin typeface="+mn-lt"/>
                <a:cs typeface="Lucida Console"/>
              </a:rPr>
              <a:t> </a:t>
            </a:r>
            <a:r>
              <a:rPr lang="en-US" sz="2000" dirty="0" smtClean="0">
                <a:solidFill>
                  <a:schemeClr val="bg1"/>
                </a:solidFill>
                <a:latin typeface="+mn-lt"/>
                <a:cs typeface="Lucida Console"/>
              </a:rPr>
              <a:t>June </a:t>
            </a:r>
            <a:r>
              <a:rPr lang="en-US" sz="2000" dirty="0">
                <a:solidFill>
                  <a:schemeClr val="bg1"/>
                </a:solidFill>
                <a:latin typeface="+mn-lt"/>
                <a:cs typeface="Lucida Console"/>
              </a:rPr>
              <a:t>2005) </a:t>
            </a:r>
            <a:r>
              <a:rPr lang="en-US" sz="1400" dirty="0">
                <a:solidFill>
                  <a:schemeClr val="bg1"/>
                </a:solidFill>
                <a:latin typeface="Lucida Console"/>
                <a:cs typeface="Lucida Console"/>
                <a:hlinkClick r:id="rId2"/>
              </a:rPr>
              <a:t>http://www.gamespot.com/news/debate-intensifies-over-hot-coffee-sex-in-gta-6128837</a:t>
            </a:r>
            <a:endParaRPr lang="en-US" sz="1400" dirty="0">
              <a:solidFill>
                <a:schemeClr val="bg1"/>
              </a:solidFill>
              <a:latin typeface="Lucida Console"/>
              <a:cs typeface="Lucida Console"/>
            </a:endParaRPr>
          </a:p>
          <a:p>
            <a:pPr marL="0" indent="0">
              <a:buNone/>
            </a:pPr>
            <a:r>
              <a:rPr lang="en-US" sz="2000" dirty="0" smtClean="0">
                <a:solidFill>
                  <a:schemeClr val="bg1"/>
                </a:solidFill>
                <a:latin typeface="+mn-lt"/>
                <a:cs typeface="Lucida Console"/>
              </a:rPr>
              <a:t>* “</a:t>
            </a:r>
            <a:r>
              <a:rPr lang="en-US" sz="2000" dirty="0">
                <a:solidFill>
                  <a:schemeClr val="bg1"/>
                </a:solidFill>
                <a:latin typeface="+mn-lt"/>
                <a:cs typeface="Lucida Console"/>
              </a:rPr>
              <a:t>Hot Coffee controversy grows as Hilary Clinton weighs in” (</a:t>
            </a:r>
            <a:r>
              <a:rPr lang="en-US" sz="2000" dirty="0" err="1">
                <a:solidFill>
                  <a:schemeClr val="bg1"/>
                </a:solidFill>
                <a:latin typeface="+mn-lt"/>
                <a:cs typeface="Lucida Console"/>
              </a:rPr>
              <a:t>Gamesindustry</a:t>
            </a:r>
            <a:r>
              <a:rPr lang="en-US" sz="2000" dirty="0">
                <a:solidFill>
                  <a:schemeClr val="bg1"/>
                </a:solidFill>
                <a:latin typeface="+mn-lt"/>
                <a:cs typeface="Lucida Console"/>
              </a:rPr>
              <a:t> International July 14, 2005</a:t>
            </a:r>
            <a:r>
              <a:rPr lang="en-US" dirty="0" smtClean="0">
                <a:solidFill>
                  <a:schemeClr val="bg1"/>
                </a:solidFill>
                <a:latin typeface="+mn-lt"/>
                <a:cs typeface="Lucida Console"/>
              </a:rPr>
              <a:t>)</a:t>
            </a:r>
            <a:r>
              <a:rPr lang="en-US" sz="1200" dirty="0">
                <a:solidFill>
                  <a:schemeClr val="bg1"/>
                </a:solidFill>
                <a:latin typeface="Lucida Console"/>
                <a:cs typeface="Lucida Console"/>
                <a:hlinkClick r:id="rId3"/>
              </a:rPr>
              <a:t>http://www.gamesindustry.biz/articles/hot-coffee-controversy-grows-as-hilary-clinton-weighs-in</a:t>
            </a:r>
            <a:endParaRPr lang="en-US" sz="1200" dirty="0">
              <a:solidFill>
                <a:schemeClr val="bg1"/>
              </a:solidFill>
              <a:latin typeface="Lucida Console"/>
              <a:cs typeface="Lucida Console"/>
            </a:endParaRPr>
          </a:p>
          <a:p>
            <a:pPr marL="0" indent="0">
              <a:buNone/>
            </a:pPr>
            <a:r>
              <a:rPr lang="en-US" sz="2000" dirty="0" smtClean="0">
                <a:solidFill>
                  <a:schemeClr val="bg1"/>
                </a:solidFill>
                <a:latin typeface="+mn-lt"/>
                <a:cs typeface="Lucida Console"/>
              </a:rPr>
              <a:t>* “</a:t>
            </a:r>
            <a:r>
              <a:rPr lang="en-US" sz="2000" dirty="0">
                <a:solidFill>
                  <a:schemeClr val="bg1"/>
                </a:solidFill>
                <a:latin typeface="+mn-lt"/>
                <a:cs typeface="Lucida Console"/>
              </a:rPr>
              <a:t>ESRB concludes investigation into Grand Theft Auto: San Andreas; Revokes M (Mature) Rating” </a:t>
            </a:r>
            <a:r>
              <a:rPr lang="en-US" sz="1400" dirty="0">
                <a:solidFill>
                  <a:schemeClr val="bg1"/>
                </a:solidFill>
                <a:latin typeface="Lucida Console"/>
                <a:cs typeface="Lucida Console"/>
                <a:hlinkClick r:id="rId4"/>
              </a:rPr>
              <a:t>http://www.esrb.org/about/news/7202005.jsp</a:t>
            </a:r>
            <a:endParaRPr lang="en-US" sz="1400" dirty="0">
              <a:solidFill>
                <a:schemeClr val="bg1"/>
              </a:solidFill>
              <a:latin typeface="Lucida Console"/>
              <a:cs typeface="Lucida Console"/>
            </a:endParaRPr>
          </a:p>
          <a:p>
            <a:pPr marL="0" indent="0">
              <a:buNone/>
            </a:pPr>
            <a:r>
              <a:rPr lang="en-US" sz="2000" dirty="0" smtClean="0">
                <a:solidFill>
                  <a:schemeClr val="bg1"/>
                </a:solidFill>
                <a:latin typeface="+mn-lt"/>
                <a:cs typeface="Lucida Console"/>
              </a:rPr>
              <a:t>* “</a:t>
            </a:r>
            <a:r>
              <a:rPr lang="en-US" sz="2000" dirty="0">
                <a:solidFill>
                  <a:schemeClr val="bg1"/>
                </a:solidFill>
                <a:latin typeface="+mn-lt"/>
                <a:cs typeface="Lucida Console"/>
              </a:rPr>
              <a:t>BREAKING: RB Recalls San Andreas” (</a:t>
            </a:r>
            <a:r>
              <a:rPr lang="en-US" sz="2000" dirty="0" err="1">
                <a:solidFill>
                  <a:schemeClr val="bg1"/>
                </a:solidFill>
                <a:latin typeface="+mn-lt"/>
                <a:cs typeface="Lucida Console"/>
              </a:rPr>
              <a:t>Kotaku</a:t>
            </a:r>
            <a:r>
              <a:rPr lang="en-US" sz="2000" dirty="0">
                <a:solidFill>
                  <a:schemeClr val="bg1"/>
                </a:solidFill>
                <a:latin typeface="+mn-lt"/>
                <a:cs typeface="Lucida Console"/>
              </a:rPr>
              <a:t> </a:t>
            </a:r>
            <a:r>
              <a:rPr lang="en-US" sz="2000" dirty="0" smtClean="0">
                <a:solidFill>
                  <a:schemeClr val="bg1"/>
                </a:solidFill>
                <a:latin typeface="+mn-lt"/>
                <a:cs typeface="Lucida Console"/>
              </a:rPr>
              <a:t>July </a:t>
            </a:r>
            <a:r>
              <a:rPr lang="en-US" sz="2000" dirty="0">
                <a:solidFill>
                  <a:schemeClr val="bg1"/>
                </a:solidFill>
                <a:latin typeface="+mn-lt"/>
                <a:cs typeface="Lucida Console"/>
              </a:rPr>
              <a:t>2005) </a:t>
            </a:r>
            <a:r>
              <a:rPr lang="en-US" sz="1200" dirty="0">
                <a:solidFill>
                  <a:schemeClr val="bg1"/>
                </a:solidFill>
                <a:latin typeface="Lucida Console"/>
                <a:cs typeface="Lucida Console"/>
                <a:hlinkClick r:id="rId5"/>
              </a:rPr>
              <a:t>http://kotaku.com/113506/breaking-esrb-recalls-san-andreas</a:t>
            </a:r>
            <a:endParaRPr lang="en-US" sz="1200" dirty="0">
              <a:solidFill>
                <a:schemeClr val="bg1"/>
              </a:solidFill>
              <a:latin typeface="Lucida Console"/>
              <a:cs typeface="Lucida Console"/>
            </a:endParaRPr>
          </a:p>
          <a:p>
            <a:pPr marL="0" indent="0">
              <a:buNone/>
            </a:pPr>
            <a:endParaRPr lang="en-US" dirty="0"/>
          </a:p>
          <a:p>
            <a:pPr marL="0" indent="0">
              <a:buNone/>
            </a:pPr>
            <a:endParaRPr lang="en-US" dirty="0"/>
          </a:p>
          <a:p>
            <a:endParaRPr lang="en-US" dirty="0"/>
          </a:p>
        </p:txBody>
      </p:sp>
      <p:pic>
        <p:nvPicPr>
          <p:cNvPr id="4" name="Picture 3" descr="GTASABOX.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505072" y="877456"/>
            <a:ext cx="1535546" cy="1919433"/>
          </a:xfrm>
          <a:prstGeom prst="rect">
            <a:avLst/>
          </a:prstGeom>
        </p:spPr>
      </p:pic>
    </p:spTree>
    <p:extLst>
      <p:ext uri="{BB962C8B-B14F-4D97-AF65-F5344CB8AC3E}">
        <p14:creationId xmlns:p14="http://schemas.microsoft.com/office/powerpoint/2010/main" val="9974563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84139"/>
            <a:ext cx="9144000" cy="1016000"/>
          </a:xfrm>
        </p:spPr>
        <p:txBody>
          <a:bodyPr>
            <a:normAutofit/>
          </a:bodyPr>
          <a:lstStyle/>
          <a:p>
            <a:r>
              <a:rPr lang="en-US" sz="4800" b="1" dirty="0" smtClean="0">
                <a:solidFill>
                  <a:srgbClr val="FFFF00"/>
                </a:solidFill>
                <a:latin typeface="+mn-lt"/>
              </a:rPr>
              <a:t>Industry </a:t>
            </a:r>
            <a:r>
              <a:rPr lang="en-US" sz="4800" b="1" dirty="0">
                <a:solidFill>
                  <a:srgbClr val="FFFF00"/>
                </a:solidFill>
                <a:latin typeface="+mn-lt"/>
              </a:rPr>
              <a:t>Complicity? </a:t>
            </a:r>
            <a:r>
              <a:rPr lang="en-US" sz="2000" b="1" dirty="0" smtClean="0">
                <a:solidFill>
                  <a:srgbClr val="FFFF00"/>
                </a:solidFill>
                <a:latin typeface="+mn-lt"/>
              </a:rPr>
              <a:t>(</a:t>
            </a:r>
            <a:r>
              <a:rPr lang="en-US" sz="2000" b="1" dirty="0" smtClean="0">
                <a:solidFill>
                  <a:srgbClr val="FF0000"/>
                </a:solidFill>
                <a:latin typeface="+mn-lt"/>
              </a:rPr>
              <a:t>3</a:t>
            </a:r>
            <a:r>
              <a:rPr lang="en-US" sz="2000" b="1" dirty="0" smtClean="0">
                <a:solidFill>
                  <a:srgbClr val="FFFF00"/>
                </a:solidFill>
                <a:latin typeface="+mn-lt"/>
              </a:rPr>
              <a:t> </a:t>
            </a:r>
            <a:r>
              <a:rPr lang="en-US" sz="2000" b="1" dirty="0">
                <a:solidFill>
                  <a:srgbClr val="FFFF00"/>
                </a:solidFill>
                <a:latin typeface="+mn-lt"/>
              </a:rPr>
              <a:t>– GTA </a:t>
            </a:r>
            <a:r>
              <a:rPr lang="en-US" sz="2000" b="1" dirty="0" smtClean="0">
                <a:solidFill>
                  <a:srgbClr val="FFFF00"/>
                </a:solidFill>
                <a:latin typeface="+mn-lt"/>
              </a:rPr>
              <a:t>continued</a:t>
            </a:r>
            <a:r>
              <a:rPr lang="en-US" sz="2000" b="1" dirty="0">
                <a:solidFill>
                  <a:srgbClr val="FFFF00"/>
                </a:solidFill>
                <a:latin typeface="+mn-lt"/>
              </a:rPr>
              <a:t>)</a:t>
            </a:r>
            <a:endParaRPr lang="en-US" dirty="0">
              <a:solidFill>
                <a:srgbClr val="FFFF00"/>
              </a:solidFill>
              <a:latin typeface="+mn-lt"/>
            </a:endParaRPr>
          </a:p>
        </p:txBody>
      </p:sp>
      <p:sp>
        <p:nvSpPr>
          <p:cNvPr id="3" name="Content Placeholder 2"/>
          <p:cNvSpPr>
            <a:spLocks noGrp="1"/>
          </p:cNvSpPr>
          <p:nvPr>
            <p:ph sz="quarter" idx="10"/>
          </p:nvPr>
        </p:nvSpPr>
        <p:spPr>
          <a:xfrm>
            <a:off x="0" y="1100140"/>
            <a:ext cx="9144000" cy="4625995"/>
          </a:xfrm>
        </p:spPr>
        <p:txBody>
          <a:bodyPr/>
          <a:lstStyle/>
          <a:p>
            <a:pPr marL="0" indent="0">
              <a:buNone/>
            </a:pPr>
            <a:r>
              <a:rPr lang="en-US" dirty="0" smtClean="0">
                <a:solidFill>
                  <a:schemeClr val="bg1"/>
                </a:solidFill>
                <a:latin typeface="+mn-lt"/>
                <a:cs typeface="Lucida Console"/>
              </a:rPr>
              <a:t>“Who </a:t>
            </a:r>
            <a:r>
              <a:rPr lang="en-US" dirty="0">
                <a:solidFill>
                  <a:schemeClr val="bg1"/>
                </a:solidFill>
                <a:latin typeface="+mn-lt"/>
                <a:cs typeface="Lucida Console"/>
              </a:rPr>
              <a:t>spilled Hot Coffee</a:t>
            </a:r>
            <a:r>
              <a:rPr lang="en-US" dirty="0" smtClean="0">
                <a:solidFill>
                  <a:schemeClr val="bg1"/>
                </a:solidFill>
                <a:latin typeface="+mn-lt"/>
                <a:cs typeface="Lucida Console"/>
              </a:rPr>
              <a:t>? The </a:t>
            </a:r>
            <a:r>
              <a:rPr lang="en-US" dirty="0">
                <a:solidFill>
                  <a:schemeClr val="bg1"/>
                </a:solidFill>
                <a:latin typeface="+mn-lt"/>
                <a:cs typeface="Lucida Console"/>
              </a:rPr>
              <a:t>man who uncovered gaming's greatest sex </a:t>
            </a:r>
            <a:r>
              <a:rPr lang="en-US" dirty="0" smtClean="0">
                <a:solidFill>
                  <a:schemeClr val="bg1"/>
                </a:solidFill>
                <a:latin typeface="+mn-lt"/>
                <a:cs typeface="Lucida Console"/>
              </a:rPr>
              <a:t>scandal” </a:t>
            </a:r>
            <a:r>
              <a:rPr lang="en-US" sz="1400" dirty="0">
                <a:solidFill>
                  <a:schemeClr val="bg1"/>
                </a:solidFill>
                <a:latin typeface="Lucida Console"/>
                <a:cs typeface="Lucida Console"/>
                <a:hlinkClick r:id="rId2"/>
              </a:rPr>
              <a:t>http://www.eurogamer.net/articles/2012-11-30-who-spilled-hot-coffee</a:t>
            </a:r>
            <a:endParaRPr lang="en-US" sz="1400" dirty="0">
              <a:solidFill>
                <a:schemeClr val="bg1"/>
              </a:solidFill>
              <a:latin typeface="Lucida Console"/>
              <a:cs typeface="Lucida Console"/>
            </a:endParaRPr>
          </a:p>
          <a:p>
            <a:pPr marL="0" indent="0">
              <a:buNone/>
            </a:pPr>
            <a:r>
              <a:rPr lang="en-US" dirty="0" smtClean="0">
                <a:solidFill>
                  <a:schemeClr val="bg1"/>
                </a:solidFill>
                <a:latin typeface="+mn-lt"/>
                <a:cs typeface="Lucida Console"/>
              </a:rPr>
              <a:t>“Federal Trade Commission Complaint against Take-Two &amp; </a:t>
            </a:r>
            <a:r>
              <a:rPr lang="en-US" dirty="0" err="1" smtClean="0">
                <a:solidFill>
                  <a:schemeClr val="bg1"/>
                </a:solidFill>
                <a:latin typeface="+mn-lt"/>
                <a:cs typeface="Lucida Console"/>
              </a:rPr>
              <a:t>Rockstar</a:t>
            </a:r>
            <a:r>
              <a:rPr lang="en-US" dirty="0" smtClean="0">
                <a:solidFill>
                  <a:schemeClr val="bg1"/>
                </a:solidFill>
                <a:latin typeface="+mn-lt"/>
                <a:cs typeface="Lucida Console"/>
              </a:rPr>
              <a:t> Games” (July 17, 2006)</a:t>
            </a:r>
            <a:r>
              <a:rPr lang="en-US" dirty="0" smtClean="0">
                <a:solidFill>
                  <a:schemeClr val="bg1"/>
                </a:solidFill>
                <a:latin typeface="Lucida Console"/>
                <a:cs typeface="Lucida Console"/>
              </a:rPr>
              <a:t> </a:t>
            </a:r>
            <a:r>
              <a:rPr lang="en-US" sz="1400" dirty="0">
                <a:solidFill>
                  <a:schemeClr val="bg1"/>
                </a:solidFill>
                <a:latin typeface="Lucida Console"/>
                <a:cs typeface="Lucida Console"/>
                <a:hlinkClick r:id="rId3"/>
              </a:rPr>
              <a:t>http://www.ftc.gov/os/caselist/0523158/0523158c4162TakeTwoInteractiveandRockstarComplaint.pdf</a:t>
            </a:r>
            <a:endParaRPr lang="en-US" sz="1400" dirty="0">
              <a:solidFill>
                <a:schemeClr val="bg1"/>
              </a:solidFill>
              <a:latin typeface="Lucida Console"/>
              <a:cs typeface="Lucida Console"/>
            </a:endParaRPr>
          </a:p>
          <a:p>
            <a:pPr marL="0" indent="0">
              <a:buNone/>
            </a:pPr>
            <a:r>
              <a:rPr lang="en-US" dirty="0">
                <a:solidFill>
                  <a:schemeClr val="bg1"/>
                </a:solidFill>
                <a:latin typeface="+mn-lt"/>
                <a:cs typeface="Lucida Console"/>
              </a:rPr>
              <a:t>Settled June 8, </a:t>
            </a:r>
            <a:r>
              <a:rPr lang="en-US" dirty="0" smtClean="0">
                <a:solidFill>
                  <a:schemeClr val="bg1"/>
                </a:solidFill>
                <a:latin typeface="+mn-lt"/>
                <a:cs typeface="Lucida Console"/>
              </a:rPr>
              <a:t>2006 </a:t>
            </a:r>
            <a:r>
              <a:rPr lang="en-US" sz="1400" dirty="0">
                <a:solidFill>
                  <a:schemeClr val="bg1"/>
                </a:solidFill>
                <a:latin typeface="Lucida Console"/>
                <a:cs typeface="Lucida Console"/>
                <a:hlinkClick r:id="rId4"/>
              </a:rPr>
              <a:t>http://www.ftc.gov/opa/2006/06/grandtheftauto.shtm</a:t>
            </a:r>
            <a:endParaRPr lang="en-US" sz="1400" dirty="0">
              <a:solidFill>
                <a:schemeClr val="bg1"/>
              </a:solidFill>
              <a:latin typeface="Lucida Console"/>
              <a:cs typeface="Lucida Console"/>
            </a:endParaRPr>
          </a:p>
          <a:p>
            <a:pPr marL="0" indent="0">
              <a:buNone/>
            </a:pPr>
            <a:r>
              <a:rPr lang="en-US" b="1" dirty="0" smtClean="0">
                <a:solidFill>
                  <a:srgbClr val="FF0000"/>
                </a:solidFill>
                <a:latin typeface="+mn-lt"/>
                <a:cs typeface="Lucida Console"/>
              </a:rPr>
              <a:t>To </a:t>
            </a:r>
            <a:r>
              <a:rPr lang="en-US" b="1" dirty="0">
                <a:solidFill>
                  <a:srgbClr val="FF0000"/>
                </a:solidFill>
                <a:latin typeface="+mn-lt"/>
                <a:cs typeface="Lucida Console"/>
              </a:rPr>
              <a:t>“corporatize</a:t>
            </a:r>
            <a:r>
              <a:rPr lang="en-US" b="1" dirty="0" smtClean="0">
                <a:solidFill>
                  <a:srgbClr val="FF0000"/>
                </a:solidFill>
                <a:latin typeface="+mn-lt"/>
                <a:cs typeface="Lucida Console"/>
              </a:rPr>
              <a:t>” </a:t>
            </a:r>
            <a:r>
              <a:rPr lang="en-US" b="1" dirty="0">
                <a:solidFill>
                  <a:srgbClr val="FF0000"/>
                </a:solidFill>
                <a:latin typeface="+mn-lt"/>
                <a:cs typeface="Lucida Console"/>
              </a:rPr>
              <a:t>-</a:t>
            </a:r>
            <a:r>
              <a:rPr lang="en-US" b="1" dirty="0" smtClean="0">
                <a:solidFill>
                  <a:srgbClr val="FF0000"/>
                </a:solidFill>
                <a:latin typeface="+mn-lt"/>
                <a:cs typeface="Lucida Console"/>
              </a:rPr>
              <a:t> solution or greater problem?</a:t>
            </a:r>
            <a:endParaRPr lang="en-US" b="1" dirty="0">
              <a:solidFill>
                <a:srgbClr val="FF0000"/>
              </a:solidFill>
              <a:latin typeface="+mn-lt"/>
              <a:cs typeface="Lucida Console"/>
            </a:endParaRPr>
          </a:p>
          <a:p>
            <a:endParaRPr lang="en-US" dirty="0"/>
          </a:p>
        </p:txBody>
      </p:sp>
      <p:pic>
        <p:nvPicPr>
          <p:cNvPr id="5" name="Picture 4" descr="Gta-sa-screen2.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42007" y="3964975"/>
            <a:ext cx="2978382" cy="2233787"/>
          </a:xfrm>
          <a:prstGeom prst="rect">
            <a:avLst/>
          </a:prstGeom>
        </p:spPr>
      </p:pic>
      <p:pic>
        <p:nvPicPr>
          <p:cNvPr id="6" name="Content Placeholder 3" descr="Gta-sa-screen1.jpg"/>
          <p:cNvPicPr>
            <a:picLocks noChangeAspect="1"/>
          </p:cNvPicPr>
          <p:nvPr/>
        </p:nvPicPr>
        <p:blipFill rotWithShape="1">
          <a:blip r:embed="rId6" cstate="print">
            <a:extLst>
              <a:ext uri="{28A0092B-C50C-407E-A947-70E740481C1C}">
                <a14:useLocalDpi xmlns:a14="http://schemas.microsoft.com/office/drawing/2010/main"/>
              </a:ext>
            </a:extLst>
          </a:blip>
          <a:srcRect t="-884" b="-884"/>
          <a:stretch/>
        </p:blipFill>
        <p:spPr>
          <a:xfrm>
            <a:off x="1529193" y="3964975"/>
            <a:ext cx="2627463" cy="2005452"/>
          </a:xfrm>
          <a:prstGeom prst="rect">
            <a:avLst/>
          </a:prstGeom>
        </p:spPr>
      </p:pic>
    </p:spTree>
    <p:extLst>
      <p:ext uri="{BB962C8B-B14F-4D97-AF65-F5344CB8AC3E}">
        <p14:creationId xmlns:p14="http://schemas.microsoft.com/office/powerpoint/2010/main" val="5775519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1556"/>
            <a:ext cx="8229600" cy="1016000"/>
          </a:xfrm>
        </p:spPr>
        <p:txBody>
          <a:bodyPr/>
          <a:lstStyle/>
          <a:p>
            <a:r>
              <a:rPr lang="en-US" sz="4800" b="1" dirty="0">
                <a:solidFill>
                  <a:srgbClr val="FFFF00"/>
                </a:solidFill>
              </a:rPr>
              <a:t>Industry Complicity? </a:t>
            </a:r>
            <a:r>
              <a:rPr lang="en-US" sz="2800" b="1" dirty="0">
                <a:solidFill>
                  <a:srgbClr val="FF0000"/>
                </a:solidFill>
              </a:rPr>
              <a:t>4</a:t>
            </a:r>
            <a:endParaRPr lang="en-US" dirty="0">
              <a:solidFill>
                <a:srgbClr val="FF0000"/>
              </a:solidFill>
            </a:endParaRPr>
          </a:p>
        </p:txBody>
      </p:sp>
      <p:sp>
        <p:nvSpPr>
          <p:cNvPr id="3" name="Content Placeholder 2"/>
          <p:cNvSpPr>
            <a:spLocks noGrp="1"/>
          </p:cNvSpPr>
          <p:nvPr>
            <p:ph sz="quarter" idx="10"/>
          </p:nvPr>
        </p:nvSpPr>
        <p:spPr>
          <a:xfrm>
            <a:off x="457200" y="1047556"/>
            <a:ext cx="8686800" cy="4896832"/>
          </a:xfrm>
        </p:spPr>
        <p:txBody>
          <a:bodyPr>
            <a:normAutofit/>
          </a:bodyPr>
          <a:lstStyle/>
          <a:p>
            <a:pPr marL="0" indent="0">
              <a:buNone/>
            </a:pPr>
            <a:r>
              <a:rPr lang="en-US" sz="4000" dirty="0">
                <a:solidFill>
                  <a:schemeClr val="bg1"/>
                </a:solidFill>
                <a:latin typeface="+mn-lt"/>
                <a:cs typeface="Lucida Console"/>
              </a:rPr>
              <a:t>N</a:t>
            </a:r>
            <a:r>
              <a:rPr lang="en-US" sz="4000" dirty="0" smtClean="0">
                <a:solidFill>
                  <a:schemeClr val="bg1"/>
                </a:solidFill>
                <a:latin typeface="+mn-lt"/>
                <a:cs typeface="Lucida Console"/>
              </a:rPr>
              <a:t>ot </a:t>
            </a:r>
            <a:r>
              <a:rPr lang="en-US" sz="4000" dirty="0">
                <a:solidFill>
                  <a:schemeClr val="bg1"/>
                </a:solidFill>
                <a:latin typeface="+mn-lt"/>
                <a:cs typeface="Lucida Console"/>
              </a:rPr>
              <a:t>a </a:t>
            </a:r>
            <a:r>
              <a:rPr lang="en-US" sz="4000" dirty="0" smtClean="0">
                <a:solidFill>
                  <a:schemeClr val="bg1"/>
                </a:solidFill>
                <a:latin typeface="+mn-lt"/>
                <a:cs typeface="Lucida Console"/>
              </a:rPr>
              <a:t>separate issue from industry </a:t>
            </a:r>
            <a:r>
              <a:rPr lang="en-US" sz="4000" dirty="0" smtClean="0">
                <a:solidFill>
                  <a:srgbClr val="FF0000"/>
                </a:solidFill>
                <a:latin typeface="+mn-lt"/>
                <a:cs typeface="Lucida Console"/>
              </a:rPr>
              <a:t>misogyny</a:t>
            </a:r>
            <a:r>
              <a:rPr lang="en-US" sz="4000" dirty="0" smtClean="0">
                <a:solidFill>
                  <a:schemeClr val="bg1"/>
                </a:solidFill>
                <a:latin typeface="+mn-lt"/>
                <a:cs typeface="Lucida Console"/>
              </a:rPr>
              <a:t>…</a:t>
            </a:r>
          </a:p>
          <a:p>
            <a:pPr marL="0" indent="0">
              <a:buNone/>
            </a:pPr>
            <a:r>
              <a:rPr lang="en-US" sz="4000" dirty="0">
                <a:solidFill>
                  <a:schemeClr val="bg1"/>
                </a:solidFill>
                <a:latin typeface="+mn-lt"/>
                <a:cs typeface="Lucida Console"/>
              </a:rPr>
              <a:t>V</a:t>
            </a:r>
            <a:r>
              <a:rPr lang="en-US" sz="4000" dirty="0" smtClean="0">
                <a:solidFill>
                  <a:schemeClr val="bg1"/>
                </a:solidFill>
                <a:latin typeface="+mn-lt"/>
                <a:cs typeface="Lucida Console"/>
              </a:rPr>
              <a:t>ery much the same issue of immaturities &amp; insecurities</a:t>
            </a:r>
          </a:p>
          <a:p>
            <a:pPr marL="0" indent="0">
              <a:buNone/>
            </a:pPr>
            <a:r>
              <a:rPr lang="en-US" sz="2800" dirty="0" smtClean="0">
                <a:solidFill>
                  <a:srgbClr val="FFFF00"/>
                </a:solidFill>
                <a:latin typeface="+mn-lt"/>
                <a:cs typeface="Lucida Console"/>
              </a:rPr>
              <a:t>* “Every Misogynistic Argument You’ve  </a:t>
            </a:r>
          </a:p>
          <a:p>
            <a:pPr marL="0" indent="0">
              <a:buNone/>
            </a:pPr>
            <a:r>
              <a:rPr lang="en-US" sz="2800" dirty="0">
                <a:solidFill>
                  <a:srgbClr val="FFFF00"/>
                </a:solidFill>
                <a:latin typeface="+mn-lt"/>
                <a:cs typeface="Lucida Console"/>
              </a:rPr>
              <a:t> </a:t>
            </a:r>
            <a:r>
              <a:rPr lang="en-US" sz="2800" dirty="0" smtClean="0">
                <a:solidFill>
                  <a:srgbClr val="FFFF00"/>
                </a:solidFill>
                <a:latin typeface="+mn-lt"/>
                <a:cs typeface="Lucida Console"/>
              </a:rPr>
              <a:t>  Ever Heard About Video Games” </a:t>
            </a:r>
            <a:r>
              <a:rPr lang="en-US" sz="1000" dirty="0" smtClean="0">
                <a:solidFill>
                  <a:srgbClr val="FFFF00"/>
                </a:solidFill>
                <a:latin typeface="Lucida Console"/>
                <a:cs typeface="Lucida Console"/>
                <a:hlinkClick r:id="rId2"/>
              </a:rPr>
              <a:t>http</a:t>
            </a:r>
            <a:r>
              <a:rPr lang="en-US" sz="1000" dirty="0">
                <a:solidFill>
                  <a:srgbClr val="FFFF00"/>
                </a:solidFill>
                <a:latin typeface="Lucida Console"/>
                <a:cs typeface="Lucida Console"/>
                <a:hlinkClick r:id="rId2"/>
              </a:rPr>
              <a:t>://groupthink.jezebel.com/every-misogynistic-argument-youve-ever-heard-about-vid-</a:t>
            </a:r>
            <a:r>
              <a:rPr lang="en-US" sz="1000" dirty="0" smtClean="0">
                <a:solidFill>
                  <a:srgbClr val="FFFF00"/>
                </a:solidFill>
                <a:latin typeface="Lucida Console"/>
                <a:cs typeface="Lucida Console"/>
                <a:hlinkClick r:id="rId2"/>
              </a:rPr>
              <a:t>756662565</a:t>
            </a:r>
            <a:endParaRPr lang="en-US" sz="1000" dirty="0" smtClean="0">
              <a:solidFill>
                <a:srgbClr val="FFFF00"/>
              </a:solidFill>
              <a:latin typeface="Lucida Console"/>
              <a:cs typeface="Lucida Console"/>
            </a:endParaRPr>
          </a:p>
          <a:p>
            <a:pPr marL="0" indent="0">
              <a:buNone/>
            </a:pPr>
            <a:endParaRPr lang="en-US" sz="1000" dirty="0">
              <a:solidFill>
                <a:srgbClr val="FFFF00"/>
              </a:solidFill>
              <a:latin typeface="Lucida Console"/>
              <a:cs typeface="Lucida Console"/>
            </a:endParaRPr>
          </a:p>
          <a:p>
            <a:pPr marL="0" indent="0">
              <a:buNone/>
            </a:pPr>
            <a:r>
              <a:rPr lang="en-US" sz="2800" dirty="0" smtClean="0">
                <a:solidFill>
                  <a:srgbClr val="FFFF00"/>
                </a:solidFill>
                <a:latin typeface="+mn-lt"/>
                <a:cs typeface="Lucida Console"/>
              </a:rPr>
              <a:t>* “Quit – Going To PAX Already, What is </a:t>
            </a:r>
          </a:p>
          <a:p>
            <a:pPr marL="0" indent="0">
              <a:buNone/>
            </a:pPr>
            <a:r>
              <a:rPr lang="en-US" sz="2800" dirty="0" smtClean="0">
                <a:solidFill>
                  <a:srgbClr val="FFFF00"/>
                </a:solidFill>
                <a:latin typeface="+mn-lt"/>
                <a:cs typeface="Lucida Console"/>
              </a:rPr>
              <a:t>   Wrong With You” </a:t>
            </a:r>
            <a:r>
              <a:rPr lang="en-US" sz="2000" dirty="0" smtClean="0">
                <a:solidFill>
                  <a:schemeClr val="bg1"/>
                </a:solidFill>
                <a:latin typeface="+mn-lt"/>
                <a:cs typeface="Lucida Console"/>
              </a:rPr>
              <a:t>(re Penny Arcade principal)</a:t>
            </a:r>
          </a:p>
          <a:p>
            <a:pPr marL="0" indent="0">
              <a:buNone/>
            </a:pPr>
            <a:r>
              <a:rPr lang="en-US" sz="1000" dirty="0">
                <a:solidFill>
                  <a:schemeClr val="bg1"/>
                </a:solidFill>
                <a:latin typeface="Lucida Console"/>
                <a:cs typeface="Lucida Console"/>
                <a:hlinkClick r:id="rId3"/>
              </a:rPr>
              <a:t>http://elizabethsampat.com/quit-fucking-going-to-pax-already-what-is-wrong-with-you</a:t>
            </a:r>
            <a:r>
              <a:rPr lang="en-US" sz="1000" dirty="0" smtClean="0">
                <a:solidFill>
                  <a:schemeClr val="bg1"/>
                </a:solidFill>
                <a:latin typeface="Lucida Console"/>
                <a:cs typeface="Lucida Console"/>
                <a:hlinkClick r:id="rId3"/>
              </a:rPr>
              <a:t>/</a:t>
            </a:r>
            <a:endParaRPr lang="en-US" sz="1000" dirty="0" smtClean="0">
              <a:solidFill>
                <a:schemeClr val="bg1"/>
              </a:solidFill>
              <a:latin typeface="Lucida Console"/>
              <a:cs typeface="Lucida Console"/>
            </a:endParaRPr>
          </a:p>
          <a:p>
            <a:pPr marL="0" indent="0">
              <a:buNone/>
            </a:pPr>
            <a:endParaRPr lang="en-US" sz="1000" dirty="0" smtClean="0">
              <a:solidFill>
                <a:schemeClr val="bg1"/>
              </a:solidFill>
              <a:latin typeface="Lucida Console"/>
              <a:cs typeface="Lucida Console"/>
            </a:endParaRPr>
          </a:p>
          <a:p>
            <a:pPr marL="0" indent="0">
              <a:buNone/>
            </a:pPr>
            <a:endParaRPr lang="en-US" sz="3200" dirty="0">
              <a:solidFill>
                <a:srgbClr val="FFFF00"/>
              </a:solidFill>
              <a:latin typeface="Lucida Console"/>
              <a:cs typeface="Lucida Console"/>
            </a:endParaRPr>
          </a:p>
        </p:txBody>
      </p:sp>
      <p:pic>
        <p:nvPicPr>
          <p:cNvPr id="4" name="Content Placeholder 3" descr="320px-Krahulik_Holkins,_Comicon_2009.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715674" y="5292285"/>
            <a:ext cx="1232584" cy="893380"/>
          </a:xfrm>
          <a:prstGeom prst="rect">
            <a:avLst/>
          </a:prstGeom>
        </p:spPr>
      </p:pic>
    </p:spTree>
    <p:extLst>
      <p:ext uri="{BB962C8B-B14F-4D97-AF65-F5344CB8AC3E}">
        <p14:creationId xmlns:p14="http://schemas.microsoft.com/office/powerpoint/2010/main" val="19582738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4256"/>
            <a:ext cx="8229600" cy="1016000"/>
          </a:xfrm>
        </p:spPr>
        <p:txBody>
          <a:bodyPr>
            <a:normAutofit/>
          </a:bodyPr>
          <a:lstStyle/>
          <a:p>
            <a:r>
              <a:rPr lang="en-US" sz="4400" b="1" dirty="0" smtClean="0">
                <a:latin typeface="+mn-lt"/>
              </a:rPr>
              <a:t>     </a:t>
            </a:r>
            <a:r>
              <a:rPr lang="en-US" sz="4400" b="1" dirty="0" smtClean="0">
                <a:solidFill>
                  <a:srgbClr val="FFFF00"/>
                </a:solidFill>
                <a:latin typeface="+mn-lt"/>
              </a:rPr>
              <a:t>Who is a Gamer </a:t>
            </a:r>
            <a:r>
              <a:rPr lang="en-US" sz="4400" b="1" dirty="0" smtClean="0">
                <a:solidFill>
                  <a:schemeClr val="bg1"/>
                </a:solidFill>
                <a:latin typeface="+mn-lt"/>
              </a:rPr>
              <a:t>(part 1) </a:t>
            </a:r>
            <a:r>
              <a:rPr lang="en-US" sz="4400" b="1" dirty="0" smtClean="0">
                <a:solidFill>
                  <a:srgbClr val="FFFF00"/>
                </a:solidFill>
                <a:latin typeface="+mn-lt"/>
              </a:rPr>
              <a:t>?</a:t>
            </a:r>
            <a:endParaRPr lang="en-US" sz="4400" b="1" dirty="0">
              <a:solidFill>
                <a:srgbClr val="FFFF00"/>
              </a:solidFill>
              <a:latin typeface="+mn-lt"/>
            </a:endParaRPr>
          </a:p>
        </p:txBody>
      </p:sp>
      <p:pic>
        <p:nvPicPr>
          <p:cNvPr id="4" name="Content Placeholder 3" descr="Screen Shot 2015-02-09 at 4.29.31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225" r="-254"/>
          <a:stretch/>
        </p:blipFill>
        <p:spPr>
          <a:xfrm>
            <a:off x="1318483" y="1040256"/>
            <a:ext cx="6491614" cy="4845228"/>
          </a:xfrm>
        </p:spPr>
      </p:pic>
    </p:spTree>
    <p:extLst>
      <p:ext uri="{BB962C8B-B14F-4D97-AF65-F5344CB8AC3E}">
        <p14:creationId xmlns:p14="http://schemas.microsoft.com/office/powerpoint/2010/main" val="697731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090"/>
            <a:ext cx="8229600" cy="1016000"/>
          </a:xfrm>
        </p:spPr>
        <p:txBody>
          <a:bodyPr>
            <a:normAutofit/>
          </a:bodyPr>
          <a:lstStyle/>
          <a:p>
            <a:r>
              <a:rPr lang="en-US" sz="4800" b="1" dirty="0" smtClean="0">
                <a:solidFill>
                  <a:srgbClr val="FFFF00"/>
                </a:solidFill>
                <a:latin typeface="+mn-lt"/>
              </a:rPr>
              <a:t>     News of the Week</a:t>
            </a:r>
            <a:endParaRPr lang="en-US" sz="4800" b="1" dirty="0">
              <a:solidFill>
                <a:srgbClr val="FFFF00"/>
              </a:solidFill>
              <a:latin typeface="+mn-lt"/>
            </a:endParaRPr>
          </a:p>
        </p:txBody>
      </p:sp>
      <p:pic>
        <p:nvPicPr>
          <p:cNvPr id="4" name="Content Placeholder 3" descr="Screen Shot 2015-11-22 at 10.30.41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325" r="-801"/>
          <a:stretch/>
        </p:blipFill>
        <p:spPr>
          <a:xfrm>
            <a:off x="1313714" y="1036638"/>
            <a:ext cx="6590468" cy="4875212"/>
          </a:xfrm>
        </p:spPr>
      </p:pic>
    </p:spTree>
    <p:extLst>
      <p:ext uri="{BB962C8B-B14F-4D97-AF65-F5344CB8AC3E}">
        <p14:creationId xmlns:p14="http://schemas.microsoft.com/office/powerpoint/2010/main" val="32061238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82652" y="-1"/>
            <a:ext cx="7395587" cy="1253851"/>
          </a:xfrm>
        </p:spPr>
        <p:txBody>
          <a:bodyPr>
            <a:noAutofit/>
          </a:bodyPr>
          <a:lstStyle/>
          <a:p>
            <a:r>
              <a:rPr lang="en-US" b="1" dirty="0" smtClean="0">
                <a:solidFill>
                  <a:srgbClr val="FFFF00"/>
                </a:solidFill>
                <a:latin typeface="+mn-lt"/>
              </a:rPr>
              <a:t>Consumers:</a:t>
            </a:r>
            <a:br>
              <a:rPr lang="en-US" b="1" dirty="0" smtClean="0">
                <a:solidFill>
                  <a:srgbClr val="FFFF00"/>
                </a:solidFill>
                <a:latin typeface="+mn-lt"/>
              </a:rPr>
            </a:br>
            <a:r>
              <a:rPr lang="en-US" b="1" dirty="0" smtClean="0">
                <a:solidFill>
                  <a:srgbClr val="FFFF00"/>
                </a:solidFill>
                <a:latin typeface="+mn-lt"/>
              </a:rPr>
              <a:t>Console </a:t>
            </a:r>
            <a:r>
              <a:rPr lang="en-US" b="1" dirty="0">
                <a:solidFill>
                  <a:srgbClr val="FFFF00"/>
                </a:solidFill>
                <a:latin typeface="+mn-lt"/>
              </a:rPr>
              <a:t>&amp;</a:t>
            </a:r>
            <a:r>
              <a:rPr lang="en-US" b="1" dirty="0" smtClean="0">
                <a:solidFill>
                  <a:srgbClr val="FFFF00"/>
                </a:solidFill>
                <a:latin typeface="+mn-lt"/>
              </a:rPr>
              <a:t> Gamer Stats</a:t>
            </a:r>
            <a:endParaRPr lang="en-US" b="1" dirty="0">
              <a:solidFill>
                <a:srgbClr val="FFFF00"/>
              </a:solidFill>
              <a:latin typeface="+mn-lt"/>
            </a:endParaRPr>
          </a:p>
        </p:txBody>
      </p:sp>
      <p:sp>
        <p:nvSpPr>
          <p:cNvPr id="3" name="Content Placeholder 2"/>
          <p:cNvSpPr>
            <a:spLocks noGrp="1"/>
          </p:cNvSpPr>
          <p:nvPr>
            <p:ph sz="quarter" idx="10"/>
          </p:nvPr>
        </p:nvSpPr>
        <p:spPr>
          <a:xfrm>
            <a:off x="948564" y="1430676"/>
            <a:ext cx="8195436" cy="4581377"/>
          </a:xfrm>
        </p:spPr>
        <p:txBody>
          <a:bodyPr>
            <a:noAutofit/>
          </a:bodyPr>
          <a:lstStyle/>
          <a:p>
            <a:pPr>
              <a:lnSpc>
                <a:spcPct val="90000"/>
              </a:lnSpc>
            </a:pPr>
            <a:r>
              <a:rPr lang="en-US" sz="2800" dirty="0" smtClean="0">
                <a:solidFill>
                  <a:schemeClr val="bg1"/>
                </a:solidFill>
                <a:latin typeface="+mn-lt"/>
              </a:rPr>
              <a:t>“Guardians of the Galaxy” </a:t>
            </a:r>
            <a:endParaRPr lang="en-US" sz="2800" dirty="0">
              <a:solidFill>
                <a:schemeClr val="bg1"/>
              </a:solidFill>
              <a:latin typeface="+mn-lt"/>
            </a:endParaRPr>
          </a:p>
          <a:p>
            <a:pPr marL="0" indent="0">
              <a:lnSpc>
                <a:spcPct val="90000"/>
              </a:lnSpc>
              <a:buNone/>
            </a:pPr>
            <a:r>
              <a:rPr lang="en-US" sz="2800" dirty="0" smtClean="0">
                <a:solidFill>
                  <a:schemeClr val="bg1"/>
                </a:solidFill>
                <a:latin typeface="+mn-lt"/>
              </a:rPr>
              <a:t>     opening Weekend = $161M</a:t>
            </a:r>
          </a:p>
          <a:p>
            <a:pPr>
              <a:lnSpc>
                <a:spcPct val="90000"/>
              </a:lnSpc>
            </a:pPr>
            <a:r>
              <a:rPr lang="en-US" sz="2800" dirty="0" smtClean="0">
                <a:solidFill>
                  <a:schemeClr val="bg1"/>
                </a:solidFill>
                <a:latin typeface="+mn-lt"/>
              </a:rPr>
              <a:t>“Destiny” opening five days = $325M (GTA V launch day = $800M; Jurassic World $209M)</a:t>
            </a:r>
          </a:p>
          <a:p>
            <a:pPr>
              <a:lnSpc>
                <a:spcPct val="90000"/>
              </a:lnSpc>
            </a:pPr>
            <a:r>
              <a:rPr lang="en-US" sz="2800" dirty="0" smtClean="0">
                <a:solidFill>
                  <a:schemeClr val="bg1"/>
                </a:solidFill>
                <a:latin typeface="+mn-lt"/>
              </a:rPr>
              <a:t>Current Gen consoles sales: 9.1M Wii U; 11.3M Xbox One; 19.1M PS 4 </a:t>
            </a:r>
          </a:p>
          <a:p>
            <a:pPr>
              <a:lnSpc>
                <a:spcPct val="90000"/>
              </a:lnSpc>
            </a:pPr>
            <a:r>
              <a:rPr lang="en-US" sz="2800" dirty="0" smtClean="0">
                <a:solidFill>
                  <a:schemeClr val="bg1"/>
                </a:solidFill>
                <a:latin typeface="+mn-lt"/>
              </a:rPr>
              <a:t>Last gen console sales = 267M worldwide</a:t>
            </a:r>
          </a:p>
          <a:p>
            <a:pPr>
              <a:lnSpc>
                <a:spcPct val="90000"/>
              </a:lnSpc>
            </a:pPr>
            <a:r>
              <a:rPr lang="en-US" sz="2800" dirty="0" smtClean="0">
                <a:solidFill>
                  <a:schemeClr val="bg1"/>
                </a:solidFill>
                <a:latin typeface="+mn-lt"/>
              </a:rPr>
              <a:t>Over 1.2 Billion “gamers”: </a:t>
            </a:r>
            <a:r>
              <a:rPr lang="en-US" sz="2800" dirty="0" smtClean="0">
                <a:solidFill>
                  <a:srgbClr val="FFFF00"/>
                </a:solidFill>
                <a:latin typeface="+mn-lt"/>
              </a:rPr>
              <a:t>700M on-line</a:t>
            </a:r>
          </a:p>
          <a:p>
            <a:pPr marL="0" indent="0">
              <a:lnSpc>
                <a:spcPct val="90000"/>
              </a:lnSpc>
              <a:buNone/>
            </a:pPr>
            <a:r>
              <a:rPr lang="en-US" sz="1800" dirty="0" smtClean="0">
                <a:solidFill>
                  <a:schemeClr val="bg1"/>
                </a:solidFill>
                <a:latin typeface="+mn-lt"/>
                <a:hlinkClick r:id="rId2"/>
              </a:rPr>
              <a:t>http</a:t>
            </a:r>
            <a:r>
              <a:rPr lang="en-US" sz="1800" dirty="0">
                <a:solidFill>
                  <a:schemeClr val="bg1"/>
                </a:solidFill>
                <a:latin typeface="+mn-lt"/>
                <a:hlinkClick r:id="rId2"/>
              </a:rPr>
              <a:t>://bgr.com/2015/02/18/ps4-vs-xbox-one-vs-wii-u-lifetime-console-sales</a:t>
            </a:r>
            <a:r>
              <a:rPr lang="en-US" sz="1800" dirty="0" smtClean="0">
                <a:solidFill>
                  <a:schemeClr val="bg1"/>
                </a:solidFill>
                <a:latin typeface="+mn-lt"/>
                <a:hlinkClick r:id="rId2"/>
              </a:rPr>
              <a:t>/</a:t>
            </a:r>
            <a:r>
              <a:rPr lang="en-US" sz="1800" dirty="0" smtClean="0">
                <a:solidFill>
                  <a:schemeClr val="bg1"/>
                </a:solidFill>
                <a:latin typeface="+mn-lt"/>
              </a:rPr>
              <a:t> </a:t>
            </a:r>
          </a:p>
        </p:txBody>
      </p:sp>
    </p:spTree>
    <p:extLst>
      <p:ext uri="{BB962C8B-B14F-4D97-AF65-F5344CB8AC3E}">
        <p14:creationId xmlns:p14="http://schemas.microsoft.com/office/powerpoint/2010/main" val="40691854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7243"/>
            <a:ext cx="8229600" cy="1016000"/>
          </a:xfrm>
        </p:spPr>
        <p:txBody>
          <a:bodyPr>
            <a:normAutofit/>
          </a:bodyPr>
          <a:lstStyle/>
          <a:p>
            <a:r>
              <a:rPr lang="en-US" sz="4800" b="1" dirty="0" smtClean="0">
                <a:solidFill>
                  <a:srgbClr val="FFFF00"/>
                </a:solidFill>
              </a:rPr>
              <a:t>But</a:t>
            </a:r>
            <a:r>
              <a:rPr lang="is-IS" sz="4800" b="1" dirty="0" smtClean="0">
                <a:solidFill>
                  <a:srgbClr val="FFFF00"/>
                </a:solidFill>
              </a:rPr>
              <a:t>…</a:t>
            </a:r>
            <a:endParaRPr lang="en-US" sz="4800" b="1" dirty="0">
              <a:solidFill>
                <a:srgbClr val="FFFF00"/>
              </a:solidFill>
            </a:endParaRPr>
          </a:p>
        </p:txBody>
      </p:sp>
      <p:pic>
        <p:nvPicPr>
          <p:cNvPr id="4" name="Content Placeholder 3" descr="Screen Shot 2015-10-12 at 2.38.58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t="438" b="949"/>
          <a:stretch/>
        </p:blipFill>
        <p:spPr>
          <a:xfrm>
            <a:off x="457200" y="1752176"/>
            <a:ext cx="7517172" cy="4096671"/>
          </a:xfrm>
        </p:spPr>
      </p:pic>
      <p:pic>
        <p:nvPicPr>
          <p:cNvPr id="5" name="Picture 4" descr="Screen Shot 2015-10-12 at 2.39.15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 y="1053243"/>
            <a:ext cx="2451100" cy="685800"/>
          </a:xfrm>
          <a:prstGeom prst="rect">
            <a:avLst/>
          </a:prstGeom>
        </p:spPr>
      </p:pic>
    </p:spTree>
    <p:extLst>
      <p:ext uri="{BB962C8B-B14F-4D97-AF65-F5344CB8AC3E}">
        <p14:creationId xmlns:p14="http://schemas.microsoft.com/office/powerpoint/2010/main" val="27006576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descr="Screen Shot 2014-11-05 at 9.23.03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t="-449" b="-449"/>
          <a:stretch/>
        </p:blipFill>
        <p:spPr>
          <a:xfrm>
            <a:off x="381000" y="786925"/>
            <a:ext cx="8229600" cy="2402199"/>
          </a:xfrm>
        </p:spPr>
      </p:pic>
      <p:pic>
        <p:nvPicPr>
          <p:cNvPr id="4" name="Picture 3" descr="Screen Shot 2014-11-05 at 9.21.29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199" y="179727"/>
            <a:ext cx="2445203" cy="607198"/>
          </a:xfrm>
          <a:prstGeom prst="rect">
            <a:avLst/>
          </a:prstGeom>
        </p:spPr>
      </p:pic>
      <p:pic>
        <p:nvPicPr>
          <p:cNvPr id="6" name="Picture 5" descr="Screen Shot 2014-11-05 at 9.22.41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1000" y="3189124"/>
            <a:ext cx="8305800" cy="2425700"/>
          </a:xfrm>
          <a:prstGeom prst="rect">
            <a:avLst/>
          </a:prstGeom>
        </p:spPr>
      </p:pic>
      <p:sp>
        <p:nvSpPr>
          <p:cNvPr id="7" name="Rectangle 6"/>
          <p:cNvSpPr/>
          <p:nvPr/>
        </p:nvSpPr>
        <p:spPr>
          <a:xfrm>
            <a:off x="381000" y="5614824"/>
            <a:ext cx="8686802" cy="369332"/>
          </a:xfrm>
          <a:prstGeom prst="rect">
            <a:avLst/>
          </a:prstGeom>
        </p:spPr>
        <p:txBody>
          <a:bodyPr wrap="square">
            <a:spAutoFit/>
          </a:bodyPr>
          <a:lstStyle/>
          <a:p>
            <a:r>
              <a:rPr lang="en-US" dirty="0">
                <a:hlinkClick r:id="rId5"/>
              </a:rPr>
              <a:t>http://www.pcgamer.com/researchers-find-that-female-pc-gamers-outnumber-males</a:t>
            </a:r>
            <a:r>
              <a:rPr lang="en-US" dirty="0" smtClean="0">
                <a:hlinkClick r:id="rId5"/>
              </a:rPr>
              <a:t>/</a:t>
            </a:r>
            <a:r>
              <a:rPr lang="en-US" dirty="0" smtClean="0"/>
              <a:t> </a:t>
            </a:r>
            <a:endParaRPr lang="en-US" dirty="0"/>
          </a:p>
        </p:txBody>
      </p:sp>
    </p:spTree>
    <p:extLst>
      <p:ext uri="{BB962C8B-B14F-4D97-AF65-F5344CB8AC3E}">
        <p14:creationId xmlns:p14="http://schemas.microsoft.com/office/powerpoint/2010/main" val="33467752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7243"/>
            <a:ext cx="8229600" cy="1016000"/>
          </a:xfrm>
        </p:spPr>
        <p:txBody>
          <a:bodyPr>
            <a:normAutofit fontScale="90000"/>
          </a:bodyPr>
          <a:lstStyle/>
          <a:p>
            <a:r>
              <a:rPr lang="en-US" dirty="0" smtClean="0">
                <a:solidFill>
                  <a:schemeClr val="bg1"/>
                </a:solidFill>
              </a:rPr>
              <a:t/>
            </a:r>
            <a:br>
              <a:rPr lang="en-US" dirty="0" smtClean="0">
                <a:solidFill>
                  <a:schemeClr val="bg1"/>
                </a:solidFill>
              </a:rPr>
            </a:br>
            <a:r>
              <a:rPr lang="en-US" dirty="0" smtClean="0">
                <a:solidFill>
                  <a:schemeClr val="bg1"/>
                </a:solidFill>
              </a:rPr>
              <a:t>        </a:t>
            </a:r>
            <a:r>
              <a:rPr lang="en-US" sz="5300" b="1" dirty="0" smtClean="0">
                <a:solidFill>
                  <a:srgbClr val="FFFF00"/>
                </a:solidFill>
                <a:latin typeface="+mn-lt"/>
              </a:rPr>
              <a:t>52% Women/48% </a:t>
            </a:r>
            <a:r>
              <a:rPr lang="en-US" sz="5300" b="1" dirty="0">
                <a:solidFill>
                  <a:srgbClr val="FFFF00"/>
                </a:solidFill>
                <a:latin typeface="+mn-lt"/>
              </a:rPr>
              <a:t>M</a:t>
            </a:r>
            <a:r>
              <a:rPr lang="en-US" sz="5300" b="1" dirty="0" smtClean="0">
                <a:solidFill>
                  <a:srgbClr val="FFFF00"/>
                </a:solidFill>
                <a:latin typeface="+mn-lt"/>
              </a:rPr>
              <a:t>en</a:t>
            </a:r>
            <a:r>
              <a:rPr lang="en-US" sz="5300" b="1" dirty="0">
                <a:solidFill>
                  <a:srgbClr val="FFFF00"/>
                </a:solidFill>
                <a:latin typeface="+mn-lt"/>
              </a:rPr>
              <a:t/>
            </a:r>
            <a:br>
              <a:rPr lang="en-US" sz="5300" b="1" dirty="0">
                <a:solidFill>
                  <a:srgbClr val="FFFF00"/>
                </a:solidFill>
                <a:latin typeface="+mn-lt"/>
              </a:rPr>
            </a:br>
            <a:endParaRPr lang="en-US" sz="5300" b="1" dirty="0">
              <a:solidFill>
                <a:srgbClr val="FFFF00"/>
              </a:solidFill>
              <a:latin typeface="+mn-lt"/>
            </a:endParaRPr>
          </a:p>
        </p:txBody>
      </p:sp>
      <p:pic>
        <p:nvPicPr>
          <p:cNvPr id="4" name="Content Placeholder 3" descr="Screen Shot 2015-10-12 at 2.24.25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r="-279"/>
          <a:stretch/>
        </p:blipFill>
        <p:spPr>
          <a:xfrm>
            <a:off x="1527349" y="1672550"/>
            <a:ext cx="6093321" cy="4285796"/>
          </a:xfrm>
        </p:spPr>
      </p:pic>
      <p:pic>
        <p:nvPicPr>
          <p:cNvPr id="5" name="Picture 4" descr="Screen Shot 2015-10-12 at 2.24.40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7349" y="1053243"/>
            <a:ext cx="2782523" cy="619307"/>
          </a:xfrm>
          <a:prstGeom prst="rect">
            <a:avLst/>
          </a:prstGeom>
        </p:spPr>
      </p:pic>
    </p:spTree>
    <p:extLst>
      <p:ext uri="{BB962C8B-B14F-4D97-AF65-F5344CB8AC3E}">
        <p14:creationId xmlns:p14="http://schemas.microsoft.com/office/powerpoint/2010/main" val="26638022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722542" y="722470"/>
            <a:ext cx="8421457" cy="5122975"/>
          </a:xfrm>
        </p:spPr>
        <p:txBody>
          <a:bodyPr>
            <a:normAutofit/>
          </a:bodyPr>
          <a:lstStyle/>
          <a:p>
            <a:pPr marL="0" indent="0">
              <a:lnSpc>
                <a:spcPct val="100000"/>
              </a:lnSpc>
              <a:buNone/>
            </a:pPr>
            <a:r>
              <a:rPr lang="en-US" sz="7200" dirty="0" smtClean="0">
                <a:solidFill>
                  <a:srgbClr val="FFFFFF"/>
                </a:solidFill>
                <a:latin typeface="+mn-lt"/>
              </a:rPr>
              <a:t>The question of gamer identity/gender appears as a </a:t>
            </a:r>
            <a:r>
              <a:rPr lang="en-US" sz="7200" dirty="0" smtClean="0">
                <a:solidFill>
                  <a:srgbClr val="FFFF00"/>
                </a:solidFill>
                <a:latin typeface="+mn-lt"/>
              </a:rPr>
              <a:t>“trigger” </a:t>
            </a:r>
            <a:r>
              <a:rPr lang="en-US" sz="7200" dirty="0" smtClean="0">
                <a:solidFill>
                  <a:srgbClr val="FFFFFF"/>
                </a:solidFill>
                <a:latin typeface="+mn-lt"/>
              </a:rPr>
              <a:t>?</a:t>
            </a:r>
            <a:endParaRPr lang="en-US" sz="7200" dirty="0">
              <a:solidFill>
                <a:srgbClr val="FFFFFF"/>
              </a:solidFill>
              <a:latin typeface="+mn-lt"/>
            </a:endParaRPr>
          </a:p>
        </p:txBody>
      </p:sp>
    </p:spTree>
    <p:extLst>
      <p:ext uri="{BB962C8B-B14F-4D97-AF65-F5344CB8AC3E}">
        <p14:creationId xmlns:p14="http://schemas.microsoft.com/office/powerpoint/2010/main" val="39256422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437861"/>
            <a:ext cx="8686800" cy="5473264"/>
          </a:xfrm>
        </p:spPr>
        <p:txBody>
          <a:bodyPr>
            <a:noAutofit/>
          </a:bodyPr>
          <a:lstStyle/>
          <a:p>
            <a:pPr marL="0" indent="0">
              <a:buNone/>
            </a:pPr>
            <a:r>
              <a:rPr lang="en-US" sz="6000" b="1" dirty="0" smtClean="0">
                <a:solidFill>
                  <a:srgbClr val="FFFF00"/>
                </a:solidFill>
                <a:latin typeface="+mn-lt"/>
              </a:rPr>
              <a:t>You can think</a:t>
            </a:r>
            <a:r>
              <a:rPr lang="is-IS" sz="6000" b="1" dirty="0" smtClean="0">
                <a:solidFill>
                  <a:srgbClr val="FFFF00"/>
                </a:solidFill>
                <a:latin typeface="+mn-lt"/>
              </a:rPr>
              <a:t>…</a:t>
            </a:r>
          </a:p>
          <a:p>
            <a:pPr marL="0" indent="0">
              <a:buNone/>
            </a:pPr>
            <a:r>
              <a:rPr lang="is-IS" sz="6000" dirty="0" smtClean="0">
                <a:solidFill>
                  <a:schemeClr val="bg1"/>
                </a:solidFill>
                <a:latin typeface="American Typewriter"/>
                <a:cs typeface="American Typewriter"/>
              </a:rPr>
              <a:t>“Get over it/get over yourself, the world has changed.”</a:t>
            </a:r>
          </a:p>
          <a:p>
            <a:pPr marL="0" indent="0">
              <a:buNone/>
            </a:pPr>
            <a:r>
              <a:rPr lang="en-US" sz="6000" b="1" dirty="0" smtClean="0">
                <a:solidFill>
                  <a:srgbClr val="FFFF00"/>
                </a:solidFill>
                <a:latin typeface="+mn-lt"/>
              </a:rPr>
              <a:t>But maybe look at the research and think again</a:t>
            </a:r>
            <a:r>
              <a:rPr lang="is-IS" sz="6000" b="1" dirty="0" smtClean="0">
                <a:solidFill>
                  <a:srgbClr val="FFFF00"/>
                </a:solidFill>
                <a:latin typeface="+mn-lt"/>
              </a:rPr>
              <a:t>…</a:t>
            </a:r>
            <a:endParaRPr lang="is-IS" sz="6000" b="1" dirty="0">
              <a:solidFill>
                <a:srgbClr val="FFFF00"/>
              </a:solidFill>
              <a:latin typeface="+mn-lt"/>
            </a:endParaRPr>
          </a:p>
        </p:txBody>
      </p:sp>
    </p:spTree>
    <p:extLst>
      <p:ext uri="{BB962C8B-B14F-4D97-AF65-F5344CB8AC3E}">
        <p14:creationId xmlns:p14="http://schemas.microsoft.com/office/powerpoint/2010/main" val="29135725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61246"/>
            <a:ext cx="8686800" cy="1350437"/>
          </a:xfrm>
        </p:spPr>
        <p:txBody>
          <a:bodyPr>
            <a:noAutofit/>
          </a:bodyPr>
          <a:lstStyle/>
          <a:p>
            <a:r>
              <a:rPr lang="en-US" sz="4400" b="1" dirty="0" smtClean="0">
                <a:solidFill>
                  <a:srgbClr val="FFFF00"/>
                </a:solidFill>
                <a:latin typeface="Arial"/>
                <a:cs typeface="Arial"/>
              </a:rPr>
              <a:t> “</a:t>
            </a:r>
            <a:r>
              <a:rPr lang="en-US" sz="4400" b="1" dirty="0" smtClean="0">
                <a:solidFill>
                  <a:srgbClr val="FF0000"/>
                </a:solidFill>
                <a:latin typeface="Arial"/>
                <a:cs typeface="Arial"/>
              </a:rPr>
              <a:t>Trolls</a:t>
            </a:r>
            <a:r>
              <a:rPr lang="en-US" sz="4400" b="1" dirty="0" smtClean="0">
                <a:solidFill>
                  <a:srgbClr val="FFFF00"/>
                </a:solidFill>
                <a:latin typeface="Arial"/>
                <a:cs typeface="Arial"/>
              </a:rPr>
              <a:t>” are likely </a:t>
            </a:r>
            <a:r>
              <a:rPr lang="en-US" sz="4400" b="1" dirty="0" smtClean="0">
                <a:solidFill>
                  <a:schemeClr val="bg1"/>
                </a:solidFill>
                <a:latin typeface="Arial"/>
                <a:cs typeface="Arial"/>
              </a:rPr>
              <a:t>vulnerable</a:t>
            </a:r>
            <a:r>
              <a:rPr lang="en-US" sz="4400" b="1" dirty="0" smtClean="0">
                <a:solidFill>
                  <a:srgbClr val="FFFF00"/>
                </a:solidFill>
                <a:latin typeface="Arial"/>
                <a:cs typeface="Arial"/>
              </a:rPr>
              <a:t>   </a:t>
            </a:r>
            <a:br>
              <a:rPr lang="en-US" sz="4400" b="1" dirty="0" smtClean="0">
                <a:solidFill>
                  <a:srgbClr val="FFFF00"/>
                </a:solidFill>
                <a:latin typeface="Arial"/>
                <a:cs typeface="Arial"/>
              </a:rPr>
            </a:br>
            <a:r>
              <a:rPr lang="en-US" sz="4400" b="1" dirty="0">
                <a:solidFill>
                  <a:srgbClr val="FFFF00"/>
                </a:solidFill>
                <a:latin typeface="Arial"/>
                <a:cs typeface="Arial"/>
              </a:rPr>
              <a:t> </a:t>
            </a:r>
            <a:r>
              <a:rPr lang="en-US" sz="4400" b="1" dirty="0" smtClean="0">
                <a:solidFill>
                  <a:srgbClr val="FFFF00"/>
                </a:solidFill>
                <a:latin typeface="Arial"/>
                <a:cs typeface="Arial"/>
              </a:rPr>
              <a:t>       members of society</a:t>
            </a:r>
            <a:endParaRPr lang="en-US" sz="4400" b="1" dirty="0">
              <a:solidFill>
                <a:srgbClr val="FFFF00"/>
              </a:solidFill>
              <a:latin typeface="Arial"/>
              <a:cs typeface="Arial"/>
            </a:endParaRPr>
          </a:p>
        </p:txBody>
      </p:sp>
      <p:pic>
        <p:nvPicPr>
          <p:cNvPr id="4" name="Content Placeholder 3" descr="Screen Shot 2015-02-12 at 2.10.16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219" r="-657"/>
          <a:stretch/>
        </p:blipFill>
        <p:spPr>
          <a:xfrm>
            <a:off x="1592452" y="1693863"/>
            <a:ext cx="5926340" cy="4211637"/>
          </a:xfrm>
        </p:spPr>
      </p:pic>
    </p:spTree>
    <p:extLst>
      <p:ext uri="{BB962C8B-B14F-4D97-AF65-F5344CB8AC3E}">
        <p14:creationId xmlns:p14="http://schemas.microsoft.com/office/powerpoint/2010/main" val="18100408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5-02-12 at 2.11.11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95" r="-590"/>
          <a:stretch/>
        </p:blipFill>
        <p:spPr>
          <a:xfrm>
            <a:off x="260098" y="484295"/>
            <a:ext cx="8589097" cy="5241840"/>
          </a:xfrm>
        </p:spPr>
      </p:pic>
    </p:spTree>
    <p:extLst>
      <p:ext uri="{BB962C8B-B14F-4D97-AF65-F5344CB8AC3E}">
        <p14:creationId xmlns:p14="http://schemas.microsoft.com/office/powerpoint/2010/main" val="29209513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5-10-12 at 5.23.50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213" r="-81" b="-2642"/>
          <a:stretch/>
        </p:blipFill>
        <p:spPr>
          <a:xfrm>
            <a:off x="812338" y="551156"/>
            <a:ext cx="7274275" cy="5019812"/>
          </a:xfrm>
        </p:spPr>
      </p:pic>
      <p:pic>
        <p:nvPicPr>
          <p:cNvPr id="5" name="Picture 4" descr="Screen Shot 2015-10-12 at 5.22.51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12338" y="43156"/>
            <a:ext cx="7213600" cy="508000"/>
          </a:xfrm>
          <a:prstGeom prst="rect">
            <a:avLst/>
          </a:prstGeom>
        </p:spPr>
      </p:pic>
      <p:sp>
        <p:nvSpPr>
          <p:cNvPr id="6" name="TextBox 5"/>
          <p:cNvSpPr txBox="1"/>
          <p:nvPr/>
        </p:nvSpPr>
        <p:spPr>
          <a:xfrm>
            <a:off x="812338" y="5401488"/>
            <a:ext cx="8100753" cy="923330"/>
          </a:xfrm>
          <a:prstGeom prst="rect">
            <a:avLst/>
          </a:prstGeom>
          <a:noFill/>
        </p:spPr>
        <p:txBody>
          <a:bodyPr wrap="square" rtlCol="0">
            <a:spAutoFit/>
          </a:bodyPr>
          <a:lstStyle/>
          <a:p>
            <a:pPr defTabSz="457200"/>
            <a:r>
              <a:rPr lang="en-US" dirty="0">
                <a:solidFill>
                  <a:prstClr val="black"/>
                </a:solidFill>
                <a:latin typeface="Arial"/>
                <a:hlinkClick r:id="rId4"/>
              </a:rPr>
              <a:t>https://www.washingtonpost.com/news/the-intersect/wp/2015/07/20/men-who-harass-women-online-are-quite-literally-losers-new-study-finds</a:t>
            </a:r>
            <a:r>
              <a:rPr lang="en-US" dirty="0" smtClean="0">
                <a:solidFill>
                  <a:prstClr val="black"/>
                </a:solidFill>
                <a:latin typeface="Arial"/>
                <a:hlinkClick r:id="rId4"/>
              </a:rPr>
              <a:t>/</a:t>
            </a:r>
            <a:endParaRPr lang="en-US" dirty="0" smtClean="0">
              <a:solidFill>
                <a:prstClr val="black"/>
              </a:solidFill>
              <a:latin typeface="Arial"/>
            </a:endParaRPr>
          </a:p>
          <a:p>
            <a:pPr defTabSz="457200"/>
            <a:endParaRPr lang="en-US" dirty="0">
              <a:solidFill>
                <a:prstClr val="black"/>
              </a:solidFill>
              <a:latin typeface="Arial"/>
            </a:endParaRPr>
          </a:p>
        </p:txBody>
      </p:sp>
    </p:spTree>
    <p:extLst>
      <p:ext uri="{BB962C8B-B14F-4D97-AF65-F5344CB8AC3E}">
        <p14:creationId xmlns:p14="http://schemas.microsoft.com/office/powerpoint/2010/main" val="37956696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5-10-12 at 5.24.26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801" t="-1" r="-146" b="-3955"/>
          <a:stretch/>
        </p:blipFill>
        <p:spPr>
          <a:xfrm>
            <a:off x="827793" y="283506"/>
            <a:ext cx="7388140" cy="5613410"/>
          </a:xfrm>
        </p:spPr>
      </p:pic>
    </p:spTree>
    <p:extLst>
      <p:ext uri="{BB962C8B-B14F-4D97-AF65-F5344CB8AC3E}">
        <p14:creationId xmlns:p14="http://schemas.microsoft.com/office/powerpoint/2010/main" val="2417506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41130" y="63876"/>
            <a:ext cx="7145670" cy="1016000"/>
          </a:xfrm>
        </p:spPr>
        <p:txBody>
          <a:bodyPr>
            <a:normAutofit/>
          </a:bodyPr>
          <a:lstStyle/>
          <a:p>
            <a:r>
              <a:rPr lang="en-US" sz="4800" b="1" dirty="0" smtClean="0">
                <a:solidFill>
                  <a:srgbClr val="FFFF00"/>
                </a:solidFill>
                <a:latin typeface="+mn-lt"/>
              </a:rPr>
              <a:t>More kinds of “mods”</a:t>
            </a:r>
            <a:endParaRPr lang="en-US" sz="4800" b="1" dirty="0">
              <a:solidFill>
                <a:srgbClr val="FFFF00"/>
              </a:solidFill>
              <a:latin typeface="+mn-lt"/>
            </a:endParaRPr>
          </a:p>
        </p:txBody>
      </p:sp>
      <p:pic>
        <p:nvPicPr>
          <p:cNvPr id="4" name="Content Placeholder 3" descr="Screen Shot 2015-11-23 at 9.27.23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091" r="1090"/>
          <a:stretch/>
        </p:blipFill>
        <p:spPr>
          <a:xfrm>
            <a:off x="1541130" y="1079876"/>
            <a:ext cx="6275469" cy="4796886"/>
          </a:xfrm>
        </p:spPr>
      </p:pic>
    </p:spTree>
    <p:extLst>
      <p:ext uri="{BB962C8B-B14F-4D97-AF65-F5344CB8AC3E}">
        <p14:creationId xmlns:p14="http://schemas.microsoft.com/office/powerpoint/2010/main" val="17972891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7771"/>
            <a:ext cx="8229600" cy="900085"/>
          </a:xfrm>
        </p:spPr>
        <p:txBody>
          <a:bodyPr/>
          <a:lstStyle/>
          <a:p>
            <a:r>
              <a:rPr lang="en-US" b="1" dirty="0" smtClean="0">
                <a:solidFill>
                  <a:srgbClr val="FFFF00"/>
                </a:solidFill>
              </a:rPr>
              <a:t>  We </a:t>
            </a:r>
            <a:r>
              <a:rPr lang="en-US" b="1" dirty="0">
                <a:solidFill>
                  <a:srgbClr val="FFFF00"/>
                </a:solidFill>
              </a:rPr>
              <a:t>have arrived…</a:t>
            </a:r>
            <a:r>
              <a:rPr lang="en-US" b="1" dirty="0">
                <a:solidFill>
                  <a:srgbClr val="FF0000"/>
                </a:solidFill>
              </a:rPr>
              <a:t>#</a:t>
            </a:r>
            <a:r>
              <a:rPr lang="en-US" b="1" dirty="0" err="1">
                <a:solidFill>
                  <a:srgbClr val="FF0000"/>
                </a:solidFill>
              </a:rPr>
              <a:t>gamergate</a:t>
            </a:r>
            <a:endParaRPr lang="en-US" dirty="0"/>
          </a:p>
        </p:txBody>
      </p:sp>
      <p:pic>
        <p:nvPicPr>
          <p:cNvPr id="6" name="Content Placeholder 5" descr="Screen Shot 2014-11-05 at 12.43.02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89" r="-265"/>
          <a:stretch/>
        </p:blipFill>
        <p:spPr>
          <a:xfrm>
            <a:off x="2377250" y="987855"/>
            <a:ext cx="4124909" cy="4622085"/>
          </a:xfrm>
        </p:spPr>
      </p:pic>
      <p:sp>
        <p:nvSpPr>
          <p:cNvPr id="7" name="Rectangle 6"/>
          <p:cNvSpPr/>
          <p:nvPr/>
        </p:nvSpPr>
        <p:spPr>
          <a:xfrm>
            <a:off x="923967" y="5609940"/>
            <a:ext cx="7597226" cy="307777"/>
          </a:xfrm>
          <a:prstGeom prst="rect">
            <a:avLst/>
          </a:prstGeom>
        </p:spPr>
        <p:txBody>
          <a:bodyPr wrap="square">
            <a:spAutoFit/>
          </a:bodyPr>
          <a:lstStyle/>
          <a:p>
            <a:r>
              <a:rPr lang="en-US" sz="1400" dirty="0">
                <a:hlinkClick r:id="rId3"/>
              </a:rPr>
              <a:t>http://www.gamesindustry.biz/articles/2014-11-03-wu-offers-usd11k-for-harassment-</a:t>
            </a:r>
            <a:r>
              <a:rPr lang="en-US" sz="1400" dirty="0" smtClean="0">
                <a:hlinkClick r:id="rId3"/>
              </a:rPr>
              <a:t>conviction</a:t>
            </a:r>
            <a:r>
              <a:rPr lang="en-US" sz="1400" dirty="0" smtClean="0"/>
              <a:t> </a:t>
            </a:r>
            <a:endParaRPr lang="en-US" sz="1400" dirty="0"/>
          </a:p>
        </p:txBody>
      </p:sp>
    </p:spTree>
    <p:extLst>
      <p:ext uri="{BB962C8B-B14F-4D97-AF65-F5344CB8AC3E}">
        <p14:creationId xmlns:p14="http://schemas.microsoft.com/office/powerpoint/2010/main" val="3088959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4-11-05 at 12.52.16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t="-268" b="-687"/>
          <a:stretch/>
        </p:blipFill>
        <p:spPr>
          <a:xfrm>
            <a:off x="457200" y="553633"/>
            <a:ext cx="8229600" cy="4070835"/>
          </a:xfrm>
        </p:spPr>
      </p:pic>
      <p:sp>
        <p:nvSpPr>
          <p:cNvPr id="5" name="Rectangle 4"/>
          <p:cNvSpPr/>
          <p:nvPr/>
        </p:nvSpPr>
        <p:spPr>
          <a:xfrm>
            <a:off x="597026" y="4876071"/>
            <a:ext cx="8089774" cy="646331"/>
          </a:xfrm>
          <a:prstGeom prst="rect">
            <a:avLst/>
          </a:prstGeom>
        </p:spPr>
        <p:txBody>
          <a:bodyPr wrap="square">
            <a:spAutoFit/>
          </a:bodyPr>
          <a:lstStyle/>
          <a:p>
            <a:r>
              <a:rPr lang="en-US" dirty="0">
                <a:hlinkClick r:id="rId3"/>
              </a:rPr>
              <a:t>http://www.theverge.com/2014/10/14/6978809/utah-state-university-receives-shooting-threat-for-anita-sarkeesian-</a:t>
            </a:r>
            <a:r>
              <a:rPr lang="en-US" dirty="0" smtClean="0">
                <a:hlinkClick r:id="rId3"/>
              </a:rPr>
              <a:t>visit</a:t>
            </a:r>
            <a:r>
              <a:rPr lang="en-US" dirty="0" smtClean="0"/>
              <a:t> </a:t>
            </a:r>
            <a:endParaRPr lang="en-US" dirty="0"/>
          </a:p>
        </p:txBody>
      </p:sp>
    </p:spTree>
    <p:extLst>
      <p:ext uri="{BB962C8B-B14F-4D97-AF65-F5344CB8AC3E}">
        <p14:creationId xmlns:p14="http://schemas.microsoft.com/office/powerpoint/2010/main" val="31872784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4-11-05 at 2.40.57 AM.png"/>
          <p:cNvPicPr>
            <a:picLocks noGrp="1" noChangeAspect="1"/>
          </p:cNvPicPr>
          <p:nvPr>
            <p:ph sz="quarter" idx="10"/>
          </p:nvPr>
        </p:nvPicPr>
        <p:blipFill>
          <a:blip r:embed="rId2" cstate="print">
            <a:extLst>
              <a:ext uri="{28A0092B-C50C-407E-A947-70E740481C1C}">
                <a14:useLocalDpi xmlns:a14="http://schemas.microsoft.com/office/drawing/2010/main"/>
              </a:ext>
            </a:extLst>
          </a:blip>
          <a:srcRect t="-1859" b="-1859"/>
          <a:stretch>
            <a:fillRect/>
          </a:stretch>
        </p:blipFill>
        <p:spPr>
          <a:xfrm>
            <a:off x="132017" y="536073"/>
            <a:ext cx="8914449" cy="4677334"/>
          </a:xfrm>
        </p:spPr>
      </p:pic>
      <p:sp>
        <p:nvSpPr>
          <p:cNvPr id="5" name="Rectangle 4"/>
          <p:cNvSpPr/>
          <p:nvPr/>
        </p:nvSpPr>
        <p:spPr>
          <a:xfrm>
            <a:off x="530774" y="5229113"/>
            <a:ext cx="8515692" cy="369332"/>
          </a:xfrm>
          <a:prstGeom prst="rect">
            <a:avLst/>
          </a:prstGeom>
        </p:spPr>
        <p:txBody>
          <a:bodyPr wrap="square">
            <a:spAutoFit/>
          </a:bodyPr>
          <a:lstStyle/>
          <a:p>
            <a:r>
              <a:rPr lang="en-US" dirty="0">
                <a:hlinkClick r:id="rId3"/>
              </a:rPr>
              <a:t>http://www.vox.com/2014/9/6/6111065/gamergate-explained-everybody-</a:t>
            </a:r>
            <a:r>
              <a:rPr lang="en-US" dirty="0" smtClean="0">
                <a:hlinkClick r:id="rId3"/>
              </a:rPr>
              <a:t>fighting</a:t>
            </a:r>
            <a:r>
              <a:rPr lang="en-US" dirty="0" smtClean="0"/>
              <a:t> </a:t>
            </a:r>
            <a:endParaRPr lang="en-US" dirty="0"/>
          </a:p>
        </p:txBody>
      </p:sp>
    </p:spTree>
    <p:extLst>
      <p:ext uri="{BB962C8B-B14F-4D97-AF65-F5344CB8AC3E}">
        <p14:creationId xmlns:p14="http://schemas.microsoft.com/office/powerpoint/2010/main" val="28813400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4-11-05 at 1.07.32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r="-178"/>
          <a:stretch/>
        </p:blipFill>
        <p:spPr>
          <a:xfrm>
            <a:off x="987808" y="593089"/>
            <a:ext cx="7153460" cy="5052842"/>
          </a:xfrm>
        </p:spPr>
      </p:pic>
      <p:pic>
        <p:nvPicPr>
          <p:cNvPr id="5" name="Picture 4" descr="Screen Shot 2014-11-05 at 1.07.17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87808" y="0"/>
            <a:ext cx="3180522" cy="593089"/>
          </a:xfrm>
          <a:prstGeom prst="rect">
            <a:avLst/>
          </a:prstGeom>
        </p:spPr>
      </p:pic>
      <p:sp>
        <p:nvSpPr>
          <p:cNvPr id="6" name="Rectangle 5"/>
          <p:cNvSpPr/>
          <p:nvPr/>
        </p:nvSpPr>
        <p:spPr>
          <a:xfrm>
            <a:off x="188606" y="5645931"/>
            <a:ext cx="8955394" cy="307777"/>
          </a:xfrm>
          <a:prstGeom prst="rect">
            <a:avLst/>
          </a:prstGeom>
        </p:spPr>
        <p:txBody>
          <a:bodyPr wrap="square">
            <a:spAutoFit/>
          </a:bodyPr>
          <a:lstStyle/>
          <a:p>
            <a:r>
              <a:rPr lang="en-US" sz="1400" dirty="0">
                <a:hlinkClick r:id="rId4"/>
              </a:rPr>
              <a:t>http://www.newsweek.com/gamergate-about-media-ethics-or-harassing-women-harassment-data-show-</a:t>
            </a:r>
            <a:r>
              <a:rPr lang="en-US" sz="1400" dirty="0" smtClean="0">
                <a:hlinkClick r:id="rId4"/>
              </a:rPr>
              <a:t>279736</a:t>
            </a:r>
            <a:r>
              <a:rPr lang="en-US" sz="1400" dirty="0" smtClean="0"/>
              <a:t> </a:t>
            </a:r>
            <a:endParaRPr lang="en-US" sz="1400" dirty="0"/>
          </a:p>
        </p:txBody>
      </p:sp>
    </p:spTree>
    <p:extLst>
      <p:ext uri="{BB962C8B-B14F-4D97-AF65-F5344CB8AC3E}">
        <p14:creationId xmlns:p14="http://schemas.microsoft.com/office/powerpoint/2010/main" val="13041652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4-11-05 at 1.01.30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t="586" b="-1571"/>
          <a:stretch/>
        </p:blipFill>
        <p:spPr>
          <a:xfrm>
            <a:off x="1401587" y="141122"/>
            <a:ext cx="5382802" cy="2144316"/>
          </a:xfrm>
        </p:spPr>
      </p:pic>
      <p:pic>
        <p:nvPicPr>
          <p:cNvPr id="5" name="Picture 4" descr="Screen Shot 2014-11-05 at 1.02.06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01587" y="2285438"/>
            <a:ext cx="6370609" cy="3439687"/>
          </a:xfrm>
          <a:prstGeom prst="rect">
            <a:avLst/>
          </a:prstGeom>
        </p:spPr>
      </p:pic>
      <p:sp>
        <p:nvSpPr>
          <p:cNvPr id="6" name="TextBox 5"/>
          <p:cNvSpPr txBox="1"/>
          <p:nvPr/>
        </p:nvSpPr>
        <p:spPr>
          <a:xfrm>
            <a:off x="815415" y="5742592"/>
            <a:ext cx="8088197" cy="276999"/>
          </a:xfrm>
          <a:prstGeom prst="rect">
            <a:avLst/>
          </a:prstGeom>
          <a:noFill/>
        </p:spPr>
        <p:txBody>
          <a:bodyPr wrap="none" rtlCol="0">
            <a:spAutoFit/>
          </a:bodyPr>
          <a:lstStyle/>
          <a:p>
            <a:r>
              <a:rPr lang="en-US" sz="1200" dirty="0">
                <a:hlinkClick r:id="rId4"/>
              </a:rPr>
              <a:t>http://www.vox.com/xpress/2014/10/27/7070983/why-gamergate-isnt-about-the-ethics-of-journalism-in-35188-</a:t>
            </a:r>
            <a:r>
              <a:rPr lang="en-US" sz="1200" dirty="0" smtClean="0">
                <a:hlinkClick r:id="rId4"/>
              </a:rPr>
              <a:t>tweets</a:t>
            </a:r>
            <a:r>
              <a:rPr lang="en-US" sz="1200" dirty="0" smtClean="0"/>
              <a:t> </a:t>
            </a:r>
            <a:endParaRPr lang="en-US" sz="1200" dirty="0"/>
          </a:p>
        </p:txBody>
      </p:sp>
    </p:spTree>
    <p:extLst>
      <p:ext uri="{BB962C8B-B14F-4D97-AF65-F5344CB8AC3E}">
        <p14:creationId xmlns:p14="http://schemas.microsoft.com/office/powerpoint/2010/main" val="14563593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5-11-25 at 12.49.20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506" r="359"/>
          <a:stretch/>
        </p:blipFill>
        <p:spPr>
          <a:xfrm>
            <a:off x="963391" y="284609"/>
            <a:ext cx="6889026" cy="5348808"/>
          </a:xfrm>
        </p:spPr>
      </p:pic>
      <p:sp>
        <p:nvSpPr>
          <p:cNvPr id="5" name="TextBox 4"/>
          <p:cNvSpPr txBox="1"/>
          <p:nvPr/>
        </p:nvSpPr>
        <p:spPr>
          <a:xfrm>
            <a:off x="204082" y="5633417"/>
            <a:ext cx="8939918" cy="338554"/>
          </a:xfrm>
          <a:prstGeom prst="rect">
            <a:avLst/>
          </a:prstGeom>
          <a:noFill/>
        </p:spPr>
        <p:txBody>
          <a:bodyPr wrap="square" rtlCol="0">
            <a:spAutoFit/>
          </a:bodyPr>
          <a:lstStyle/>
          <a:p>
            <a:r>
              <a:rPr lang="en-US" sz="1600" dirty="0">
                <a:solidFill>
                  <a:prstClr val="black"/>
                </a:solidFill>
                <a:latin typeface="Arial"/>
                <a:hlinkClick r:id="rId3"/>
              </a:rPr>
              <a:t>https://newrepublic.com/article/122785/gamergate-culture-war-people-who-dont-play-</a:t>
            </a:r>
            <a:r>
              <a:rPr lang="en-US" sz="1600" dirty="0" smtClean="0">
                <a:solidFill>
                  <a:prstClr val="black"/>
                </a:solidFill>
                <a:latin typeface="Arial"/>
                <a:hlinkClick r:id="rId3"/>
              </a:rPr>
              <a:t>videogames</a:t>
            </a:r>
            <a:r>
              <a:rPr lang="en-US" sz="1600" dirty="0" smtClean="0">
                <a:solidFill>
                  <a:prstClr val="black"/>
                </a:solidFill>
                <a:latin typeface="Arial"/>
              </a:rPr>
              <a:t> </a:t>
            </a:r>
            <a:endParaRPr lang="en-US" sz="1600" dirty="0">
              <a:solidFill>
                <a:prstClr val="black"/>
              </a:solidFill>
              <a:latin typeface="Arial"/>
            </a:endParaRPr>
          </a:p>
        </p:txBody>
      </p:sp>
    </p:spTree>
    <p:extLst>
      <p:ext uri="{BB962C8B-B14F-4D97-AF65-F5344CB8AC3E}">
        <p14:creationId xmlns:p14="http://schemas.microsoft.com/office/powerpoint/2010/main" val="12456879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4460" y="151978"/>
            <a:ext cx="8229600" cy="1190615"/>
          </a:xfrm>
        </p:spPr>
        <p:txBody>
          <a:bodyPr>
            <a:normAutofit fontScale="90000"/>
          </a:bodyPr>
          <a:lstStyle/>
          <a:p>
            <a:r>
              <a:rPr lang="en-US" b="1" dirty="0" smtClean="0">
                <a:solidFill>
                  <a:srgbClr val="FFFF00"/>
                </a:solidFill>
                <a:latin typeface="+mn-lt"/>
              </a:rPr>
              <a:t>What about sports?</a:t>
            </a:r>
            <a:br>
              <a:rPr lang="en-US" b="1" dirty="0" smtClean="0">
                <a:solidFill>
                  <a:srgbClr val="FFFF00"/>
                </a:solidFill>
                <a:latin typeface="+mn-lt"/>
              </a:rPr>
            </a:br>
            <a:r>
              <a:rPr lang="en-US" b="1" dirty="0" smtClean="0">
                <a:solidFill>
                  <a:srgbClr val="FFFF00"/>
                </a:solidFill>
                <a:latin typeface="+mn-lt"/>
              </a:rPr>
              <a:t>What about entertainment?</a:t>
            </a:r>
            <a:endParaRPr lang="en-US" b="1" dirty="0">
              <a:solidFill>
                <a:srgbClr val="FFFF00"/>
              </a:solidFill>
              <a:latin typeface="+mn-lt"/>
            </a:endParaRPr>
          </a:p>
        </p:txBody>
      </p:sp>
      <p:pic>
        <p:nvPicPr>
          <p:cNvPr id="5" name="Content Placeholder 4" descr="Screen Shot 2015-11-23 at 6.37.40 PM.png"/>
          <p:cNvPicPr>
            <a:picLocks noGrp="1" noChangeAspect="1"/>
          </p:cNvPicPr>
          <p:nvPr>
            <p:ph sz="quarter" idx="10"/>
          </p:nvPr>
        </p:nvPicPr>
        <p:blipFill>
          <a:blip r:embed="rId2" cstate="print">
            <a:extLst>
              <a:ext uri="{28A0092B-C50C-407E-A947-70E740481C1C}">
                <a14:useLocalDpi xmlns:a14="http://schemas.microsoft.com/office/drawing/2010/main"/>
              </a:ext>
            </a:extLst>
          </a:blip>
          <a:srcRect t="-726" b="-726"/>
          <a:stretch>
            <a:fillRect/>
          </a:stretch>
        </p:blipFill>
        <p:spPr/>
      </p:pic>
    </p:spTree>
    <p:extLst>
      <p:ext uri="{BB962C8B-B14F-4D97-AF65-F5344CB8AC3E}">
        <p14:creationId xmlns:p14="http://schemas.microsoft.com/office/powerpoint/2010/main" val="6444508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8626"/>
            <a:ext cx="8229600" cy="867519"/>
          </a:xfrm>
        </p:spPr>
        <p:txBody>
          <a:bodyPr/>
          <a:lstStyle/>
          <a:p>
            <a:r>
              <a:rPr lang="en-US" b="1" dirty="0" smtClean="0">
                <a:solidFill>
                  <a:srgbClr val="FFFF00"/>
                </a:solidFill>
                <a:latin typeface="+mn-lt"/>
              </a:rPr>
              <a:t>  The answer to…</a:t>
            </a:r>
            <a:r>
              <a:rPr lang="en-US" b="1" dirty="0" smtClean="0">
                <a:solidFill>
                  <a:srgbClr val="FF0000"/>
                </a:solidFill>
              </a:rPr>
              <a:t>#</a:t>
            </a:r>
            <a:r>
              <a:rPr lang="en-US" b="1" dirty="0" err="1" smtClean="0">
                <a:solidFill>
                  <a:srgbClr val="FF0000"/>
                </a:solidFill>
              </a:rPr>
              <a:t>gamergate</a:t>
            </a:r>
            <a:r>
              <a:rPr lang="en-US" b="1" dirty="0" smtClean="0">
                <a:solidFill>
                  <a:srgbClr val="FFFF00"/>
                </a:solidFill>
              </a:rPr>
              <a:t>?</a:t>
            </a:r>
            <a:endParaRPr lang="en-US" b="1" dirty="0">
              <a:solidFill>
                <a:srgbClr val="FFFF00"/>
              </a:solidFill>
            </a:endParaRPr>
          </a:p>
        </p:txBody>
      </p:sp>
      <p:pic>
        <p:nvPicPr>
          <p:cNvPr id="4" name="Content Placeholder 3" descr="Screen Shot 2014-11-05 at 12.28.37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t="-1" b="-1"/>
          <a:stretch/>
        </p:blipFill>
        <p:spPr>
          <a:xfrm>
            <a:off x="771995" y="1516282"/>
            <a:ext cx="7575517" cy="4027086"/>
          </a:xfrm>
        </p:spPr>
      </p:pic>
      <p:pic>
        <p:nvPicPr>
          <p:cNvPr id="5" name="Picture 4" descr="Screen Shot 2014-11-05 at 12.28.22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1995" y="966145"/>
            <a:ext cx="7575517" cy="781134"/>
          </a:xfrm>
          <a:prstGeom prst="rect">
            <a:avLst/>
          </a:prstGeom>
        </p:spPr>
      </p:pic>
      <p:sp>
        <p:nvSpPr>
          <p:cNvPr id="6" name="Rectangle 5"/>
          <p:cNvSpPr/>
          <p:nvPr/>
        </p:nvSpPr>
        <p:spPr>
          <a:xfrm>
            <a:off x="1623842" y="5566224"/>
            <a:ext cx="5746717" cy="369332"/>
          </a:xfrm>
          <a:prstGeom prst="rect">
            <a:avLst/>
          </a:prstGeom>
        </p:spPr>
        <p:txBody>
          <a:bodyPr wrap="square">
            <a:spAutoFit/>
          </a:bodyPr>
          <a:lstStyle/>
          <a:p>
            <a:r>
              <a:rPr lang="en-US" dirty="0">
                <a:hlinkClick r:id="rId4"/>
              </a:rPr>
              <a:t>http://www.themarysue.com/actually-its-about-ethics</a:t>
            </a:r>
            <a:r>
              <a:rPr lang="en-US" dirty="0" smtClean="0">
                <a:hlinkClick r:id="rId4"/>
              </a:rPr>
              <a:t>/</a:t>
            </a:r>
            <a:r>
              <a:rPr lang="en-US" dirty="0" smtClean="0"/>
              <a:t> </a:t>
            </a:r>
            <a:endParaRPr lang="en-US" dirty="0"/>
          </a:p>
        </p:txBody>
      </p:sp>
    </p:spTree>
    <p:extLst>
      <p:ext uri="{BB962C8B-B14F-4D97-AF65-F5344CB8AC3E}">
        <p14:creationId xmlns:p14="http://schemas.microsoft.com/office/powerpoint/2010/main" val="15782975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4-11-05 at 12.30.56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746" r="-951"/>
          <a:stretch/>
        </p:blipFill>
        <p:spPr>
          <a:xfrm>
            <a:off x="2290411" y="86012"/>
            <a:ext cx="4483124" cy="5808905"/>
          </a:xfrm>
        </p:spPr>
      </p:pic>
    </p:spTree>
    <p:extLst>
      <p:ext uri="{BB962C8B-B14F-4D97-AF65-F5344CB8AC3E}">
        <p14:creationId xmlns:p14="http://schemas.microsoft.com/office/powerpoint/2010/main" val="8768368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3876"/>
            <a:ext cx="8476058" cy="1016000"/>
          </a:xfrm>
        </p:spPr>
        <p:txBody>
          <a:bodyPr>
            <a:normAutofit/>
          </a:bodyPr>
          <a:lstStyle/>
          <a:p>
            <a:r>
              <a:rPr lang="en-US" sz="4800" b="1" dirty="0" smtClean="0">
                <a:solidFill>
                  <a:srgbClr val="FFFF00"/>
                </a:solidFill>
                <a:latin typeface="+mn-lt"/>
              </a:rPr>
              <a:t>  A reconciling perspective?</a:t>
            </a:r>
            <a:endParaRPr lang="en-US" sz="4800" b="1" dirty="0">
              <a:solidFill>
                <a:srgbClr val="FFFF00"/>
              </a:solidFill>
              <a:latin typeface="+mn-lt"/>
            </a:endParaRPr>
          </a:p>
        </p:txBody>
      </p:sp>
      <p:pic>
        <p:nvPicPr>
          <p:cNvPr id="4" name="Content Placeholder 3" descr="Screen Shot 2015-11-21 at 3.18.04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77" r="-537"/>
          <a:stretch/>
        </p:blipFill>
        <p:spPr>
          <a:xfrm>
            <a:off x="2123838" y="1079500"/>
            <a:ext cx="4926430" cy="4810125"/>
          </a:xfrm>
        </p:spPr>
      </p:pic>
    </p:spTree>
    <p:extLst>
      <p:ext uri="{BB962C8B-B14F-4D97-AF65-F5344CB8AC3E}">
        <p14:creationId xmlns:p14="http://schemas.microsoft.com/office/powerpoint/2010/main" val="910894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9093"/>
            <a:ext cx="8612717" cy="1016000"/>
          </a:xfrm>
        </p:spPr>
        <p:txBody>
          <a:bodyPr>
            <a:normAutofit/>
          </a:bodyPr>
          <a:lstStyle/>
          <a:p>
            <a:r>
              <a:rPr lang="en-US" sz="4400" b="1" dirty="0" smtClean="0">
                <a:solidFill>
                  <a:srgbClr val="FFFF00"/>
                </a:solidFill>
                <a:latin typeface="+mn-lt"/>
              </a:rPr>
              <a:t> Additional</a:t>
            </a:r>
            <a:r>
              <a:rPr lang="en-US" sz="4400" b="1" dirty="0" smtClean="0">
                <a:latin typeface="+mn-lt"/>
              </a:rPr>
              <a:t> </a:t>
            </a:r>
            <a:r>
              <a:rPr lang="en-US" sz="4400" b="1" dirty="0" smtClean="0">
                <a:solidFill>
                  <a:srgbClr val="FFFF00"/>
                </a:solidFill>
                <a:latin typeface="+mn-lt"/>
                <a:cs typeface="Times New Roman"/>
              </a:rPr>
              <a:t>Original</a:t>
            </a:r>
            <a:r>
              <a:rPr lang="en-US" sz="4400" b="1" dirty="0">
                <a:solidFill>
                  <a:srgbClr val="FFFF00"/>
                </a:solidFill>
                <a:latin typeface="+mn-lt"/>
                <a:cs typeface="Times New Roman"/>
              </a:rPr>
              <a:t>-</a:t>
            </a:r>
            <a:r>
              <a:rPr lang="en-US" sz="4400" b="1" dirty="0">
                <a:solidFill>
                  <a:srgbClr val="FF0000"/>
                </a:solidFill>
                <a:latin typeface="+mn-lt"/>
                <a:cs typeface="Times New Roman"/>
              </a:rPr>
              <a:t>ism </a:t>
            </a:r>
            <a:r>
              <a:rPr lang="en-US" sz="4400" b="1" dirty="0" smtClean="0">
                <a:solidFill>
                  <a:srgbClr val="FFFF00"/>
                </a:solidFill>
                <a:latin typeface="+mn-lt"/>
                <a:cs typeface="Times New Roman"/>
              </a:rPr>
              <a:t>notes </a:t>
            </a:r>
            <a:endParaRPr lang="en-US" sz="4400" dirty="0">
              <a:latin typeface="+mn-lt"/>
            </a:endParaRPr>
          </a:p>
        </p:txBody>
      </p:sp>
      <p:pic>
        <p:nvPicPr>
          <p:cNvPr id="6" name="Content Placeholder 5" descr="Screen Shot 2014-11-02 at 12.29.16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t="-226" b="-226"/>
          <a:stretch/>
        </p:blipFill>
        <p:spPr>
          <a:xfrm>
            <a:off x="2149295" y="1025092"/>
            <a:ext cx="4790318" cy="4636331"/>
          </a:xfrm>
        </p:spPr>
      </p:pic>
      <p:sp>
        <p:nvSpPr>
          <p:cNvPr id="7" name="Rectangle 6"/>
          <p:cNvSpPr/>
          <p:nvPr/>
        </p:nvSpPr>
        <p:spPr>
          <a:xfrm>
            <a:off x="798388" y="5661424"/>
            <a:ext cx="8271528" cy="307777"/>
          </a:xfrm>
          <a:prstGeom prst="rect">
            <a:avLst/>
          </a:prstGeom>
        </p:spPr>
        <p:txBody>
          <a:bodyPr wrap="square">
            <a:spAutoFit/>
          </a:bodyPr>
          <a:lstStyle/>
          <a:p>
            <a:r>
              <a:rPr lang="en-US" sz="1400" dirty="0">
                <a:hlinkClick r:id="rId3"/>
              </a:rPr>
              <a:t>http://www.latimes.com/opinion/op-ed/la-oe-raustiala-video-games-lohan-noriega-20141031-</a:t>
            </a:r>
            <a:r>
              <a:rPr lang="en-US" sz="1400" dirty="0" smtClean="0">
                <a:hlinkClick r:id="rId3"/>
              </a:rPr>
              <a:t>story.html</a:t>
            </a:r>
            <a:r>
              <a:rPr lang="en-US" sz="1400" dirty="0" smtClean="0"/>
              <a:t> </a:t>
            </a:r>
            <a:endParaRPr lang="en-US" sz="1400" dirty="0"/>
          </a:p>
        </p:txBody>
      </p:sp>
    </p:spTree>
    <p:extLst>
      <p:ext uri="{BB962C8B-B14F-4D97-AF65-F5344CB8AC3E}">
        <p14:creationId xmlns:p14="http://schemas.microsoft.com/office/powerpoint/2010/main" val="37504608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5-11-21 at 3.19.38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t="636" b="-576"/>
          <a:stretch/>
        </p:blipFill>
        <p:spPr>
          <a:xfrm>
            <a:off x="457200" y="394075"/>
            <a:ext cx="8229600" cy="3853178"/>
          </a:xfrm>
        </p:spPr>
      </p:pic>
      <p:pic>
        <p:nvPicPr>
          <p:cNvPr id="5" name="Picture 4" descr="Fallout_4_cover_ar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06412" y="4703125"/>
            <a:ext cx="1247702" cy="1536036"/>
          </a:xfrm>
          <a:prstGeom prst="rect">
            <a:avLst/>
          </a:prstGeom>
        </p:spPr>
      </p:pic>
      <p:pic>
        <p:nvPicPr>
          <p:cNvPr id="6" name="Picture 5" descr="imgre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625681" y="4703125"/>
            <a:ext cx="1398773" cy="1536036"/>
          </a:xfrm>
          <a:prstGeom prst="rect">
            <a:avLst/>
          </a:prstGeom>
        </p:spPr>
      </p:pic>
    </p:spTree>
    <p:extLst>
      <p:ext uri="{BB962C8B-B14F-4D97-AF65-F5344CB8AC3E}">
        <p14:creationId xmlns:p14="http://schemas.microsoft.com/office/powerpoint/2010/main" val="15763506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5-11-22 at 11.08.37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70" r="-198"/>
          <a:stretch/>
        </p:blipFill>
        <p:spPr>
          <a:xfrm>
            <a:off x="678752" y="671447"/>
            <a:ext cx="7805655" cy="5200566"/>
          </a:xfrm>
        </p:spPr>
      </p:pic>
      <p:pic>
        <p:nvPicPr>
          <p:cNvPr id="5" name="Picture 4" descr="Screen Shot 2015-11-22 at 11.08.22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8752" y="101919"/>
            <a:ext cx="2036258" cy="569528"/>
          </a:xfrm>
          <a:prstGeom prst="rect">
            <a:avLst/>
          </a:prstGeom>
        </p:spPr>
      </p:pic>
    </p:spTree>
    <p:extLst>
      <p:ext uri="{BB962C8B-B14F-4D97-AF65-F5344CB8AC3E}">
        <p14:creationId xmlns:p14="http://schemas.microsoft.com/office/powerpoint/2010/main" val="20306928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83169"/>
            <a:ext cx="8229600" cy="1312597"/>
          </a:xfrm>
        </p:spPr>
        <p:txBody>
          <a:bodyPr>
            <a:noAutofit/>
          </a:bodyPr>
          <a:lstStyle/>
          <a:p>
            <a:r>
              <a:rPr lang="en-US" sz="4400" b="1" dirty="0" smtClean="0">
                <a:solidFill>
                  <a:srgbClr val="FFFF00"/>
                </a:solidFill>
              </a:rPr>
              <a:t>Education: The (</a:t>
            </a:r>
            <a:r>
              <a:rPr lang="en-US" sz="4400" b="1" dirty="0" smtClean="0">
                <a:solidFill>
                  <a:srgbClr val="FFFFFF"/>
                </a:solidFill>
              </a:rPr>
              <a:t>further</a:t>
            </a:r>
            <a:r>
              <a:rPr lang="en-US" sz="4400" b="1" dirty="0" smtClean="0">
                <a:solidFill>
                  <a:srgbClr val="FFFF00"/>
                </a:solidFill>
              </a:rPr>
              <a:t>) </a:t>
            </a:r>
            <a:r>
              <a:rPr lang="en-US" sz="4400" b="1" dirty="0">
                <a:solidFill>
                  <a:srgbClr val="FFFF00"/>
                </a:solidFill>
              </a:rPr>
              <a:t>answer to…</a:t>
            </a:r>
            <a:r>
              <a:rPr lang="en-US" sz="4400" b="1" dirty="0">
                <a:solidFill>
                  <a:srgbClr val="FF0000"/>
                </a:solidFill>
              </a:rPr>
              <a:t>#</a:t>
            </a:r>
            <a:r>
              <a:rPr lang="en-US" sz="4400" b="1" dirty="0" err="1">
                <a:solidFill>
                  <a:srgbClr val="FF0000"/>
                </a:solidFill>
              </a:rPr>
              <a:t>gamergate</a:t>
            </a:r>
            <a:r>
              <a:rPr lang="en-US" sz="4400" b="1" dirty="0">
                <a:solidFill>
                  <a:srgbClr val="FFFF00"/>
                </a:solidFill>
              </a:rPr>
              <a:t>?</a:t>
            </a:r>
            <a:endParaRPr lang="en-US" sz="4400" dirty="0"/>
          </a:p>
        </p:txBody>
      </p:sp>
      <p:pic>
        <p:nvPicPr>
          <p:cNvPr id="4" name="Picture 3" descr="Screen Shot 2014-11-05 at 1.19.31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1368" y="1840197"/>
            <a:ext cx="8641332" cy="3044806"/>
          </a:xfrm>
          <a:prstGeom prst="rect">
            <a:avLst/>
          </a:prstGeom>
        </p:spPr>
      </p:pic>
      <p:sp>
        <p:nvSpPr>
          <p:cNvPr id="5" name="TextBox 4"/>
          <p:cNvSpPr txBox="1"/>
          <p:nvPr/>
        </p:nvSpPr>
        <p:spPr>
          <a:xfrm>
            <a:off x="641294" y="5112726"/>
            <a:ext cx="7649187" cy="369332"/>
          </a:xfrm>
          <a:prstGeom prst="rect">
            <a:avLst/>
          </a:prstGeom>
          <a:noFill/>
        </p:spPr>
        <p:txBody>
          <a:bodyPr wrap="none" rtlCol="0">
            <a:spAutoFit/>
          </a:bodyPr>
          <a:lstStyle/>
          <a:p>
            <a:r>
              <a:rPr lang="en-US" b="1" dirty="0">
                <a:solidFill>
                  <a:schemeClr val="bg1"/>
                </a:solidFill>
                <a:hlinkClick r:id="rId3"/>
              </a:rPr>
              <a:t>http://www.theesa.com/newsroom/release_detail.asp?releaseID=235</a:t>
            </a:r>
            <a:r>
              <a:rPr lang="en-US" b="1" dirty="0">
                <a:solidFill>
                  <a:schemeClr val="bg1"/>
                </a:solidFill>
              </a:rPr>
              <a:t> </a:t>
            </a:r>
          </a:p>
        </p:txBody>
      </p:sp>
    </p:spTree>
    <p:extLst>
      <p:ext uri="{BB962C8B-B14F-4D97-AF65-F5344CB8AC3E}">
        <p14:creationId xmlns:p14="http://schemas.microsoft.com/office/powerpoint/2010/main" val="27579557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4-11-05 at 1.22.18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t="-526" b="-471"/>
          <a:stretch/>
        </p:blipFill>
        <p:spPr>
          <a:xfrm>
            <a:off x="195391" y="660639"/>
            <a:ext cx="8797020" cy="4374722"/>
          </a:xfrm>
        </p:spPr>
      </p:pic>
      <p:sp>
        <p:nvSpPr>
          <p:cNvPr id="5" name="Rectangle 4"/>
          <p:cNvSpPr/>
          <p:nvPr/>
        </p:nvSpPr>
        <p:spPr>
          <a:xfrm>
            <a:off x="2724612" y="4970298"/>
            <a:ext cx="3457697" cy="523220"/>
          </a:xfrm>
          <a:prstGeom prst="rect">
            <a:avLst/>
          </a:prstGeom>
        </p:spPr>
        <p:txBody>
          <a:bodyPr wrap="none">
            <a:spAutoFit/>
          </a:bodyPr>
          <a:lstStyle/>
          <a:p>
            <a:r>
              <a:rPr lang="en-US" sz="2800" dirty="0">
                <a:hlinkClick r:id="rId3"/>
              </a:rPr>
              <a:t>http://www.digra.org</a:t>
            </a:r>
            <a:r>
              <a:rPr lang="en-US" sz="2800" dirty="0" smtClean="0">
                <a:hlinkClick r:id="rId3"/>
              </a:rPr>
              <a:t>/</a:t>
            </a:r>
            <a:r>
              <a:rPr lang="en-US" sz="2800" dirty="0" smtClean="0"/>
              <a:t> </a:t>
            </a:r>
            <a:endParaRPr lang="en-US" sz="2800" dirty="0"/>
          </a:p>
        </p:txBody>
      </p:sp>
    </p:spTree>
    <p:extLst>
      <p:ext uri="{BB962C8B-B14F-4D97-AF65-F5344CB8AC3E}">
        <p14:creationId xmlns:p14="http://schemas.microsoft.com/office/powerpoint/2010/main" val="27828760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342593"/>
          </a:xfrm>
        </p:spPr>
        <p:txBody>
          <a:bodyPr>
            <a:noAutofit/>
          </a:bodyPr>
          <a:lstStyle/>
          <a:p>
            <a:r>
              <a:rPr lang="en-US" sz="4800" b="1" dirty="0" smtClean="0">
                <a:solidFill>
                  <a:srgbClr val="FFFF00"/>
                </a:solidFill>
                <a:latin typeface="+mn-lt"/>
              </a:rPr>
              <a:t>Self Identifying is a Right </a:t>
            </a:r>
            <a:br>
              <a:rPr lang="en-US" sz="4800" b="1" dirty="0" smtClean="0">
                <a:solidFill>
                  <a:srgbClr val="FFFF00"/>
                </a:solidFill>
                <a:latin typeface="+mn-lt"/>
              </a:rPr>
            </a:br>
            <a:r>
              <a:rPr lang="en-US" sz="4800" b="1" dirty="0" smtClean="0">
                <a:solidFill>
                  <a:srgbClr val="FFFF00"/>
                </a:solidFill>
                <a:latin typeface="+mn-lt"/>
              </a:rPr>
              <a:t>– isn’t it?</a:t>
            </a:r>
            <a:endParaRPr lang="en-US" sz="4800" b="1" dirty="0">
              <a:solidFill>
                <a:srgbClr val="FFFF00"/>
              </a:solidFill>
              <a:latin typeface="+mn-lt"/>
            </a:endParaRPr>
          </a:p>
        </p:txBody>
      </p:sp>
      <p:sp>
        <p:nvSpPr>
          <p:cNvPr id="3" name="Content Placeholder 2"/>
          <p:cNvSpPr>
            <a:spLocks noGrp="1"/>
          </p:cNvSpPr>
          <p:nvPr>
            <p:ph sz="quarter" idx="10"/>
          </p:nvPr>
        </p:nvSpPr>
        <p:spPr>
          <a:xfrm>
            <a:off x="186967" y="1408133"/>
            <a:ext cx="8957033" cy="4833473"/>
          </a:xfrm>
        </p:spPr>
        <p:txBody>
          <a:bodyPr>
            <a:normAutofit/>
          </a:bodyPr>
          <a:lstStyle/>
          <a:p>
            <a:pPr marL="0" indent="0">
              <a:buNone/>
            </a:pPr>
            <a:r>
              <a:rPr lang="en-US" sz="3200" dirty="0">
                <a:solidFill>
                  <a:schemeClr val="bg1"/>
                </a:solidFill>
                <a:latin typeface="Lucida Grande"/>
                <a:cs typeface="Lucida Grande"/>
              </a:rPr>
              <a:t>* </a:t>
            </a:r>
            <a:r>
              <a:rPr lang="en-US" sz="3200" dirty="0" smtClean="0">
                <a:solidFill>
                  <a:schemeClr val="bg1"/>
                </a:solidFill>
                <a:latin typeface="Lucida Grande"/>
                <a:cs typeface="Lucida Grande"/>
              </a:rPr>
              <a:t>Many (most/all??) </a:t>
            </a:r>
            <a:r>
              <a:rPr lang="en-US" sz="3200" dirty="0">
                <a:solidFill>
                  <a:schemeClr val="bg1"/>
                </a:solidFill>
                <a:latin typeface="Lucida Grande"/>
                <a:cs typeface="Lucida Grande"/>
              </a:rPr>
              <a:t>women playing hardcore (FPS) games pretend not to be.</a:t>
            </a:r>
          </a:p>
          <a:p>
            <a:pPr marL="0" indent="0">
              <a:buNone/>
            </a:pPr>
            <a:r>
              <a:rPr lang="en-US" sz="3200" dirty="0" smtClean="0">
                <a:solidFill>
                  <a:schemeClr val="bg1"/>
                </a:solidFill>
                <a:latin typeface="Lucida Grande"/>
                <a:cs typeface="Lucida Grande"/>
              </a:rPr>
              <a:t>* “</a:t>
            </a:r>
            <a:r>
              <a:rPr lang="en-US" sz="3200" dirty="0">
                <a:solidFill>
                  <a:schemeClr val="bg1"/>
                </a:solidFill>
                <a:latin typeface="Lucida Grande"/>
                <a:cs typeface="Lucida Grande"/>
              </a:rPr>
              <a:t>The most desirable thing in the world is freedom to be true to oneself, i.e., Honesty</a:t>
            </a:r>
            <a:r>
              <a:rPr lang="en-US" sz="3200" dirty="0" smtClean="0">
                <a:solidFill>
                  <a:schemeClr val="bg1"/>
                </a:solidFill>
                <a:latin typeface="Lucida Grande"/>
                <a:cs typeface="Lucida Grande"/>
              </a:rPr>
              <a:t>”, </a:t>
            </a:r>
            <a:r>
              <a:rPr lang="en-US" sz="3200" dirty="0">
                <a:solidFill>
                  <a:schemeClr val="bg1"/>
                </a:solidFill>
                <a:latin typeface="Lucida Grande"/>
                <a:cs typeface="Lucida Grande"/>
              </a:rPr>
              <a:t>Susan Sontag (at 14 years old</a:t>
            </a:r>
            <a:r>
              <a:rPr lang="en-US" sz="3200" dirty="0" smtClean="0">
                <a:solidFill>
                  <a:schemeClr val="bg1"/>
                </a:solidFill>
                <a:latin typeface="Lucida Grande"/>
                <a:cs typeface="Lucida Grande"/>
              </a:rPr>
              <a:t>)</a:t>
            </a:r>
          </a:p>
          <a:p>
            <a:pPr marL="0" indent="0">
              <a:buNone/>
            </a:pPr>
            <a:r>
              <a:rPr lang="en-US" sz="3200" dirty="0" smtClean="0">
                <a:solidFill>
                  <a:srgbClr val="FFFF00"/>
                </a:solidFill>
                <a:latin typeface="Lucida Grande"/>
                <a:cs typeface="Lucida Grande"/>
              </a:rPr>
              <a:t>*Lets not pretend this is a choice. </a:t>
            </a:r>
            <a:endParaRPr lang="en-US" dirty="0">
              <a:solidFill>
                <a:srgbClr val="FFFF00"/>
              </a:solidFill>
            </a:endParaRPr>
          </a:p>
        </p:txBody>
      </p:sp>
      <p:pic>
        <p:nvPicPr>
          <p:cNvPr id="6" name="Content Placeholder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562189" y="4418213"/>
            <a:ext cx="1934645" cy="1863924"/>
          </a:xfrm>
          <a:prstGeom prst="rect">
            <a:avLst/>
          </a:prstGeom>
        </p:spPr>
      </p:pic>
    </p:spTree>
    <p:extLst>
      <p:ext uri="{BB962C8B-B14F-4D97-AF65-F5344CB8AC3E}">
        <p14:creationId xmlns:p14="http://schemas.microsoft.com/office/powerpoint/2010/main" val="3866718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016000"/>
          </a:xfrm>
        </p:spPr>
        <p:txBody>
          <a:bodyPr>
            <a:noAutofit/>
          </a:bodyPr>
          <a:lstStyle/>
          <a:p>
            <a:r>
              <a:rPr lang="en-US" sz="5400" b="1" dirty="0" smtClean="0">
                <a:solidFill>
                  <a:srgbClr val="FFFF00"/>
                </a:solidFill>
                <a:latin typeface="+mn-lt"/>
                <a:cs typeface="Lucida Grande"/>
              </a:rPr>
              <a:t>So why no legal actions?</a:t>
            </a:r>
            <a:endParaRPr lang="en-US" sz="5400" b="1" dirty="0">
              <a:solidFill>
                <a:srgbClr val="FFFF00"/>
              </a:solidFill>
              <a:latin typeface="+mn-lt"/>
              <a:cs typeface="Lucida Grande"/>
            </a:endParaRPr>
          </a:p>
        </p:txBody>
      </p:sp>
      <p:sp>
        <p:nvSpPr>
          <p:cNvPr id="5" name="Content Placeholder 4"/>
          <p:cNvSpPr>
            <a:spLocks noGrp="1"/>
          </p:cNvSpPr>
          <p:nvPr>
            <p:ph sz="quarter" idx="10"/>
          </p:nvPr>
        </p:nvSpPr>
        <p:spPr>
          <a:xfrm>
            <a:off x="0" y="1134838"/>
            <a:ext cx="9144000" cy="4809550"/>
          </a:xfrm>
        </p:spPr>
        <p:txBody>
          <a:bodyPr>
            <a:noAutofit/>
          </a:bodyPr>
          <a:lstStyle/>
          <a:p>
            <a:pPr marL="0" indent="0">
              <a:buNone/>
            </a:pPr>
            <a:r>
              <a:rPr lang="en-US" sz="2800" b="1" dirty="0" smtClean="0">
                <a:solidFill>
                  <a:schemeClr val="bg1"/>
                </a:solidFill>
                <a:latin typeface="+mn-lt"/>
                <a:cs typeface="Lucida Console"/>
              </a:rPr>
              <a:t>Four possible roads (aside from provincial human rights complaints):</a:t>
            </a:r>
          </a:p>
          <a:p>
            <a:pPr marL="457200" indent="-457200">
              <a:buAutoNum type="arabicPeriod"/>
            </a:pPr>
            <a:r>
              <a:rPr lang="en-US" sz="2800" b="1" dirty="0" smtClean="0">
                <a:solidFill>
                  <a:schemeClr val="accent3">
                    <a:lumMod val="40000"/>
                    <a:lumOff val="60000"/>
                  </a:schemeClr>
                </a:solidFill>
                <a:latin typeface="+mn-lt"/>
                <a:cs typeface="Lucida Console"/>
              </a:rPr>
              <a:t>Might ISP’s (</a:t>
            </a:r>
            <a:r>
              <a:rPr lang="en-US" sz="2800" b="1" dirty="0" err="1" smtClean="0">
                <a:solidFill>
                  <a:schemeClr val="accent3">
                    <a:lumMod val="40000"/>
                    <a:lumOff val="60000"/>
                  </a:schemeClr>
                </a:solidFill>
                <a:latin typeface="+mn-lt"/>
                <a:cs typeface="Lucida Console"/>
              </a:rPr>
              <a:t>telco’s</a:t>
            </a:r>
            <a:r>
              <a:rPr lang="en-US" sz="2800" b="1" dirty="0" smtClean="0">
                <a:solidFill>
                  <a:schemeClr val="accent3">
                    <a:lumMod val="40000"/>
                    <a:lumOff val="60000"/>
                  </a:schemeClr>
                </a:solidFill>
                <a:latin typeface="+mn-lt"/>
                <a:cs typeface="Lucida Console"/>
              </a:rPr>
              <a:t>/</a:t>
            </a:r>
            <a:r>
              <a:rPr lang="en-US" sz="2800" b="1" dirty="0" err="1" smtClean="0">
                <a:solidFill>
                  <a:schemeClr val="accent3">
                    <a:lumMod val="40000"/>
                    <a:lumOff val="60000"/>
                  </a:schemeClr>
                </a:solidFill>
                <a:latin typeface="+mn-lt"/>
                <a:cs typeface="Lucida Console"/>
              </a:rPr>
              <a:t>cableco’s</a:t>
            </a:r>
            <a:r>
              <a:rPr lang="en-US" sz="2800" b="1" dirty="0" smtClean="0">
                <a:solidFill>
                  <a:schemeClr val="accent3">
                    <a:lumMod val="40000"/>
                    <a:lumOff val="60000"/>
                  </a:schemeClr>
                </a:solidFill>
                <a:latin typeface="+mn-lt"/>
                <a:cs typeface="Lucida Console"/>
              </a:rPr>
              <a:t>) be seen as  performing a government function in  transmitting information which contravenes S. 15(1) of the Charter (Equality rights)?  (</a:t>
            </a:r>
            <a:r>
              <a:rPr lang="en-US" sz="2800" b="1" dirty="0">
                <a:solidFill>
                  <a:schemeClr val="accent3">
                    <a:lumMod val="40000"/>
                    <a:lumOff val="60000"/>
                  </a:schemeClr>
                </a:solidFill>
                <a:latin typeface="+mn-lt"/>
                <a:cs typeface="Lucida Console"/>
              </a:rPr>
              <a:t>H</a:t>
            </a:r>
            <a:r>
              <a:rPr lang="en-US" sz="2800" b="1" dirty="0" smtClean="0">
                <a:solidFill>
                  <a:schemeClr val="accent3">
                    <a:lumMod val="40000"/>
                    <a:lumOff val="60000"/>
                  </a:schemeClr>
                </a:solidFill>
                <a:latin typeface="+mn-lt"/>
                <a:cs typeface="Lucida Console"/>
              </a:rPr>
              <a:t>ospital analogy) </a:t>
            </a:r>
          </a:p>
          <a:p>
            <a:pPr marL="457200" indent="-457200">
              <a:buFont typeface="Arial"/>
              <a:buAutoNum type="arabicPeriod"/>
            </a:pPr>
            <a:r>
              <a:rPr lang="en-US" sz="2800" b="1" dirty="0" smtClean="0">
                <a:solidFill>
                  <a:schemeClr val="accent2">
                    <a:lumMod val="60000"/>
                    <a:lumOff val="40000"/>
                  </a:schemeClr>
                </a:solidFill>
                <a:latin typeface="+mn-lt"/>
                <a:cs typeface="Lucida Console"/>
              </a:rPr>
              <a:t>Direct </a:t>
            </a:r>
            <a:r>
              <a:rPr lang="en-US" sz="2800" b="1" dirty="0">
                <a:solidFill>
                  <a:schemeClr val="accent2">
                    <a:lumMod val="60000"/>
                    <a:lumOff val="40000"/>
                  </a:schemeClr>
                </a:solidFill>
                <a:latin typeface="+mn-lt"/>
                <a:cs typeface="Lucida Console"/>
              </a:rPr>
              <a:t>attack constitutionally through s. 7 or s. 36  of the Telecommunications Act (S.C. 1993, c. 38)</a:t>
            </a:r>
          </a:p>
          <a:p>
            <a:pPr marL="457200" indent="-457200">
              <a:buAutoNum type="arabicPeriod"/>
            </a:pPr>
            <a:r>
              <a:rPr lang="en-US" sz="2800" b="1" dirty="0">
                <a:solidFill>
                  <a:srgbClr val="FF6600"/>
                </a:solidFill>
                <a:latin typeface="+mn-lt"/>
                <a:cs typeface="Lucida Console"/>
              </a:rPr>
              <a:t>Civil action through s. 72 of the </a:t>
            </a:r>
            <a:r>
              <a:rPr lang="en-US" sz="2800" b="1" dirty="0" smtClean="0">
                <a:solidFill>
                  <a:srgbClr val="FF6600"/>
                </a:solidFill>
                <a:latin typeface="+mn-lt"/>
                <a:cs typeface="Lucida Console"/>
              </a:rPr>
              <a:t>Telecommunications </a:t>
            </a:r>
            <a:r>
              <a:rPr lang="en-US" sz="2800" b="1" dirty="0">
                <a:solidFill>
                  <a:srgbClr val="FF6600"/>
                </a:solidFill>
                <a:latin typeface="+mn-lt"/>
                <a:cs typeface="Lucida Console"/>
              </a:rPr>
              <a:t>Act (S.C. 1993, c. 38</a:t>
            </a:r>
            <a:r>
              <a:rPr lang="en-US" sz="2800" b="1" dirty="0" smtClean="0">
                <a:solidFill>
                  <a:srgbClr val="FF6600"/>
                </a:solidFill>
                <a:latin typeface="+mn-lt"/>
                <a:cs typeface="Lucida Console"/>
              </a:rPr>
              <a:t>)</a:t>
            </a:r>
            <a:endParaRPr lang="en-US" sz="2800" b="1" dirty="0">
              <a:solidFill>
                <a:srgbClr val="FF6600"/>
              </a:solidFill>
              <a:latin typeface="+mn-lt"/>
              <a:cs typeface="Lucida Console"/>
            </a:endParaRPr>
          </a:p>
          <a:p>
            <a:pPr marL="457200" indent="-457200">
              <a:buAutoNum type="arabicPeriod"/>
            </a:pPr>
            <a:r>
              <a:rPr lang="en-US" sz="2800" b="1" dirty="0" smtClean="0">
                <a:solidFill>
                  <a:schemeClr val="bg1"/>
                </a:solidFill>
                <a:latin typeface="+mn-lt"/>
                <a:cs typeface="Lucida Console"/>
              </a:rPr>
              <a:t> </a:t>
            </a:r>
            <a:r>
              <a:rPr lang="en-US" sz="2800" b="1" dirty="0" smtClean="0">
                <a:solidFill>
                  <a:srgbClr val="FF0000"/>
                </a:solidFill>
                <a:latin typeface="+mn-lt"/>
                <a:cs typeface="Lucida Console"/>
              </a:rPr>
              <a:t>Reinterpretation of the definition of “broadcasting” = Regulatory Process</a:t>
            </a:r>
            <a:endParaRPr lang="en-US" sz="2800" b="1" dirty="0">
              <a:solidFill>
                <a:srgbClr val="FF0000"/>
              </a:solidFill>
              <a:latin typeface="+mn-lt"/>
              <a:cs typeface="Lucida Console"/>
            </a:endParaRPr>
          </a:p>
        </p:txBody>
      </p:sp>
    </p:spTree>
    <p:extLst>
      <p:ext uri="{BB962C8B-B14F-4D97-AF65-F5344CB8AC3E}">
        <p14:creationId xmlns:p14="http://schemas.microsoft.com/office/powerpoint/2010/main" val="22186220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021046"/>
            <a:ext cx="8686800" cy="5291915"/>
          </a:xfrm>
        </p:spPr>
        <p:txBody>
          <a:bodyPr>
            <a:normAutofit lnSpcReduction="10000"/>
          </a:bodyPr>
          <a:lstStyle/>
          <a:p>
            <a:pPr marL="0" indent="0" fontAlgn="b">
              <a:buNone/>
            </a:pPr>
            <a:r>
              <a:rPr lang="en-US" b="1" dirty="0">
                <a:solidFill>
                  <a:schemeClr val="accent3"/>
                </a:solidFill>
                <a:latin typeface="+mn-lt"/>
                <a:cs typeface="Lucida Console"/>
              </a:rPr>
              <a:t>CANADIAN CHARTER OF RIGHTS AND </a:t>
            </a:r>
            <a:r>
              <a:rPr lang="en-US" b="1" dirty="0" smtClean="0">
                <a:solidFill>
                  <a:schemeClr val="accent3"/>
                </a:solidFill>
                <a:latin typeface="+mn-lt"/>
                <a:cs typeface="Lucida Console"/>
              </a:rPr>
              <a:t>FREEDOMS</a:t>
            </a:r>
            <a:r>
              <a:rPr lang="en-US" dirty="0">
                <a:solidFill>
                  <a:schemeClr val="accent3"/>
                </a:solidFill>
                <a:latin typeface="+mn-lt"/>
                <a:cs typeface="Lucida Console"/>
              </a:rPr>
              <a:t> </a:t>
            </a:r>
          </a:p>
          <a:p>
            <a:pPr marL="0" lvl="0" indent="0">
              <a:buNone/>
            </a:pPr>
            <a:r>
              <a:rPr lang="en-US" b="1" dirty="0">
                <a:solidFill>
                  <a:schemeClr val="bg1"/>
                </a:solidFill>
                <a:latin typeface="+mn-lt"/>
                <a:cs typeface="Lucida Console"/>
              </a:rPr>
              <a:t>15.</a:t>
            </a:r>
            <a:r>
              <a:rPr lang="en-US" dirty="0">
                <a:solidFill>
                  <a:schemeClr val="bg1"/>
                </a:solidFill>
                <a:latin typeface="+mn-lt"/>
                <a:cs typeface="Lucida Console"/>
              </a:rPr>
              <a:t> (1) Every individual is equal before and under the law and has the right to the equal protection and equal benefit of the law without discrimination and, in particular, without discrimination based </a:t>
            </a:r>
            <a:r>
              <a:rPr lang="en-US" dirty="0" smtClean="0">
                <a:solidFill>
                  <a:schemeClr val="bg1"/>
                </a:solidFill>
                <a:latin typeface="+mn-lt"/>
                <a:cs typeface="Lucida Console"/>
              </a:rPr>
              <a:t>on…sex…</a:t>
            </a:r>
            <a:endParaRPr lang="en-US" dirty="0">
              <a:solidFill>
                <a:schemeClr val="bg1"/>
              </a:solidFill>
              <a:latin typeface="+mn-lt"/>
              <a:cs typeface="Lucida Console"/>
            </a:endParaRPr>
          </a:p>
          <a:p>
            <a:pPr marL="0" indent="0" fontAlgn="b">
              <a:buNone/>
            </a:pPr>
            <a:r>
              <a:rPr lang="en-US" b="1" dirty="0" smtClean="0">
                <a:solidFill>
                  <a:srgbClr val="9BBB59"/>
                </a:solidFill>
                <a:latin typeface="+mn-lt"/>
                <a:cs typeface="Lucida Console"/>
              </a:rPr>
              <a:t>TELECOMMUNICATIONS ACT</a:t>
            </a:r>
            <a:r>
              <a:rPr lang="en-US" b="1" dirty="0">
                <a:solidFill>
                  <a:srgbClr val="9BBB59"/>
                </a:solidFill>
                <a:latin typeface="+mn-lt"/>
                <a:cs typeface="Lucida Console"/>
              </a:rPr>
              <a:t> </a:t>
            </a:r>
            <a:endParaRPr lang="en-US" b="1" dirty="0" smtClean="0">
              <a:solidFill>
                <a:srgbClr val="9BBB59"/>
              </a:solidFill>
              <a:latin typeface="+mn-lt"/>
              <a:cs typeface="Lucida Console"/>
            </a:endParaRPr>
          </a:p>
          <a:p>
            <a:pPr marL="0" indent="0">
              <a:buNone/>
            </a:pPr>
            <a:r>
              <a:rPr lang="en-US" b="1" dirty="0">
                <a:solidFill>
                  <a:schemeClr val="bg1"/>
                </a:solidFill>
                <a:latin typeface="+mn-lt"/>
                <a:cs typeface="Lucida Console"/>
              </a:rPr>
              <a:t>7.</a:t>
            </a:r>
            <a:r>
              <a:rPr lang="en-US" dirty="0">
                <a:solidFill>
                  <a:schemeClr val="bg1"/>
                </a:solidFill>
                <a:latin typeface="+mn-lt"/>
                <a:cs typeface="Lucida Console"/>
              </a:rPr>
              <a:t> It is hereby affirmed that telecommunications performs an essential role in the maintenance of Canada’s identity and sovereignty and that the Canadian telecommunications policy has as its objectives</a:t>
            </a:r>
          </a:p>
          <a:p>
            <a:pPr marL="0" lvl="0" indent="0">
              <a:buNone/>
            </a:pPr>
            <a:r>
              <a:rPr lang="en-US" dirty="0">
                <a:solidFill>
                  <a:schemeClr val="bg1"/>
                </a:solidFill>
                <a:latin typeface="+mn-lt"/>
                <a:cs typeface="Lucida Console"/>
              </a:rPr>
              <a:t>(</a:t>
            </a:r>
            <a:r>
              <a:rPr lang="en-US" i="1" dirty="0">
                <a:solidFill>
                  <a:schemeClr val="bg1"/>
                </a:solidFill>
                <a:latin typeface="+mn-lt"/>
                <a:cs typeface="Lucida Console"/>
              </a:rPr>
              <a:t>a</a:t>
            </a:r>
            <a:r>
              <a:rPr lang="en-US" dirty="0">
                <a:solidFill>
                  <a:schemeClr val="bg1"/>
                </a:solidFill>
                <a:latin typeface="+mn-lt"/>
                <a:cs typeface="Lucida Console"/>
              </a:rPr>
              <a:t>) to facilitate the orderly development throughout Canada of a telecommunications system that serves to safeguard, enrich and </a:t>
            </a:r>
            <a:r>
              <a:rPr lang="en-US" dirty="0">
                <a:solidFill>
                  <a:srgbClr val="FFFF00"/>
                </a:solidFill>
                <a:latin typeface="+mn-lt"/>
                <a:cs typeface="Lucida Console"/>
              </a:rPr>
              <a:t>strengthen the social and economic fabric of Canada and its regions;</a:t>
            </a:r>
          </a:p>
          <a:p>
            <a:pPr marL="0" lvl="0" indent="0">
              <a:buNone/>
            </a:pPr>
            <a:r>
              <a:rPr lang="en-US" dirty="0">
                <a:solidFill>
                  <a:schemeClr val="bg1"/>
                </a:solidFill>
                <a:latin typeface="+mn-lt"/>
                <a:cs typeface="Lucida Console"/>
              </a:rPr>
              <a:t>(</a:t>
            </a:r>
            <a:r>
              <a:rPr lang="en-US" i="1" dirty="0">
                <a:solidFill>
                  <a:schemeClr val="bg1"/>
                </a:solidFill>
                <a:latin typeface="+mn-lt"/>
                <a:cs typeface="Lucida Console"/>
              </a:rPr>
              <a:t>h</a:t>
            </a:r>
            <a:r>
              <a:rPr lang="en-US" dirty="0">
                <a:solidFill>
                  <a:schemeClr val="bg1"/>
                </a:solidFill>
                <a:latin typeface="+mn-lt"/>
                <a:cs typeface="Lucida Console"/>
              </a:rPr>
              <a:t>) </a:t>
            </a:r>
            <a:r>
              <a:rPr lang="en-US" dirty="0">
                <a:solidFill>
                  <a:srgbClr val="FFFF00"/>
                </a:solidFill>
                <a:latin typeface="+mn-lt"/>
                <a:cs typeface="Lucida Console"/>
              </a:rPr>
              <a:t>to respond to the </a:t>
            </a:r>
            <a:r>
              <a:rPr lang="en-US" dirty="0">
                <a:solidFill>
                  <a:schemeClr val="bg1"/>
                </a:solidFill>
                <a:latin typeface="+mn-lt"/>
                <a:cs typeface="Lucida Console"/>
              </a:rPr>
              <a:t>economic and </a:t>
            </a:r>
            <a:r>
              <a:rPr lang="en-US" dirty="0">
                <a:solidFill>
                  <a:srgbClr val="FFFF00"/>
                </a:solidFill>
                <a:latin typeface="+mn-lt"/>
                <a:cs typeface="Lucida Console"/>
              </a:rPr>
              <a:t>social requirements of users</a:t>
            </a:r>
            <a:r>
              <a:rPr lang="en-US" dirty="0">
                <a:solidFill>
                  <a:schemeClr val="bg1"/>
                </a:solidFill>
                <a:latin typeface="+mn-lt"/>
                <a:cs typeface="Lucida Console"/>
              </a:rPr>
              <a:t> of telecommunications services; and</a:t>
            </a:r>
          </a:p>
          <a:p>
            <a:pPr marL="0" lvl="0" indent="0">
              <a:buNone/>
            </a:pPr>
            <a:r>
              <a:rPr lang="en-US" dirty="0">
                <a:solidFill>
                  <a:schemeClr val="bg1"/>
                </a:solidFill>
                <a:latin typeface="+mn-lt"/>
                <a:cs typeface="Lucida Console"/>
              </a:rPr>
              <a:t>(</a:t>
            </a:r>
            <a:r>
              <a:rPr lang="en-US" i="1" dirty="0" err="1">
                <a:solidFill>
                  <a:schemeClr val="bg1"/>
                </a:solidFill>
                <a:latin typeface="+mn-lt"/>
                <a:cs typeface="Lucida Console"/>
              </a:rPr>
              <a:t>i</a:t>
            </a:r>
            <a:r>
              <a:rPr lang="en-US" dirty="0">
                <a:solidFill>
                  <a:schemeClr val="bg1"/>
                </a:solidFill>
                <a:latin typeface="+mn-lt"/>
                <a:cs typeface="Lucida Console"/>
              </a:rPr>
              <a:t>) to contribute to the </a:t>
            </a:r>
            <a:r>
              <a:rPr lang="en-US" dirty="0">
                <a:solidFill>
                  <a:srgbClr val="FFFF00"/>
                </a:solidFill>
                <a:latin typeface="+mn-lt"/>
                <a:cs typeface="Lucida Console"/>
              </a:rPr>
              <a:t>protection of the privacy </a:t>
            </a:r>
            <a:r>
              <a:rPr lang="en-US" dirty="0">
                <a:solidFill>
                  <a:schemeClr val="bg1"/>
                </a:solidFill>
                <a:latin typeface="+mn-lt"/>
                <a:cs typeface="Lucida Console"/>
              </a:rPr>
              <a:t>of persons.</a:t>
            </a:r>
          </a:p>
          <a:p>
            <a:pPr marL="0" indent="0" fontAlgn="b">
              <a:buNone/>
            </a:pPr>
            <a:r>
              <a:rPr lang="en-US" b="1" cap="small" dirty="0"/>
              <a:t> </a:t>
            </a:r>
            <a:endParaRPr lang="en-US" b="1" dirty="0"/>
          </a:p>
          <a:p>
            <a:pPr marL="0" indent="0" fontAlgn="b">
              <a:buNone/>
            </a:pPr>
            <a:endParaRPr lang="en-US" dirty="0"/>
          </a:p>
        </p:txBody>
      </p:sp>
      <p:sp>
        <p:nvSpPr>
          <p:cNvPr id="4" name="Title 1"/>
          <p:cNvSpPr txBox="1">
            <a:spLocks/>
          </p:cNvSpPr>
          <p:nvPr/>
        </p:nvSpPr>
        <p:spPr>
          <a:xfrm>
            <a:off x="457200" y="5047"/>
            <a:ext cx="8686800" cy="1016000"/>
          </a:xfrm>
          <a:prstGeom prst="rect">
            <a:avLst/>
          </a:prstGeom>
        </p:spPr>
        <p:txBody>
          <a:bodyPr vert="horz" lIns="76196" tIns="76196" rIns="76196" bIns="76196" rtlCol="0" anchor="ctr">
            <a:normAutofit fontScale="82500" lnSpcReduction="10000"/>
          </a:bodyPr>
          <a:lstStyle>
            <a:lvl1pPr algn="l" defTabSz="457177" rtl="0" eaLnBrk="1" latinLnBrk="0" hangingPunct="1">
              <a:spcBef>
                <a:spcPct val="0"/>
              </a:spcBef>
              <a:buNone/>
              <a:defRPr sz="4000" kern="1200" cap="none">
                <a:solidFill>
                  <a:srgbClr val="5E6062"/>
                </a:solidFill>
                <a:latin typeface="Klavika"/>
                <a:ea typeface="+mj-ea"/>
                <a:cs typeface="+mj-cs"/>
              </a:defRPr>
            </a:lvl1pPr>
          </a:lstStyle>
          <a:p>
            <a:r>
              <a:rPr lang="en-US" b="1" dirty="0" smtClean="0">
                <a:solidFill>
                  <a:srgbClr val="FF6600"/>
                </a:solidFill>
              </a:rPr>
              <a:t>General</a:t>
            </a:r>
            <a:r>
              <a:rPr lang="en-US" b="1" dirty="0" smtClean="0">
                <a:solidFill>
                  <a:srgbClr val="FFFF00"/>
                </a:solidFill>
              </a:rPr>
              <a:t> Charter &amp; Telecom Act Provisions</a:t>
            </a:r>
            <a:endParaRPr lang="en-US" b="1" dirty="0">
              <a:solidFill>
                <a:srgbClr val="FFFF00"/>
              </a:solidFill>
            </a:endParaRPr>
          </a:p>
        </p:txBody>
      </p:sp>
    </p:spTree>
    <p:extLst>
      <p:ext uri="{BB962C8B-B14F-4D97-AF65-F5344CB8AC3E}">
        <p14:creationId xmlns:p14="http://schemas.microsoft.com/office/powerpoint/2010/main" val="27789665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fontScale="90000"/>
          </a:bodyPr>
          <a:lstStyle/>
          <a:p>
            <a:r>
              <a:rPr lang="en-US" b="1" dirty="0" smtClean="0">
                <a:solidFill>
                  <a:srgbClr val="FF6600"/>
                </a:solidFill>
              </a:rPr>
              <a:t/>
            </a:r>
            <a:br>
              <a:rPr lang="en-US" b="1" dirty="0" smtClean="0">
                <a:solidFill>
                  <a:srgbClr val="FF6600"/>
                </a:solidFill>
              </a:rPr>
            </a:br>
            <a:r>
              <a:rPr lang="en-US" b="1" dirty="0" smtClean="0">
                <a:solidFill>
                  <a:srgbClr val="FF6600"/>
                </a:solidFill>
              </a:rPr>
              <a:t>Specific </a:t>
            </a:r>
            <a:r>
              <a:rPr lang="en-US" b="1" dirty="0" smtClean="0">
                <a:solidFill>
                  <a:srgbClr val="FFFF00"/>
                </a:solidFill>
              </a:rPr>
              <a:t>Telecom </a:t>
            </a:r>
            <a:r>
              <a:rPr lang="en-US" b="1" dirty="0">
                <a:solidFill>
                  <a:srgbClr val="FFFF00"/>
                </a:solidFill>
              </a:rPr>
              <a:t>Act Provisions</a:t>
            </a:r>
            <a:br>
              <a:rPr lang="en-US" b="1" dirty="0">
                <a:solidFill>
                  <a:srgbClr val="FFFF00"/>
                </a:solidFill>
              </a:rPr>
            </a:br>
            <a:endParaRPr lang="en-US" dirty="0"/>
          </a:p>
        </p:txBody>
      </p:sp>
      <p:sp>
        <p:nvSpPr>
          <p:cNvPr id="3" name="Content Placeholder 2"/>
          <p:cNvSpPr>
            <a:spLocks noGrp="1"/>
          </p:cNvSpPr>
          <p:nvPr>
            <p:ph sz="quarter" idx="10"/>
          </p:nvPr>
        </p:nvSpPr>
        <p:spPr>
          <a:xfrm>
            <a:off x="457200" y="1016000"/>
            <a:ext cx="8686800" cy="4710134"/>
          </a:xfrm>
        </p:spPr>
        <p:txBody>
          <a:bodyPr>
            <a:normAutofit lnSpcReduction="10000"/>
          </a:bodyPr>
          <a:lstStyle/>
          <a:p>
            <a:pPr marL="0" indent="0">
              <a:buNone/>
            </a:pPr>
            <a:r>
              <a:rPr lang="en-US" sz="2800" b="1" dirty="0">
                <a:solidFill>
                  <a:schemeClr val="bg1"/>
                </a:solidFill>
                <a:latin typeface="+mn-lt"/>
              </a:rPr>
              <a:t>36.</a:t>
            </a:r>
            <a:r>
              <a:rPr lang="en-US" sz="2800" dirty="0">
                <a:solidFill>
                  <a:schemeClr val="bg1"/>
                </a:solidFill>
                <a:latin typeface="+mn-lt"/>
              </a:rPr>
              <a:t> </a:t>
            </a:r>
            <a:r>
              <a:rPr lang="en-US" sz="2800" dirty="0">
                <a:solidFill>
                  <a:srgbClr val="FFFF00"/>
                </a:solidFill>
                <a:latin typeface="+mn-lt"/>
              </a:rPr>
              <a:t>Except where the Commission approves otherwise, a </a:t>
            </a:r>
            <a:r>
              <a:rPr lang="en-US" sz="2800" dirty="0">
                <a:solidFill>
                  <a:srgbClr val="FF6600"/>
                </a:solidFill>
                <a:latin typeface="+mn-lt"/>
              </a:rPr>
              <a:t>Canadian carrier shall not control the content or influence the meaning or purpose of telecommunications </a:t>
            </a:r>
            <a:r>
              <a:rPr lang="en-US" sz="2800" dirty="0">
                <a:solidFill>
                  <a:schemeClr val="bg1"/>
                </a:solidFill>
                <a:latin typeface="+mn-lt"/>
              </a:rPr>
              <a:t>carried by it for the public</a:t>
            </a:r>
            <a:r>
              <a:rPr lang="en-US" sz="2800" dirty="0" smtClean="0">
                <a:solidFill>
                  <a:schemeClr val="bg1"/>
                </a:solidFill>
                <a:latin typeface="+mn-lt"/>
              </a:rPr>
              <a:t>.</a:t>
            </a:r>
          </a:p>
          <a:p>
            <a:pPr marL="0" indent="0">
              <a:buNone/>
            </a:pPr>
            <a:endParaRPr lang="en-US" sz="2800" dirty="0">
              <a:solidFill>
                <a:schemeClr val="bg1"/>
              </a:solidFill>
              <a:latin typeface="+mn-lt"/>
            </a:endParaRPr>
          </a:p>
          <a:p>
            <a:pPr marL="0" lvl="0" indent="0">
              <a:buNone/>
            </a:pPr>
            <a:r>
              <a:rPr lang="en-US" sz="2800" b="1" dirty="0">
                <a:solidFill>
                  <a:schemeClr val="bg1"/>
                </a:solidFill>
                <a:latin typeface="+mn-lt"/>
              </a:rPr>
              <a:t>72.</a:t>
            </a:r>
            <a:r>
              <a:rPr lang="en-US" sz="2800" dirty="0">
                <a:solidFill>
                  <a:schemeClr val="bg1"/>
                </a:solidFill>
                <a:latin typeface="+mn-lt"/>
              </a:rPr>
              <a:t> (1) Subject to any limitation of liability imposed in accordance with this or any other Act, </a:t>
            </a:r>
            <a:r>
              <a:rPr lang="en-US" sz="2800" dirty="0">
                <a:solidFill>
                  <a:srgbClr val="FFFF00"/>
                </a:solidFill>
                <a:latin typeface="+mn-lt"/>
              </a:rPr>
              <a:t>a person who has sustained loss or damage as a result of any act or omission that is contrary to this Act</a:t>
            </a:r>
            <a:r>
              <a:rPr lang="en-US" sz="2800" dirty="0">
                <a:solidFill>
                  <a:schemeClr val="bg1"/>
                </a:solidFill>
                <a:latin typeface="+mn-lt"/>
              </a:rPr>
              <a:t> or any special Act or a decision or regulation made under either of them may, in a court of competent jurisdiction</a:t>
            </a:r>
            <a:r>
              <a:rPr lang="en-US" sz="2800" dirty="0">
                <a:solidFill>
                  <a:srgbClr val="FFFF00"/>
                </a:solidFill>
                <a:latin typeface="+mn-lt"/>
              </a:rPr>
              <a:t>, sue for and recover an amount equal to the loss or damage</a:t>
            </a:r>
            <a:r>
              <a:rPr lang="en-US" sz="2800" dirty="0">
                <a:solidFill>
                  <a:schemeClr val="bg1"/>
                </a:solidFill>
                <a:latin typeface="+mn-lt"/>
              </a:rPr>
              <a:t> from any person who engaged in, directed, authorized, consented to or participated in the act or omission.</a:t>
            </a:r>
          </a:p>
          <a:p>
            <a:pPr marL="0" indent="0">
              <a:buNone/>
            </a:pPr>
            <a:endParaRPr lang="en-US" dirty="0"/>
          </a:p>
        </p:txBody>
      </p:sp>
    </p:spTree>
    <p:extLst>
      <p:ext uri="{BB962C8B-B14F-4D97-AF65-F5344CB8AC3E}">
        <p14:creationId xmlns:p14="http://schemas.microsoft.com/office/powerpoint/2010/main" val="11338363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1747"/>
            <a:ext cx="8686800" cy="1016000"/>
          </a:xfrm>
        </p:spPr>
        <p:txBody>
          <a:bodyPr>
            <a:normAutofit fontScale="90000"/>
          </a:bodyPr>
          <a:lstStyle/>
          <a:p>
            <a:r>
              <a:rPr lang="en-US" b="1" dirty="0">
                <a:solidFill>
                  <a:srgbClr val="FFFF00"/>
                </a:solidFill>
                <a:latin typeface="+mn-lt"/>
              </a:rPr>
              <a:t>I</a:t>
            </a:r>
            <a:r>
              <a:rPr lang="en-US" b="1" dirty="0" smtClean="0">
                <a:solidFill>
                  <a:srgbClr val="FFFF00"/>
                </a:solidFill>
                <a:latin typeface="+mn-lt"/>
                <a:cs typeface="Times New Roman"/>
              </a:rPr>
              <a:t>s multiplayer gaming “broadcasting”?</a:t>
            </a:r>
            <a:endParaRPr lang="en-US" b="1" dirty="0">
              <a:solidFill>
                <a:srgbClr val="FFFF00"/>
              </a:solidFill>
              <a:latin typeface="+mn-lt"/>
              <a:cs typeface="Times New Roman"/>
            </a:endParaRPr>
          </a:p>
        </p:txBody>
      </p:sp>
      <p:sp>
        <p:nvSpPr>
          <p:cNvPr id="3" name="Content Placeholder 2"/>
          <p:cNvSpPr>
            <a:spLocks noGrp="1"/>
          </p:cNvSpPr>
          <p:nvPr>
            <p:ph sz="quarter" idx="10"/>
          </p:nvPr>
        </p:nvSpPr>
        <p:spPr>
          <a:xfrm>
            <a:off x="457200" y="1047747"/>
            <a:ext cx="8686800" cy="5212055"/>
          </a:xfrm>
        </p:spPr>
        <p:txBody>
          <a:bodyPr>
            <a:normAutofit lnSpcReduction="10000"/>
          </a:bodyPr>
          <a:lstStyle/>
          <a:p>
            <a:pPr marL="0" indent="0">
              <a:buNone/>
            </a:pPr>
            <a:r>
              <a:rPr lang="en-US" sz="3200" b="1" dirty="0" smtClean="0">
                <a:solidFill>
                  <a:srgbClr val="FF6600"/>
                </a:solidFill>
                <a:latin typeface="+mn-lt"/>
              </a:rPr>
              <a:t>Broadcasting Act:</a:t>
            </a:r>
          </a:p>
          <a:p>
            <a:pPr marL="0" indent="0">
              <a:buNone/>
            </a:pPr>
            <a:endParaRPr lang="en-US" sz="3200" b="1" dirty="0">
              <a:solidFill>
                <a:srgbClr val="FFFF00"/>
              </a:solidFill>
              <a:latin typeface="+mn-lt"/>
            </a:endParaRPr>
          </a:p>
          <a:p>
            <a:pPr marL="0" indent="0">
              <a:buNone/>
            </a:pPr>
            <a:r>
              <a:rPr lang="en-US" sz="3200" dirty="0">
                <a:solidFill>
                  <a:srgbClr val="FFFF00"/>
                </a:solidFill>
                <a:latin typeface="+mn-lt"/>
              </a:rPr>
              <a:t>“broadcasting” </a:t>
            </a:r>
            <a:r>
              <a:rPr lang="en-US" sz="3200" i="1" dirty="0">
                <a:solidFill>
                  <a:srgbClr val="FFFFFF"/>
                </a:solidFill>
                <a:latin typeface="+mn-lt"/>
              </a:rPr>
              <a:t>means any transmission of </a:t>
            </a:r>
            <a:r>
              <a:rPr lang="en-US" sz="3200" i="1" dirty="0" smtClean="0">
                <a:solidFill>
                  <a:srgbClr val="FF0000"/>
                </a:solidFill>
                <a:latin typeface="+mn-lt"/>
              </a:rPr>
              <a:t>programs</a:t>
            </a:r>
            <a:r>
              <a:rPr lang="en-US" sz="3200" i="1" dirty="0" smtClean="0">
                <a:solidFill>
                  <a:srgbClr val="FFFFFF"/>
                </a:solidFill>
                <a:latin typeface="+mn-lt"/>
              </a:rPr>
              <a:t>…by…</a:t>
            </a:r>
            <a:r>
              <a:rPr lang="en-US" sz="3200" i="1" dirty="0" smtClean="0">
                <a:solidFill>
                  <a:srgbClr val="8EB4E3"/>
                </a:solidFill>
                <a:latin typeface="+mn-lt"/>
              </a:rPr>
              <a:t>means </a:t>
            </a:r>
            <a:r>
              <a:rPr lang="en-US" sz="3200" i="1" dirty="0">
                <a:solidFill>
                  <a:srgbClr val="8EB4E3"/>
                </a:solidFill>
                <a:latin typeface="+mn-lt"/>
              </a:rPr>
              <a:t>of telecommunication </a:t>
            </a:r>
            <a:r>
              <a:rPr lang="en-US" sz="3200" i="1" dirty="0">
                <a:solidFill>
                  <a:srgbClr val="FFFFFF"/>
                </a:solidFill>
                <a:latin typeface="+mn-lt"/>
              </a:rPr>
              <a:t>for reception by the public by means of </a:t>
            </a:r>
            <a:r>
              <a:rPr lang="en-US" sz="3200" i="1" dirty="0">
                <a:solidFill>
                  <a:srgbClr val="8EB4E3"/>
                </a:solidFill>
                <a:latin typeface="+mn-lt"/>
              </a:rPr>
              <a:t>broadcasting receiving </a:t>
            </a:r>
            <a:r>
              <a:rPr lang="en-US" sz="3200" i="1" dirty="0" smtClean="0">
                <a:solidFill>
                  <a:srgbClr val="8EB4E3"/>
                </a:solidFill>
                <a:latin typeface="+mn-lt"/>
              </a:rPr>
              <a:t>apparatus… </a:t>
            </a:r>
          </a:p>
          <a:p>
            <a:pPr marL="0" indent="0">
              <a:buNone/>
            </a:pPr>
            <a:r>
              <a:rPr lang="en-US" sz="3200" i="1" dirty="0" smtClean="0">
                <a:solidFill>
                  <a:srgbClr val="FFFFFF"/>
                </a:solidFill>
                <a:latin typeface="+mn-lt"/>
              </a:rPr>
              <a:t>“</a:t>
            </a:r>
            <a:r>
              <a:rPr lang="en-US" sz="3200" i="1" dirty="0">
                <a:solidFill>
                  <a:srgbClr val="FFFFFF"/>
                </a:solidFill>
                <a:latin typeface="+mn-lt"/>
              </a:rPr>
              <a:t>program” means sounds or visual images, or a </a:t>
            </a:r>
            <a:r>
              <a:rPr lang="en-US" sz="3200" i="1" dirty="0">
                <a:solidFill>
                  <a:srgbClr val="8EB4E3"/>
                </a:solidFill>
                <a:latin typeface="+mn-lt"/>
              </a:rPr>
              <a:t>combination of sounds and visual </a:t>
            </a:r>
            <a:r>
              <a:rPr lang="en-US" sz="3200" i="1" dirty="0">
                <a:solidFill>
                  <a:srgbClr val="95B3D7"/>
                </a:solidFill>
                <a:latin typeface="+mn-lt"/>
              </a:rPr>
              <a:t>images, </a:t>
            </a:r>
            <a:r>
              <a:rPr lang="en-US" sz="3200" i="1" dirty="0">
                <a:solidFill>
                  <a:srgbClr val="FFFFFF"/>
                </a:solidFill>
                <a:latin typeface="+mn-lt"/>
              </a:rPr>
              <a:t>that </a:t>
            </a:r>
            <a:r>
              <a:rPr lang="en-US" sz="3200" i="1" dirty="0">
                <a:solidFill>
                  <a:schemeClr val="accent1">
                    <a:lumMod val="60000"/>
                    <a:lumOff val="40000"/>
                  </a:schemeClr>
                </a:solidFill>
                <a:latin typeface="+mn-lt"/>
              </a:rPr>
              <a:t>are intended to </a:t>
            </a:r>
            <a:r>
              <a:rPr lang="en-US" sz="3200" i="1" dirty="0">
                <a:solidFill>
                  <a:schemeClr val="tx2">
                    <a:lumMod val="40000"/>
                    <a:lumOff val="60000"/>
                  </a:schemeClr>
                </a:solidFill>
                <a:latin typeface="+mn-lt"/>
              </a:rPr>
              <a:t>inform, enlighten or </a:t>
            </a:r>
            <a:r>
              <a:rPr lang="en-US" sz="3200" i="1" dirty="0" smtClean="0">
                <a:solidFill>
                  <a:schemeClr val="tx2">
                    <a:lumMod val="40000"/>
                    <a:lumOff val="60000"/>
                  </a:schemeClr>
                </a:solidFill>
                <a:latin typeface="+mn-lt"/>
              </a:rPr>
              <a:t>entertain… </a:t>
            </a:r>
          </a:p>
          <a:p>
            <a:pPr marL="0" indent="0">
              <a:buNone/>
            </a:pPr>
            <a:endParaRPr lang="en-US" sz="2800" dirty="0" smtClean="0">
              <a:latin typeface="+mn-lt"/>
            </a:endParaRPr>
          </a:p>
          <a:p>
            <a:pPr marL="0" indent="0">
              <a:buNone/>
            </a:pPr>
            <a:endParaRPr lang="en-US" sz="2000" dirty="0" smtClean="0">
              <a:solidFill>
                <a:schemeClr val="bg1"/>
              </a:solidFill>
              <a:latin typeface="+mn-lt"/>
            </a:endParaRPr>
          </a:p>
          <a:p>
            <a:pPr marL="0" indent="0">
              <a:buNone/>
            </a:pPr>
            <a:r>
              <a:rPr lang="en-US" sz="2000" dirty="0" smtClean="0">
                <a:solidFill>
                  <a:schemeClr val="bg1"/>
                </a:solidFill>
                <a:latin typeface="+mn-lt"/>
              </a:rPr>
              <a:t>(</a:t>
            </a:r>
            <a:r>
              <a:rPr lang="en-US" sz="2000" dirty="0" smtClean="0">
                <a:solidFill>
                  <a:srgbClr val="FFFF00"/>
                </a:solidFill>
                <a:latin typeface="+mn-lt"/>
              </a:rPr>
              <a:t>Notes:</a:t>
            </a:r>
            <a:r>
              <a:rPr lang="en-US" sz="2000" dirty="0" smtClean="0">
                <a:solidFill>
                  <a:schemeClr val="bg1"/>
                </a:solidFill>
                <a:latin typeface="+mn-lt"/>
              </a:rPr>
              <a:t> </a:t>
            </a:r>
            <a:r>
              <a:rPr lang="en-US" sz="2000" dirty="0">
                <a:solidFill>
                  <a:schemeClr val="bg1"/>
                </a:solidFill>
                <a:latin typeface="+mn-lt"/>
              </a:rPr>
              <a:t>1. CRTC exemption </a:t>
            </a:r>
            <a:r>
              <a:rPr lang="en-US" sz="2000" dirty="0" smtClean="0">
                <a:solidFill>
                  <a:schemeClr val="bg1"/>
                </a:solidFill>
                <a:latin typeface="+mn-lt"/>
              </a:rPr>
              <a:t>order; </a:t>
            </a:r>
            <a:r>
              <a:rPr lang="en-US" sz="2000" dirty="0">
                <a:solidFill>
                  <a:schemeClr val="bg1"/>
                </a:solidFill>
                <a:latin typeface="+mn-lt"/>
              </a:rPr>
              <a:t>&amp; </a:t>
            </a:r>
            <a:r>
              <a:rPr lang="en-US" sz="2000" dirty="0" smtClean="0">
                <a:solidFill>
                  <a:schemeClr val="bg1"/>
                </a:solidFill>
                <a:latin typeface="+mn-lt"/>
              </a:rPr>
              <a:t>2. SCC </a:t>
            </a:r>
            <a:r>
              <a:rPr lang="en-US" sz="2000" dirty="0">
                <a:solidFill>
                  <a:schemeClr val="bg1"/>
                </a:solidFill>
                <a:latin typeface="+mn-lt"/>
              </a:rPr>
              <a:t>has held ISP’s are not broadcasting. Is W.O.W. an ISP or something else</a:t>
            </a:r>
            <a:r>
              <a:rPr lang="en-US" sz="2000" dirty="0" smtClean="0">
                <a:solidFill>
                  <a:schemeClr val="bg1"/>
                </a:solidFill>
                <a:latin typeface="+mn-lt"/>
              </a:rPr>
              <a:t>? See SCC in Rogers v. SOCAN – streaming on demand = communication to the public)</a:t>
            </a:r>
            <a:endParaRPr lang="en-US" sz="2000" dirty="0">
              <a:solidFill>
                <a:schemeClr val="bg1"/>
              </a:solidFill>
              <a:latin typeface="+mn-lt"/>
            </a:endParaRPr>
          </a:p>
          <a:p>
            <a:pPr marL="0" indent="0">
              <a:buNone/>
            </a:pPr>
            <a:endParaRPr lang="en-US" dirty="0"/>
          </a:p>
          <a:p>
            <a:endParaRPr lang="en-US" dirty="0"/>
          </a:p>
        </p:txBody>
      </p:sp>
    </p:spTree>
    <p:extLst>
      <p:ext uri="{BB962C8B-B14F-4D97-AF65-F5344CB8AC3E}">
        <p14:creationId xmlns:p14="http://schemas.microsoft.com/office/powerpoint/2010/main" val="24635292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5400" b="1" dirty="0" smtClean="0">
                <a:solidFill>
                  <a:srgbClr val="FFFF00"/>
                </a:solidFill>
                <a:latin typeface="+mn-lt"/>
              </a:rPr>
              <a:t>Conclusions</a:t>
            </a:r>
            <a:endParaRPr lang="en-US" sz="5400" b="1" dirty="0">
              <a:solidFill>
                <a:srgbClr val="FFFF00"/>
              </a:solidFill>
              <a:latin typeface="+mn-lt"/>
            </a:endParaRPr>
          </a:p>
        </p:txBody>
      </p:sp>
      <p:sp>
        <p:nvSpPr>
          <p:cNvPr id="3" name="Content Placeholder 2"/>
          <p:cNvSpPr>
            <a:spLocks noGrp="1"/>
          </p:cNvSpPr>
          <p:nvPr>
            <p:ph sz="quarter" idx="10"/>
          </p:nvPr>
        </p:nvSpPr>
        <p:spPr>
          <a:xfrm>
            <a:off x="457200" y="1016000"/>
            <a:ext cx="8686800" cy="4710134"/>
          </a:xfrm>
        </p:spPr>
        <p:txBody>
          <a:bodyPr>
            <a:noAutofit/>
          </a:bodyPr>
          <a:lstStyle/>
          <a:p>
            <a:pPr>
              <a:buFontTx/>
              <a:buChar char="•"/>
            </a:pPr>
            <a:r>
              <a:rPr lang="en-US" sz="4000" dirty="0" smtClean="0">
                <a:solidFill>
                  <a:schemeClr val="bg1"/>
                </a:solidFill>
                <a:latin typeface="+mn-lt"/>
                <a:cs typeface="Lucida Console"/>
              </a:rPr>
              <a:t>Several options </a:t>
            </a:r>
            <a:r>
              <a:rPr lang="en-US" sz="4000" dirty="0">
                <a:solidFill>
                  <a:schemeClr val="bg1"/>
                </a:solidFill>
                <a:latin typeface="+mn-lt"/>
                <a:cs typeface="Lucida Console"/>
              </a:rPr>
              <a:t>under the Telecom Act &amp; the Broadcast </a:t>
            </a:r>
            <a:r>
              <a:rPr lang="en-US" sz="4000" dirty="0" smtClean="0">
                <a:solidFill>
                  <a:schemeClr val="bg1"/>
                </a:solidFill>
                <a:latin typeface="+mn-lt"/>
                <a:cs typeface="Lucida Console"/>
              </a:rPr>
              <a:t>Act.</a:t>
            </a:r>
          </a:p>
          <a:p>
            <a:pPr>
              <a:buFontTx/>
              <a:buChar char="•"/>
            </a:pPr>
            <a:r>
              <a:rPr lang="en-US" sz="4000" dirty="0" smtClean="0">
                <a:solidFill>
                  <a:srgbClr val="FFFF00"/>
                </a:solidFill>
                <a:latin typeface="+mn-lt"/>
                <a:cs typeface="Lucida Console"/>
              </a:rPr>
              <a:t>Argument </a:t>
            </a:r>
            <a:r>
              <a:rPr lang="en-US" sz="4000" dirty="0">
                <a:solidFill>
                  <a:srgbClr val="FFFF00"/>
                </a:solidFill>
                <a:latin typeface="+mn-lt"/>
                <a:cs typeface="Lucida Console"/>
              </a:rPr>
              <a:t>that if at </a:t>
            </a:r>
            <a:r>
              <a:rPr lang="en-US" sz="4000" dirty="0" smtClean="0">
                <a:solidFill>
                  <a:srgbClr val="FFFF00"/>
                </a:solidFill>
                <a:latin typeface="+mn-lt"/>
                <a:cs typeface="Lucida Console"/>
              </a:rPr>
              <a:t>least </a:t>
            </a:r>
            <a:r>
              <a:rPr lang="en-US" sz="4000" dirty="0">
                <a:solidFill>
                  <a:srgbClr val="FFFF00"/>
                </a:solidFill>
                <a:latin typeface="+mn-lt"/>
                <a:cs typeface="Lucida Console"/>
              </a:rPr>
              <a:t>"some" steps to prevent discriminatory abuse are not taken the Act is breached. </a:t>
            </a:r>
            <a:r>
              <a:rPr lang="en-US" sz="4000" dirty="0" smtClean="0">
                <a:solidFill>
                  <a:schemeClr val="bg1"/>
                </a:solidFill>
                <a:latin typeface="+mn-lt"/>
                <a:cs typeface="Lucida Console"/>
              </a:rPr>
              <a:t>Act </a:t>
            </a:r>
            <a:r>
              <a:rPr lang="en-US" sz="4000" dirty="0">
                <a:solidFill>
                  <a:schemeClr val="bg1"/>
                </a:solidFill>
                <a:latin typeface="+mn-lt"/>
                <a:cs typeface="Lucida Console"/>
              </a:rPr>
              <a:t>has to be read in light of the Charter. </a:t>
            </a:r>
            <a:r>
              <a:rPr lang="en-US" sz="4000" dirty="0" smtClean="0">
                <a:solidFill>
                  <a:schemeClr val="bg1"/>
                </a:solidFill>
                <a:latin typeface="+mn-lt"/>
                <a:cs typeface="Lucida Console"/>
              </a:rPr>
              <a:t>Query if </a:t>
            </a:r>
            <a:r>
              <a:rPr lang="en-US" sz="4000" dirty="0">
                <a:solidFill>
                  <a:schemeClr val="bg1"/>
                </a:solidFill>
                <a:latin typeface="+mn-lt"/>
                <a:cs typeface="Lucida Console"/>
              </a:rPr>
              <a:t>steps are being taken by the </a:t>
            </a:r>
            <a:r>
              <a:rPr lang="en-US" sz="4000" dirty="0" smtClean="0">
                <a:solidFill>
                  <a:schemeClr val="bg1"/>
                </a:solidFill>
                <a:latin typeface="+mn-lt"/>
                <a:cs typeface="Lucida Console"/>
              </a:rPr>
              <a:t>carriers?</a:t>
            </a:r>
            <a:endParaRPr lang="en-US" sz="4000" dirty="0">
              <a:solidFill>
                <a:schemeClr val="bg1"/>
              </a:solidFill>
              <a:latin typeface="+mn-lt"/>
              <a:cs typeface="Lucida Console"/>
            </a:endParaRPr>
          </a:p>
        </p:txBody>
      </p:sp>
    </p:spTree>
    <p:extLst>
      <p:ext uri="{BB962C8B-B14F-4D97-AF65-F5344CB8AC3E}">
        <p14:creationId xmlns:p14="http://schemas.microsoft.com/office/powerpoint/2010/main" val="548540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1426"/>
            <a:ext cx="8229600" cy="1259416"/>
          </a:xfrm>
        </p:spPr>
        <p:txBody>
          <a:bodyPr>
            <a:normAutofit fontScale="90000"/>
          </a:bodyPr>
          <a:lstStyle/>
          <a:p>
            <a:r>
              <a:rPr lang="en-US" sz="4400" b="1" dirty="0" smtClean="0">
                <a:solidFill>
                  <a:srgbClr val="FFFF00"/>
                </a:solidFill>
                <a:latin typeface="+mn-lt"/>
              </a:rPr>
              <a:t>Personality Rights: </a:t>
            </a:r>
            <a:br>
              <a:rPr lang="en-US" sz="4400" b="1" dirty="0" smtClean="0">
                <a:solidFill>
                  <a:srgbClr val="FFFF00"/>
                </a:solidFill>
                <a:latin typeface="+mn-lt"/>
              </a:rPr>
            </a:br>
            <a:r>
              <a:rPr lang="en-US" sz="4400" dirty="0" smtClean="0">
                <a:solidFill>
                  <a:srgbClr val="FF0000"/>
                </a:solidFill>
                <a:latin typeface="+mn-lt"/>
                <a:ea typeface="ＭＳ Ｐゴシック" charset="0"/>
                <a:cs typeface="ＭＳ Ｐゴシック" charset="0"/>
              </a:rPr>
              <a:t>PRIVACY </a:t>
            </a:r>
            <a:r>
              <a:rPr lang="en-US" sz="4400" dirty="0">
                <a:solidFill>
                  <a:srgbClr val="FF0000"/>
                </a:solidFill>
                <a:latin typeface="+mn-lt"/>
                <a:ea typeface="ＭＳ Ｐゴシック" charset="0"/>
                <a:cs typeface="ＭＳ Ｐゴシック" charset="0"/>
              </a:rPr>
              <a:t>ACT </a:t>
            </a:r>
            <a:r>
              <a:rPr lang="en-US" sz="4400" dirty="0">
                <a:solidFill>
                  <a:srgbClr val="FFFF00"/>
                </a:solidFill>
                <a:latin typeface="+mn-lt"/>
                <a:ea typeface="ＭＳ Ｐゴシック" charset="0"/>
                <a:cs typeface="ＭＳ Ｐゴシック" charset="0"/>
              </a:rPr>
              <a:t>[RSBC 1996] </a:t>
            </a:r>
            <a:endParaRPr lang="en-US" sz="4400" b="1" dirty="0">
              <a:solidFill>
                <a:srgbClr val="FFFF00"/>
              </a:solidFill>
              <a:latin typeface="+mn-lt"/>
            </a:endParaRPr>
          </a:p>
        </p:txBody>
      </p:sp>
      <p:sp>
        <p:nvSpPr>
          <p:cNvPr id="3" name="Content Placeholder 2"/>
          <p:cNvSpPr>
            <a:spLocks noGrp="1"/>
          </p:cNvSpPr>
          <p:nvPr>
            <p:ph sz="quarter" idx="10"/>
          </p:nvPr>
        </p:nvSpPr>
        <p:spPr>
          <a:xfrm>
            <a:off x="457200" y="1310841"/>
            <a:ext cx="8580967" cy="4806325"/>
          </a:xfrm>
        </p:spPr>
        <p:txBody>
          <a:bodyPr>
            <a:normAutofit fontScale="92500"/>
          </a:bodyPr>
          <a:lstStyle/>
          <a:p>
            <a:pPr marL="0" indent="0">
              <a:lnSpc>
                <a:spcPct val="100000"/>
              </a:lnSpc>
              <a:buNone/>
              <a:defRPr/>
            </a:pPr>
            <a:r>
              <a:rPr lang="en-US" b="1" dirty="0">
                <a:solidFill>
                  <a:srgbClr val="FFFF00"/>
                </a:solidFill>
                <a:latin typeface="+mn-lt"/>
              </a:rPr>
              <a:t>Unauthorized use of name or portrait of another</a:t>
            </a:r>
          </a:p>
          <a:p>
            <a:pPr marL="0" indent="0">
              <a:lnSpc>
                <a:spcPct val="100000"/>
              </a:lnSpc>
              <a:buNone/>
              <a:defRPr/>
            </a:pPr>
            <a:r>
              <a:rPr lang="en-US" dirty="0">
                <a:solidFill>
                  <a:schemeClr val="bg1"/>
                </a:solidFill>
                <a:latin typeface="+mn-lt"/>
              </a:rPr>
              <a:t>3. (2) It is </a:t>
            </a:r>
            <a:r>
              <a:rPr lang="en-US" dirty="0">
                <a:solidFill>
                  <a:srgbClr val="CCFFCC"/>
                </a:solidFill>
                <a:latin typeface="+mn-lt"/>
              </a:rPr>
              <a:t>a tort</a:t>
            </a:r>
            <a:r>
              <a:rPr lang="en-US" dirty="0">
                <a:solidFill>
                  <a:schemeClr val="bg1"/>
                </a:solidFill>
                <a:latin typeface="+mn-lt"/>
              </a:rPr>
              <a:t>, actionable without proof of damage, for a person </a:t>
            </a:r>
            <a:r>
              <a:rPr lang="en-US" dirty="0">
                <a:solidFill>
                  <a:srgbClr val="CCFFCC"/>
                </a:solidFill>
                <a:latin typeface="+mn-lt"/>
              </a:rPr>
              <a:t>to use the name or portrait of another for </a:t>
            </a:r>
            <a:r>
              <a:rPr lang="en-US" dirty="0">
                <a:solidFill>
                  <a:schemeClr val="bg1"/>
                </a:solidFill>
                <a:latin typeface="+mn-lt"/>
              </a:rPr>
              <a:t>the purpose of </a:t>
            </a:r>
            <a:r>
              <a:rPr lang="en-US" dirty="0">
                <a:solidFill>
                  <a:srgbClr val="CCFFCC"/>
                </a:solidFill>
                <a:latin typeface="+mn-lt"/>
              </a:rPr>
              <a:t>advertising or promoting the sale of, or other trading in, property or services, unless</a:t>
            </a:r>
            <a:r>
              <a:rPr lang="en-US" dirty="0">
                <a:solidFill>
                  <a:schemeClr val="bg1"/>
                </a:solidFill>
                <a:latin typeface="+mn-lt"/>
              </a:rPr>
              <a:t> that other, or a person entitled to </a:t>
            </a:r>
            <a:r>
              <a:rPr lang="en-US" dirty="0">
                <a:solidFill>
                  <a:srgbClr val="FFFF00"/>
                </a:solidFill>
                <a:latin typeface="+mn-lt"/>
              </a:rPr>
              <a:t>consent </a:t>
            </a:r>
            <a:r>
              <a:rPr lang="en-US" dirty="0">
                <a:solidFill>
                  <a:schemeClr val="bg1"/>
                </a:solidFill>
                <a:latin typeface="+mn-lt"/>
              </a:rPr>
              <a:t>on his or her behalf, consents to the use for that purpose. </a:t>
            </a:r>
          </a:p>
          <a:p>
            <a:pPr marL="0" indent="0">
              <a:lnSpc>
                <a:spcPct val="100000"/>
              </a:lnSpc>
              <a:buNone/>
              <a:defRPr/>
            </a:pPr>
            <a:r>
              <a:rPr lang="en-US" b="1" dirty="0">
                <a:solidFill>
                  <a:srgbClr val="FFFF00"/>
                </a:solidFill>
                <a:latin typeface="+mn-lt"/>
              </a:rPr>
              <a:t>Action does not survive death</a:t>
            </a:r>
          </a:p>
          <a:p>
            <a:pPr marL="0" indent="0">
              <a:lnSpc>
                <a:spcPct val="100000"/>
              </a:lnSpc>
              <a:buNone/>
              <a:defRPr/>
            </a:pPr>
            <a:r>
              <a:rPr lang="en-US" dirty="0">
                <a:solidFill>
                  <a:schemeClr val="bg1"/>
                </a:solidFill>
                <a:latin typeface="+mn-lt"/>
              </a:rPr>
              <a:t>5. An action or right of action for a violation of privacy or for the unauthorized use of the name or portrait of another for the purposes stated in this Act is </a:t>
            </a:r>
            <a:r>
              <a:rPr lang="en-US" dirty="0">
                <a:solidFill>
                  <a:srgbClr val="CCFFCC"/>
                </a:solidFill>
                <a:latin typeface="+mn-lt"/>
              </a:rPr>
              <a:t>extinguished by the death</a:t>
            </a:r>
            <a:r>
              <a:rPr lang="en-US" dirty="0">
                <a:solidFill>
                  <a:schemeClr val="bg1"/>
                </a:solidFill>
                <a:latin typeface="+mn-lt"/>
              </a:rPr>
              <a:t> of the person whose privacy is alleged to have been violated or whose name or portrait is alleged to have been used without authority.</a:t>
            </a:r>
          </a:p>
          <a:p>
            <a:endParaRPr lang="en-US" dirty="0"/>
          </a:p>
        </p:txBody>
      </p:sp>
    </p:spTree>
    <p:extLst>
      <p:ext uri="{BB962C8B-B14F-4D97-AF65-F5344CB8AC3E}">
        <p14:creationId xmlns:p14="http://schemas.microsoft.com/office/powerpoint/2010/main" val="33265690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7904" y="-1"/>
            <a:ext cx="8706095" cy="2887580"/>
          </a:xfrm>
        </p:spPr>
        <p:txBody>
          <a:bodyPr>
            <a:noAutofit/>
          </a:bodyPr>
          <a:lstStyle/>
          <a:p>
            <a:r>
              <a:rPr lang="en-US" sz="6000" b="1" dirty="0">
                <a:solidFill>
                  <a:srgbClr val="FF0000"/>
                </a:solidFill>
                <a:latin typeface="+mn-lt"/>
                <a:cs typeface="Times New Roman"/>
              </a:rPr>
              <a:t>R</a:t>
            </a:r>
            <a:r>
              <a:rPr lang="en-US" sz="6000" b="1" dirty="0" smtClean="0">
                <a:solidFill>
                  <a:srgbClr val="FF0000"/>
                </a:solidFill>
                <a:latin typeface="+mn-lt"/>
                <a:cs typeface="Times New Roman"/>
              </a:rPr>
              <a:t>aising the question:</a:t>
            </a:r>
            <a:r>
              <a:rPr lang="en-US" sz="6000" b="1" dirty="0" smtClean="0">
                <a:solidFill>
                  <a:srgbClr val="FFFF00"/>
                </a:solidFill>
                <a:latin typeface="+mn-lt"/>
                <a:cs typeface="Times New Roman"/>
              </a:rPr>
              <a:t>   Should the idea of the Magic Circle…</a:t>
            </a:r>
            <a:endParaRPr lang="en-US" sz="6000" b="1" dirty="0">
              <a:solidFill>
                <a:srgbClr val="FFFF00"/>
              </a:solidFill>
              <a:latin typeface="+mn-lt"/>
              <a:cs typeface="Times New Roman"/>
            </a:endParaRPr>
          </a:p>
        </p:txBody>
      </p:sp>
      <p:sp>
        <p:nvSpPr>
          <p:cNvPr id="3" name="Content Placeholder 2"/>
          <p:cNvSpPr>
            <a:spLocks noGrp="1"/>
          </p:cNvSpPr>
          <p:nvPr>
            <p:ph sz="quarter" idx="10"/>
          </p:nvPr>
        </p:nvSpPr>
        <p:spPr>
          <a:xfrm>
            <a:off x="437904" y="2887579"/>
            <a:ext cx="8706096" cy="2670468"/>
          </a:xfrm>
        </p:spPr>
        <p:txBody>
          <a:bodyPr>
            <a:normAutofit fontScale="55000" lnSpcReduction="20000"/>
          </a:bodyPr>
          <a:lstStyle/>
          <a:p>
            <a:pPr marL="0" indent="0">
              <a:buNone/>
            </a:pPr>
            <a:endParaRPr lang="en-US" sz="8600" i="1" dirty="0" smtClean="0">
              <a:solidFill>
                <a:srgbClr val="FFFF00"/>
              </a:solidFill>
              <a:latin typeface="+mn-lt"/>
            </a:endParaRPr>
          </a:p>
          <a:p>
            <a:pPr marL="0" indent="0">
              <a:buNone/>
            </a:pPr>
            <a:r>
              <a:rPr lang="en-US" sz="13100" i="1" dirty="0" smtClean="0">
                <a:solidFill>
                  <a:srgbClr val="FFFFFF"/>
                </a:solidFill>
                <a:latin typeface="+mn-lt"/>
              </a:rPr>
              <a:t>EVEN SURVIVE?</a:t>
            </a:r>
          </a:p>
          <a:p>
            <a:pPr marL="0" indent="0">
              <a:buNone/>
            </a:pPr>
            <a:r>
              <a:rPr lang="en-US" sz="7200" dirty="0" smtClean="0">
                <a:solidFill>
                  <a:schemeClr val="bg1"/>
                </a:solidFill>
                <a:latin typeface="+mn-lt"/>
              </a:rPr>
              <a:t>     </a:t>
            </a:r>
          </a:p>
          <a:p>
            <a:pPr marL="0" indent="0">
              <a:buNone/>
            </a:pPr>
            <a:r>
              <a:rPr lang="en-US" sz="7200" b="1" dirty="0">
                <a:solidFill>
                  <a:schemeClr val="bg1"/>
                </a:solidFill>
                <a:latin typeface="+mn-lt"/>
              </a:rPr>
              <a:t> </a:t>
            </a:r>
            <a:r>
              <a:rPr lang="en-US" sz="7200" b="1" dirty="0" smtClean="0">
                <a:solidFill>
                  <a:schemeClr val="bg1"/>
                </a:solidFill>
                <a:latin typeface="+mn-lt"/>
              </a:rPr>
              <a:t>    </a:t>
            </a:r>
          </a:p>
        </p:txBody>
      </p:sp>
    </p:spTree>
    <p:extLst>
      <p:ext uri="{BB962C8B-B14F-4D97-AF65-F5344CB8AC3E}">
        <p14:creationId xmlns:p14="http://schemas.microsoft.com/office/powerpoint/2010/main" val="16491677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4400" b="1" dirty="0" smtClean="0">
                <a:solidFill>
                  <a:srgbClr val="FFFF00"/>
                </a:solidFill>
                <a:latin typeface="+mn-lt"/>
              </a:rPr>
              <a:t>Remember</a:t>
            </a:r>
            <a:endParaRPr lang="en-US" sz="4400" b="1" dirty="0">
              <a:solidFill>
                <a:srgbClr val="FFFF00"/>
              </a:solidFill>
              <a:latin typeface="+mn-lt"/>
            </a:endParaRPr>
          </a:p>
        </p:txBody>
      </p:sp>
      <p:sp>
        <p:nvSpPr>
          <p:cNvPr id="3" name="Content Placeholder 2"/>
          <p:cNvSpPr>
            <a:spLocks noGrp="1"/>
          </p:cNvSpPr>
          <p:nvPr>
            <p:ph sz="quarter" idx="10"/>
          </p:nvPr>
        </p:nvSpPr>
        <p:spPr>
          <a:xfrm>
            <a:off x="457200" y="1016000"/>
            <a:ext cx="8529806" cy="4710134"/>
          </a:xfrm>
        </p:spPr>
        <p:txBody>
          <a:bodyPr>
            <a:normAutofit/>
          </a:bodyPr>
          <a:lstStyle/>
          <a:p>
            <a:pPr marL="0" indent="0">
              <a:buNone/>
            </a:pPr>
            <a:r>
              <a:rPr lang="en-US" sz="3600" b="1" dirty="0" smtClean="0">
                <a:solidFill>
                  <a:schemeClr val="bg1"/>
                </a:solidFill>
                <a:latin typeface="+mn-lt"/>
              </a:rPr>
              <a:t>The </a:t>
            </a:r>
            <a:r>
              <a:rPr lang="en-US" sz="3600" b="1" dirty="0" smtClean="0">
                <a:solidFill>
                  <a:schemeClr val="accent4">
                    <a:lumMod val="40000"/>
                    <a:lumOff val="60000"/>
                  </a:schemeClr>
                </a:solidFill>
                <a:latin typeface="+mn-lt"/>
              </a:rPr>
              <a:t>“Magic Circle” </a:t>
            </a:r>
            <a:r>
              <a:rPr lang="en-US" sz="3600" b="1" dirty="0" smtClean="0">
                <a:solidFill>
                  <a:schemeClr val="bg1"/>
                </a:solidFill>
                <a:latin typeface="+mn-lt"/>
              </a:rPr>
              <a:t>acts (in theory) as a fence keeping out real world laws</a:t>
            </a:r>
            <a:endParaRPr lang="en-US" sz="3600" b="1" dirty="0">
              <a:solidFill>
                <a:schemeClr val="bg1"/>
              </a:solidFill>
              <a:latin typeface="+mn-lt"/>
            </a:endParaRPr>
          </a:p>
        </p:txBody>
      </p:sp>
      <p:pic>
        <p:nvPicPr>
          <p:cNvPr id="4" name="Picture 3" descr="1407256259e4wg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35144" y="2055542"/>
            <a:ext cx="5833881" cy="3820251"/>
          </a:xfrm>
          <a:prstGeom prst="rect">
            <a:avLst/>
          </a:prstGeom>
        </p:spPr>
      </p:pic>
    </p:spTree>
    <p:extLst>
      <p:ext uri="{BB962C8B-B14F-4D97-AF65-F5344CB8AC3E}">
        <p14:creationId xmlns:p14="http://schemas.microsoft.com/office/powerpoint/2010/main" val="19743373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lstStyle/>
          <a:p>
            <a:r>
              <a:rPr lang="en-US" sz="4800" b="1" dirty="0" smtClean="0">
                <a:solidFill>
                  <a:srgbClr val="FFFF00"/>
                </a:solidFill>
                <a:latin typeface="+mn-lt"/>
                <a:cs typeface="Times New Roman"/>
              </a:rPr>
              <a:t>The “Magic Circle”</a:t>
            </a:r>
            <a:endParaRPr lang="en-US" sz="4800" b="1" dirty="0">
              <a:solidFill>
                <a:srgbClr val="FFFF00"/>
              </a:solidFill>
              <a:latin typeface="+mn-lt"/>
              <a:cs typeface="Times New Roman"/>
            </a:endParaRPr>
          </a:p>
        </p:txBody>
      </p:sp>
      <p:sp>
        <p:nvSpPr>
          <p:cNvPr id="3" name="Content Placeholder 2"/>
          <p:cNvSpPr>
            <a:spLocks noGrp="1"/>
          </p:cNvSpPr>
          <p:nvPr>
            <p:ph sz="quarter" idx="10"/>
          </p:nvPr>
        </p:nvSpPr>
        <p:spPr>
          <a:xfrm>
            <a:off x="0" y="1016000"/>
            <a:ext cx="9144000" cy="4710134"/>
          </a:xfrm>
        </p:spPr>
        <p:txBody>
          <a:bodyPr>
            <a:normAutofit/>
          </a:bodyPr>
          <a:lstStyle/>
          <a:p>
            <a:pPr marL="0" indent="0">
              <a:buNone/>
            </a:pPr>
            <a:r>
              <a:rPr lang="en-US" sz="2000" dirty="0" smtClean="0">
                <a:solidFill>
                  <a:srgbClr val="FFFFFF"/>
                </a:solidFill>
                <a:latin typeface="+mn-lt"/>
              </a:rPr>
              <a:t>“All </a:t>
            </a:r>
            <a:r>
              <a:rPr lang="en-US" sz="2000" dirty="0">
                <a:solidFill>
                  <a:srgbClr val="FFFFFF"/>
                </a:solidFill>
                <a:latin typeface="+mn-lt"/>
              </a:rPr>
              <a:t>play moves and has its being within a play-ground marked off beforehand either materially or ideally, deliberately or as a matter of course. Just as there is no formal difference between play and ritual, so the ‘consecrated spot’ cannot be formally distinguished from the play-ground</a:t>
            </a:r>
            <a:r>
              <a:rPr lang="en-US" sz="2000" dirty="0">
                <a:latin typeface="+mn-lt"/>
              </a:rPr>
              <a:t>. </a:t>
            </a:r>
            <a:r>
              <a:rPr lang="en-US" sz="2000" dirty="0">
                <a:solidFill>
                  <a:schemeClr val="tx2">
                    <a:lumMod val="20000"/>
                    <a:lumOff val="80000"/>
                  </a:schemeClr>
                </a:solidFill>
                <a:latin typeface="+mn-lt"/>
              </a:rPr>
              <a:t>The arena, the card-table, the magic circle, the temple, the stage, the screen, the tennis court, the court of justice, </a:t>
            </a:r>
            <a:r>
              <a:rPr lang="en-US" sz="2000" dirty="0" smtClean="0">
                <a:solidFill>
                  <a:schemeClr val="tx2">
                    <a:lumMod val="20000"/>
                    <a:lumOff val="80000"/>
                  </a:schemeClr>
                </a:solidFill>
                <a:latin typeface="+mn-lt"/>
              </a:rPr>
              <a:t>etc</a:t>
            </a:r>
            <a:r>
              <a:rPr lang="en-US" sz="2000" dirty="0">
                <a:solidFill>
                  <a:schemeClr val="tx2">
                    <a:lumMod val="20000"/>
                    <a:lumOff val="80000"/>
                  </a:schemeClr>
                </a:solidFill>
                <a:latin typeface="+mn-lt"/>
              </a:rPr>
              <a:t>.</a:t>
            </a:r>
            <a:r>
              <a:rPr lang="en-US" sz="2000" dirty="0" smtClean="0">
                <a:solidFill>
                  <a:schemeClr val="tx2">
                    <a:lumMod val="20000"/>
                    <a:lumOff val="80000"/>
                  </a:schemeClr>
                </a:solidFill>
                <a:latin typeface="+mn-lt"/>
              </a:rPr>
              <a:t> </a:t>
            </a:r>
            <a:r>
              <a:rPr lang="en-US" sz="2000" dirty="0">
                <a:solidFill>
                  <a:schemeClr val="tx2">
                    <a:lumMod val="20000"/>
                    <a:lumOff val="80000"/>
                  </a:schemeClr>
                </a:solidFill>
                <a:latin typeface="+mn-lt"/>
              </a:rPr>
              <a:t>are all in form and function play-grounds, i.e. forbidden spots, isolated, hedged round, hallowed, within which special rules obtain. </a:t>
            </a:r>
            <a:r>
              <a:rPr lang="en-US" sz="2000" dirty="0">
                <a:solidFill>
                  <a:srgbClr val="FFFF00"/>
                </a:solidFill>
                <a:latin typeface="+mn-lt"/>
              </a:rPr>
              <a:t>All are temporary worlds within the ordinary world, dedicated to the performance of an act apart</a:t>
            </a:r>
            <a:r>
              <a:rPr lang="en-US" sz="2000" dirty="0" smtClean="0">
                <a:solidFill>
                  <a:srgbClr val="FFFF00"/>
                </a:solidFill>
                <a:latin typeface="+mn-lt"/>
              </a:rPr>
              <a:t>.”</a:t>
            </a:r>
          </a:p>
          <a:p>
            <a:pPr marL="0" indent="0">
              <a:buNone/>
            </a:pPr>
            <a:r>
              <a:rPr lang="en-US" sz="2000" dirty="0" smtClean="0">
                <a:solidFill>
                  <a:schemeClr val="bg1"/>
                </a:solidFill>
                <a:latin typeface="+mn-lt"/>
              </a:rPr>
              <a:t>Johan Huizinga (1872-1945) in “Homo Ludens: </a:t>
            </a:r>
            <a:r>
              <a:rPr lang="en-US" sz="2000" i="1" dirty="0" smtClean="0">
                <a:solidFill>
                  <a:schemeClr val="bg1"/>
                </a:solidFill>
                <a:latin typeface="+mn-lt"/>
              </a:rPr>
              <a:t>A Study of the Play-Element in Culture</a:t>
            </a:r>
            <a:r>
              <a:rPr lang="en-US" sz="2000" dirty="0" smtClean="0">
                <a:solidFill>
                  <a:schemeClr val="bg1"/>
                </a:solidFill>
                <a:latin typeface="+mn-lt"/>
              </a:rPr>
              <a:t>”. Applied to video games by Katie </a:t>
            </a:r>
            <a:r>
              <a:rPr lang="en-US" sz="2000" dirty="0" err="1" smtClean="0">
                <a:solidFill>
                  <a:schemeClr val="bg1"/>
                </a:solidFill>
                <a:latin typeface="+mn-lt"/>
              </a:rPr>
              <a:t>Salen</a:t>
            </a:r>
            <a:r>
              <a:rPr lang="en-US" sz="2000" dirty="0" smtClean="0">
                <a:solidFill>
                  <a:schemeClr val="bg1"/>
                </a:solidFill>
                <a:latin typeface="+mn-lt"/>
              </a:rPr>
              <a:t> &amp; Eric Zimmerman in “Rules of Play: Game Design Fundamentals” (2003)</a:t>
            </a:r>
          </a:p>
          <a:p>
            <a:pPr marL="0" indent="0">
              <a:buNone/>
            </a:pPr>
            <a:endParaRPr lang="en-US" sz="2000" baseline="30000" dirty="0"/>
          </a:p>
          <a:p>
            <a:pPr marL="0" indent="0">
              <a:buNone/>
            </a:pPr>
            <a:endParaRPr lang="en-US" sz="2000" baseline="30000" dirty="0" smtClean="0"/>
          </a:p>
        </p:txBody>
      </p:sp>
      <p:pic>
        <p:nvPicPr>
          <p:cNvPr id="6" name="Content Placeholder 5" descr="220px-CIRCLE_1.png"/>
          <p:cNvPicPr>
            <a:picLocks noChangeAspect="1"/>
          </p:cNvPicPr>
          <p:nvPr/>
        </p:nvPicPr>
        <p:blipFill rotWithShape="1">
          <a:blip r:embed="rId2" cstate="print">
            <a:extLst>
              <a:ext uri="{28A0092B-C50C-407E-A947-70E740481C1C}">
                <a14:useLocalDpi xmlns:a14="http://schemas.microsoft.com/office/drawing/2010/main"/>
              </a:ext>
            </a:extLst>
          </a:blip>
          <a:srcRect l="-625" r="-3610"/>
          <a:stretch/>
        </p:blipFill>
        <p:spPr>
          <a:xfrm>
            <a:off x="5207219" y="3908680"/>
            <a:ext cx="2474352" cy="2351735"/>
          </a:xfrm>
          <a:prstGeom prst="rect">
            <a:avLst/>
          </a:prstGeom>
        </p:spPr>
      </p:pic>
    </p:spTree>
    <p:extLst>
      <p:ext uri="{BB962C8B-B14F-4D97-AF65-F5344CB8AC3E}">
        <p14:creationId xmlns:p14="http://schemas.microsoft.com/office/powerpoint/2010/main" val="7357559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185"/>
            <a:ext cx="8229600" cy="860716"/>
          </a:xfrm>
        </p:spPr>
        <p:txBody>
          <a:bodyPr>
            <a:normAutofit fontScale="90000"/>
          </a:bodyPr>
          <a:lstStyle/>
          <a:p>
            <a:r>
              <a:rPr lang="en-US" dirty="0" smtClean="0"/>
              <a:t> </a:t>
            </a:r>
            <a:r>
              <a:rPr lang="en-US" sz="4800" b="1" dirty="0" smtClean="0">
                <a:latin typeface="Times New Roman"/>
                <a:cs typeface="Times New Roman"/>
              </a:rPr>
              <a:t> </a:t>
            </a:r>
            <a:r>
              <a:rPr lang="en-US" sz="4900" b="1" dirty="0" smtClean="0">
                <a:solidFill>
                  <a:srgbClr val="FFFF00"/>
                </a:solidFill>
                <a:latin typeface="+mn-lt"/>
                <a:cs typeface="Times New Roman"/>
              </a:rPr>
              <a:t>The </a:t>
            </a:r>
            <a:r>
              <a:rPr lang="en-US" sz="4900" b="1" dirty="0">
                <a:solidFill>
                  <a:srgbClr val="FFFF00"/>
                </a:solidFill>
                <a:latin typeface="+mn-lt"/>
                <a:cs typeface="Times New Roman"/>
              </a:rPr>
              <a:t>“Magic Circle</a:t>
            </a:r>
            <a:r>
              <a:rPr lang="en-US" sz="4900" b="1" dirty="0" smtClean="0">
                <a:solidFill>
                  <a:srgbClr val="FFFF00"/>
                </a:solidFill>
                <a:latin typeface="+mn-lt"/>
                <a:cs typeface="Times New Roman"/>
              </a:rPr>
              <a:t>” exposed</a:t>
            </a:r>
            <a:endParaRPr lang="en-US" sz="4900" b="1" dirty="0">
              <a:solidFill>
                <a:srgbClr val="FFFF00"/>
              </a:solidFill>
              <a:latin typeface="+mn-lt"/>
              <a:cs typeface="Times New Roman"/>
            </a:endParaRPr>
          </a:p>
        </p:txBody>
      </p:sp>
      <p:sp>
        <p:nvSpPr>
          <p:cNvPr id="3" name="Content Placeholder 2"/>
          <p:cNvSpPr>
            <a:spLocks noGrp="1"/>
          </p:cNvSpPr>
          <p:nvPr>
            <p:ph sz="quarter" idx="10"/>
          </p:nvPr>
        </p:nvSpPr>
        <p:spPr>
          <a:xfrm>
            <a:off x="457200" y="887901"/>
            <a:ext cx="8686800" cy="5492593"/>
          </a:xfrm>
        </p:spPr>
        <p:txBody>
          <a:bodyPr>
            <a:normAutofit/>
          </a:bodyPr>
          <a:lstStyle/>
          <a:p>
            <a:pPr marL="0" indent="0">
              <a:lnSpc>
                <a:spcPct val="90000"/>
              </a:lnSpc>
              <a:buNone/>
            </a:pPr>
            <a:r>
              <a:rPr lang="en-US" sz="2800" dirty="0" smtClean="0">
                <a:solidFill>
                  <a:srgbClr val="FFFFFF"/>
                </a:solidFill>
                <a:latin typeface="+mn-lt"/>
              </a:rPr>
              <a:t>“As </a:t>
            </a:r>
            <a:r>
              <a:rPr lang="en-US" sz="2800" dirty="0">
                <a:solidFill>
                  <a:srgbClr val="FFFFFF"/>
                </a:solidFill>
                <a:latin typeface="+mn-lt"/>
              </a:rPr>
              <a:t>stated previously, players never play a new game or fail to bring outside </a:t>
            </a:r>
            <a:r>
              <a:rPr lang="en-US" sz="2800" dirty="0" smtClean="0">
                <a:solidFill>
                  <a:srgbClr val="FFFFFF"/>
                </a:solidFill>
                <a:latin typeface="+mn-lt"/>
              </a:rPr>
              <a:t>knowledge </a:t>
            </a:r>
            <a:r>
              <a:rPr lang="en-US" sz="2800" dirty="0">
                <a:solidFill>
                  <a:srgbClr val="FFFFFF"/>
                </a:solidFill>
                <a:latin typeface="+mn-lt"/>
              </a:rPr>
              <a:t>about games and gameplay into their gaming situations. The event is ‘‘tainted’’ perhaps by prior knowledge. </a:t>
            </a:r>
            <a:r>
              <a:rPr lang="en-US" sz="2800" dirty="0">
                <a:solidFill>
                  <a:srgbClr val="FFFF00"/>
                </a:solidFill>
                <a:latin typeface="+mn-lt"/>
              </a:rPr>
              <a:t>There is no innocent </a:t>
            </a:r>
            <a:r>
              <a:rPr lang="en-US" sz="2800" dirty="0" smtClean="0">
                <a:solidFill>
                  <a:srgbClr val="FFFF00"/>
                </a:solidFill>
                <a:latin typeface="+mn-lt"/>
              </a:rPr>
              <a:t>gaming…Players </a:t>
            </a:r>
            <a:r>
              <a:rPr lang="en-US" sz="2800" dirty="0">
                <a:solidFill>
                  <a:srgbClr val="FFFF00"/>
                </a:solidFill>
                <a:latin typeface="+mn-lt"/>
              </a:rPr>
              <a:t>also have real lives, with real commitments, expectations, hopes, and desires. That is also brought into the game world, here </a:t>
            </a:r>
            <a:r>
              <a:rPr lang="en-US" sz="2800" dirty="0" err="1">
                <a:solidFill>
                  <a:srgbClr val="FFFF00"/>
                </a:solidFill>
                <a:latin typeface="+mn-lt"/>
              </a:rPr>
              <a:t>Azeroth</a:t>
            </a:r>
            <a:r>
              <a:rPr lang="en-US" sz="2800" dirty="0">
                <a:solidFill>
                  <a:srgbClr val="FFFF00"/>
                </a:solidFill>
                <a:latin typeface="+mn-lt"/>
              </a:rPr>
              <a:t>. We can neither ignore such realities nor retreat to </a:t>
            </a:r>
            <a:r>
              <a:rPr lang="en-US" sz="2800" dirty="0" err="1">
                <a:solidFill>
                  <a:srgbClr val="FFFF00"/>
                </a:solidFill>
                <a:latin typeface="+mn-lt"/>
              </a:rPr>
              <a:t>structuralist</a:t>
            </a:r>
            <a:r>
              <a:rPr lang="en-US" sz="2800" dirty="0">
                <a:solidFill>
                  <a:srgbClr val="FFFF00"/>
                </a:solidFill>
                <a:latin typeface="+mn-lt"/>
              </a:rPr>
              <a:t> definitions of what makes or </a:t>
            </a:r>
            <a:r>
              <a:rPr lang="en-US" sz="2800" dirty="0" smtClean="0">
                <a:solidFill>
                  <a:srgbClr val="FFFF00"/>
                </a:solidFill>
                <a:latin typeface="+mn-lt"/>
              </a:rPr>
              <a:t>defines a </a:t>
            </a:r>
            <a:r>
              <a:rPr lang="en-US" sz="2800" dirty="0">
                <a:solidFill>
                  <a:srgbClr val="FFFF00"/>
                </a:solidFill>
                <a:latin typeface="+mn-lt"/>
              </a:rPr>
              <a:t>game.</a:t>
            </a:r>
            <a:r>
              <a:rPr lang="en-US" sz="2800" dirty="0">
                <a:solidFill>
                  <a:srgbClr val="B3A2C7"/>
                </a:solidFill>
                <a:latin typeface="+mn-lt"/>
              </a:rPr>
              <a:t> </a:t>
            </a:r>
            <a:r>
              <a:rPr lang="en-US" sz="2800" dirty="0">
                <a:solidFill>
                  <a:srgbClr val="FFFF00"/>
                </a:solidFill>
                <a:latin typeface="+mn-lt"/>
              </a:rPr>
              <a:t>Games are created through the act </a:t>
            </a:r>
            <a:r>
              <a:rPr lang="en-US" sz="2800" dirty="0" smtClean="0">
                <a:solidFill>
                  <a:srgbClr val="FFFF00"/>
                </a:solidFill>
                <a:latin typeface="+mn-lt"/>
              </a:rPr>
              <a:t>of gameplay</a:t>
            </a:r>
            <a:r>
              <a:rPr lang="en-US" sz="2800" dirty="0">
                <a:solidFill>
                  <a:srgbClr val="FFFF00"/>
                </a:solidFill>
                <a:latin typeface="+mn-lt"/>
              </a:rPr>
              <a:t>, which is contingent on acts by players</a:t>
            </a:r>
            <a:r>
              <a:rPr lang="en-US" sz="2800" dirty="0" smtClean="0">
                <a:solidFill>
                  <a:srgbClr val="FFFF00"/>
                </a:solidFill>
                <a:latin typeface="+mn-lt"/>
              </a:rPr>
              <a:t>.</a:t>
            </a:r>
            <a:r>
              <a:rPr lang="en-US" sz="2800" dirty="0" smtClean="0">
                <a:solidFill>
                  <a:schemeClr val="bg1"/>
                </a:solidFill>
                <a:latin typeface="+mn-lt"/>
              </a:rPr>
              <a:t>”</a:t>
            </a:r>
            <a:r>
              <a:rPr lang="en-US" sz="2800" dirty="0">
                <a:solidFill>
                  <a:schemeClr val="bg1"/>
                </a:solidFill>
                <a:latin typeface="+mn-lt"/>
              </a:rPr>
              <a:t> </a:t>
            </a:r>
            <a:endParaRPr lang="en-US" sz="2800" dirty="0" smtClean="0">
              <a:solidFill>
                <a:schemeClr val="bg1"/>
              </a:solidFill>
              <a:latin typeface="+mn-lt"/>
            </a:endParaRPr>
          </a:p>
          <a:p>
            <a:pPr marL="0" indent="0">
              <a:lnSpc>
                <a:spcPct val="90000"/>
              </a:lnSpc>
              <a:buNone/>
            </a:pPr>
            <a:r>
              <a:rPr lang="en-US" sz="2800" dirty="0" smtClean="0">
                <a:solidFill>
                  <a:srgbClr val="FFFFFF"/>
                </a:solidFill>
                <a:latin typeface="+mn-lt"/>
              </a:rPr>
              <a:t>“There is No Magic Circle” - Mia </a:t>
            </a:r>
            <a:r>
              <a:rPr lang="en-US" sz="2800" dirty="0" err="1" smtClean="0">
                <a:solidFill>
                  <a:srgbClr val="FFFFFF"/>
                </a:solidFill>
                <a:latin typeface="+mn-lt"/>
              </a:rPr>
              <a:t>Consalvo</a:t>
            </a:r>
            <a:r>
              <a:rPr lang="en-US" sz="2800" dirty="0">
                <a:solidFill>
                  <a:srgbClr val="FFFFFF"/>
                </a:solidFill>
                <a:latin typeface="+mn-lt"/>
              </a:rPr>
              <a:t> </a:t>
            </a:r>
            <a:r>
              <a:rPr lang="en-US" sz="2800" dirty="0" smtClean="0">
                <a:solidFill>
                  <a:srgbClr val="FFFFFF"/>
                </a:solidFill>
                <a:latin typeface="+mn-lt"/>
              </a:rPr>
              <a:t>(2009)</a:t>
            </a:r>
            <a:r>
              <a:rPr lang="en-US" sz="1400" dirty="0" smtClean="0">
                <a:solidFill>
                  <a:srgbClr val="FFFFFF"/>
                </a:solidFill>
                <a:latin typeface="+mn-lt"/>
                <a:hlinkClick r:id="rId2"/>
              </a:rPr>
              <a:t>http</a:t>
            </a:r>
            <a:r>
              <a:rPr lang="en-US" sz="1400" dirty="0">
                <a:solidFill>
                  <a:srgbClr val="FFFFFF"/>
                </a:solidFill>
                <a:latin typeface="+mn-lt"/>
                <a:hlinkClick r:id="rId2"/>
              </a:rPr>
              <a:t>://www.academia.edu/654444/</a:t>
            </a:r>
            <a:r>
              <a:rPr lang="en-US" sz="1400" dirty="0" smtClean="0">
                <a:solidFill>
                  <a:srgbClr val="FFFFFF"/>
                </a:solidFill>
                <a:latin typeface="+mn-lt"/>
                <a:hlinkClick r:id="rId2"/>
              </a:rPr>
              <a:t>There_is_no_magic_circle</a:t>
            </a:r>
            <a:endParaRPr lang="en-US" sz="1400" dirty="0" smtClean="0">
              <a:solidFill>
                <a:srgbClr val="FFFFFF"/>
              </a:solidFill>
              <a:latin typeface="+mn-lt"/>
            </a:endParaRPr>
          </a:p>
          <a:p>
            <a:pPr marL="0" indent="0">
              <a:buNone/>
            </a:pPr>
            <a:endParaRPr lang="en-US" sz="1400" dirty="0">
              <a:solidFill>
                <a:srgbClr val="FFFFFF"/>
              </a:solidFill>
              <a:latin typeface="+mn-lt"/>
            </a:endParaRPr>
          </a:p>
          <a:p>
            <a:pPr marL="0" indent="0">
              <a:buNone/>
            </a:pPr>
            <a:endParaRPr lang="en-US" sz="2000" dirty="0" smtClean="0">
              <a:solidFill>
                <a:srgbClr val="000000"/>
              </a:solidFill>
            </a:endParaRPr>
          </a:p>
          <a:p>
            <a:endParaRPr lang="en-US" dirty="0"/>
          </a:p>
        </p:txBody>
      </p:sp>
    </p:spTree>
    <p:extLst>
      <p:ext uri="{BB962C8B-B14F-4D97-AF65-F5344CB8AC3E}">
        <p14:creationId xmlns:p14="http://schemas.microsoft.com/office/powerpoint/2010/main" val="6514135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6000"/>
          </a:xfrm>
        </p:spPr>
        <p:txBody>
          <a:bodyPr>
            <a:noAutofit/>
          </a:bodyPr>
          <a:lstStyle/>
          <a:p>
            <a:r>
              <a:rPr lang="en-US" sz="3200" b="1" dirty="0" smtClean="0">
                <a:solidFill>
                  <a:srgbClr val="FFFF00"/>
                </a:solidFill>
                <a:latin typeface="+mn-lt"/>
              </a:rPr>
              <a:t>   Violent Games, Liability &amp; Regulation: Cases</a:t>
            </a:r>
            <a:endParaRPr lang="en-US" sz="3200" b="1" dirty="0">
              <a:solidFill>
                <a:srgbClr val="FFFF00"/>
              </a:solidFill>
              <a:latin typeface="+mn-lt"/>
            </a:endParaRPr>
          </a:p>
        </p:txBody>
      </p:sp>
      <p:sp>
        <p:nvSpPr>
          <p:cNvPr id="3" name="Content Placeholder 2"/>
          <p:cNvSpPr>
            <a:spLocks noGrp="1"/>
          </p:cNvSpPr>
          <p:nvPr>
            <p:ph sz="quarter" idx="10"/>
          </p:nvPr>
        </p:nvSpPr>
        <p:spPr>
          <a:xfrm>
            <a:off x="0" y="1016000"/>
            <a:ext cx="9144000" cy="4982308"/>
          </a:xfrm>
        </p:spPr>
        <p:txBody>
          <a:bodyPr>
            <a:normAutofit fontScale="85000" lnSpcReduction="20000"/>
          </a:bodyPr>
          <a:lstStyle/>
          <a:p>
            <a:r>
              <a:rPr lang="en-US" i="1" dirty="0" smtClean="0">
                <a:solidFill>
                  <a:schemeClr val="bg1"/>
                </a:solidFill>
                <a:latin typeface="Lucida Console"/>
                <a:cs typeface="Lucida Console"/>
              </a:rPr>
              <a:t>Watters v. TSR </a:t>
            </a:r>
            <a:r>
              <a:rPr lang="en-US" dirty="0" smtClean="0">
                <a:solidFill>
                  <a:schemeClr val="bg1"/>
                </a:solidFill>
                <a:latin typeface="Lucida Console"/>
                <a:cs typeface="Lucida Console"/>
              </a:rPr>
              <a:t>(D&amp;D) 1990 USCA</a:t>
            </a:r>
          </a:p>
          <a:p>
            <a:r>
              <a:rPr lang="en-US" i="1" dirty="0" smtClean="0">
                <a:solidFill>
                  <a:schemeClr val="bg1"/>
                </a:solidFill>
                <a:latin typeface="Lucida Console"/>
                <a:cs typeface="Lucida Console"/>
              </a:rPr>
              <a:t>James v. Meow </a:t>
            </a:r>
            <a:r>
              <a:rPr lang="en-US" dirty="0" smtClean="0">
                <a:solidFill>
                  <a:schemeClr val="bg1"/>
                </a:solidFill>
                <a:latin typeface="Lucida Console"/>
                <a:cs typeface="Lucida Console"/>
              </a:rPr>
              <a:t>(Heath High, Kentucky) 2002 USCA</a:t>
            </a:r>
          </a:p>
          <a:p>
            <a:r>
              <a:rPr lang="en-US" i="1" dirty="0" smtClean="0">
                <a:solidFill>
                  <a:schemeClr val="bg1"/>
                </a:solidFill>
                <a:latin typeface="Lucida Console"/>
                <a:cs typeface="Lucida Console"/>
              </a:rPr>
              <a:t>Sanders v. Acclaim </a:t>
            </a:r>
            <a:r>
              <a:rPr lang="en-US" dirty="0" smtClean="0">
                <a:solidFill>
                  <a:schemeClr val="bg1"/>
                </a:solidFill>
                <a:latin typeface="Lucida Console"/>
                <a:cs typeface="Lucida Console"/>
              </a:rPr>
              <a:t>(Columbine) 2002 US Dist.</a:t>
            </a:r>
          </a:p>
          <a:p>
            <a:r>
              <a:rPr lang="en-US" i="1" dirty="0" smtClean="0">
                <a:solidFill>
                  <a:schemeClr val="bg1"/>
                </a:solidFill>
                <a:latin typeface="Lucida Console"/>
                <a:cs typeface="Lucida Console"/>
              </a:rPr>
              <a:t>Wilson v. Midway </a:t>
            </a:r>
            <a:r>
              <a:rPr lang="en-US" dirty="0" smtClean="0">
                <a:solidFill>
                  <a:schemeClr val="bg1"/>
                </a:solidFill>
                <a:latin typeface="Lucida Console"/>
                <a:cs typeface="Lucida Console"/>
              </a:rPr>
              <a:t>(Mortal </a:t>
            </a:r>
            <a:r>
              <a:rPr lang="en-US" dirty="0" err="1" smtClean="0">
                <a:solidFill>
                  <a:schemeClr val="bg1"/>
                </a:solidFill>
                <a:latin typeface="Lucida Console"/>
                <a:cs typeface="Lucida Console"/>
              </a:rPr>
              <a:t>Kombat</a:t>
            </a:r>
            <a:r>
              <a:rPr lang="en-US" dirty="0" smtClean="0">
                <a:solidFill>
                  <a:schemeClr val="bg1"/>
                </a:solidFill>
                <a:latin typeface="Lucida Console"/>
                <a:cs typeface="Lucida Console"/>
              </a:rPr>
              <a:t>) 2002 US Dist.</a:t>
            </a:r>
          </a:p>
          <a:p>
            <a:pPr marL="0" indent="0">
              <a:buNone/>
            </a:pPr>
            <a:r>
              <a:rPr lang="en-US" dirty="0" smtClean="0">
                <a:solidFill>
                  <a:schemeClr val="bg1"/>
                </a:solidFill>
                <a:latin typeface="Lucida Console"/>
                <a:cs typeface="Lucida Console"/>
              </a:rPr>
              <a:t>----------------------------------------------------------</a:t>
            </a:r>
          </a:p>
          <a:p>
            <a:r>
              <a:rPr lang="en-US" i="1" dirty="0" smtClean="0">
                <a:solidFill>
                  <a:schemeClr val="bg1"/>
                </a:solidFill>
                <a:latin typeface="Lucida Console"/>
                <a:cs typeface="Lucida Console"/>
              </a:rPr>
              <a:t>American Amusement v. Kendrick </a:t>
            </a:r>
            <a:r>
              <a:rPr lang="en-US" dirty="0" smtClean="0">
                <a:solidFill>
                  <a:schemeClr val="bg1"/>
                </a:solidFill>
                <a:latin typeface="Lucida Console"/>
                <a:cs typeface="Lucida Console"/>
              </a:rPr>
              <a:t>2001 USCA </a:t>
            </a:r>
          </a:p>
          <a:p>
            <a:pPr marL="0" indent="0">
              <a:buNone/>
            </a:pPr>
            <a:r>
              <a:rPr lang="en-US" dirty="0">
                <a:solidFill>
                  <a:schemeClr val="bg1"/>
                </a:solidFill>
                <a:latin typeface="Lucida Console"/>
                <a:cs typeface="Lucida Console"/>
              </a:rPr>
              <a:t> </a:t>
            </a:r>
            <a:r>
              <a:rPr lang="en-US" dirty="0" smtClean="0">
                <a:solidFill>
                  <a:schemeClr val="bg1"/>
                </a:solidFill>
                <a:latin typeface="Lucida Console"/>
                <a:cs typeface="Lucida Console"/>
              </a:rPr>
              <a:t> (</a:t>
            </a:r>
            <a:r>
              <a:rPr lang="en-US" dirty="0">
                <a:solidFill>
                  <a:schemeClr val="bg1"/>
                </a:solidFill>
                <a:latin typeface="Lucida Console"/>
                <a:cs typeface="Lucida Console"/>
              </a:rPr>
              <a:t>protecting </a:t>
            </a:r>
            <a:r>
              <a:rPr lang="en-US" dirty="0" smtClean="0">
                <a:solidFill>
                  <a:schemeClr val="bg1"/>
                </a:solidFill>
                <a:latin typeface="Lucida Console"/>
                <a:cs typeface="Lucida Console"/>
              </a:rPr>
              <a:t>minors)</a:t>
            </a:r>
          </a:p>
          <a:p>
            <a:r>
              <a:rPr lang="en-US" i="1" dirty="0" smtClean="0">
                <a:solidFill>
                  <a:schemeClr val="bg1"/>
                </a:solidFill>
                <a:latin typeface="Lucida Console"/>
                <a:cs typeface="Lucida Console"/>
              </a:rPr>
              <a:t>IDSA v. St. Louis </a:t>
            </a:r>
            <a:r>
              <a:rPr lang="en-US" dirty="0" smtClean="0">
                <a:solidFill>
                  <a:schemeClr val="bg1"/>
                </a:solidFill>
                <a:latin typeface="Lucida Console"/>
                <a:cs typeface="Lucida Console"/>
              </a:rPr>
              <a:t>2003 USCA (protecting minors)</a:t>
            </a:r>
          </a:p>
          <a:p>
            <a:r>
              <a:rPr lang="en-US" i="1" dirty="0">
                <a:solidFill>
                  <a:schemeClr val="bg1"/>
                </a:solidFill>
                <a:latin typeface="Lucida Console"/>
                <a:cs typeface="Lucida Console"/>
              </a:rPr>
              <a:t>VSDA v. Maleng </a:t>
            </a:r>
            <a:r>
              <a:rPr lang="en-US" dirty="0">
                <a:solidFill>
                  <a:schemeClr val="bg1"/>
                </a:solidFill>
                <a:latin typeface="Lucida Console"/>
                <a:cs typeface="Lucida Console"/>
              </a:rPr>
              <a:t>2004 US Dist.</a:t>
            </a:r>
            <a:r>
              <a:rPr lang="en-US" i="1" dirty="0">
                <a:solidFill>
                  <a:schemeClr val="bg1"/>
                </a:solidFill>
                <a:latin typeface="Lucida Console"/>
                <a:cs typeface="Lucida Console"/>
              </a:rPr>
              <a:t> </a:t>
            </a:r>
            <a:r>
              <a:rPr lang="en-US" dirty="0">
                <a:solidFill>
                  <a:schemeClr val="bg1"/>
                </a:solidFill>
                <a:latin typeface="Lucida Console"/>
                <a:cs typeface="Lucida Console"/>
              </a:rPr>
              <a:t>(regulate games </a:t>
            </a:r>
            <a:endParaRPr lang="en-US" dirty="0" smtClean="0">
              <a:solidFill>
                <a:schemeClr val="bg1"/>
              </a:solidFill>
              <a:latin typeface="Lucida Console"/>
              <a:cs typeface="Lucida Console"/>
            </a:endParaRPr>
          </a:p>
          <a:p>
            <a:pPr marL="0" indent="0">
              <a:buNone/>
            </a:pPr>
            <a:r>
              <a:rPr lang="en-US" dirty="0">
                <a:solidFill>
                  <a:schemeClr val="bg1"/>
                </a:solidFill>
                <a:latin typeface="Lucida Console"/>
                <a:cs typeface="Lucida Console"/>
              </a:rPr>
              <a:t> </a:t>
            </a:r>
            <a:r>
              <a:rPr lang="en-US" dirty="0" smtClean="0">
                <a:solidFill>
                  <a:schemeClr val="bg1"/>
                </a:solidFill>
                <a:latin typeface="Lucida Console"/>
                <a:cs typeface="Lucida Console"/>
              </a:rPr>
              <a:t> depicting </a:t>
            </a:r>
            <a:r>
              <a:rPr lang="en-US" dirty="0">
                <a:solidFill>
                  <a:schemeClr val="bg1"/>
                </a:solidFill>
                <a:latin typeface="Lucida Console"/>
                <a:cs typeface="Lucida Console"/>
              </a:rPr>
              <a:t>violence against law enforcement</a:t>
            </a:r>
            <a:r>
              <a:rPr lang="en-US" dirty="0" smtClean="0">
                <a:solidFill>
                  <a:schemeClr val="bg1"/>
                </a:solidFill>
                <a:latin typeface="Lucida Console"/>
                <a:cs typeface="Lucida Console"/>
              </a:rPr>
              <a:t>)</a:t>
            </a:r>
            <a:endParaRPr lang="en-US" dirty="0">
              <a:solidFill>
                <a:schemeClr val="bg1"/>
              </a:solidFill>
              <a:latin typeface="Lucida Console"/>
              <a:cs typeface="Lucida Console"/>
            </a:endParaRPr>
          </a:p>
          <a:p>
            <a:r>
              <a:rPr lang="en-US" i="1" dirty="0" smtClean="0">
                <a:solidFill>
                  <a:schemeClr val="bg1"/>
                </a:solidFill>
                <a:latin typeface="Lucida Console"/>
                <a:cs typeface="Lucida Console"/>
              </a:rPr>
              <a:t>ESA v. Blagojevich </a:t>
            </a:r>
            <a:r>
              <a:rPr lang="en-US" dirty="0" smtClean="0">
                <a:solidFill>
                  <a:schemeClr val="bg1"/>
                </a:solidFill>
                <a:latin typeface="Lucida Console"/>
                <a:cs typeface="Lucida Console"/>
              </a:rPr>
              <a:t>2006 USCA (protecting minors)</a:t>
            </a:r>
          </a:p>
          <a:p>
            <a:r>
              <a:rPr lang="en-US" i="1" dirty="0" smtClean="0">
                <a:solidFill>
                  <a:schemeClr val="bg1"/>
                </a:solidFill>
                <a:latin typeface="Lucida Console"/>
                <a:cs typeface="Lucida Console"/>
              </a:rPr>
              <a:t>EMA v. Henry </a:t>
            </a:r>
            <a:r>
              <a:rPr lang="en-US" dirty="0" smtClean="0">
                <a:solidFill>
                  <a:schemeClr val="bg1"/>
                </a:solidFill>
                <a:latin typeface="Lucida Console"/>
                <a:cs typeface="Lucida Console"/>
              </a:rPr>
              <a:t>2007 US Dist. (protecting minors)</a:t>
            </a:r>
          </a:p>
          <a:p>
            <a:r>
              <a:rPr lang="en-US" i="1" dirty="0">
                <a:solidFill>
                  <a:schemeClr val="bg1"/>
                </a:solidFill>
                <a:latin typeface="Lucida Console"/>
                <a:cs typeface="Lucida Console"/>
              </a:rPr>
              <a:t>ESA v. Swanson </a:t>
            </a:r>
            <a:r>
              <a:rPr lang="en-US" dirty="0">
                <a:solidFill>
                  <a:schemeClr val="bg1"/>
                </a:solidFill>
                <a:latin typeface="Lucida Console"/>
                <a:cs typeface="Lucida Console"/>
              </a:rPr>
              <a:t>2008 USCA (purchase contrary to </a:t>
            </a:r>
            <a:r>
              <a:rPr lang="en-US" dirty="0" smtClean="0">
                <a:solidFill>
                  <a:schemeClr val="bg1"/>
                </a:solidFill>
                <a:latin typeface="Lucida Console"/>
                <a:cs typeface="Lucida Console"/>
              </a:rPr>
              <a:t> </a:t>
            </a:r>
          </a:p>
          <a:p>
            <a:pPr marL="0" indent="0">
              <a:buNone/>
            </a:pPr>
            <a:r>
              <a:rPr lang="en-US" dirty="0">
                <a:solidFill>
                  <a:schemeClr val="bg1"/>
                </a:solidFill>
                <a:latin typeface="Lucida Console"/>
                <a:cs typeface="Lucida Console"/>
              </a:rPr>
              <a:t> </a:t>
            </a:r>
            <a:r>
              <a:rPr lang="en-US" dirty="0" smtClean="0">
                <a:solidFill>
                  <a:schemeClr val="bg1"/>
                </a:solidFill>
                <a:latin typeface="Lucida Console"/>
                <a:cs typeface="Lucida Console"/>
              </a:rPr>
              <a:t> “</a:t>
            </a:r>
            <a:r>
              <a:rPr lang="en-US" dirty="0">
                <a:solidFill>
                  <a:schemeClr val="bg1"/>
                </a:solidFill>
                <a:latin typeface="Lucida Console"/>
                <a:cs typeface="Lucida Console"/>
              </a:rPr>
              <a:t>rating”</a:t>
            </a:r>
            <a:r>
              <a:rPr lang="en-US" dirty="0" smtClean="0">
                <a:solidFill>
                  <a:schemeClr val="bg1"/>
                </a:solidFill>
                <a:latin typeface="Lucida Console"/>
                <a:cs typeface="Lucida Console"/>
              </a:rPr>
              <a:t>)</a:t>
            </a:r>
          </a:p>
          <a:p>
            <a:r>
              <a:rPr lang="en-US" i="1" dirty="0" smtClean="0">
                <a:solidFill>
                  <a:schemeClr val="bg1"/>
                </a:solidFill>
                <a:latin typeface="Lucida Console"/>
                <a:cs typeface="Lucida Console"/>
              </a:rPr>
              <a:t>ESA v. Chicago Transit </a:t>
            </a:r>
            <a:r>
              <a:rPr lang="en-US" dirty="0" smtClean="0">
                <a:solidFill>
                  <a:schemeClr val="bg1"/>
                </a:solidFill>
                <a:latin typeface="Lucida Console"/>
                <a:cs typeface="Lucida Console"/>
              </a:rPr>
              <a:t>2010 US Dist. (restricted </a:t>
            </a:r>
          </a:p>
          <a:p>
            <a:pPr marL="0" indent="0">
              <a:buNone/>
            </a:pPr>
            <a:r>
              <a:rPr lang="en-US" dirty="0">
                <a:solidFill>
                  <a:schemeClr val="bg1"/>
                </a:solidFill>
                <a:latin typeface="Lucida Console"/>
                <a:cs typeface="Lucida Console"/>
              </a:rPr>
              <a:t> </a:t>
            </a:r>
            <a:r>
              <a:rPr lang="en-US" dirty="0" smtClean="0">
                <a:solidFill>
                  <a:schemeClr val="bg1"/>
                </a:solidFill>
                <a:latin typeface="Lucida Console"/>
                <a:cs typeface="Lucida Console"/>
              </a:rPr>
              <a:t> “M” game ads on CTA vehicles)</a:t>
            </a:r>
          </a:p>
          <a:p>
            <a:r>
              <a:rPr lang="en-US" b="1" dirty="0" smtClean="0">
                <a:solidFill>
                  <a:schemeClr val="bg1"/>
                </a:solidFill>
                <a:latin typeface="Lucida Console"/>
                <a:cs typeface="Lucida Console"/>
              </a:rPr>
              <a:t>ESA v. Schwarzenegger 2011 SCOTUS (prohibited violent  </a:t>
            </a:r>
          </a:p>
          <a:p>
            <a:pPr marL="0" indent="0">
              <a:buNone/>
            </a:pPr>
            <a:r>
              <a:rPr lang="en-US" b="1" dirty="0">
                <a:solidFill>
                  <a:schemeClr val="bg1"/>
                </a:solidFill>
                <a:latin typeface="Lucida Console"/>
                <a:cs typeface="Lucida Console"/>
              </a:rPr>
              <a:t> </a:t>
            </a:r>
            <a:r>
              <a:rPr lang="en-US" b="1" dirty="0" smtClean="0">
                <a:solidFill>
                  <a:schemeClr val="bg1"/>
                </a:solidFill>
                <a:latin typeface="Lucida Console"/>
                <a:cs typeface="Lucida Console"/>
              </a:rPr>
              <a:t> video games) - </a:t>
            </a:r>
            <a:r>
              <a:rPr lang="en-US" i="1" dirty="0" smtClean="0">
                <a:solidFill>
                  <a:schemeClr val="bg1"/>
                </a:solidFill>
                <a:latin typeface="Lucida Console"/>
                <a:cs typeface="Lucida Console"/>
              </a:rPr>
              <a:t>Class 12 upcoming</a:t>
            </a:r>
            <a:endParaRPr lang="en-US" i="1" dirty="0">
              <a:solidFill>
                <a:schemeClr val="bg1"/>
              </a:solidFill>
              <a:latin typeface="Lucida Console"/>
              <a:cs typeface="Lucida Console"/>
            </a:endParaRPr>
          </a:p>
        </p:txBody>
      </p:sp>
    </p:spTree>
    <p:extLst>
      <p:ext uri="{BB962C8B-B14F-4D97-AF65-F5344CB8AC3E}">
        <p14:creationId xmlns:p14="http://schemas.microsoft.com/office/powerpoint/2010/main" val="12083422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1556"/>
            <a:ext cx="9144000" cy="1016000"/>
          </a:xfrm>
        </p:spPr>
        <p:txBody>
          <a:bodyPr>
            <a:normAutofit fontScale="90000"/>
          </a:bodyPr>
          <a:lstStyle/>
          <a:p>
            <a:r>
              <a:rPr lang="en-US" sz="3200" b="1" dirty="0" smtClean="0">
                <a:solidFill>
                  <a:srgbClr val="FFFF00"/>
                </a:solidFill>
                <a:latin typeface="+mn-lt"/>
              </a:rPr>
              <a:t>  Violent </a:t>
            </a:r>
            <a:r>
              <a:rPr lang="en-US" sz="3200" b="1" dirty="0">
                <a:solidFill>
                  <a:srgbClr val="FFFF00"/>
                </a:solidFill>
                <a:latin typeface="+mn-lt"/>
              </a:rPr>
              <a:t>Games, Liability &amp; Regulation: </a:t>
            </a:r>
            <a:r>
              <a:rPr lang="en-US" sz="3200" b="1" dirty="0" smtClean="0">
                <a:solidFill>
                  <a:srgbClr val="FF6600"/>
                </a:solidFill>
                <a:latin typeface="+mn-lt"/>
              </a:rPr>
              <a:t>Rationales</a:t>
            </a:r>
            <a:endParaRPr lang="en-US" sz="3200" b="1" dirty="0">
              <a:solidFill>
                <a:srgbClr val="FF6600"/>
              </a:solidFill>
              <a:latin typeface="+mn-lt"/>
            </a:endParaRPr>
          </a:p>
        </p:txBody>
      </p:sp>
      <p:sp>
        <p:nvSpPr>
          <p:cNvPr id="3" name="Content Placeholder 2"/>
          <p:cNvSpPr>
            <a:spLocks noGrp="1"/>
          </p:cNvSpPr>
          <p:nvPr>
            <p:ph sz="quarter" idx="10"/>
          </p:nvPr>
        </p:nvSpPr>
        <p:spPr>
          <a:xfrm>
            <a:off x="0" y="1047557"/>
            <a:ext cx="9144000" cy="4904488"/>
          </a:xfrm>
        </p:spPr>
        <p:txBody>
          <a:bodyPr>
            <a:normAutofit fontScale="92500"/>
          </a:bodyPr>
          <a:lstStyle/>
          <a:p>
            <a:r>
              <a:rPr lang="en-US" dirty="0" smtClean="0">
                <a:solidFill>
                  <a:schemeClr val="accent5"/>
                </a:solidFill>
                <a:latin typeface="Lucida Console"/>
                <a:cs typeface="Lucida Console"/>
              </a:rPr>
              <a:t>Proximate cause (civil) not demonstrated </a:t>
            </a:r>
            <a:r>
              <a:rPr lang="en-US" dirty="0" smtClean="0">
                <a:solidFill>
                  <a:schemeClr val="bg1"/>
                </a:solidFill>
                <a:latin typeface="Lucida Console"/>
                <a:cs typeface="Lucida Console"/>
              </a:rPr>
              <a:t>- not </a:t>
            </a:r>
          </a:p>
          <a:p>
            <a:pPr marL="0" indent="0">
              <a:buNone/>
            </a:pPr>
            <a:r>
              <a:rPr lang="en-US" dirty="0">
                <a:solidFill>
                  <a:schemeClr val="bg1"/>
                </a:solidFill>
                <a:latin typeface="Lucida Console"/>
                <a:cs typeface="Lucida Console"/>
              </a:rPr>
              <a:t> </a:t>
            </a:r>
            <a:r>
              <a:rPr lang="en-US" dirty="0" smtClean="0">
                <a:solidFill>
                  <a:schemeClr val="bg1"/>
                </a:solidFill>
                <a:latin typeface="Lucida Console"/>
                <a:cs typeface="Lucida Console"/>
              </a:rPr>
              <a:t> foreseeable - studies ambiguous re “actual harm”</a:t>
            </a:r>
          </a:p>
          <a:p>
            <a:r>
              <a:rPr lang="en-US" dirty="0" smtClean="0">
                <a:solidFill>
                  <a:schemeClr val="bg1"/>
                </a:solidFill>
                <a:latin typeface="Lucida Console"/>
                <a:cs typeface="Lucida Console"/>
              </a:rPr>
              <a:t>Products liability claims inapplicable</a:t>
            </a:r>
          </a:p>
          <a:p>
            <a:r>
              <a:rPr lang="en-US" dirty="0" smtClean="0">
                <a:solidFill>
                  <a:schemeClr val="bg1"/>
                </a:solidFill>
                <a:latin typeface="Lucida Console"/>
                <a:cs typeface="Lucida Console"/>
              </a:rPr>
              <a:t>Duty to exercise ordinary care</a:t>
            </a:r>
          </a:p>
          <a:p>
            <a:pPr marL="0" indent="0">
              <a:buNone/>
            </a:pPr>
            <a:r>
              <a:rPr lang="en-US" dirty="0" smtClean="0">
                <a:solidFill>
                  <a:schemeClr val="bg1"/>
                </a:solidFill>
                <a:latin typeface="Lucida Console"/>
                <a:cs typeface="Lucida Console"/>
              </a:rPr>
              <a:t>-----------------------------------------------------</a:t>
            </a:r>
          </a:p>
          <a:p>
            <a:r>
              <a:rPr lang="en-US" dirty="0" smtClean="0">
                <a:solidFill>
                  <a:schemeClr val="bg1"/>
                </a:solidFill>
                <a:latin typeface="Lucida Console"/>
                <a:cs typeface="Lucida Console"/>
              </a:rPr>
              <a:t>Link of </a:t>
            </a:r>
            <a:r>
              <a:rPr lang="en-US" dirty="0">
                <a:solidFill>
                  <a:schemeClr val="bg1"/>
                </a:solidFill>
                <a:latin typeface="Lucida Console"/>
                <a:cs typeface="Lucida Console"/>
              </a:rPr>
              <a:t>violent games to violence </a:t>
            </a:r>
            <a:r>
              <a:rPr lang="en-US" dirty="0" smtClean="0">
                <a:solidFill>
                  <a:schemeClr val="bg1"/>
                </a:solidFill>
                <a:latin typeface="Lucida Console"/>
                <a:cs typeface="Lucida Console"/>
              </a:rPr>
              <a:t>unproven – causality not demonstrated; </a:t>
            </a:r>
            <a:r>
              <a:rPr lang="en-US" b="1" dirty="0" smtClean="0">
                <a:solidFill>
                  <a:schemeClr val="bg1"/>
                </a:solidFill>
                <a:latin typeface="Lucida Console"/>
                <a:cs typeface="Lucida Console"/>
              </a:rPr>
              <a:t>correlation not cause</a:t>
            </a:r>
          </a:p>
          <a:p>
            <a:r>
              <a:rPr lang="en-US" dirty="0" smtClean="0">
                <a:solidFill>
                  <a:schemeClr val="bg1"/>
                </a:solidFill>
                <a:latin typeface="Lucida Console"/>
                <a:cs typeface="Lucida Console"/>
              </a:rPr>
              <a:t>Thought control = totalitarianism = family  </a:t>
            </a:r>
          </a:p>
          <a:p>
            <a:pPr marL="0" indent="0">
              <a:buNone/>
            </a:pPr>
            <a:r>
              <a:rPr lang="en-US" dirty="0">
                <a:solidFill>
                  <a:schemeClr val="bg1"/>
                </a:solidFill>
                <a:latin typeface="Lucida Console"/>
                <a:cs typeface="Lucida Console"/>
              </a:rPr>
              <a:t> </a:t>
            </a:r>
            <a:r>
              <a:rPr lang="en-US" dirty="0" smtClean="0">
                <a:solidFill>
                  <a:schemeClr val="bg1"/>
                </a:solidFill>
                <a:latin typeface="Lucida Console"/>
                <a:cs typeface="Lucida Console"/>
              </a:rPr>
              <a:t> responsibility</a:t>
            </a:r>
          </a:p>
          <a:p>
            <a:r>
              <a:rPr lang="en-US" dirty="0" smtClean="0">
                <a:solidFill>
                  <a:schemeClr val="bg1"/>
                </a:solidFill>
                <a:latin typeface="Lucida Console"/>
                <a:cs typeface="Lucida Console"/>
              </a:rPr>
              <a:t>Drafting not narrowly tailored to objective</a:t>
            </a:r>
          </a:p>
          <a:p>
            <a:r>
              <a:rPr lang="en-US" dirty="0" smtClean="0">
                <a:solidFill>
                  <a:schemeClr val="bg1"/>
                </a:solidFill>
                <a:latin typeface="Lucida Console"/>
                <a:cs typeface="Lucida Console"/>
              </a:rPr>
              <a:t>Vague &amp; ambiguous definitions/provisions</a:t>
            </a:r>
          </a:p>
          <a:p>
            <a:r>
              <a:rPr lang="en-US" b="1" dirty="0" smtClean="0">
                <a:solidFill>
                  <a:srgbClr val="4BACC6"/>
                </a:solidFill>
                <a:latin typeface="Lucida Console"/>
                <a:cs typeface="Lucida Console"/>
              </a:rPr>
              <a:t>Classic literature/film, Bible, fairy-tale  </a:t>
            </a:r>
          </a:p>
          <a:p>
            <a:pPr marL="0" indent="0">
              <a:buNone/>
            </a:pPr>
            <a:r>
              <a:rPr lang="en-US" b="1" dirty="0">
                <a:solidFill>
                  <a:srgbClr val="4BACC6"/>
                </a:solidFill>
                <a:latin typeface="Lucida Console"/>
                <a:cs typeface="Lucida Console"/>
              </a:rPr>
              <a:t> </a:t>
            </a:r>
            <a:r>
              <a:rPr lang="en-US" b="1" dirty="0" smtClean="0">
                <a:solidFill>
                  <a:srgbClr val="4BACC6"/>
                </a:solidFill>
                <a:latin typeface="Lucida Console"/>
                <a:cs typeface="Lucida Console"/>
              </a:rPr>
              <a:t> comparisons</a:t>
            </a:r>
            <a:endParaRPr lang="en-US" b="1" dirty="0">
              <a:solidFill>
                <a:srgbClr val="4BACC6"/>
              </a:solidFill>
              <a:latin typeface="Lucida Console"/>
              <a:cs typeface="Lucida Console"/>
            </a:endParaRPr>
          </a:p>
          <a:p>
            <a:endParaRPr lang="en-US" dirty="0" smtClean="0">
              <a:solidFill>
                <a:srgbClr val="4BACC6"/>
              </a:solidFill>
            </a:endParaRPr>
          </a:p>
          <a:p>
            <a:pPr marL="0" indent="0">
              <a:buNone/>
            </a:pPr>
            <a:endParaRPr lang="en-US" dirty="0"/>
          </a:p>
        </p:txBody>
      </p:sp>
    </p:spTree>
    <p:extLst>
      <p:ext uri="{BB962C8B-B14F-4D97-AF65-F5344CB8AC3E}">
        <p14:creationId xmlns:p14="http://schemas.microsoft.com/office/powerpoint/2010/main" val="39170175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8428" y="18729"/>
            <a:ext cx="8815571" cy="1016000"/>
          </a:xfrm>
        </p:spPr>
        <p:txBody>
          <a:bodyPr>
            <a:normAutofit fontScale="90000"/>
          </a:bodyPr>
          <a:lstStyle/>
          <a:p>
            <a:r>
              <a:rPr lang="en-US" sz="4900" b="1" dirty="0" smtClean="0">
                <a:solidFill>
                  <a:srgbClr val="FF0000"/>
                </a:solidFill>
                <a:latin typeface="+mn-lt"/>
              </a:rPr>
              <a:t>Canada</a:t>
            </a:r>
            <a:r>
              <a:rPr lang="en-US" dirty="0" smtClean="0">
                <a:latin typeface="+mn-lt"/>
              </a:rPr>
              <a:t> </a:t>
            </a:r>
            <a:r>
              <a:rPr lang="en-US" dirty="0" smtClean="0">
                <a:solidFill>
                  <a:srgbClr val="FFFF00"/>
                </a:solidFill>
                <a:latin typeface="+mn-lt"/>
              </a:rPr>
              <a:t>- </a:t>
            </a:r>
            <a:r>
              <a:rPr lang="en-US" sz="3600" dirty="0" smtClean="0">
                <a:solidFill>
                  <a:srgbClr val="FFFF00"/>
                </a:solidFill>
                <a:latin typeface="+mn-lt"/>
              </a:rPr>
              <a:t>potentially quite different </a:t>
            </a:r>
            <a:r>
              <a:rPr lang="en-US" sz="2800" dirty="0" smtClean="0">
                <a:solidFill>
                  <a:srgbClr val="FFFF00"/>
                </a:solidFill>
                <a:latin typeface="+mn-lt"/>
              </a:rPr>
              <a:t>(if tested)</a:t>
            </a:r>
            <a:endParaRPr lang="en-US" sz="2800" dirty="0">
              <a:solidFill>
                <a:srgbClr val="FFFF00"/>
              </a:solidFill>
              <a:latin typeface="+mn-lt"/>
            </a:endParaRPr>
          </a:p>
        </p:txBody>
      </p:sp>
      <p:sp>
        <p:nvSpPr>
          <p:cNvPr id="3" name="Content Placeholder 2"/>
          <p:cNvSpPr>
            <a:spLocks noGrp="1"/>
          </p:cNvSpPr>
          <p:nvPr>
            <p:ph sz="quarter" idx="10"/>
          </p:nvPr>
        </p:nvSpPr>
        <p:spPr>
          <a:xfrm>
            <a:off x="0" y="1141664"/>
            <a:ext cx="9144000" cy="4584470"/>
          </a:xfrm>
        </p:spPr>
        <p:txBody>
          <a:bodyPr/>
          <a:lstStyle/>
          <a:p>
            <a:r>
              <a:rPr lang="en-US" sz="2800" i="1" dirty="0" smtClean="0">
                <a:solidFill>
                  <a:srgbClr val="FFFF00"/>
                </a:solidFill>
                <a:latin typeface="+mn-lt"/>
                <a:cs typeface="Lucida Console"/>
              </a:rPr>
              <a:t>Montreal v. Arcade Amusements</a:t>
            </a:r>
            <a:r>
              <a:rPr lang="en-US" sz="2800" i="1" dirty="0" smtClean="0">
                <a:solidFill>
                  <a:schemeClr val="bg1"/>
                </a:solidFill>
                <a:latin typeface="+mn-lt"/>
                <a:cs typeface="Lucida Console"/>
              </a:rPr>
              <a:t> </a:t>
            </a:r>
            <a:r>
              <a:rPr lang="en-US" sz="2800" dirty="0" smtClean="0">
                <a:solidFill>
                  <a:schemeClr val="bg1"/>
                </a:solidFill>
                <a:latin typeface="+mn-lt"/>
                <a:cs typeface="Lucida Console"/>
              </a:rPr>
              <a:t>1985 SCC – City By-Law 5156 (1977) cannot discriminate based on age (under 18) prohibiting entry to video arcade (narrowly construed decision)</a:t>
            </a:r>
          </a:p>
          <a:p>
            <a:r>
              <a:rPr lang="en-US" sz="2800" i="1" dirty="0" smtClean="0">
                <a:solidFill>
                  <a:srgbClr val="FFFF00"/>
                </a:solidFill>
                <a:latin typeface="+mn-lt"/>
                <a:cs typeface="Lucida Console"/>
              </a:rPr>
              <a:t>Irwin Toy v. Quebec </a:t>
            </a:r>
            <a:r>
              <a:rPr lang="en-US" sz="2800" dirty="0" smtClean="0">
                <a:solidFill>
                  <a:schemeClr val="bg1"/>
                </a:solidFill>
                <a:latin typeface="+mn-lt"/>
                <a:cs typeface="Lucida Console"/>
              </a:rPr>
              <a:t>1989 SCC - constitutionality of ban on commercial advertising  directed at children under 13 upheld (no evidence or </a:t>
            </a:r>
            <a:r>
              <a:rPr lang="en-US" sz="2800" u="sng" dirty="0" smtClean="0">
                <a:solidFill>
                  <a:schemeClr val="bg1"/>
                </a:solidFill>
                <a:latin typeface="+mn-lt"/>
                <a:cs typeface="Lucida Console"/>
              </a:rPr>
              <a:t>discussion of direct harm</a:t>
            </a:r>
            <a:r>
              <a:rPr lang="en-US" sz="2800" dirty="0" smtClean="0">
                <a:solidFill>
                  <a:schemeClr val="bg1"/>
                </a:solidFill>
                <a:latin typeface="+mn-lt"/>
                <a:cs typeface="Lucida Console"/>
              </a:rPr>
              <a:t>)</a:t>
            </a:r>
          </a:p>
          <a:p>
            <a:r>
              <a:rPr lang="en-US" sz="2800" i="1" dirty="0" smtClean="0">
                <a:solidFill>
                  <a:srgbClr val="FFFF00"/>
                </a:solidFill>
                <a:latin typeface="+mn-lt"/>
                <a:cs typeface="Lucida Console"/>
              </a:rPr>
              <a:t>R. v. Sharpe </a:t>
            </a:r>
            <a:r>
              <a:rPr lang="en-US" sz="2800" dirty="0" smtClean="0">
                <a:solidFill>
                  <a:schemeClr val="bg1"/>
                </a:solidFill>
                <a:latin typeface="+mn-lt"/>
                <a:cs typeface="Lucida Console"/>
              </a:rPr>
              <a:t>2001 SCC - reasoned apprehension of harm to children is sufficient (child pornography)</a:t>
            </a:r>
          </a:p>
          <a:p>
            <a:pPr marL="0" indent="0">
              <a:buNone/>
            </a:pPr>
            <a:r>
              <a:rPr lang="en-US" dirty="0" smtClean="0"/>
              <a:t> </a:t>
            </a:r>
            <a:endParaRPr lang="en-US" dirty="0"/>
          </a:p>
        </p:txBody>
      </p:sp>
      <p:pic>
        <p:nvPicPr>
          <p:cNvPr id="4" name="Content Placeholder 3" descr="file8211250007582.jpg"/>
          <p:cNvPicPr>
            <a:picLocks noChangeAspect="1"/>
          </p:cNvPicPr>
          <p:nvPr/>
        </p:nvPicPr>
        <p:blipFill rotWithShape="1">
          <a:blip r:embed="rId2" cstate="print">
            <a:extLst>
              <a:ext uri="{28A0092B-C50C-407E-A947-70E740481C1C}">
                <a14:useLocalDpi xmlns:a14="http://schemas.microsoft.com/office/drawing/2010/main"/>
              </a:ext>
            </a:extLst>
          </a:blip>
          <a:srcRect l="-283"/>
          <a:stretch/>
        </p:blipFill>
        <p:spPr>
          <a:xfrm>
            <a:off x="4653691" y="4885002"/>
            <a:ext cx="1540399" cy="1031600"/>
          </a:xfrm>
          <a:prstGeom prst="rect">
            <a:avLst/>
          </a:prstGeom>
        </p:spPr>
      </p:pic>
      <p:pic>
        <p:nvPicPr>
          <p:cNvPr id="5" name="Content Placeholder 5" descr="file0001613366855.jpg"/>
          <p:cNvPicPr>
            <a:picLocks noChangeAspect="1"/>
          </p:cNvPicPr>
          <p:nvPr/>
        </p:nvPicPr>
        <p:blipFill rotWithShape="1">
          <a:blip r:embed="rId3" cstate="print">
            <a:extLst>
              <a:ext uri="{28A0092B-C50C-407E-A947-70E740481C1C}">
                <a14:useLocalDpi xmlns:a14="http://schemas.microsoft.com/office/drawing/2010/main"/>
              </a:ext>
            </a:extLst>
          </a:blip>
          <a:srcRect l="-7"/>
          <a:stretch/>
        </p:blipFill>
        <p:spPr>
          <a:xfrm>
            <a:off x="8150290" y="4787302"/>
            <a:ext cx="993710" cy="1493944"/>
          </a:xfrm>
          <a:prstGeom prst="rect">
            <a:avLst/>
          </a:prstGeom>
        </p:spPr>
      </p:pic>
      <p:pic>
        <p:nvPicPr>
          <p:cNvPr id="6" name="Content Placeholder 7" descr="220px-Mspacman_and_galaga_act_like_israel_and_palestine.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211961" y="4885002"/>
            <a:ext cx="1938329" cy="1290122"/>
          </a:xfrm>
          <a:prstGeom prst="rect">
            <a:avLst/>
          </a:prstGeom>
        </p:spPr>
      </p:pic>
    </p:spTree>
    <p:extLst>
      <p:ext uri="{BB962C8B-B14F-4D97-AF65-F5344CB8AC3E}">
        <p14:creationId xmlns:p14="http://schemas.microsoft.com/office/powerpoint/2010/main" val="16954177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7954" y="0"/>
            <a:ext cx="8916045" cy="1016000"/>
          </a:xfrm>
        </p:spPr>
        <p:txBody>
          <a:bodyPr>
            <a:noAutofit/>
          </a:bodyPr>
          <a:lstStyle/>
          <a:p>
            <a:r>
              <a:rPr lang="en-US" sz="3600" b="1" dirty="0" smtClean="0">
                <a:solidFill>
                  <a:srgbClr val="FFFF00"/>
                </a:solidFill>
                <a:latin typeface="+mn-lt"/>
              </a:rPr>
              <a:t> Start with…</a:t>
            </a:r>
            <a:r>
              <a:rPr lang="en-US" sz="3600" b="1" dirty="0" smtClean="0">
                <a:solidFill>
                  <a:srgbClr val="FF0000"/>
                </a:solidFill>
                <a:latin typeface="+mn-lt"/>
              </a:rPr>
              <a:t>The Painful Truth</a:t>
            </a:r>
            <a:endParaRPr lang="en-US" sz="3600" b="1" dirty="0">
              <a:solidFill>
                <a:srgbClr val="FF0000"/>
              </a:solidFill>
              <a:latin typeface="+mn-lt"/>
            </a:endParaRPr>
          </a:p>
        </p:txBody>
      </p:sp>
      <p:sp>
        <p:nvSpPr>
          <p:cNvPr id="3" name="Content Placeholder 2"/>
          <p:cNvSpPr>
            <a:spLocks noGrp="1"/>
          </p:cNvSpPr>
          <p:nvPr>
            <p:ph sz="quarter" idx="10"/>
          </p:nvPr>
        </p:nvSpPr>
        <p:spPr>
          <a:xfrm>
            <a:off x="0" y="1016000"/>
            <a:ext cx="9144000" cy="5060462"/>
          </a:xfrm>
        </p:spPr>
        <p:txBody>
          <a:bodyPr>
            <a:normAutofit lnSpcReduction="10000"/>
          </a:bodyPr>
          <a:lstStyle/>
          <a:p>
            <a:pPr marL="0" indent="0">
              <a:buNone/>
            </a:pPr>
            <a:r>
              <a:rPr lang="en-US" b="1" dirty="0" smtClean="0">
                <a:solidFill>
                  <a:schemeClr val="bg1"/>
                </a:solidFill>
              </a:rPr>
              <a:t>Watters </a:t>
            </a:r>
            <a:r>
              <a:rPr lang="en-US" b="1" dirty="0">
                <a:solidFill>
                  <a:schemeClr val="bg1"/>
                </a:solidFill>
              </a:rPr>
              <a:t>v. TSR, Inc., 904 F. 2d 378 - Court of Appeals, 6th Circuit </a:t>
            </a:r>
            <a:r>
              <a:rPr lang="en-US" b="1" dirty="0" smtClean="0">
                <a:solidFill>
                  <a:schemeClr val="bg1"/>
                </a:solidFill>
              </a:rPr>
              <a:t>1990 </a:t>
            </a:r>
            <a:r>
              <a:rPr lang="en-US" dirty="0" smtClean="0">
                <a:solidFill>
                  <a:srgbClr val="FF0000"/>
                </a:solidFill>
              </a:rPr>
              <a:t>(Dungeons &amp; Dragons)</a:t>
            </a:r>
            <a:r>
              <a:rPr lang="en-US" dirty="0" smtClean="0">
                <a:solidFill>
                  <a:schemeClr val="bg1"/>
                </a:solidFill>
              </a:rPr>
              <a:t>:</a:t>
            </a:r>
          </a:p>
          <a:p>
            <a:pPr marL="0" indent="0">
              <a:buNone/>
            </a:pPr>
            <a:r>
              <a:rPr lang="en-US" i="1" dirty="0" smtClean="0">
                <a:solidFill>
                  <a:schemeClr val="bg1"/>
                </a:solidFill>
              </a:rPr>
              <a:t>“But </a:t>
            </a:r>
            <a:r>
              <a:rPr lang="en-US" i="1" dirty="0">
                <a:solidFill>
                  <a:schemeClr val="bg1"/>
                </a:solidFill>
              </a:rPr>
              <a:t>if Johnny's suicide was not foreseeable to his own mother, there is no reason to suppose that it was foreseeable to defendant </a:t>
            </a:r>
            <a:r>
              <a:rPr lang="en-US" i="1" dirty="0" smtClean="0">
                <a:solidFill>
                  <a:schemeClr val="bg1"/>
                </a:solidFill>
              </a:rPr>
              <a:t>TSR…</a:t>
            </a:r>
          </a:p>
          <a:p>
            <a:pPr marL="0" indent="0">
              <a:buNone/>
            </a:pPr>
            <a:r>
              <a:rPr lang="en-US" i="1" dirty="0">
                <a:solidFill>
                  <a:schemeClr val="bg1"/>
                </a:solidFill>
              </a:rPr>
              <a:t>…The fact is, unfortunately, that youth is not always proof against the strange waves of despair and hopelessness that sometimes sweep seemingly normal people to suicide, and we have no way of knowing that Johnny would not have committed suicide if he had not played Dungeons &amp; </a:t>
            </a:r>
            <a:r>
              <a:rPr lang="en-US" i="1" dirty="0" smtClean="0">
                <a:solidFill>
                  <a:schemeClr val="bg1"/>
                </a:solidFill>
              </a:rPr>
              <a:t>Dragons… </a:t>
            </a:r>
            <a:endParaRPr lang="en-US" i="1" dirty="0">
              <a:solidFill>
                <a:schemeClr val="bg1"/>
              </a:solidFill>
            </a:endParaRPr>
          </a:p>
          <a:p>
            <a:pPr marL="0" indent="0">
              <a:buNone/>
            </a:pPr>
            <a:r>
              <a:rPr lang="en-US" i="1" dirty="0">
                <a:solidFill>
                  <a:schemeClr val="bg1"/>
                </a:solidFill>
              </a:rPr>
              <a:t>…As far as the record discloses, no one had any reason to know that Johnny Burnett was going to take his own life. We cannot tell why he did so or what his mental state was at the time. </a:t>
            </a:r>
            <a:r>
              <a:rPr lang="en-US" i="1" dirty="0">
                <a:solidFill>
                  <a:schemeClr val="accent1">
                    <a:lumMod val="40000"/>
                    <a:lumOff val="60000"/>
                  </a:schemeClr>
                </a:solidFill>
              </a:rPr>
              <a:t>His death surely was not the fault of his mother, or his school, or his friends, or the manufacturer of the game he and his friends so loved to play. Tragedies such as this simply defy rational explanation, and courts should not pretend otherwise</a:t>
            </a:r>
            <a:r>
              <a:rPr lang="en-US" i="1" dirty="0" smtClean="0">
                <a:solidFill>
                  <a:srgbClr val="FFFFFF"/>
                </a:solidFill>
              </a:rPr>
              <a:t>.”</a:t>
            </a:r>
            <a:endParaRPr lang="en-US" i="1" dirty="0">
              <a:solidFill>
                <a:srgbClr val="FFFFFF"/>
              </a:solidFill>
            </a:endParaRPr>
          </a:p>
          <a:p>
            <a:pPr marL="0" indent="0">
              <a:buNone/>
            </a:pPr>
            <a:endParaRPr lang="en-US" i="1" dirty="0"/>
          </a:p>
        </p:txBody>
      </p:sp>
    </p:spTree>
    <p:extLst>
      <p:ext uri="{BB962C8B-B14F-4D97-AF65-F5344CB8AC3E}">
        <p14:creationId xmlns:p14="http://schemas.microsoft.com/office/powerpoint/2010/main" val="18567950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71217"/>
          </a:xfrm>
        </p:spPr>
        <p:txBody>
          <a:bodyPr>
            <a:normAutofit/>
          </a:bodyPr>
          <a:lstStyle/>
          <a:p>
            <a:r>
              <a:rPr lang="en-US" sz="5400" b="1" dirty="0">
                <a:solidFill>
                  <a:srgbClr val="FFFF00"/>
                </a:solidFill>
                <a:latin typeface="+mn-lt"/>
              </a:rPr>
              <a:t> </a:t>
            </a:r>
            <a:r>
              <a:rPr lang="en-US" sz="5400" b="1" dirty="0" smtClean="0">
                <a:solidFill>
                  <a:srgbClr val="FFFF00"/>
                </a:solidFill>
                <a:latin typeface="+mn-lt"/>
              </a:rPr>
              <a:t>A </a:t>
            </a:r>
            <a:r>
              <a:rPr lang="en-US" sz="5400" b="1" dirty="0">
                <a:solidFill>
                  <a:srgbClr val="FFFF00"/>
                </a:solidFill>
                <a:latin typeface="+mn-lt"/>
              </a:rPr>
              <a:t>Case For Absolutes </a:t>
            </a:r>
            <a:r>
              <a:rPr lang="en-US" sz="2400" b="1" dirty="0" smtClean="0">
                <a:solidFill>
                  <a:srgbClr val="FFFF00"/>
                </a:solidFill>
                <a:latin typeface="+mn-lt"/>
              </a:rPr>
              <a:t>(</a:t>
            </a:r>
            <a:r>
              <a:rPr lang="en-US" sz="2400" b="1" dirty="0" smtClean="0">
                <a:solidFill>
                  <a:srgbClr val="FF0000"/>
                </a:solidFill>
                <a:latin typeface="+mn-lt"/>
              </a:rPr>
              <a:t>1</a:t>
            </a:r>
            <a:r>
              <a:rPr lang="en-US" sz="2400" b="1" dirty="0" smtClean="0">
                <a:solidFill>
                  <a:srgbClr val="FFFF00"/>
                </a:solidFill>
                <a:latin typeface="+mn-lt"/>
              </a:rPr>
              <a:t>)</a:t>
            </a:r>
            <a:endParaRPr lang="en-US" sz="2400" b="1" dirty="0">
              <a:solidFill>
                <a:srgbClr val="FFFF00"/>
              </a:solidFill>
              <a:latin typeface="+mn-lt"/>
            </a:endParaRPr>
          </a:p>
        </p:txBody>
      </p:sp>
      <p:sp>
        <p:nvSpPr>
          <p:cNvPr id="3" name="Content Placeholder 2"/>
          <p:cNvSpPr>
            <a:spLocks noGrp="1"/>
          </p:cNvSpPr>
          <p:nvPr>
            <p:ph sz="quarter" idx="10"/>
          </p:nvPr>
        </p:nvSpPr>
        <p:spPr>
          <a:xfrm>
            <a:off x="259174" y="1071217"/>
            <a:ext cx="8884826" cy="5333999"/>
          </a:xfrm>
        </p:spPr>
        <p:txBody>
          <a:bodyPr>
            <a:normAutofit fontScale="70000" lnSpcReduction="20000"/>
          </a:bodyPr>
          <a:lstStyle/>
          <a:p>
            <a:pPr marL="0" indent="0">
              <a:lnSpc>
                <a:spcPct val="100000"/>
              </a:lnSpc>
              <a:buNone/>
            </a:pPr>
            <a:r>
              <a:rPr lang="en-US" sz="3400" dirty="0" smtClean="0">
                <a:solidFill>
                  <a:srgbClr val="FFFFFF"/>
                </a:solidFill>
                <a:latin typeface="+mn-lt"/>
                <a:cs typeface="Lucida Console"/>
              </a:rPr>
              <a:t>Dealing </a:t>
            </a:r>
            <a:r>
              <a:rPr lang="en-US" sz="3400" dirty="0">
                <a:solidFill>
                  <a:srgbClr val="FFFFFF"/>
                </a:solidFill>
                <a:latin typeface="+mn-lt"/>
                <a:cs typeface="Lucida Console"/>
              </a:rPr>
              <a:t>with violent video games with a goal of preventing f</a:t>
            </a:r>
            <a:r>
              <a:rPr lang="en-US" sz="3400" dirty="0" smtClean="0">
                <a:solidFill>
                  <a:srgbClr val="FFFFFF"/>
                </a:solidFill>
                <a:latin typeface="+mn-lt"/>
                <a:cs typeface="Lucida Console"/>
              </a:rPr>
              <a:t>urther</a:t>
            </a:r>
            <a:r>
              <a:rPr lang="en-US" sz="3400" dirty="0" smtClean="0">
                <a:latin typeface="+mn-lt"/>
                <a:cs typeface="Lucida Console"/>
              </a:rPr>
              <a:t> </a:t>
            </a:r>
            <a:r>
              <a:rPr lang="en-US" sz="3400" dirty="0" smtClean="0">
                <a:solidFill>
                  <a:schemeClr val="tx2">
                    <a:lumMod val="40000"/>
                    <a:lumOff val="60000"/>
                  </a:schemeClr>
                </a:solidFill>
                <a:latin typeface="+mn-lt"/>
                <a:cs typeface="Lucida Console"/>
              </a:rPr>
              <a:t>New </a:t>
            </a:r>
            <a:r>
              <a:rPr lang="en-US" sz="3400" dirty="0">
                <a:solidFill>
                  <a:schemeClr val="tx2">
                    <a:lumMod val="40000"/>
                    <a:lumOff val="60000"/>
                  </a:schemeClr>
                </a:solidFill>
                <a:latin typeface="+mn-lt"/>
                <a:cs typeface="Lucida Console"/>
              </a:rPr>
              <a:t>Town’s &amp; Columbine’s </a:t>
            </a:r>
            <a:r>
              <a:rPr lang="en-US" sz="3400" b="1" dirty="0">
                <a:solidFill>
                  <a:schemeClr val="bg1"/>
                </a:solidFill>
                <a:latin typeface="+mn-lt"/>
                <a:cs typeface="Lucida Console"/>
              </a:rPr>
              <a:t>mixes up </a:t>
            </a:r>
            <a:r>
              <a:rPr lang="en-US" sz="3400" b="1" dirty="0" smtClean="0">
                <a:solidFill>
                  <a:srgbClr val="FF0000"/>
                </a:solidFill>
                <a:latin typeface="+mn-lt"/>
                <a:cs typeface="Lucida Console"/>
              </a:rPr>
              <a:t>CAUSALITY </a:t>
            </a:r>
            <a:r>
              <a:rPr lang="en-US" sz="3400" b="1" dirty="0">
                <a:solidFill>
                  <a:srgbClr val="FF0000"/>
                </a:solidFill>
                <a:latin typeface="+mn-lt"/>
                <a:cs typeface="Lucida Console"/>
              </a:rPr>
              <a:t>&amp; </a:t>
            </a:r>
            <a:r>
              <a:rPr lang="en-US" sz="3400" b="1" dirty="0" smtClean="0">
                <a:solidFill>
                  <a:srgbClr val="FF0000"/>
                </a:solidFill>
                <a:latin typeface="+mn-lt"/>
                <a:cs typeface="Lucida Console"/>
              </a:rPr>
              <a:t>CORRELATION</a:t>
            </a:r>
          </a:p>
          <a:p>
            <a:pPr marL="0" indent="0">
              <a:lnSpc>
                <a:spcPct val="100000"/>
              </a:lnSpc>
              <a:buNone/>
            </a:pPr>
            <a:endParaRPr lang="en-US" sz="3400" b="1" dirty="0">
              <a:solidFill>
                <a:schemeClr val="bg1"/>
              </a:solidFill>
              <a:latin typeface="+mn-lt"/>
              <a:cs typeface="Lucida Console"/>
            </a:endParaRPr>
          </a:p>
          <a:p>
            <a:pPr marL="0" indent="0">
              <a:lnSpc>
                <a:spcPct val="100000"/>
              </a:lnSpc>
              <a:buNone/>
            </a:pPr>
            <a:r>
              <a:rPr lang="en-US" sz="3400" dirty="0" smtClean="0">
                <a:solidFill>
                  <a:schemeClr val="bg1"/>
                </a:solidFill>
                <a:latin typeface="+mn-lt"/>
                <a:cs typeface="Lucida Console"/>
              </a:rPr>
              <a:t>Seems </a:t>
            </a:r>
            <a:r>
              <a:rPr lang="en-US" sz="3400" dirty="0">
                <a:solidFill>
                  <a:schemeClr val="bg1"/>
                </a:solidFill>
                <a:latin typeface="+mn-lt"/>
                <a:cs typeface="Lucida Console"/>
              </a:rPr>
              <a:t>likely that games don’t create killers but that </a:t>
            </a:r>
            <a:endParaRPr lang="en-US" sz="3400" dirty="0" smtClean="0">
              <a:solidFill>
                <a:schemeClr val="bg1"/>
              </a:solidFill>
              <a:latin typeface="+mn-lt"/>
              <a:cs typeface="Lucida Console"/>
            </a:endParaRPr>
          </a:p>
          <a:p>
            <a:pPr marL="0" indent="0">
              <a:lnSpc>
                <a:spcPct val="100000"/>
              </a:lnSpc>
              <a:buNone/>
            </a:pPr>
            <a:r>
              <a:rPr lang="en-US" sz="3400" dirty="0" smtClean="0">
                <a:solidFill>
                  <a:srgbClr val="FFFF00"/>
                </a:solidFill>
                <a:latin typeface="+mn-lt"/>
                <a:cs typeface="Lucida Console"/>
              </a:rPr>
              <a:t>killers </a:t>
            </a:r>
            <a:r>
              <a:rPr lang="en-US" sz="3400" dirty="0">
                <a:solidFill>
                  <a:srgbClr val="FFFF00"/>
                </a:solidFill>
                <a:latin typeface="+mn-lt"/>
                <a:cs typeface="Lucida Console"/>
              </a:rPr>
              <a:t>seek </a:t>
            </a:r>
            <a:r>
              <a:rPr lang="en-US" sz="3400" dirty="0" smtClean="0">
                <a:solidFill>
                  <a:srgbClr val="FFFF00"/>
                </a:solidFill>
                <a:latin typeface="+mn-lt"/>
                <a:cs typeface="Lucida Console"/>
              </a:rPr>
              <a:t>out killing </a:t>
            </a:r>
            <a:r>
              <a:rPr lang="en-US" sz="3400" dirty="0">
                <a:solidFill>
                  <a:srgbClr val="FFFF00"/>
                </a:solidFill>
                <a:latin typeface="+mn-lt"/>
                <a:cs typeface="Lucida Console"/>
              </a:rPr>
              <a:t>games </a:t>
            </a:r>
            <a:r>
              <a:rPr lang="en-US" sz="3400" dirty="0">
                <a:solidFill>
                  <a:schemeClr val="bg1"/>
                </a:solidFill>
                <a:latin typeface="+mn-lt"/>
                <a:cs typeface="Lucida Console"/>
              </a:rPr>
              <a:t>as an outlet (explains study </a:t>
            </a:r>
            <a:r>
              <a:rPr lang="en-US" sz="3400" dirty="0" smtClean="0">
                <a:solidFill>
                  <a:schemeClr val="bg1"/>
                </a:solidFill>
                <a:latin typeface="+mn-lt"/>
                <a:cs typeface="Lucida Console"/>
              </a:rPr>
              <a:t>results </a:t>
            </a:r>
            <a:r>
              <a:rPr lang="en-US" sz="3400" dirty="0">
                <a:solidFill>
                  <a:schemeClr val="bg1"/>
                </a:solidFill>
                <a:latin typeface="+mn-lt"/>
                <a:cs typeface="Lucida Console"/>
              </a:rPr>
              <a:t>where violent </a:t>
            </a:r>
            <a:r>
              <a:rPr lang="en-US" sz="3400" dirty="0" smtClean="0">
                <a:solidFill>
                  <a:schemeClr val="bg1"/>
                </a:solidFill>
                <a:latin typeface="+mn-lt"/>
                <a:cs typeface="Lucida Console"/>
              </a:rPr>
              <a:t>games and </a:t>
            </a:r>
            <a:r>
              <a:rPr lang="en-US" sz="3400" dirty="0">
                <a:solidFill>
                  <a:schemeClr val="bg1"/>
                </a:solidFill>
                <a:latin typeface="+mn-lt"/>
                <a:cs typeface="Lucida Console"/>
              </a:rPr>
              <a:t>sexual outlets </a:t>
            </a:r>
            <a:r>
              <a:rPr lang="en-US" sz="3400" i="1" u="sng" dirty="0">
                <a:solidFill>
                  <a:schemeClr val="bg1"/>
                </a:solidFill>
                <a:latin typeface="+mn-lt"/>
                <a:cs typeface="Lucida Console"/>
              </a:rPr>
              <a:t>appear to</a:t>
            </a:r>
            <a:r>
              <a:rPr lang="en-US" sz="3400" i="1" dirty="0">
                <a:solidFill>
                  <a:schemeClr val="bg1"/>
                </a:solidFill>
                <a:latin typeface="+mn-lt"/>
                <a:cs typeface="Lucida Console"/>
              </a:rPr>
              <a:t> </a:t>
            </a:r>
            <a:r>
              <a:rPr lang="en-US" sz="3400" dirty="0" smtClean="0">
                <a:solidFill>
                  <a:schemeClr val="bg1"/>
                </a:solidFill>
                <a:latin typeface="+mn-lt"/>
                <a:cs typeface="Lucida Console"/>
              </a:rPr>
              <a:t>decrease </a:t>
            </a:r>
            <a:r>
              <a:rPr lang="en-US" sz="3400" dirty="0">
                <a:solidFill>
                  <a:schemeClr val="bg1"/>
                </a:solidFill>
                <a:latin typeface="+mn-lt"/>
                <a:cs typeface="Lucida Console"/>
              </a:rPr>
              <a:t>“deviance”</a:t>
            </a:r>
            <a:r>
              <a:rPr lang="en-US" sz="3400" dirty="0" smtClean="0">
                <a:solidFill>
                  <a:schemeClr val="bg1"/>
                </a:solidFill>
                <a:latin typeface="+mn-lt"/>
                <a:cs typeface="Lucida Console"/>
              </a:rPr>
              <a:t>)</a:t>
            </a:r>
          </a:p>
          <a:p>
            <a:pPr marL="0" indent="0">
              <a:lnSpc>
                <a:spcPct val="100000"/>
              </a:lnSpc>
              <a:buNone/>
            </a:pPr>
            <a:endParaRPr lang="en-US" sz="3500" dirty="0" smtClean="0">
              <a:solidFill>
                <a:schemeClr val="bg1"/>
              </a:solidFill>
              <a:latin typeface="+mn-lt"/>
              <a:cs typeface="Lucida Console"/>
            </a:endParaRPr>
          </a:p>
          <a:p>
            <a:pPr marL="0" indent="0">
              <a:lnSpc>
                <a:spcPct val="100000"/>
              </a:lnSpc>
              <a:buNone/>
            </a:pPr>
            <a:r>
              <a:rPr lang="en-US" sz="3500" b="1" dirty="0" smtClean="0">
                <a:solidFill>
                  <a:schemeClr val="bg1"/>
                </a:solidFill>
                <a:latin typeface="+mn-lt"/>
                <a:cs typeface="Lucida Console"/>
              </a:rPr>
              <a:t>“Gun </a:t>
            </a:r>
            <a:r>
              <a:rPr lang="en-US" sz="3500" b="1" dirty="0">
                <a:solidFill>
                  <a:schemeClr val="bg1"/>
                </a:solidFill>
                <a:latin typeface="+mn-lt"/>
                <a:cs typeface="Lucida Console"/>
              </a:rPr>
              <a:t>Control Debate: Violent Video </a:t>
            </a:r>
            <a:r>
              <a:rPr lang="en-US" sz="3500" b="1" dirty="0" smtClean="0">
                <a:solidFill>
                  <a:schemeClr val="bg1"/>
                </a:solidFill>
                <a:latin typeface="+mn-lt"/>
                <a:cs typeface="Lucida Console"/>
              </a:rPr>
              <a:t>Games Actually Decrease </a:t>
            </a:r>
            <a:r>
              <a:rPr lang="en-US" sz="3500" b="1" dirty="0">
                <a:solidFill>
                  <a:schemeClr val="bg1"/>
                </a:solidFill>
                <a:latin typeface="+mn-lt"/>
                <a:cs typeface="Lucida Console"/>
              </a:rPr>
              <a:t>Violence, </a:t>
            </a:r>
            <a:r>
              <a:rPr lang="en-US" sz="3500" b="1" dirty="0" smtClean="0">
                <a:solidFill>
                  <a:schemeClr val="bg1"/>
                </a:solidFill>
                <a:latin typeface="+mn-lt"/>
                <a:cs typeface="Lucida Console"/>
              </a:rPr>
              <a:t>Study Finds” </a:t>
            </a:r>
            <a:r>
              <a:rPr lang="en-US" sz="2800" b="1" dirty="0">
                <a:solidFill>
                  <a:schemeClr val="bg1"/>
                </a:solidFill>
                <a:latin typeface="+mn-lt"/>
                <a:cs typeface="Lucida Console"/>
              </a:rPr>
              <a:t> </a:t>
            </a:r>
            <a:r>
              <a:rPr lang="en-US" sz="1600" dirty="0">
                <a:solidFill>
                  <a:schemeClr val="bg1"/>
                </a:solidFill>
                <a:latin typeface="+mn-lt"/>
                <a:cs typeface="Lucida Console"/>
                <a:hlinkClick r:id="rId2"/>
              </a:rPr>
              <a:t>http://www.policymic.com/articles/28280/violent-video-games-actually-decrease-violence-study-</a:t>
            </a:r>
            <a:r>
              <a:rPr lang="en-US" sz="1600" dirty="0" smtClean="0">
                <a:solidFill>
                  <a:schemeClr val="bg1"/>
                </a:solidFill>
                <a:latin typeface="+mn-lt"/>
                <a:cs typeface="Lucida Console"/>
                <a:hlinkClick r:id="rId2"/>
              </a:rPr>
              <a:t>finds</a:t>
            </a:r>
            <a:endParaRPr lang="en-US" sz="1600" dirty="0" smtClean="0">
              <a:solidFill>
                <a:schemeClr val="bg1"/>
              </a:solidFill>
              <a:latin typeface="+mn-lt"/>
              <a:cs typeface="Lucida Console"/>
            </a:endParaRPr>
          </a:p>
          <a:p>
            <a:pPr marL="0" indent="0">
              <a:buNone/>
            </a:pPr>
            <a:endParaRPr lang="en-US" sz="1600" dirty="0">
              <a:solidFill>
                <a:schemeClr val="bg1"/>
              </a:solidFill>
              <a:latin typeface="+mn-lt"/>
              <a:cs typeface="Lucida Console"/>
            </a:endParaRPr>
          </a:p>
          <a:p>
            <a:pPr marL="0" indent="0">
              <a:buNone/>
            </a:pPr>
            <a:r>
              <a:rPr lang="en-US" sz="3400" b="1" dirty="0" smtClean="0">
                <a:solidFill>
                  <a:schemeClr val="bg1"/>
                </a:solidFill>
                <a:latin typeface="+mn-lt"/>
                <a:cs typeface="Lucida Console"/>
              </a:rPr>
              <a:t>“Research</a:t>
            </a:r>
            <a:r>
              <a:rPr lang="en-US" sz="3400" b="1" dirty="0">
                <a:solidFill>
                  <a:schemeClr val="bg1"/>
                </a:solidFill>
                <a:latin typeface="+mn-lt"/>
                <a:cs typeface="Lucida Console"/>
              </a:rPr>
              <a:t>: As Violent Video Game Sales Climb</a:t>
            </a:r>
            <a:r>
              <a:rPr lang="en-US" sz="3400" b="1" dirty="0" smtClean="0">
                <a:solidFill>
                  <a:schemeClr val="bg1"/>
                </a:solidFill>
                <a:latin typeface="+mn-lt"/>
                <a:cs typeface="Lucida Console"/>
              </a:rPr>
              <a:t>,</a:t>
            </a:r>
          </a:p>
          <a:p>
            <a:pPr marL="0" indent="0">
              <a:buNone/>
            </a:pPr>
            <a:r>
              <a:rPr lang="en-US" sz="3400" b="1" dirty="0" smtClean="0">
                <a:solidFill>
                  <a:schemeClr val="bg1"/>
                </a:solidFill>
                <a:latin typeface="+mn-lt"/>
                <a:cs typeface="Lucida Console"/>
              </a:rPr>
              <a:t> Violent Crime </a:t>
            </a:r>
            <a:r>
              <a:rPr lang="en-US" sz="3400" b="1" dirty="0">
                <a:solidFill>
                  <a:schemeClr val="bg1"/>
                </a:solidFill>
                <a:latin typeface="+mn-lt"/>
                <a:cs typeface="Lucida Console"/>
              </a:rPr>
              <a:t>Among </a:t>
            </a:r>
            <a:r>
              <a:rPr lang="en-US" sz="3400" b="1" dirty="0" smtClean="0">
                <a:solidFill>
                  <a:schemeClr val="bg1"/>
                </a:solidFill>
                <a:latin typeface="+mn-lt"/>
                <a:cs typeface="Lucida Console"/>
              </a:rPr>
              <a:t>Youths Decreases” </a:t>
            </a:r>
            <a:r>
              <a:rPr lang="en-US" sz="1600" dirty="0">
                <a:solidFill>
                  <a:schemeClr val="bg1"/>
                </a:solidFill>
                <a:latin typeface="+mn-lt"/>
                <a:cs typeface="Lucida Console"/>
                <a:hlinkClick r:id="rId3"/>
              </a:rPr>
              <a:t>http://www.gamepolitics.com/2013/02</a:t>
            </a:r>
            <a:r>
              <a:rPr lang="en-US" sz="1600" dirty="0">
                <a:solidFill>
                  <a:schemeClr val="bg1"/>
                </a:solidFill>
                <a:latin typeface="+mn-lt"/>
                <a:hlinkClick r:id="rId3"/>
              </a:rPr>
              <a:t>/13/research-violent-video-game-sales-climb-crime-among</a:t>
            </a:r>
            <a:r>
              <a:rPr lang="en-US" sz="1600" dirty="0" smtClean="0">
                <a:solidFill>
                  <a:schemeClr val="bg1"/>
                </a:solidFill>
                <a:latin typeface="+mn-lt"/>
                <a:hlinkClick r:id="rId3"/>
              </a:rPr>
              <a:t>-</a:t>
            </a:r>
          </a:p>
          <a:p>
            <a:pPr marL="0" indent="0">
              <a:buNone/>
            </a:pPr>
            <a:r>
              <a:rPr lang="en-US" sz="1600" dirty="0" smtClean="0">
                <a:solidFill>
                  <a:schemeClr val="bg1"/>
                </a:solidFill>
                <a:latin typeface="+mn-lt"/>
                <a:hlinkClick r:id="rId3"/>
              </a:rPr>
              <a:t>youths-decreases</a:t>
            </a:r>
            <a:r>
              <a:rPr lang="en-US" sz="1600" dirty="0">
                <a:solidFill>
                  <a:schemeClr val="bg1"/>
                </a:solidFill>
                <a:latin typeface="+mn-lt"/>
                <a:hlinkClick r:id="rId3"/>
              </a:rPr>
              <a:t>#.UR9AI6XR0m0</a:t>
            </a:r>
            <a:r>
              <a:rPr lang="en-US" sz="1600" dirty="0">
                <a:solidFill>
                  <a:schemeClr val="bg1"/>
                </a:solidFill>
                <a:latin typeface="+mn-lt"/>
              </a:rPr>
              <a:t> </a:t>
            </a:r>
          </a:p>
          <a:p>
            <a:pPr marL="0" indent="0">
              <a:buNone/>
            </a:pPr>
            <a:r>
              <a:rPr lang="en-US" dirty="0" smtClean="0"/>
              <a:t> </a:t>
            </a:r>
            <a:endParaRPr lang="en-US" dirty="0"/>
          </a:p>
          <a:p>
            <a:endParaRPr lang="en-US" dirty="0"/>
          </a:p>
        </p:txBody>
      </p:sp>
    </p:spTree>
    <p:extLst>
      <p:ext uri="{BB962C8B-B14F-4D97-AF65-F5344CB8AC3E}">
        <p14:creationId xmlns:p14="http://schemas.microsoft.com/office/powerpoint/2010/main" val="31658490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4680"/>
            <a:ext cx="8229600" cy="1016000"/>
          </a:xfrm>
        </p:spPr>
        <p:txBody>
          <a:bodyPr>
            <a:normAutofit/>
          </a:bodyPr>
          <a:lstStyle/>
          <a:p>
            <a:r>
              <a:rPr lang="en-US" sz="5400" b="1" dirty="0" smtClean="0">
                <a:solidFill>
                  <a:srgbClr val="FFFF00"/>
                </a:solidFill>
              </a:rPr>
              <a:t>A </a:t>
            </a:r>
            <a:r>
              <a:rPr lang="en-US" sz="5400" b="1" dirty="0">
                <a:solidFill>
                  <a:srgbClr val="FFFF00"/>
                </a:solidFill>
              </a:rPr>
              <a:t>Case For </a:t>
            </a:r>
            <a:r>
              <a:rPr lang="en-US" sz="5400" b="1" dirty="0" smtClean="0">
                <a:solidFill>
                  <a:srgbClr val="FFFF00"/>
                </a:solidFill>
              </a:rPr>
              <a:t>Absolutes </a:t>
            </a:r>
            <a:r>
              <a:rPr lang="en-US" sz="2400" b="1" dirty="0" smtClean="0">
                <a:solidFill>
                  <a:srgbClr val="FFFF00"/>
                </a:solidFill>
              </a:rPr>
              <a:t>(</a:t>
            </a:r>
            <a:r>
              <a:rPr lang="en-US" sz="2400" b="1" dirty="0" smtClean="0">
                <a:solidFill>
                  <a:srgbClr val="FF0000"/>
                </a:solidFill>
              </a:rPr>
              <a:t>2</a:t>
            </a:r>
            <a:r>
              <a:rPr lang="en-US" sz="2400" b="1" dirty="0" smtClean="0">
                <a:solidFill>
                  <a:srgbClr val="FFFF00"/>
                </a:solidFill>
              </a:rPr>
              <a:t>)</a:t>
            </a:r>
            <a:endParaRPr lang="en-US" sz="2400" b="1" dirty="0">
              <a:solidFill>
                <a:srgbClr val="FFFF00"/>
              </a:solidFill>
            </a:endParaRPr>
          </a:p>
        </p:txBody>
      </p:sp>
      <p:sp>
        <p:nvSpPr>
          <p:cNvPr id="3" name="Content Placeholder 2"/>
          <p:cNvSpPr>
            <a:spLocks noGrp="1"/>
          </p:cNvSpPr>
          <p:nvPr>
            <p:ph sz="quarter" idx="10"/>
          </p:nvPr>
        </p:nvSpPr>
        <p:spPr>
          <a:xfrm>
            <a:off x="298051" y="1110680"/>
            <a:ext cx="8845949" cy="5116847"/>
          </a:xfrm>
        </p:spPr>
        <p:txBody>
          <a:bodyPr>
            <a:normAutofit/>
          </a:bodyPr>
          <a:lstStyle/>
          <a:p>
            <a:pPr marL="0" indent="0">
              <a:buNone/>
            </a:pPr>
            <a:r>
              <a:rPr lang="en-US" b="1" dirty="0" smtClean="0">
                <a:solidFill>
                  <a:srgbClr val="8EB4E3"/>
                </a:solidFill>
                <a:latin typeface="Lucida Console"/>
                <a:cs typeface="Lucida Console"/>
              </a:rPr>
              <a:t>2</a:t>
            </a:r>
            <a:r>
              <a:rPr lang="en-US" b="1" baseline="30000" dirty="0">
                <a:solidFill>
                  <a:srgbClr val="8EB4E3"/>
                </a:solidFill>
                <a:latin typeface="Lucida Console"/>
                <a:cs typeface="Lucida Console"/>
              </a:rPr>
              <a:t>n</a:t>
            </a:r>
            <a:r>
              <a:rPr lang="en-US" b="1" baseline="30000" dirty="0" smtClean="0">
                <a:solidFill>
                  <a:srgbClr val="8EB4E3"/>
                </a:solidFill>
                <a:latin typeface="Lucida Console"/>
                <a:cs typeface="Lucida Console"/>
              </a:rPr>
              <a:t>d</a:t>
            </a:r>
            <a:r>
              <a:rPr lang="en-US" b="1" dirty="0" smtClean="0">
                <a:solidFill>
                  <a:srgbClr val="8EB4E3"/>
                </a:solidFill>
                <a:latin typeface="Lucida Console"/>
                <a:cs typeface="Lucida Console"/>
              </a:rPr>
              <a:t> ABSOLUTE</a:t>
            </a:r>
            <a:r>
              <a:rPr lang="en-US" b="1" dirty="0" smtClean="0">
                <a:solidFill>
                  <a:srgbClr val="FFFFFF"/>
                </a:solidFill>
                <a:latin typeface="Lucida Console"/>
                <a:cs typeface="Lucida Console"/>
              </a:rPr>
              <a:t>: historical truth (?) </a:t>
            </a:r>
            <a:r>
              <a:rPr lang="en-US" dirty="0" smtClean="0">
                <a:solidFill>
                  <a:srgbClr val="FFFFFF"/>
                </a:solidFill>
                <a:latin typeface="Lucida Console"/>
                <a:cs typeface="Lucida Console"/>
              </a:rPr>
              <a:t>that</a:t>
            </a:r>
            <a:r>
              <a:rPr lang="en-US" dirty="0" smtClean="0">
                <a:latin typeface="Lucida Console"/>
                <a:cs typeface="Lucida Console"/>
              </a:rPr>
              <a:t> </a:t>
            </a:r>
            <a:r>
              <a:rPr lang="en-US" i="1" dirty="0" smtClean="0">
                <a:solidFill>
                  <a:srgbClr val="8EB4E3"/>
                </a:solidFill>
                <a:latin typeface="Lucida Console"/>
                <a:cs typeface="Lucida Console"/>
              </a:rPr>
              <a:t>we look back &amp; </a:t>
            </a:r>
            <a:r>
              <a:rPr lang="en-US" i="1" dirty="0" smtClean="0">
                <a:solidFill>
                  <a:srgbClr val="D99694"/>
                </a:solidFill>
                <a:latin typeface="Lucida Console"/>
                <a:cs typeface="Lucida Console"/>
              </a:rPr>
              <a:t>laugh (and cry) </a:t>
            </a:r>
            <a:r>
              <a:rPr lang="en-US" i="1" dirty="0" smtClean="0">
                <a:solidFill>
                  <a:srgbClr val="8EB4E3"/>
                </a:solidFill>
                <a:latin typeface="Lucida Console"/>
                <a:cs typeface="Lucida Console"/>
              </a:rPr>
              <a:t>at</a:t>
            </a:r>
            <a:r>
              <a:rPr lang="en-US" i="1" dirty="0" smtClean="0">
                <a:solidFill>
                  <a:srgbClr val="0000FF"/>
                </a:solidFill>
                <a:latin typeface="Lucida Console"/>
                <a:cs typeface="Lucida Console"/>
              </a:rPr>
              <a:t> </a:t>
            </a:r>
            <a:r>
              <a:rPr lang="en-US" b="1" i="1" dirty="0" smtClean="0">
                <a:solidFill>
                  <a:schemeClr val="accent2">
                    <a:lumMod val="60000"/>
                    <a:lumOff val="40000"/>
                  </a:schemeClr>
                </a:solidFill>
                <a:latin typeface="Lucida Console"/>
                <a:cs typeface="Lucida Console"/>
              </a:rPr>
              <a:t>previous</a:t>
            </a:r>
            <a:r>
              <a:rPr lang="en-US" i="1" dirty="0" smtClean="0">
                <a:solidFill>
                  <a:srgbClr val="0000FF"/>
                </a:solidFill>
                <a:latin typeface="Lucida Console"/>
                <a:cs typeface="Lucida Console"/>
              </a:rPr>
              <a:t> </a:t>
            </a:r>
            <a:r>
              <a:rPr lang="en-US" i="1" dirty="0" smtClean="0">
                <a:solidFill>
                  <a:schemeClr val="tx2">
                    <a:lumMod val="40000"/>
                    <a:lumOff val="60000"/>
                  </a:schemeClr>
                </a:solidFill>
                <a:latin typeface="Lucida Console"/>
                <a:cs typeface="Lucida Console"/>
              </a:rPr>
              <a:t>censorship</a:t>
            </a:r>
          </a:p>
          <a:p>
            <a:endParaRPr lang="en-US" i="1" dirty="0">
              <a:latin typeface="Lucida Console"/>
              <a:cs typeface="Lucida Console"/>
            </a:endParaRPr>
          </a:p>
          <a:p>
            <a:pPr marL="0" indent="0">
              <a:buNone/>
            </a:pPr>
            <a:r>
              <a:rPr lang="en-US" dirty="0" smtClean="0">
                <a:solidFill>
                  <a:schemeClr val="bg1"/>
                </a:solidFill>
                <a:latin typeface="Lucida Console"/>
                <a:cs typeface="Lucida Console"/>
              </a:rPr>
              <a:t>“</a:t>
            </a:r>
            <a:r>
              <a:rPr lang="en-US" dirty="0">
                <a:solidFill>
                  <a:schemeClr val="bg1"/>
                </a:solidFill>
                <a:latin typeface="Lucida Console"/>
                <a:cs typeface="Lucida Console"/>
              </a:rPr>
              <a:t>What matters is not what Canadians think is right for themselves to see. What matters is what Canadians would not abide other Canadians seeing because it would be beyond the contemporary Canadian Standard of tolerance to allow them to see it.” </a:t>
            </a:r>
            <a:endParaRPr lang="en-US" dirty="0" smtClean="0">
              <a:solidFill>
                <a:schemeClr val="bg1"/>
              </a:solidFill>
              <a:latin typeface="Lucida Console"/>
              <a:cs typeface="Lucida Console"/>
            </a:endParaRPr>
          </a:p>
          <a:p>
            <a:pPr marL="0" indent="0">
              <a:buNone/>
            </a:pPr>
            <a:r>
              <a:rPr lang="en-US" sz="2000" dirty="0" smtClean="0">
                <a:solidFill>
                  <a:schemeClr val="bg1"/>
                </a:solidFill>
                <a:latin typeface="Lucida Console"/>
                <a:cs typeface="Lucida Console"/>
              </a:rPr>
              <a:t>(</a:t>
            </a:r>
            <a:r>
              <a:rPr lang="en-US" sz="2000" dirty="0">
                <a:solidFill>
                  <a:schemeClr val="bg1"/>
                </a:solidFill>
                <a:latin typeface="Lucida Console"/>
                <a:cs typeface="Lucida Console"/>
              </a:rPr>
              <a:t>1985 </a:t>
            </a:r>
            <a:r>
              <a:rPr lang="en-US" sz="2000" dirty="0" smtClean="0">
                <a:solidFill>
                  <a:schemeClr val="bg1"/>
                </a:solidFill>
                <a:latin typeface="Lucida Console"/>
                <a:cs typeface="Lucida Console"/>
              </a:rPr>
              <a:t>SCC Dickson CJ </a:t>
            </a:r>
            <a:r>
              <a:rPr lang="en-US" sz="1600" i="1" u="sng" dirty="0" smtClean="0">
                <a:solidFill>
                  <a:schemeClr val="bg1"/>
                </a:solidFill>
                <a:latin typeface="Lucida Console"/>
                <a:cs typeface="Lucida Console"/>
              </a:rPr>
              <a:t>Towne Cinema</a:t>
            </a:r>
            <a:r>
              <a:rPr lang="en-US" sz="2000" dirty="0" smtClean="0">
                <a:solidFill>
                  <a:schemeClr val="bg1"/>
                </a:solidFill>
                <a:latin typeface="Lucida Console"/>
                <a:cs typeface="Lucida Console"/>
              </a:rPr>
              <a:t>)</a:t>
            </a:r>
            <a:endParaRPr lang="en-US" sz="2000" dirty="0">
              <a:solidFill>
                <a:schemeClr val="bg1"/>
              </a:solidFill>
              <a:latin typeface="Lucida Console"/>
              <a:cs typeface="Lucida Console"/>
            </a:endParaRPr>
          </a:p>
          <a:p>
            <a:pPr marL="0" indent="0">
              <a:buNone/>
            </a:pPr>
            <a:r>
              <a:rPr lang="en-US" sz="2800" b="1" i="1" dirty="0" smtClean="0">
                <a:solidFill>
                  <a:srgbClr val="FF0000"/>
                </a:solidFill>
                <a:latin typeface="Lucida Console"/>
                <a:cs typeface="Lucida Console"/>
              </a:rPr>
              <a:t>THE “MRS. SMITH” PRINCIPLE</a:t>
            </a:r>
          </a:p>
          <a:p>
            <a:pPr marL="0" indent="0">
              <a:buNone/>
            </a:pPr>
            <a:endParaRPr lang="en-US" b="1" dirty="0">
              <a:solidFill>
                <a:srgbClr val="FF0000"/>
              </a:solidFill>
              <a:latin typeface="Lucida Console"/>
              <a:cs typeface="Lucida Console"/>
            </a:endParaRPr>
          </a:p>
          <a:p>
            <a:pPr marL="0" indent="0">
              <a:buNone/>
            </a:pPr>
            <a:r>
              <a:rPr lang="en-US" dirty="0" smtClean="0">
                <a:solidFill>
                  <a:srgbClr val="FF6600"/>
                </a:solidFill>
                <a:latin typeface="Lucida Console"/>
                <a:cs typeface="Lucida Console"/>
              </a:rPr>
              <a:t>Human </a:t>
            </a:r>
            <a:r>
              <a:rPr lang="en-US" dirty="0">
                <a:solidFill>
                  <a:srgbClr val="FF6600"/>
                </a:solidFill>
                <a:latin typeface="Lucida Console"/>
                <a:cs typeface="Lucida Console"/>
              </a:rPr>
              <a:t>Instinct to </a:t>
            </a:r>
            <a:r>
              <a:rPr lang="en-US" dirty="0" smtClean="0">
                <a:solidFill>
                  <a:srgbClr val="FF6600"/>
                </a:solidFill>
                <a:latin typeface="Lucida Console"/>
                <a:cs typeface="Lucida Console"/>
              </a:rPr>
              <a:t>Censor?</a:t>
            </a:r>
            <a:endParaRPr lang="en-US" dirty="0">
              <a:solidFill>
                <a:srgbClr val="FF6600"/>
              </a:solidFill>
              <a:latin typeface="Lucida Console"/>
              <a:cs typeface="Lucida Console"/>
            </a:endParaRPr>
          </a:p>
          <a:p>
            <a:pPr marL="0" indent="0">
              <a:buNone/>
            </a:pPr>
            <a:r>
              <a:rPr lang="en-US" b="1" dirty="0" smtClean="0">
                <a:solidFill>
                  <a:srgbClr val="FFFFFF"/>
                </a:solidFill>
                <a:latin typeface="Lucida Console"/>
                <a:cs typeface="Lucida Console"/>
              </a:rPr>
              <a:t>(</a:t>
            </a:r>
            <a:r>
              <a:rPr lang="en-US" sz="2000" b="1" dirty="0" smtClean="0">
                <a:solidFill>
                  <a:srgbClr val="FFFFFF"/>
                </a:solidFill>
                <a:latin typeface="Lucida Console"/>
                <a:cs typeface="Lucida Console"/>
              </a:rPr>
              <a:t>non-dialectical- impedes </a:t>
            </a:r>
            <a:r>
              <a:rPr lang="en-US" sz="2000" b="1" dirty="0" smtClean="0">
                <a:solidFill>
                  <a:srgbClr val="008000"/>
                </a:solidFill>
                <a:latin typeface="Lucida Console"/>
                <a:cs typeface="Lucida Console"/>
              </a:rPr>
              <a:t>progress</a:t>
            </a:r>
            <a:r>
              <a:rPr lang="en-US" sz="2000" b="1" dirty="0" smtClean="0">
                <a:solidFill>
                  <a:srgbClr val="FFFFFF"/>
                </a:solidFill>
                <a:latin typeface="Lucida Console"/>
                <a:cs typeface="Lucida Console"/>
              </a:rPr>
              <a:t>)</a:t>
            </a:r>
            <a:endParaRPr lang="en-US" b="1" dirty="0">
              <a:solidFill>
                <a:srgbClr val="FFFFFF"/>
              </a:solidFill>
              <a:latin typeface="Lucida Console"/>
              <a:cs typeface="Lucida Console"/>
            </a:endParaRPr>
          </a:p>
        </p:txBody>
      </p:sp>
      <p:pic>
        <p:nvPicPr>
          <p:cNvPr id="4" name="Content Placeholder 3" descr="Family_watching_television_1958.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110040" y="4135874"/>
            <a:ext cx="1844059" cy="1729050"/>
          </a:xfrm>
          <a:prstGeom prst="rect">
            <a:avLst/>
          </a:prstGeom>
        </p:spPr>
      </p:pic>
    </p:spTree>
    <p:extLst>
      <p:ext uri="{BB962C8B-B14F-4D97-AF65-F5344CB8AC3E}">
        <p14:creationId xmlns:p14="http://schemas.microsoft.com/office/powerpoint/2010/main" val="15551210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26"/>
            <a:ext cx="8229600" cy="1016000"/>
          </a:xfrm>
        </p:spPr>
        <p:txBody>
          <a:bodyPr/>
          <a:lstStyle/>
          <a:p>
            <a:r>
              <a:rPr lang="en-US" dirty="0" smtClean="0"/>
              <a:t>    </a:t>
            </a:r>
            <a:r>
              <a:rPr lang="en-US" sz="4800" b="1" dirty="0" smtClean="0">
                <a:solidFill>
                  <a:srgbClr val="FFFF00"/>
                </a:solidFill>
                <a:latin typeface="Arial"/>
                <a:cs typeface="Arial"/>
              </a:rPr>
              <a:t>Karen </a:t>
            </a:r>
            <a:r>
              <a:rPr lang="en-US" sz="4800" b="1" dirty="0" err="1" smtClean="0">
                <a:solidFill>
                  <a:srgbClr val="FFFF00"/>
                </a:solidFill>
                <a:latin typeface="Arial"/>
                <a:cs typeface="Arial"/>
              </a:rPr>
              <a:t>Gravano</a:t>
            </a:r>
            <a:r>
              <a:rPr lang="en-US" sz="4800" b="1" dirty="0" smtClean="0">
                <a:solidFill>
                  <a:srgbClr val="FFFF00"/>
                </a:solidFill>
                <a:latin typeface="Arial"/>
                <a:cs typeface="Arial"/>
              </a:rPr>
              <a:t> </a:t>
            </a:r>
            <a:r>
              <a:rPr lang="en-US" sz="4800" b="1" dirty="0">
                <a:solidFill>
                  <a:srgbClr val="FFFF00"/>
                </a:solidFill>
                <a:latin typeface="Arial"/>
                <a:cs typeface="Arial"/>
              </a:rPr>
              <a:t>&amp;</a:t>
            </a:r>
            <a:r>
              <a:rPr lang="en-US" sz="4800" b="1" dirty="0" smtClean="0">
                <a:solidFill>
                  <a:srgbClr val="FFFF00"/>
                </a:solidFill>
                <a:latin typeface="Arial"/>
                <a:cs typeface="Arial"/>
              </a:rPr>
              <a:t> GTA V</a:t>
            </a:r>
            <a:endParaRPr lang="en-US" sz="4800" b="1" dirty="0">
              <a:solidFill>
                <a:srgbClr val="FFFF00"/>
              </a:solidFill>
              <a:latin typeface="Arial"/>
              <a:cs typeface="Arial"/>
            </a:endParaRPr>
          </a:p>
        </p:txBody>
      </p:sp>
      <p:pic>
        <p:nvPicPr>
          <p:cNvPr id="6" name="Content Placeholder 5" descr="imgres.jp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661" r="-298"/>
          <a:stretch/>
        </p:blipFill>
        <p:spPr>
          <a:xfrm>
            <a:off x="1212144" y="1016926"/>
            <a:ext cx="6695659" cy="4318000"/>
          </a:xfrm>
        </p:spPr>
      </p:pic>
      <p:sp>
        <p:nvSpPr>
          <p:cNvPr id="3" name="TextBox 2"/>
          <p:cNvSpPr txBox="1"/>
          <p:nvPr/>
        </p:nvSpPr>
        <p:spPr>
          <a:xfrm>
            <a:off x="4656804" y="5449491"/>
            <a:ext cx="3134091" cy="646331"/>
          </a:xfrm>
          <a:prstGeom prst="rect">
            <a:avLst/>
          </a:prstGeom>
          <a:noFill/>
        </p:spPr>
        <p:txBody>
          <a:bodyPr wrap="none" rtlCol="0">
            <a:spAutoFit/>
          </a:bodyPr>
          <a:lstStyle/>
          <a:p>
            <a:r>
              <a:rPr lang="en-US" sz="3600" b="1" dirty="0" smtClean="0">
                <a:solidFill>
                  <a:srgbClr val="FFFFFF"/>
                </a:solidFill>
              </a:rPr>
              <a:t>PENDING???</a:t>
            </a:r>
            <a:endParaRPr lang="en-US" sz="3600" b="1" dirty="0">
              <a:solidFill>
                <a:srgbClr val="FFFFFF"/>
              </a:solidFill>
            </a:endParaRPr>
          </a:p>
        </p:txBody>
      </p:sp>
    </p:spTree>
    <p:extLst>
      <p:ext uri="{BB962C8B-B14F-4D97-AF65-F5344CB8AC3E}">
        <p14:creationId xmlns:p14="http://schemas.microsoft.com/office/powerpoint/2010/main" val="15834618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320"/>
            <a:ext cx="9144000" cy="1016000"/>
          </a:xfrm>
        </p:spPr>
        <p:txBody>
          <a:bodyPr>
            <a:noAutofit/>
          </a:bodyPr>
          <a:lstStyle/>
          <a:p>
            <a:r>
              <a:rPr lang="en-US" sz="3200" b="1" dirty="0" smtClean="0">
                <a:solidFill>
                  <a:srgbClr val="FFFF00"/>
                </a:solidFill>
                <a:latin typeface="+mn-lt"/>
              </a:rPr>
              <a:t>     A Case For Absolutes (</a:t>
            </a:r>
            <a:r>
              <a:rPr lang="en-US" sz="3200" b="1" dirty="0" smtClean="0">
                <a:solidFill>
                  <a:srgbClr val="FF0000"/>
                </a:solidFill>
                <a:latin typeface="+mn-lt"/>
              </a:rPr>
              <a:t>3</a:t>
            </a:r>
            <a:r>
              <a:rPr lang="en-US" sz="3200" b="1" dirty="0" smtClean="0">
                <a:solidFill>
                  <a:srgbClr val="FFFF00"/>
                </a:solidFill>
                <a:latin typeface="+mn-lt"/>
              </a:rPr>
              <a:t>) </a:t>
            </a:r>
            <a:br>
              <a:rPr lang="en-US" sz="3200" b="1" dirty="0" smtClean="0">
                <a:solidFill>
                  <a:srgbClr val="FFFF00"/>
                </a:solidFill>
                <a:latin typeface="+mn-lt"/>
              </a:rPr>
            </a:br>
            <a:r>
              <a:rPr lang="en-US" sz="3200" b="1" dirty="0">
                <a:solidFill>
                  <a:srgbClr val="FFFF00"/>
                </a:solidFill>
                <a:latin typeface="+mn-lt"/>
              </a:rPr>
              <a:t> </a:t>
            </a:r>
            <a:r>
              <a:rPr lang="en-US" sz="3200" b="1" dirty="0" smtClean="0">
                <a:solidFill>
                  <a:srgbClr val="FFFF00"/>
                </a:solidFill>
                <a:latin typeface="+mn-lt"/>
              </a:rPr>
              <a:t>    (but not the one you expect)</a:t>
            </a:r>
            <a:endParaRPr lang="en-US" sz="3200" b="1" dirty="0">
              <a:solidFill>
                <a:srgbClr val="FFFF00"/>
              </a:solidFill>
              <a:latin typeface="+mn-lt"/>
            </a:endParaRPr>
          </a:p>
        </p:txBody>
      </p:sp>
      <p:sp>
        <p:nvSpPr>
          <p:cNvPr id="3" name="Content Placeholder 2"/>
          <p:cNvSpPr>
            <a:spLocks noGrp="1"/>
          </p:cNvSpPr>
          <p:nvPr>
            <p:ph sz="quarter" idx="10"/>
          </p:nvPr>
        </p:nvSpPr>
        <p:spPr>
          <a:xfrm>
            <a:off x="507999" y="1019321"/>
            <a:ext cx="8636001" cy="5187542"/>
          </a:xfrm>
        </p:spPr>
        <p:txBody>
          <a:bodyPr>
            <a:normAutofit lnSpcReduction="10000"/>
          </a:bodyPr>
          <a:lstStyle/>
          <a:p>
            <a:pPr marL="0" indent="0">
              <a:buNone/>
            </a:pPr>
            <a:r>
              <a:rPr lang="en-US" dirty="0" smtClean="0">
                <a:solidFill>
                  <a:srgbClr val="FFFFFF"/>
                </a:solidFill>
                <a:latin typeface="Lucida Console"/>
                <a:cs typeface="Lucida Console"/>
              </a:rPr>
              <a:t>One</a:t>
            </a:r>
            <a:r>
              <a:rPr lang="en-US" dirty="0" smtClean="0">
                <a:latin typeface="Lucida Console"/>
                <a:cs typeface="Lucida Console"/>
              </a:rPr>
              <a:t> </a:t>
            </a:r>
            <a:r>
              <a:rPr lang="en-US" b="1" dirty="0" smtClean="0">
                <a:solidFill>
                  <a:srgbClr val="D7E4BD"/>
                </a:solidFill>
                <a:latin typeface="Lucida Console"/>
                <a:cs typeface="Lucida Console"/>
              </a:rPr>
              <a:t>good that </a:t>
            </a:r>
            <a:r>
              <a:rPr lang="en-US" i="1" u="sng" dirty="0" smtClean="0">
                <a:solidFill>
                  <a:srgbClr val="FFFFFF"/>
                </a:solidFill>
                <a:latin typeface="Lucida Console"/>
                <a:cs typeface="Lucida Console"/>
              </a:rPr>
              <a:t>appears</a:t>
            </a:r>
            <a:r>
              <a:rPr lang="en-US" b="1" dirty="0" smtClean="0">
                <a:solidFill>
                  <a:srgbClr val="008000"/>
                </a:solidFill>
                <a:latin typeface="Lucida Console"/>
                <a:cs typeface="Lucida Console"/>
              </a:rPr>
              <a:t> </a:t>
            </a:r>
            <a:r>
              <a:rPr lang="en-US" b="1" dirty="0" smtClean="0">
                <a:solidFill>
                  <a:schemeClr val="accent3">
                    <a:lumMod val="40000"/>
                    <a:lumOff val="60000"/>
                  </a:schemeClr>
                </a:solidFill>
                <a:latin typeface="Lucida Console"/>
                <a:cs typeface="Lucida Console"/>
              </a:rPr>
              <a:t>absolute </a:t>
            </a:r>
            <a:r>
              <a:rPr lang="en-US" dirty="0" smtClean="0">
                <a:solidFill>
                  <a:srgbClr val="FFFFFF"/>
                </a:solidFill>
                <a:latin typeface="Lucida Console"/>
                <a:cs typeface="Lucida Console"/>
              </a:rPr>
              <a:t>is…</a:t>
            </a:r>
          </a:p>
          <a:p>
            <a:pPr marL="0" indent="0">
              <a:buNone/>
            </a:pPr>
            <a:r>
              <a:rPr lang="en-US" dirty="0" smtClean="0">
                <a:solidFill>
                  <a:srgbClr val="FFFFFF"/>
                </a:solidFill>
                <a:latin typeface="Lucida Console"/>
                <a:cs typeface="Lucida Console"/>
              </a:rPr>
              <a:t>(drumroll please)...</a:t>
            </a:r>
          </a:p>
          <a:p>
            <a:pPr marL="0" indent="0">
              <a:buNone/>
            </a:pPr>
            <a:r>
              <a:rPr lang="en-US" sz="3200" b="1" dirty="0" smtClean="0">
                <a:solidFill>
                  <a:schemeClr val="accent4">
                    <a:lumMod val="40000"/>
                    <a:lumOff val="60000"/>
                  </a:schemeClr>
                </a:solidFill>
                <a:latin typeface="Lucida Console"/>
                <a:cs typeface="Lucida Console"/>
              </a:rPr>
              <a:t>…dialectics on issues of </a:t>
            </a:r>
          </a:p>
          <a:p>
            <a:pPr marL="0" indent="0">
              <a:buNone/>
            </a:pPr>
            <a:r>
              <a:rPr lang="en-US" sz="3200" b="1" dirty="0" smtClean="0">
                <a:solidFill>
                  <a:srgbClr val="FF0000"/>
                </a:solidFill>
                <a:latin typeface="Lucida Console"/>
                <a:cs typeface="Lucida Console"/>
              </a:rPr>
              <a:t>…violence, censorship &amp; fear</a:t>
            </a:r>
            <a:endParaRPr lang="en-US" b="1" dirty="0" smtClean="0">
              <a:solidFill>
                <a:srgbClr val="FF0000"/>
              </a:solidFill>
              <a:latin typeface="Lucida Console"/>
              <a:cs typeface="Lucida Console"/>
            </a:endParaRPr>
          </a:p>
          <a:p>
            <a:pPr marL="0" indent="0">
              <a:buNone/>
            </a:pPr>
            <a:r>
              <a:rPr lang="en-US" b="1" dirty="0" smtClean="0">
                <a:solidFill>
                  <a:schemeClr val="tx2">
                    <a:lumMod val="40000"/>
                    <a:lumOff val="60000"/>
                  </a:schemeClr>
                </a:solidFill>
                <a:latin typeface="Lucida Console"/>
                <a:cs typeface="Lucida Console"/>
              </a:rPr>
              <a:t>(as well as protecting ourselves from ourselves)</a:t>
            </a:r>
          </a:p>
          <a:p>
            <a:pPr marL="0" indent="0">
              <a:buNone/>
            </a:pPr>
            <a:endParaRPr lang="en-US" dirty="0" smtClean="0">
              <a:latin typeface="Lucida Console"/>
              <a:cs typeface="Lucida Console"/>
            </a:endParaRPr>
          </a:p>
          <a:p>
            <a:pPr marL="0" indent="0">
              <a:buNone/>
            </a:pPr>
            <a:r>
              <a:rPr lang="en-US" b="1" dirty="0" smtClean="0">
                <a:solidFill>
                  <a:srgbClr val="FFFFFF"/>
                </a:solidFill>
                <a:latin typeface="Lucida Console"/>
                <a:cs typeface="Lucida Console"/>
              </a:rPr>
              <a:t>Proof: </a:t>
            </a:r>
            <a:r>
              <a:rPr lang="en-US" dirty="0" smtClean="0">
                <a:solidFill>
                  <a:srgbClr val="FFFFFF"/>
                </a:solidFill>
                <a:latin typeface="Lucida Console"/>
                <a:cs typeface="Lucida Console"/>
              </a:rPr>
              <a:t>INCREASE in debate over censorship/freedom issues </a:t>
            </a:r>
            <a:r>
              <a:rPr lang="en-US" i="1" u="sng" dirty="0" smtClean="0">
                <a:solidFill>
                  <a:srgbClr val="FFFFFF"/>
                </a:solidFill>
                <a:latin typeface="Lucida Console"/>
                <a:cs typeface="Lucida Console"/>
              </a:rPr>
              <a:t>appears to paralle</a:t>
            </a:r>
            <a:r>
              <a:rPr lang="en-US" i="1" dirty="0" smtClean="0">
                <a:solidFill>
                  <a:srgbClr val="FFFFFF"/>
                </a:solidFill>
                <a:latin typeface="Lucida Console"/>
                <a:cs typeface="Lucida Console"/>
              </a:rPr>
              <a:t>l </a:t>
            </a:r>
            <a:r>
              <a:rPr lang="en-US" dirty="0" smtClean="0">
                <a:solidFill>
                  <a:srgbClr val="FFFFFF"/>
                </a:solidFill>
                <a:latin typeface="Lucida Console"/>
                <a:cs typeface="Lucida Console"/>
              </a:rPr>
              <a:t>DECREASE in violence &amp; crime</a:t>
            </a:r>
          </a:p>
          <a:p>
            <a:pPr marL="0" indent="0">
              <a:buNone/>
            </a:pPr>
            <a:endParaRPr lang="en-US" b="1" dirty="0" smtClean="0">
              <a:solidFill>
                <a:schemeClr val="tx1"/>
              </a:solidFill>
              <a:latin typeface="Lucida Console"/>
              <a:cs typeface="Lucida Console"/>
            </a:endParaRPr>
          </a:p>
          <a:p>
            <a:pPr marL="0" indent="0">
              <a:buNone/>
            </a:pPr>
            <a:r>
              <a:rPr lang="en-US" sz="2000" b="1" dirty="0" smtClean="0">
                <a:solidFill>
                  <a:srgbClr val="FFFFFF"/>
                </a:solidFill>
                <a:latin typeface="Lucida Console"/>
                <a:cs typeface="Lucida Console"/>
              </a:rPr>
              <a:t>Parallels:</a:t>
            </a:r>
            <a:r>
              <a:rPr lang="en-US" sz="2000" dirty="0" smtClean="0">
                <a:solidFill>
                  <a:srgbClr val="FFFFFF"/>
                </a:solidFill>
                <a:latin typeface="Lucida Console"/>
                <a:cs typeface="Lucida Console"/>
              </a:rPr>
              <a:t> </a:t>
            </a:r>
            <a:r>
              <a:rPr lang="en-US" sz="2000" dirty="0" smtClean="0">
                <a:solidFill>
                  <a:srgbClr val="FFFF00"/>
                </a:solidFill>
                <a:latin typeface="Lucida Console"/>
                <a:cs typeface="Lucida Console"/>
              </a:rPr>
              <a:t>Steven Pinker </a:t>
            </a:r>
            <a:r>
              <a:rPr lang="en-US" sz="2000" i="1" dirty="0" smtClean="0">
                <a:solidFill>
                  <a:srgbClr val="FFFF00"/>
                </a:solidFill>
                <a:latin typeface="Lucida Console"/>
                <a:cs typeface="Lucida Console"/>
              </a:rPr>
              <a:t>“The Better Angels of Our  </a:t>
            </a:r>
          </a:p>
          <a:p>
            <a:pPr marL="0" indent="0">
              <a:buNone/>
            </a:pPr>
            <a:r>
              <a:rPr lang="en-US" sz="2000" i="1" dirty="0" smtClean="0">
                <a:solidFill>
                  <a:srgbClr val="FFFF00"/>
                </a:solidFill>
                <a:latin typeface="Lucida Console"/>
                <a:cs typeface="Lucida Console"/>
              </a:rPr>
              <a:t>Nature: Why Violence Has Declined” </a:t>
            </a:r>
          </a:p>
          <a:p>
            <a:pPr marL="0" indent="0">
              <a:buNone/>
            </a:pPr>
            <a:r>
              <a:rPr lang="en-US" sz="2000" dirty="0" smtClean="0">
                <a:solidFill>
                  <a:schemeClr val="bg1"/>
                </a:solidFill>
                <a:latin typeface="Lucida Console"/>
                <a:cs typeface="Lucida Console"/>
              </a:rPr>
              <a:t>*to paraphrase - </a:t>
            </a:r>
            <a:r>
              <a:rPr lang="en-US" sz="2000" b="1" dirty="0" smtClean="0">
                <a:solidFill>
                  <a:schemeClr val="bg1"/>
                </a:solidFill>
                <a:latin typeface="Lucida Console"/>
                <a:cs typeface="Lucida Console"/>
              </a:rPr>
              <a:t>our ability to reason has allowed us  </a:t>
            </a:r>
          </a:p>
          <a:p>
            <a:pPr marL="0" indent="0">
              <a:buNone/>
            </a:pPr>
            <a:r>
              <a:rPr lang="en-US" sz="2000" b="1" dirty="0" smtClean="0">
                <a:solidFill>
                  <a:schemeClr val="bg1"/>
                </a:solidFill>
                <a:latin typeface="Lucida Console"/>
                <a:cs typeface="Lucida Console"/>
              </a:rPr>
              <a:t>to curtail the appeals of violence </a:t>
            </a:r>
          </a:p>
          <a:p>
            <a:pPr marL="0" indent="0">
              <a:buNone/>
            </a:pPr>
            <a:r>
              <a:rPr lang="en-US" sz="2000" b="1" dirty="0">
                <a:solidFill>
                  <a:srgbClr val="000000"/>
                </a:solidFill>
                <a:latin typeface="Lucida Console"/>
                <a:cs typeface="Lucida Console"/>
              </a:rPr>
              <a:t> </a:t>
            </a:r>
            <a:r>
              <a:rPr lang="en-US" sz="2000" b="1" dirty="0" smtClean="0">
                <a:solidFill>
                  <a:srgbClr val="000000"/>
                </a:solidFill>
                <a:latin typeface="Lucida Console"/>
                <a:cs typeface="Lucida Console"/>
              </a:rPr>
              <a:t>                                                                  </a:t>
            </a:r>
          </a:p>
        </p:txBody>
      </p:sp>
      <p:pic>
        <p:nvPicPr>
          <p:cNvPr id="4" name="Content Placeholder 3" descr="The_Better_Angels_of_Our_Nature.jpg"/>
          <p:cNvPicPr>
            <a:picLocks noChangeAspect="1"/>
          </p:cNvPicPr>
          <p:nvPr/>
        </p:nvPicPr>
        <p:blipFill rotWithShape="1">
          <a:blip r:embed="rId2" cstate="print">
            <a:extLst>
              <a:ext uri="{28A0092B-C50C-407E-A947-70E740481C1C}">
                <a14:useLocalDpi xmlns:a14="http://schemas.microsoft.com/office/drawing/2010/main"/>
              </a:ext>
            </a:extLst>
          </a:blip>
          <a:srcRect r="-423"/>
          <a:stretch/>
        </p:blipFill>
        <p:spPr>
          <a:xfrm>
            <a:off x="7799368" y="143275"/>
            <a:ext cx="1188097" cy="1789015"/>
          </a:xfrm>
          <a:prstGeom prst="rect">
            <a:avLst/>
          </a:prstGeom>
        </p:spPr>
      </p:pic>
    </p:spTree>
    <p:extLst>
      <p:ext uri="{BB962C8B-B14F-4D97-AF65-F5344CB8AC3E}">
        <p14:creationId xmlns:p14="http://schemas.microsoft.com/office/powerpoint/2010/main" val="11615174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09482"/>
            <a:ext cx="8229600" cy="1016000"/>
          </a:xfrm>
        </p:spPr>
        <p:txBody>
          <a:bodyPr>
            <a:normAutofit/>
          </a:bodyPr>
          <a:lstStyle/>
          <a:p>
            <a:r>
              <a:rPr lang="en-US" sz="4400" b="1" dirty="0" smtClean="0">
                <a:solidFill>
                  <a:srgbClr val="FFFF00"/>
                </a:solidFill>
                <a:latin typeface="+mn-lt"/>
              </a:rPr>
              <a:t>    Increasing the debate!</a:t>
            </a:r>
            <a:endParaRPr lang="en-US" sz="4400" b="1" dirty="0">
              <a:solidFill>
                <a:srgbClr val="FFFF00"/>
              </a:solidFill>
              <a:latin typeface="+mn-lt"/>
            </a:endParaRPr>
          </a:p>
        </p:txBody>
      </p:sp>
      <p:pic>
        <p:nvPicPr>
          <p:cNvPr id="4" name="Content Placeholder 3" descr="Screen Shot 2014-11-05 at 1.37.41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52" r="-254" b="113"/>
          <a:stretch/>
        </p:blipFill>
        <p:spPr>
          <a:xfrm>
            <a:off x="1085502" y="1125538"/>
            <a:ext cx="7001490" cy="4595341"/>
          </a:xfrm>
        </p:spPr>
      </p:pic>
    </p:spTree>
    <p:extLst>
      <p:ext uri="{BB962C8B-B14F-4D97-AF65-F5344CB8AC3E}">
        <p14:creationId xmlns:p14="http://schemas.microsoft.com/office/powerpoint/2010/main" val="26524861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8560"/>
            <a:ext cx="9144000" cy="793420"/>
          </a:xfrm>
        </p:spPr>
        <p:txBody>
          <a:bodyPr>
            <a:normAutofit fontScale="90000"/>
          </a:bodyPr>
          <a:lstStyle/>
          <a:p>
            <a:r>
              <a:rPr lang="en-US" sz="4400" b="1" dirty="0" smtClean="0">
                <a:solidFill>
                  <a:srgbClr val="FFFF00"/>
                </a:solidFill>
                <a:latin typeface="+mn-lt"/>
              </a:rPr>
              <a:t> </a:t>
            </a:r>
            <a:br>
              <a:rPr lang="en-US" sz="4400" b="1" dirty="0" smtClean="0">
                <a:solidFill>
                  <a:srgbClr val="FFFF00"/>
                </a:solidFill>
                <a:latin typeface="+mn-lt"/>
              </a:rPr>
            </a:br>
            <a:r>
              <a:rPr lang="en-US" sz="4400" b="1" dirty="0" smtClean="0">
                <a:solidFill>
                  <a:srgbClr val="FFFF00"/>
                </a:solidFill>
                <a:latin typeface="+mn-lt"/>
              </a:rPr>
              <a:t>Women Gamers – Women in Games</a:t>
            </a:r>
            <a:r>
              <a:rPr lang="en-US" sz="4400" b="1" dirty="0">
                <a:solidFill>
                  <a:srgbClr val="FFFF00"/>
                </a:solidFill>
                <a:latin typeface="+mn-lt"/>
              </a:rPr>
              <a:t> </a:t>
            </a:r>
            <a:r>
              <a:rPr lang="en-US" sz="4400" b="1" dirty="0" smtClean="0">
                <a:solidFill>
                  <a:srgbClr val="FFFF00"/>
                </a:solidFill>
                <a:latin typeface="+mn-lt"/>
              </a:rPr>
              <a:t>  </a:t>
            </a:r>
            <a:br>
              <a:rPr lang="en-US" sz="4400" b="1" dirty="0" smtClean="0">
                <a:solidFill>
                  <a:srgbClr val="FFFF00"/>
                </a:solidFill>
                <a:latin typeface="+mn-lt"/>
              </a:rPr>
            </a:br>
            <a:endParaRPr lang="en-US" dirty="0">
              <a:solidFill>
                <a:schemeClr val="tx1"/>
              </a:solidFill>
            </a:endParaRPr>
          </a:p>
        </p:txBody>
      </p:sp>
      <p:sp>
        <p:nvSpPr>
          <p:cNvPr id="3" name="Content Placeholder 2"/>
          <p:cNvSpPr>
            <a:spLocks noGrp="1"/>
          </p:cNvSpPr>
          <p:nvPr>
            <p:ph sz="quarter" idx="10"/>
          </p:nvPr>
        </p:nvSpPr>
        <p:spPr>
          <a:xfrm>
            <a:off x="0" y="821980"/>
            <a:ext cx="9144000" cy="5605168"/>
          </a:xfrm>
        </p:spPr>
        <p:txBody>
          <a:bodyPr>
            <a:normAutofit/>
          </a:bodyPr>
          <a:lstStyle/>
          <a:p>
            <a:r>
              <a:rPr lang="en-US" b="1" dirty="0" smtClean="0">
                <a:solidFill>
                  <a:schemeClr val="bg1"/>
                </a:solidFill>
                <a:latin typeface="Lucida Console"/>
                <a:cs typeface="Lucida Console"/>
              </a:rPr>
              <a:t>“Video </a:t>
            </a:r>
            <a:r>
              <a:rPr lang="en-US" b="1" dirty="0">
                <a:solidFill>
                  <a:schemeClr val="bg1"/>
                </a:solidFill>
                <a:latin typeface="Lucida Console"/>
                <a:cs typeface="Lucida Console"/>
              </a:rPr>
              <a:t>Games and </a:t>
            </a:r>
            <a:r>
              <a:rPr lang="en-US" b="1" dirty="0" err="1">
                <a:solidFill>
                  <a:schemeClr val="bg1"/>
                </a:solidFill>
                <a:latin typeface="Lucida Console"/>
                <a:cs typeface="Lucida Console"/>
              </a:rPr>
              <a:t>Aestheticising</a:t>
            </a:r>
            <a:r>
              <a:rPr lang="en-US" b="1" dirty="0">
                <a:solidFill>
                  <a:schemeClr val="bg1"/>
                </a:solidFill>
                <a:latin typeface="Lucida Console"/>
                <a:cs typeface="Lucida Console"/>
              </a:rPr>
              <a:t> Sexual </a:t>
            </a:r>
            <a:r>
              <a:rPr lang="en-US" b="1" dirty="0" smtClean="0">
                <a:solidFill>
                  <a:schemeClr val="bg1"/>
                </a:solidFill>
                <a:latin typeface="Lucida Console"/>
                <a:cs typeface="Lucida Console"/>
              </a:rPr>
              <a:t>Violence” </a:t>
            </a:r>
            <a:r>
              <a:rPr lang="en-US" sz="1000" dirty="0" smtClean="0">
                <a:solidFill>
                  <a:schemeClr val="bg1"/>
                </a:solidFill>
                <a:latin typeface="Lucida Console"/>
                <a:cs typeface="Lucida Console"/>
                <a:hlinkClick r:id="rId2"/>
              </a:rPr>
              <a:t>http</a:t>
            </a:r>
            <a:r>
              <a:rPr lang="en-US" sz="1000" dirty="0">
                <a:solidFill>
                  <a:schemeClr val="bg1"/>
                </a:solidFill>
                <a:latin typeface="Lucida Console"/>
                <a:cs typeface="Lucida Console"/>
                <a:hlinkClick r:id="rId2"/>
              </a:rPr>
              <a:t>://gamingbolt.com/video-games-and-aestheticising-sexual-</a:t>
            </a:r>
            <a:r>
              <a:rPr lang="en-US" sz="1000" dirty="0" smtClean="0">
                <a:solidFill>
                  <a:schemeClr val="bg1"/>
                </a:solidFill>
                <a:latin typeface="Lucida Console"/>
                <a:cs typeface="Lucida Console"/>
                <a:hlinkClick r:id="rId2"/>
              </a:rPr>
              <a:t>violence</a:t>
            </a:r>
            <a:endParaRPr lang="en-US" sz="1000" dirty="0" smtClean="0">
              <a:solidFill>
                <a:schemeClr val="bg1"/>
              </a:solidFill>
              <a:latin typeface="Lucida Console"/>
              <a:cs typeface="Lucida Console"/>
            </a:endParaRPr>
          </a:p>
          <a:p>
            <a:r>
              <a:rPr lang="en-US" b="1" dirty="0" smtClean="0">
                <a:solidFill>
                  <a:schemeClr val="bg1"/>
                </a:solidFill>
                <a:latin typeface="Lucida Console"/>
                <a:cs typeface="Lucida Console"/>
              </a:rPr>
              <a:t>“A </a:t>
            </a:r>
            <a:r>
              <a:rPr lang="en-US" b="1" dirty="0">
                <a:solidFill>
                  <a:schemeClr val="bg1"/>
                </a:solidFill>
                <a:latin typeface="Lucida Console"/>
                <a:cs typeface="Lucida Console"/>
              </a:rPr>
              <a:t>Feminist Reviews Tomb Raider's Lara </a:t>
            </a:r>
            <a:r>
              <a:rPr lang="en-US" b="1" dirty="0" smtClean="0">
                <a:solidFill>
                  <a:schemeClr val="bg1"/>
                </a:solidFill>
                <a:latin typeface="Lucida Console"/>
                <a:cs typeface="Lucida Console"/>
              </a:rPr>
              <a:t>Croft” </a:t>
            </a:r>
            <a:r>
              <a:rPr lang="en-US" sz="1000" u="sng" dirty="0" smtClean="0">
                <a:solidFill>
                  <a:schemeClr val="bg1"/>
                </a:solidFill>
                <a:latin typeface="Lucida Console"/>
                <a:cs typeface="Lucida Console"/>
                <a:hlinkClick r:id="rId3"/>
              </a:rPr>
              <a:t>http</a:t>
            </a:r>
            <a:r>
              <a:rPr lang="en-US" sz="1000" u="sng" dirty="0">
                <a:solidFill>
                  <a:schemeClr val="bg1"/>
                </a:solidFill>
                <a:latin typeface="Lucida Console"/>
                <a:cs typeface="Lucida Console"/>
                <a:hlinkClick r:id="rId3"/>
              </a:rPr>
              <a:t>://www.forbes.com/sites/carolpinchefsky/2013/03/12/a-feminist-reviews-tomb-raiders-lara-croft</a:t>
            </a:r>
            <a:r>
              <a:rPr lang="en-US" sz="1000" u="sng" dirty="0" smtClean="0">
                <a:solidFill>
                  <a:schemeClr val="bg1"/>
                </a:solidFill>
                <a:latin typeface="Lucida Console"/>
                <a:cs typeface="Lucida Console"/>
                <a:hlinkClick r:id="rId3"/>
              </a:rPr>
              <a:t>/</a:t>
            </a:r>
            <a:endParaRPr lang="en-US" sz="1000" b="1" dirty="0">
              <a:solidFill>
                <a:schemeClr val="bg1"/>
              </a:solidFill>
              <a:latin typeface="Lucida Console"/>
              <a:cs typeface="Lucida Console"/>
            </a:endParaRPr>
          </a:p>
          <a:p>
            <a:r>
              <a:rPr lang="en-US" b="1" dirty="0" smtClean="0">
                <a:solidFill>
                  <a:schemeClr val="bg1"/>
                </a:solidFill>
                <a:latin typeface="Lucida Console"/>
                <a:cs typeface="Lucida Console"/>
              </a:rPr>
              <a:t>“</a:t>
            </a:r>
            <a:r>
              <a:rPr lang="en-US" b="1" dirty="0" err="1" smtClean="0">
                <a:solidFill>
                  <a:schemeClr val="bg1"/>
                </a:solidFill>
                <a:latin typeface="Lucida Console"/>
                <a:cs typeface="Lucida Console"/>
              </a:rPr>
              <a:t>Hitman</a:t>
            </a:r>
            <a:r>
              <a:rPr lang="en-US" b="1" dirty="0" smtClean="0">
                <a:solidFill>
                  <a:schemeClr val="bg1"/>
                </a:solidFill>
                <a:latin typeface="Lucida Console"/>
                <a:cs typeface="Lucida Console"/>
              </a:rPr>
              <a:t> </a:t>
            </a:r>
            <a:r>
              <a:rPr lang="en-US" b="1" dirty="0">
                <a:solidFill>
                  <a:schemeClr val="bg1"/>
                </a:solidFill>
                <a:latin typeface="Lucida Console"/>
                <a:cs typeface="Lucida Console"/>
              </a:rPr>
              <a:t>Absolution: Trailer causes </a:t>
            </a:r>
            <a:r>
              <a:rPr lang="en-US" b="1" dirty="0" smtClean="0">
                <a:solidFill>
                  <a:schemeClr val="bg1"/>
                </a:solidFill>
                <a:latin typeface="Lucida Console"/>
                <a:cs typeface="Lucida Console"/>
              </a:rPr>
              <a:t>outrage” </a:t>
            </a:r>
            <a:r>
              <a:rPr lang="en-US" sz="1000" dirty="0" smtClean="0">
                <a:solidFill>
                  <a:schemeClr val="bg1"/>
                </a:solidFill>
                <a:latin typeface="Lucida Console"/>
                <a:cs typeface="Lucida Console"/>
                <a:hlinkClick r:id="rId4"/>
              </a:rPr>
              <a:t>http</a:t>
            </a:r>
            <a:r>
              <a:rPr lang="en-US" sz="1000" dirty="0">
                <a:solidFill>
                  <a:schemeClr val="bg1"/>
                </a:solidFill>
                <a:latin typeface="Lucida Console"/>
                <a:cs typeface="Lucida Console"/>
                <a:hlinkClick r:id="rId4"/>
              </a:rPr>
              <a:t>://www.pocket-lint.com/news/45874/hitman-absolution-trailer-causes-outrage-io-games-producer-talks-violence-and-</a:t>
            </a:r>
            <a:r>
              <a:rPr lang="en-US" sz="1000" dirty="0" smtClean="0">
                <a:solidFill>
                  <a:schemeClr val="bg1"/>
                </a:solidFill>
                <a:latin typeface="Lucida Console"/>
                <a:cs typeface="Lucida Console"/>
                <a:hlinkClick r:id="rId4"/>
              </a:rPr>
              <a:t>content</a:t>
            </a:r>
            <a:endParaRPr lang="en-US" sz="1000" dirty="0" smtClean="0">
              <a:solidFill>
                <a:schemeClr val="bg1"/>
              </a:solidFill>
              <a:latin typeface="Lucida Console"/>
              <a:cs typeface="Lucida Console"/>
            </a:endParaRPr>
          </a:p>
          <a:p>
            <a:r>
              <a:rPr lang="en-US" b="1" dirty="0" smtClean="0">
                <a:solidFill>
                  <a:schemeClr val="bg1"/>
                </a:solidFill>
                <a:latin typeface="Lucida Console"/>
                <a:cs typeface="Lucida Console"/>
              </a:rPr>
              <a:t>“In </a:t>
            </a:r>
            <a:r>
              <a:rPr lang="en-US" b="1" dirty="0">
                <a:solidFill>
                  <a:schemeClr val="bg1"/>
                </a:solidFill>
                <a:latin typeface="Lucida Console"/>
                <a:cs typeface="Lucida Console"/>
              </a:rPr>
              <a:t>Virtual Play, Sex Harassment Is All Too </a:t>
            </a:r>
            <a:r>
              <a:rPr lang="en-US" b="1" dirty="0" smtClean="0">
                <a:solidFill>
                  <a:schemeClr val="bg1"/>
                </a:solidFill>
                <a:latin typeface="Lucida Console"/>
                <a:cs typeface="Lucida Console"/>
              </a:rPr>
              <a:t>Real” </a:t>
            </a:r>
            <a:r>
              <a:rPr lang="en-US" sz="1000" dirty="0" smtClean="0">
                <a:solidFill>
                  <a:schemeClr val="bg1"/>
                </a:solidFill>
                <a:latin typeface="Lucida Console"/>
                <a:cs typeface="Lucida Console"/>
                <a:hlinkClick r:id="rId5"/>
              </a:rPr>
              <a:t>http</a:t>
            </a:r>
            <a:r>
              <a:rPr lang="en-US" sz="1000" dirty="0">
                <a:solidFill>
                  <a:schemeClr val="bg1"/>
                </a:solidFill>
                <a:latin typeface="Lucida Console"/>
                <a:cs typeface="Lucida Console"/>
                <a:hlinkClick r:id="rId5"/>
              </a:rPr>
              <a:t>://www.nytimes.com/2012/08/02/us/sexual-harassment-in-online-gaming-stirs-</a:t>
            </a:r>
            <a:r>
              <a:rPr lang="en-US" sz="1000" dirty="0" smtClean="0">
                <a:solidFill>
                  <a:schemeClr val="bg1"/>
                </a:solidFill>
                <a:latin typeface="Lucida Console"/>
                <a:cs typeface="Lucida Console"/>
                <a:hlinkClick r:id="rId5"/>
              </a:rPr>
              <a:t>anger.html</a:t>
            </a:r>
            <a:endParaRPr lang="en-US" sz="1000" dirty="0" smtClean="0">
              <a:solidFill>
                <a:schemeClr val="bg1"/>
              </a:solidFill>
              <a:latin typeface="Lucida Console"/>
              <a:cs typeface="Lucida Console"/>
            </a:endParaRPr>
          </a:p>
          <a:p>
            <a:r>
              <a:rPr lang="en-US" b="1" dirty="0" smtClean="0">
                <a:solidFill>
                  <a:schemeClr val="bg1"/>
                </a:solidFill>
                <a:latin typeface="Lucida Console"/>
                <a:cs typeface="Lucida Console"/>
              </a:rPr>
              <a:t>“Image Based Harassment and Visual Misogyny” </a:t>
            </a:r>
            <a:r>
              <a:rPr lang="en-US" sz="1000" dirty="0" smtClean="0">
                <a:solidFill>
                  <a:schemeClr val="bg1"/>
                </a:solidFill>
                <a:latin typeface="Lucida Console"/>
                <a:cs typeface="Lucida Console"/>
                <a:hlinkClick r:id="rId6"/>
              </a:rPr>
              <a:t>http</a:t>
            </a:r>
            <a:r>
              <a:rPr lang="en-US" sz="1000" dirty="0">
                <a:solidFill>
                  <a:schemeClr val="bg1"/>
                </a:solidFill>
                <a:latin typeface="Lucida Console"/>
                <a:cs typeface="Lucida Console"/>
                <a:hlinkClick r:id="rId6"/>
              </a:rPr>
              <a:t>://www.feministfrequency.com/2012/07/image-based-harassment-and-visual-misogyny</a:t>
            </a:r>
            <a:r>
              <a:rPr lang="en-US" sz="1000" dirty="0" smtClean="0">
                <a:solidFill>
                  <a:schemeClr val="bg1"/>
                </a:solidFill>
                <a:latin typeface="Lucida Console"/>
                <a:cs typeface="Lucida Console"/>
                <a:hlinkClick r:id="rId6"/>
              </a:rPr>
              <a:t>/</a:t>
            </a:r>
            <a:endParaRPr lang="en-US" sz="1000" dirty="0" smtClean="0">
              <a:solidFill>
                <a:schemeClr val="bg1"/>
              </a:solidFill>
              <a:latin typeface="Lucida Console"/>
              <a:cs typeface="Lucida Console"/>
            </a:endParaRPr>
          </a:p>
          <a:p>
            <a:r>
              <a:rPr lang="en-US" b="1" dirty="0" smtClean="0">
                <a:solidFill>
                  <a:schemeClr val="bg1"/>
                </a:solidFill>
                <a:latin typeface="Lucida Console"/>
                <a:cs typeface="Lucida Console"/>
              </a:rPr>
              <a:t>“Fear of a Woman Warrior” </a:t>
            </a:r>
            <a:r>
              <a:rPr lang="en-US" sz="1000" dirty="0" smtClean="0">
                <a:solidFill>
                  <a:schemeClr val="bg1"/>
                </a:solidFill>
                <a:latin typeface="Lucida Console"/>
                <a:cs typeface="Lucida Console"/>
                <a:hlinkClick r:id="rId7"/>
              </a:rPr>
              <a:t>http</a:t>
            </a:r>
            <a:r>
              <a:rPr lang="en-US" sz="1000" dirty="0">
                <a:solidFill>
                  <a:schemeClr val="bg1"/>
                </a:solidFill>
                <a:latin typeface="Lucida Console"/>
                <a:cs typeface="Lucida Console"/>
                <a:hlinkClick r:id="rId7"/>
              </a:rPr>
              <a:t>://www.gamespot.com/features/fear-of-a-woman-warrior-6404142</a:t>
            </a:r>
            <a:r>
              <a:rPr lang="en-US" sz="1000" dirty="0" smtClean="0">
                <a:solidFill>
                  <a:schemeClr val="bg1"/>
                </a:solidFill>
                <a:latin typeface="Lucida Console"/>
                <a:cs typeface="Lucida Console"/>
                <a:hlinkClick r:id="rId7"/>
              </a:rPr>
              <a:t>/</a:t>
            </a:r>
            <a:endParaRPr lang="en-US" sz="1000" dirty="0" smtClean="0">
              <a:solidFill>
                <a:schemeClr val="bg1"/>
              </a:solidFill>
              <a:latin typeface="Lucida Console"/>
              <a:cs typeface="Lucida Console"/>
            </a:endParaRPr>
          </a:p>
          <a:p>
            <a:r>
              <a:rPr lang="en-US" b="1" dirty="0" smtClean="0">
                <a:solidFill>
                  <a:schemeClr val="bg1"/>
                </a:solidFill>
                <a:latin typeface="Lucida Console"/>
                <a:cs typeface="Lucida Console"/>
              </a:rPr>
              <a:t>“On being a girl in computer science - a confession” </a:t>
            </a:r>
            <a:r>
              <a:rPr lang="en-US" dirty="0" smtClean="0">
                <a:solidFill>
                  <a:schemeClr val="bg1"/>
                </a:solidFill>
                <a:latin typeface="Lucida Console"/>
                <a:cs typeface="Lucida Console"/>
              </a:rPr>
              <a:t>by Dr. Kimberly </a:t>
            </a:r>
            <a:r>
              <a:rPr lang="en-US" dirty="0" err="1" smtClean="0">
                <a:solidFill>
                  <a:schemeClr val="bg1"/>
                </a:solidFill>
                <a:latin typeface="Lucida Console"/>
                <a:cs typeface="Lucida Console"/>
              </a:rPr>
              <a:t>Voll</a:t>
            </a:r>
            <a:r>
              <a:rPr lang="en-US" dirty="0" smtClean="0">
                <a:solidFill>
                  <a:schemeClr val="bg1"/>
                </a:solidFill>
                <a:latin typeface="Lucida Console"/>
                <a:cs typeface="Lucida Console"/>
              </a:rPr>
              <a:t> </a:t>
            </a:r>
            <a:r>
              <a:rPr lang="en-US" sz="1000" dirty="0" smtClean="0">
                <a:solidFill>
                  <a:schemeClr val="bg1"/>
                </a:solidFill>
                <a:latin typeface="Lucida Console"/>
                <a:cs typeface="Lucida Console"/>
                <a:hlinkClick r:id="rId8"/>
              </a:rPr>
              <a:t>http</a:t>
            </a:r>
            <a:r>
              <a:rPr lang="en-US" sz="1000" dirty="0">
                <a:latin typeface="Lucida Console"/>
                <a:cs typeface="Lucida Console"/>
                <a:hlinkClick r:id="rId8"/>
              </a:rPr>
              <a:t>://zanytomato.tumblr.com/post/44978912674/on-being-a-girl-in-computer-science-a-</a:t>
            </a:r>
            <a:r>
              <a:rPr lang="en-US" sz="1000" dirty="0" smtClean="0">
                <a:latin typeface="Lucida Console"/>
                <a:cs typeface="Lucida Console"/>
                <a:hlinkClick r:id="rId8"/>
              </a:rPr>
              <a:t>confession</a:t>
            </a:r>
            <a:endParaRPr lang="en-US" sz="1000" dirty="0" smtClean="0">
              <a:latin typeface="Lucida Console"/>
              <a:cs typeface="Lucida Console"/>
            </a:endParaRPr>
          </a:p>
          <a:p>
            <a:endParaRPr lang="en-US" dirty="0"/>
          </a:p>
          <a:p>
            <a:endParaRPr lang="en-US" b="1" dirty="0"/>
          </a:p>
          <a:p>
            <a:endParaRPr lang="en-US" b="1" dirty="0"/>
          </a:p>
          <a:p>
            <a:endParaRPr lang="en-US" dirty="0"/>
          </a:p>
        </p:txBody>
      </p:sp>
      <p:pic>
        <p:nvPicPr>
          <p:cNvPr id="5" name="Content Placeholder 3" descr="HitmanAbsolutionPackArt.jpg"/>
          <p:cNvPicPr>
            <a:picLocks noChangeAspect="1"/>
          </p:cNvPicPr>
          <p:nvPr/>
        </p:nvPicPr>
        <p:blipFill rotWithShape="1">
          <a:blip r:embed="rId9" cstate="print">
            <a:extLst>
              <a:ext uri="{28A0092B-C50C-407E-A947-70E740481C1C}">
                <a14:useLocalDpi xmlns:a14="http://schemas.microsoft.com/office/drawing/2010/main"/>
              </a:ext>
            </a:extLst>
          </a:blip>
          <a:srcRect r="-119" b="-420"/>
          <a:stretch/>
        </p:blipFill>
        <p:spPr>
          <a:xfrm>
            <a:off x="4497109" y="5406068"/>
            <a:ext cx="866455" cy="1248653"/>
          </a:xfrm>
          <a:prstGeom prst="rect">
            <a:avLst/>
          </a:prstGeom>
        </p:spPr>
      </p:pic>
    </p:spTree>
    <p:extLst>
      <p:ext uri="{BB962C8B-B14F-4D97-AF65-F5344CB8AC3E}">
        <p14:creationId xmlns:p14="http://schemas.microsoft.com/office/powerpoint/2010/main" val="37979409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9109"/>
          </a:xfrm>
        </p:spPr>
        <p:txBody>
          <a:bodyPr>
            <a:normAutofit/>
          </a:bodyPr>
          <a:lstStyle/>
          <a:p>
            <a:r>
              <a:rPr lang="en-US" b="1" dirty="0" smtClean="0">
                <a:solidFill>
                  <a:srgbClr val="FFFF00"/>
                </a:solidFill>
                <a:latin typeface="+mn-lt"/>
              </a:rPr>
              <a:t>   Something(s) utopian to reflect on..</a:t>
            </a:r>
            <a:endParaRPr lang="en-US" b="1" dirty="0">
              <a:solidFill>
                <a:srgbClr val="FFFF00"/>
              </a:solidFill>
              <a:latin typeface="+mn-lt"/>
            </a:endParaRPr>
          </a:p>
        </p:txBody>
      </p:sp>
      <p:sp>
        <p:nvSpPr>
          <p:cNvPr id="3" name="Content Placeholder 2"/>
          <p:cNvSpPr>
            <a:spLocks noGrp="1"/>
          </p:cNvSpPr>
          <p:nvPr>
            <p:ph sz="quarter" idx="10"/>
          </p:nvPr>
        </p:nvSpPr>
        <p:spPr>
          <a:xfrm>
            <a:off x="457200" y="808097"/>
            <a:ext cx="8686800" cy="5165521"/>
          </a:xfrm>
        </p:spPr>
        <p:txBody>
          <a:bodyPr>
            <a:normAutofit fontScale="92500" lnSpcReduction="10000"/>
          </a:bodyPr>
          <a:lstStyle/>
          <a:p>
            <a:pPr marL="0" indent="0">
              <a:buNone/>
            </a:pPr>
            <a:r>
              <a:rPr lang="en-US" b="1" dirty="0" smtClean="0">
                <a:solidFill>
                  <a:schemeClr val="bg1"/>
                </a:solidFill>
                <a:latin typeface="Lucida Console"/>
                <a:cs typeface="Lucida Console"/>
              </a:rPr>
              <a:t>Razing the</a:t>
            </a:r>
            <a:r>
              <a:rPr lang="en-US" b="1" dirty="0">
                <a:solidFill>
                  <a:schemeClr val="bg1"/>
                </a:solidFill>
                <a:latin typeface="Lucida Console"/>
                <a:cs typeface="Lucida Console"/>
              </a:rPr>
              <a:t> </a:t>
            </a:r>
            <a:r>
              <a:rPr lang="en-US" b="1" dirty="0" smtClean="0">
                <a:solidFill>
                  <a:schemeClr val="bg1"/>
                </a:solidFill>
                <a:latin typeface="Lucida Console"/>
                <a:cs typeface="Lucida Console"/>
              </a:rPr>
              <a:t>virtual</a:t>
            </a:r>
            <a:r>
              <a:rPr lang="en-US" b="1" dirty="0">
                <a:solidFill>
                  <a:schemeClr val="bg1"/>
                </a:solidFill>
                <a:latin typeface="Lucida Console"/>
                <a:cs typeface="Lucida Console"/>
              </a:rPr>
              <a:t> </a:t>
            </a:r>
            <a:r>
              <a:rPr lang="en-US" b="1" dirty="0" smtClean="0">
                <a:solidFill>
                  <a:schemeClr val="bg1"/>
                </a:solidFill>
                <a:latin typeface="Lucida Console"/>
                <a:cs typeface="Lucida Console"/>
              </a:rPr>
              <a:t>glass</a:t>
            </a:r>
            <a:r>
              <a:rPr lang="en-US" b="1" dirty="0">
                <a:solidFill>
                  <a:schemeClr val="bg1"/>
                </a:solidFill>
                <a:latin typeface="Lucida Console"/>
                <a:cs typeface="Lucida Console"/>
              </a:rPr>
              <a:t> </a:t>
            </a:r>
            <a:r>
              <a:rPr lang="en-US" b="1" dirty="0" smtClean="0">
                <a:solidFill>
                  <a:schemeClr val="bg1"/>
                </a:solidFill>
                <a:latin typeface="Lucida Console"/>
                <a:cs typeface="Lucida Console"/>
              </a:rPr>
              <a:t>ceiling:</a:t>
            </a:r>
            <a:r>
              <a:rPr lang="en-US" b="1" dirty="0">
                <a:solidFill>
                  <a:schemeClr val="bg1"/>
                </a:solidFill>
                <a:latin typeface="Lucida Console"/>
                <a:cs typeface="Lucida Console"/>
              </a:rPr>
              <a:t> </a:t>
            </a:r>
            <a:r>
              <a:rPr lang="en-US" b="1" dirty="0" smtClean="0">
                <a:solidFill>
                  <a:schemeClr val="bg1"/>
                </a:solidFill>
                <a:latin typeface="Lucida Console"/>
                <a:cs typeface="Lucida Console"/>
              </a:rPr>
              <a:t>Gendered</a:t>
            </a:r>
            <a:r>
              <a:rPr lang="en-US" b="1" dirty="0">
                <a:solidFill>
                  <a:schemeClr val="bg1"/>
                </a:solidFill>
                <a:latin typeface="Lucida Console"/>
                <a:cs typeface="Lucida Console"/>
              </a:rPr>
              <a:t> </a:t>
            </a:r>
            <a:r>
              <a:rPr lang="en-US" b="1" dirty="0" smtClean="0">
                <a:solidFill>
                  <a:schemeClr val="bg1"/>
                </a:solidFill>
                <a:latin typeface="Lucida Console"/>
                <a:cs typeface="Lucida Console"/>
              </a:rPr>
              <a:t>economic</a:t>
            </a:r>
            <a:r>
              <a:rPr lang="en-US" b="1" dirty="0">
                <a:solidFill>
                  <a:schemeClr val="bg1"/>
                </a:solidFill>
                <a:latin typeface="Lucida Console"/>
                <a:cs typeface="Lucida Console"/>
              </a:rPr>
              <a:t> </a:t>
            </a:r>
            <a:r>
              <a:rPr lang="en-US" b="1" dirty="0" smtClean="0">
                <a:solidFill>
                  <a:schemeClr val="bg1"/>
                </a:solidFill>
                <a:latin typeface="Lucida Console"/>
                <a:cs typeface="Lucida Console"/>
              </a:rPr>
              <a:t>disparity</a:t>
            </a:r>
            <a:r>
              <a:rPr lang="en-US" b="1" dirty="0">
                <a:solidFill>
                  <a:schemeClr val="bg1"/>
                </a:solidFill>
                <a:latin typeface="Lucida Console"/>
                <a:cs typeface="Lucida Console"/>
              </a:rPr>
              <a:t> </a:t>
            </a:r>
            <a:r>
              <a:rPr lang="en-US" b="1" dirty="0" smtClean="0">
                <a:solidFill>
                  <a:schemeClr val="bg1"/>
                </a:solidFill>
                <a:latin typeface="Lucida Console"/>
                <a:cs typeface="Lucida Console"/>
              </a:rPr>
              <a:t>in</a:t>
            </a:r>
            <a:r>
              <a:rPr lang="en-US" b="1" dirty="0">
                <a:solidFill>
                  <a:schemeClr val="bg1"/>
                </a:solidFill>
                <a:latin typeface="Lucida Console"/>
                <a:cs typeface="Lucida Console"/>
              </a:rPr>
              <a:t> </a:t>
            </a:r>
            <a:r>
              <a:rPr lang="en-US" b="1" dirty="0" smtClean="0">
                <a:solidFill>
                  <a:schemeClr val="bg1"/>
                </a:solidFill>
                <a:latin typeface="Lucida Console"/>
                <a:cs typeface="Lucida Console"/>
              </a:rPr>
              <a:t>two</a:t>
            </a:r>
            <a:r>
              <a:rPr lang="en-US" b="1" dirty="0">
                <a:solidFill>
                  <a:schemeClr val="bg1"/>
                </a:solidFill>
                <a:latin typeface="Lucida Console"/>
                <a:cs typeface="Lucida Console"/>
              </a:rPr>
              <a:t> </a:t>
            </a:r>
            <a:r>
              <a:rPr lang="en-US" b="1" dirty="0" smtClean="0">
                <a:solidFill>
                  <a:schemeClr val="bg1"/>
                </a:solidFill>
                <a:latin typeface="Lucida Console"/>
                <a:cs typeface="Lucida Console"/>
              </a:rPr>
              <a:t>massive</a:t>
            </a:r>
            <a:r>
              <a:rPr lang="en-US" b="1" dirty="0">
                <a:solidFill>
                  <a:schemeClr val="bg1"/>
                </a:solidFill>
                <a:latin typeface="Lucida Console"/>
                <a:cs typeface="Lucida Console"/>
              </a:rPr>
              <a:t> </a:t>
            </a:r>
            <a:r>
              <a:rPr lang="en-US" b="1" dirty="0" smtClean="0">
                <a:solidFill>
                  <a:schemeClr val="bg1"/>
                </a:solidFill>
                <a:latin typeface="Lucida Console"/>
                <a:cs typeface="Lucida Console"/>
              </a:rPr>
              <a:t>online</a:t>
            </a:r>
            <a:r>
              <a:rPr lang="en-US" b="1" dirty="0">
                <a:solidFill>
                  <a:schemeClr val="bg1"/>
                </a:solidFill>
                <a:latin typeface="Lucida Console"/>
                <a:cs typeface="Lucida Console"/>
              </a:rPr>
              <a:t> </a:t>
            </a:r>
            <a:r>
              <a:rPr lang="en-US" b="1" dirty="0" smtClean="0">
                <a:solidFill>
                  <a:schemeClr val="bg1"/>
                </a:solidFill>
                <a:latin typeface="Lucida Console"/>
                <a:cs typeface="Lucida Console"/>
              </a:rPr>
              <a:t>games</a:t>
            </a:r>
            <a:r>
              <a:rPr lang="en-US" b="1" dirty="0">
                <a:solidFill>
                  <a:schemeClr val="bg1"/>
                </a:solidFill>
                <a:latin typeface="Lucida Console"/>
                <a:cs typeface="Lucida Console"/>
              </a:rPr>
              <a:t> </a:t>
            </a:r>
            <a:r>
              <a:rPr lang="en-US" b="1" dirty="0" smtClean="0">
                <a:solidFill>
                  <a:schemeClr val="bg1"/>
                </a:solidFill>
                <a:latin typeface="Lucida Console"/>
                <a:cs typeface="Lucida Console"/>
              </a:rPr>
              <a:t>– </a:t>
            </a:r>
            <a:r>
              <a:rPr lang="en-US" b="1" dirty="0" err="1" smtClean="0">
                <a:solidFill>
                  <a:schemeClr val="bg1"/>
                </a:solidFill>
                <a:latin typeface="Lucida Console"/>
                <a:cs typeface="Lucida Console"/>
              </a:rPr>
              <a:t>Ratan</a:t>
            </a:r>
            <a:r>
              <a:rPr lang="en-US" b="1" dirty="0" smtClean="0">
                <a:solidFill>
                  <a:schemeClr val="bg1"/>
                </a:solidFill>
                <a:latin typeface="Lucida Console"/>
                <a:cs typeface="Lucida Console"/>
              </a:rPr>
              <a:t>, </a:t>
            </a:r>
            <a:r>
              <a:rPr lang="en-US" b="1" dirty="0" err="1" smtClean="0">
                <a:solidFill>
                  <a:schemeClr val="bg1"/>
                </a:solidFill>
                <a:latin typeface="Lucida Console"/>
                <a:cs typeface="Lucida Console"/>
              </a:rPr>
              <a:t>Lehdonvirta</a:t>
            </a:r>
            <a:r>
              <a:rPr lang="en-US" b="1" dirty="0" smtClean="0">
                <a:solidFill>
                  <a:schemeClr val="bg1"/>
                </a:solidFill>
                <a:latin typeface="Lucida Console"/>
                <a:cs typeface="Lucida Console"/>
              </a:rPr>
              <a:t>,</a:t>
            </a:r>
            <a:r>
              <a:rPr lang="en-US" b="1" dirty="0">
                <a:solidFill>
                  <a:schemeClr val="bg1"/>
                </a:solidFill>
                <a:latin typeface="Lucida Console"/>
                <a:cs typeface="Lucida Console"/>
              </a:rPr>
              <a:t> </a:t>
            </a:r>
            <a:r>
              <a:rPr lang="en-US" b="1" dirty="0" smtClean="0">
                <a:solidFill>
                  <a:schemeClr val="bg1"/>
                </a:solidFill>
                <a:latin typeface="Lucida Console"/>
                <a:cs typeface="Lucida Console"/>
              </a:rPr>
              <a:t>Kennedy, Williams (2012)</a:t>
            </a:r>
            <a:r>
              <a:rPr lang="en-US" b="1" dirty="0">
                <a:solidFill>
                  <a:schemeClr val="bg1"/>
                </a:solidFill>
                <a:latin typeface="Lucida Console"/>
                <a:cs typeface="Lucida Console"/>
              </a:rPr>
              <a:t> </a:t>
            </a:r>
            <a:r>
              <a:rPr lang="en-US" b="1" dirty="0" smtClean="0">
                <a:solidFill>
                  <a:schemeClr val="bg1"/>
                </a:solidFill>
                <a:latin typeface="Lucida Console"/>
                <a:cs typeface="Lucida Console"/>
              </a:rPr>
              <a:t>  </a:t>
            </a:r>
            <a:r>
              <a:rPr lang="en-US" sz="1000" u="sng" dirty="0" smtClean="0">
                <a:solidFill>
                  <a:schemeClr val="bg1"/>
                </a:solidFill>
                <a:latin typeface="Lucida Console"/>
                <a:cs typeface="Lucida Console"/>
                <a:hlinkClick r:id="rId2"/>
              </a:rPr>
              <a:t>http</a:t>
            </a:r>
            <a:r>
              <a:rPr lang="en-US" sz="1000" u="sng" dirty="0">
                <a:solidFill>
                  <a:schemeClr val="bg1"/>
                </a:solidFill>
                <a:latin typeface="Lucida Console"/>
                <a:cs typeface="Lucida Console"/>
                <a:hlinkClick r:id="rId2"/>
              </a:rPr>
              <a:t>://vili.lehdonvirta.com/files/wmtr2821/Ratan-2012-gender-virtual-wealth-gap.pdf</a:t>
            </a:r>
            <a:endParaRPr lang="en-US" sz="1000" dirty="0">
              <a:solidFill>
                <a:schemeClr val="bg1"/>
              </a:solidFill>
              <a:latin typeface="Lucida Console"/>
              <a:cs typeface="Lucida Console"/>
            </a:endParaRPr>
          </a:p>
          <a:p>
            <a:pPr marL="0" indent="0">
              <a:buNone/>
            </a:pPr>
            <a:r>
              <a:rPr lang="en-US" b="1" dirty="0" smtClean="0">
                <a:solidFill>
                  <a:srgbClr val="FFFFFF"/>
                </a:solidFill>
                <a:latin typeface="Lucida Console"/>
                <a:cs typeface="Lucida Console"/>
              </a:rPr>
              <a:t>Online </a:t>
            </a:r>
            <a:r>
              <a:rPr lang="en-US" b="1" dirty="0">
                <a:solidFill>
                  <a:srgbClr val="FFFFFF"/>
                </a:solidFill>
                <a:latin typeface="Lucida Console"/>
                <a:cs typeface="Lucida Console"/>
              </a:rPr>
              <a:t>dating study shows racial prejudices can be easily </a:t>
            </a:r>
            <a:r>
              <a:rPr lang="en-US" b="1" dirty="0" smtClean="0">
                <a:solidFill>
                  <a:srgbClr val="FFFFFF"/>
                </a:solidFill>
                <a:latin typeface="Lucida Console"/>
                <a:cs typeface="Lucida Console"/>
              </a:rPr>
              <a:t>altered</a:t>
            </a:r>
          </a:p>
          <a:p>
            <a:pPr marL="0" indent="0">
              <a:buNone/>
            </a:pPr>
            <a:r>
              <a:rPr lang="en-US" sz="1000" b="1" dirty="0" smtClean="0">
                <a:solidFill>
                  <a:srgbClr val="FFFFFF"/>
                </a:solidFill>
                <a:latin typeface="Lucida Console"/>
                <a:cs typeface="Lucida Console"/>
                <a:hlinkClick r:id="rId3"/>
              </a:rPr>
              <a:t>http</a:t>
            </a:r>
            <a:r>
              <a:rPr lang="en-US" sz="1000" b="1" dirty="0">
                <a:solidFill>
                  <a:srgbClr val="FFFFFF"/>
                </a:solidFill>
                <a:latin typeface="Lucida Console"/>
                <a:cs typeface="Lucida Console"/>
                <a:hlinkClick r:id="rId3"/>
              </a:rPr>
              <a:t>://www.boston.com/news/science/blogs/science-in-mind/2013/11/04/online-dating-study-shows-racial-prejudices-can-easily-altered/UsN6Rc6oOEIQQTsUQFLdxM/</a:t>
            </a:r>
            <a:r>
              <a:rPr lang="en-US" sz="1000" b="1" dirty="0" smtClean="0">
                <a:solidFill>
                  <a:srgbClr val="FFFFFF"/>
                </a:solidFill>
                <a:latin typeface="Lucida Console"/>
                <a:cs typeface="Lucida Console"/>
                <a:hlinkClick r:id="rId3"/>
              </a:rPr>
              <a:t>blog.html</a:t>
            </a:r>
            <a:endParaRPr lang="en-US" sz="1000" b="1" dirty="0" smtClean="0">
              <a:solidFill>
                <a:srgbClr val="FFFFFF"/>
              </a:solidFill>
              <a:latin typeface="Lucida Console"/>
              <a:cs typeface="Lucida Console"/>
            </a:endParaRPr>
          </a:p>
          <a:p>
            <a:pPr marL="0" indent="0" fontAlgn="base">
              <a:buNone/>
            </a:pPr>
            <a:r>
              <a:rPr lang="en-US" b="1" dirty="0" smtClean="0">
                <a:solidFill>
                  <a:srgbClr val="FFFFFF"/>
                </a:solidFill>
                <a:latin typeface="Lucida Console"/>
                <a:cs typeface="Lucida Console"/>
              </a:rPr>
              <a:t>Modifying player </a:t>
            </a:r>
            <a:r>
              <a:rPr lang="en-US" b="1" dirty="0">
                <a:solidFill>
                  <a:srgbClr val="FFFFFF"/>
                </a:solidFill>
                <a:latin typeface="Lucida Console"/>
                <a:cs typeface="Lucida Console"/>
              </a:rPr>
              <a:t>b</a:t>
            </a:r>
            <a:r>
              <a:rPr lang="en-US" b="1" dirty="0" smtClean="0">
                <a:solidFill>
                  <a:srgbClr val="FFFFFF"/>
                </a:solidFill>
                <a:latin typeface="Lucida Console"/>
                <a:cs typeface="Lucida Console"/>
              </a:rPr>
              <a:t>ehavior in </a:t>
            </a:r>
            <a:r>
              <a:rPr lang="en-US" b="1" i="1" dirty="0" smtClean="0">
                <a:solidFill>
                  <a:srgbClr val="FFFFFF"/>
                </a:solidFill>
                <a:latin typeface="Lucida Console"/>
                <a:cs typeface="Lucida Console"/>
              </a:rPr>
              <a:t>League of Legends </a:t>
            </a:r>
            <a:r>
              <a:rPr lang="en-US" b="1" dirty="0" smtClean="0">
                <a:solidFill>
                  <a:srgbClr val="FFFFFF"/>
                </a:solidFill>
                <a:latin typeface="Lucida Console"/>
                <a:cs typeface="Lucida Console"/>
              </a:rPr>
              <a:t>using positive reinforcement</a:t>
            </a:r>
          </a:p>
          <a:p>
            <a:pPr marL="0" indent="0" fontAlgn="base">
              <a:buNone/>
            </a:pPr>
            <a:r>
              <a:rPr lang="en-US" sz="1000" dirty="0">
                <a:solidFill>
                  <a:srgbClr val="FFFFFF"/>
                </a:solidFill>
                <a:latin typeface="Lucida Console"/>
                <a:cs typeface="Lucida Console"/>
                <a:hlinkClick r:id="rId4"/>
              </a:rPr>
              <a:t>http://www.gamasutra.com/view/news/184806</a:t>
            </a:r>
            <a:r>
              <a:rPr lang="en-US" sz="1000" dirty="0" smtClean="0">
                <a:solidFill>
                  <a:srgbClr val="FFFFFF"/>
                </a:solidFill>
                <a:latin typeface="Lucida Console"/>
                <a:cs typeface="Lucida Console"/>
                <a:hlinkClick r:id="rId4"/>
              </a:rPr>
              <a:t>/</a:t>
            </a:r>
            <a:endParaRPr lang="en-US" sz="1000" dirty="0" smtClean="0">
              <a:solidFill>
                <a:srgbClr val="FFFFFF"/>
              </a:solidFill>
              <a:latin typeface="Lucida Console"/>
              <a:cs typeface="Lucida Console"/>
            </a:endParaRPr>
          </a:p>
          <a:p>
            <a:pPr marL="0" indent="0" fontAlgn="base">
              <a:buNone/>
            </a:pPr>
            <a:r>
              <a:rPr lang="en-US" b="1" dirty="0" smtClean="0">
                <a:solidFill>
                  <a:srgbClr val="FFFFFF"/>
                </a:solidFill>
                <a:latin typeface="Lucida Console"/>
                <a:cs typeface="Lucida Console"/>
              </a:rPr>
              <a:t>You and Your Videogame Avatar Are More Moral Than You Realize </a:t>
            </a:r>
            <a:endParaRPr lang="en-US" b="1" dirty="0">
              <a:solidFill>
                <a:srgbClr val="FFFFFF"/>
              </a:solidFill>
              <a:latin typeface="Lucida Console"/>
              <a:cs typeface="Lucida Console"/>
            </a:endParaRPr>
          </a:p>
          <a:p>
            <a:pPr marL="0" indent="0">
              <a:buNone/>
            </a:pPr>
            <a:r>
              <a:rPr lang="en-US" sz="1000" dirty="0">
                <a:latin typeface="Lucida Console"/>
                <a:cs typeface="Lucida Console"/>
                <a:hlinkClick r:id="rId5"/>
              </a:rPr>
              <a:t>http://www.forbes.com/sites/carolpinchefsky/2012/11/28/you-and-your-videogame-avatar-are-more-moral-than-you-realize</a:t>
            </a:r>
            <a:r>
              <a:rPr lang="en-US" sz="1000" dirty="0" smtClean="0">
                <a:latin typeface="Lucida Console"/>
                <a:cs typeface="Lucida Console"/>
                <a:hlinkClick r:id="rId5"/>
              </a:rPr>
              <a:t>/</a:t>
            </a:r>
            <a:endParaRPr lang="en-US" sz="1000" dirty="0" smtClean="0">
              <a:latin typeface="Lucida Console"/>
              <a:cs typeface="Lucida Console"/>
            </a:endParaRPr>
          </a:p>
          <a:p>
            <a:pPr marL="0" indent="0">
              <a:buNone/>
            </a:pPr>
            <a:r>
              <a:rPr lang="en-US" b="1" dirty="0" smtClean="0">
                <a:solidFill>
                  <a:srgbClr val="FFFFFF"/>
                </a:solidFill>
                <a:latin typeface="Lucida Console"/>
                <a:cs typeface="Lucida Console"/>
              </a:rPr>
              <a:t>Computer Games Save Norwegian Youth</a:t>
            </a:r>
          </a:p>
          <a:p>
            <a:pPr marL="0" indent="0">
              <a:buNone/>
            </a:pPr>
            <a:r>
              <a:rPr lang="en-US" sz="1000" dirty="0">
                <a:solidFill>
                  <a:srgbClr val="FFFFFF"/>
                </a:solidFill>
                <a:latin typeface="Lucida Console"/>
                <a:cs typeface="Lucida Console"/>
                <a:hlinkClick r:id="rId6"/>
              </a:rPr>
              <a:t>http://www.tnp.no/norway/panorama/3904-computer-games-save-norwegian-</a:t>
            </a:r>
            <a:r>
              <a:rPr lang="en-US" sz="1000" dirty="0" smtClean="0">
                <a:solidFill>
                  <a:srgbClr val="FFFFFF"/>
                </a:solidFill>
                <a:latin typeface="Lucida Console"/>
                <a:cs typeface="Lucida Console"/>
                <a:hlinkClick r:id="rId6"/>
              </a:rPr>
              <a:t>youth</a:t>
            </a:r>
            <a:endParaRPr lang="en-US" sz="1000" dirty="0" smtClean="0">
              <a:solidFill>
                <a:srgbClr val="FFFFFF"/>
              </a:solidFill>
              <a:latin typeface="Lucida Console"/>
              <a:cs typeface="Lucida Console"/>
            </a:endParaRPr>
          </a:p>
          <a:p>
            <a:pPr marL="0" indent="0">
              <a:buNone/>
            </a:pPr>
            <a:r>
              <a:rPr lang="en-US" b="1" dirty="0" smtClean="0">
                <a:solidFill>
                  <a:srgbClr val="FFFFFF"/>
                </a:solidFill>
                <a:latin typeface="Lucida Console"/>
                <a:cs typeface="Lucida Console"/>
              </a:rPr>
              <a:t>Strong-female protagonist game jam kicks off in Vancouver to fight industry sexism</a:t>
            </a:r>
          </a:p>
          <a:p>
            <a:pPr marL="0" indent="0">
              <a:buNone/>
            </a:pPr>
            <a:r>
              <a:rPr lang="en-US" sz="1000" dirty="0">
                <a:solidFill>
                  <a:srgbClr val="FFFFFF"/>
                </a:solidFill>
                <a:latin typeface="Lucida Console"/>
                <a:cs typeface="Lucida Console"/>
                <a:hlinkClick r:id="rId7"/>
              </a:rPr>
              <a:t>http://business.financialpost.com/2013/07/12/strong-female-protagonist-game-jam-kicks-off-in-vancouver-to-fight-industry-sexism/?__lsa=9ee1-</a:t>
            </a:r>
            <a:r>
              <a:rPr lang="en-US" sz="1000" dirty="0" smtClean="0">
                <a:solidFill>
                  <a:srgbClr val="FFFFFF"/>
                </a:solidFill>
                <a:latin typeface="Lucida Console"/>
                <a:cs typeface="Lucida Console"/>
                <a:hlinkClick r:id="rId7"/>
              </a:rPr>
              <a:t>db35</a:t>
            </a:r>
            <a:endParaRPr lang="en-US" sz="1000" dirty="0" smtClean="0">
              <a:solidFill>
                <a:srgbClr val="FFFFFF"/>
              </a:solidFill>
              <a:latin typeface="Lucida Console"/>
              <a:cs typeface="Lucida Console"/>
            </a:endParaRPr>
          </a:p>
          <a:p>
            <a:pPr marL="0" indent="0">
              <a:buNone/>
            </a:pPr>
            <a:r>
              <a:rPr lang="en-US" dirty="0" smtClean="0">
                <a:solidFill>
                  <a:srgbClr val="FFFF00"/>
                </a:solidFill>
                <a:latin typeface="Lucida Console"/>
                <a:cs typeface="Lucida Console"/>
              </a:rPr>
              <a:t>And a concern: </a:t>
            </a:r>
            <a:r>
              <a:rPr lang="en-US" dirty="0" smtClean="0">
                <a:solidFill>
                  <a:schemeClr val="bg1"/>
                </a:solidFill>
                <a:latin typeface="Lucida Console"/>
                <a:cs typeface="Lucida Console"/>
              </a:rPr>
              <a:t>Sexualized </a:t>
            </a:r>
            <a:r>
              <a:rPr lang="en-US" dirty="0">
                <a:solidFill>
                  <a:schemeClr val="bg1"/>
                </a:solidFill>
                <a:latin typeface="Lucida Console"/>
                <a:cs typeface="Lucida Console"/>
              </a:rPr>
              <a:t>avatars affect the real </a:t>
            </a:r>
            <a:endParaRPr lang="en-US" dirty="0" smtClean="0">
              <a:solidFill>
                <a:schemeClr val="bg1"/>
              </a:solidFill>
              <a:latin typeface="Lucida Console"/>
              <a:cs typeface="Lucida Console"/>
            </a:endParaRPr>
          </a:p>
          <a:p>
            <a:pPr marL="0" indent="0">
              <a:buNone/>
            </a:pPr>
            <a:r>
              <a:rPr lang="en-US" dirty="0">
                <a:solidFill>
                  <a:schemeClr val="bg1"/>
                </a:solidFill>
                <a:latin typeface="Lucida Console"/>
                <a:cs typeface="Lucida Console"/>
              </a:rPr>
              <a:t> </a:t>
            </a:r>
            <a:r>
              <a:rPr lang="en-US" dirty="0" smtClean="0">
                <a:solidFill>
                  <a:schemeClr val="bg1"/>
                </a:solidFill>
                <a:latin typeface="Lucida Console"/>
                <a:cs typeface="Lucida Console"/>
              </a:rPr>
              <a:t>              world</a:t>
            </a:r>
            <a:r>
              <a:rPr lang="en-US" dirty="0">
                <a:solidFill>
                  <a:schemeClr val="bg1"/>
                </a:solidFill>
                <a:latin typeface="Lucida Console"/>
                <a:cs typeface="Lucida Console"/>
              </a:rPr>
              <a:t>, Stanford researchers find</a:t>
            </a:r>
          </a:p>
          <a:p>
            <a:pPr marL="0" indent="0">
              <a:buNone/>
            </a:pPr>
            <a:r>
              <a:rPr lang="en-US" sz="1100" dirty="0" smtClean="0">
                <a:solidFill>
                  <a:schemeClr val="bg1"/>
                </a:solidFill>
                <a:latin typeface="Lucida Console"/>
                <a:cs typeface="Lucida Console"/>
                <a:hlinkClick r:id="rId8"/>
              </a:rPr>
              <a:t>                                 http</a:t>
            </a:r>
            <a:r>
              <a:rPr lang="en-US" sz="1100" dirty="0">
                <a:solidFill>
                  <a:schemeClr val="bg1"/>
                </a:solidFill>
                <a:latin typeface="Lucida Console"/>
                <a:cs typeface="Lucida Console"/>
                <a:hlinkClick r:id="rId8"/>
              </a:rPr>
              <a:t>://news.stanford.edu/news/2013/october/virtual-female-avatars-100913.html</a:t>
            </a:r>
            <a:endParaRPr lang="en-US" sz="1100" dirty="0">
              <a:solidFill>
                <a:schemeClr val="bg1"/>
              </a:solidFill>
              <a:latin typeface="Lucida Console"/>
              <a:cs typeface="Lucida Console"/>
            </a:endParaRPr>
          </a:p>
          <a:p>
            <a:pPr marL="0" indent="0">
              <a:buNone/>
            </a:pPr>
            <a:endParaRPr lang="en-US" sz="1100" dirty="0">
              <a:solidFill>
                <a:srgbClr val="FFFFFF"/>
              </a:solidFill>
              <a:latin typeface="Lucida Console"/>
              <a:cs typeface="Lucida Console"/>
            </a:endParaRPr>
          </a:p>
        </p:txBody>
      </p:sp>
    </p:spTree>
    <p:extLst>
      <p:ext uri="{BB962C8B-B14F-4D97-AF65-F5344CB8AC3E}">
        <p14:creationId xmlns:p14="http://schemas.microsoft.com/office/powerpoint/2010/main" val="29283752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3516"/>
            <a:ext cx="8229600" cy="865253"/>
          </a:xfrm>
        </p:spPr>
        <p:txBody>
          <a:bodyPr>
            <a:noAutofit/>
          </a:bodyPr>
          <a:lstStyle/>
          <a:p>
            <a:r>
              <a:rPr lang="en-US" sz="5400" b="1" dirty="0" smtClean="0">
                <a:solidFill>
                  <a:srgbClr val="FFFF00"/>
                </a:solidFill>
                <a:latin typeface="+mn-lt"/>
              </a:rPr>
              <a:t>Additional Sources…</a:t>
            </a:r>
            <a:endParaRPr lang="en-US" sz="5400" b="1" dirty="0">
              <a:solidFill>
                <a:srgbClr val="FFFF00"/>
              </a:solidFill>
              <a:latin typeface="+mn-lt"/>
            </a:endParaRPr>
          </a:p>
        </p:txBody>
      </p:sp>
      <p:sp>
        <p:nvSpPr>
          <p:cNvPr id="3" name="Content Placeholder 2"/>
          <p:cNvSpPr>
            <a:spLocks noGrp="1"/>
          </p:cNvSpPr>
          <p:nvPr>
            <p:ph sz="quarter" idx="10"/>
          </p:nvPr>
        </p:nvSpPr>
        <p:spPr>
          <a:xfrm>
            <a:off x="0" y="1049516"/>
            <a:ext cx="9144000" cy="5222330"/>
          </a:xfrm>
        </p:spPr>
        <p:txBody>
          <a:bodyPr>
            <a:normAutofit lnSpcReduction="10000"/>
          </a:bodyPr>
          <a:lstStyle/>
          <a:p>
            <a:pPr marL="0" indent="0">
              <a:buNone/>
            </a:pPr>
            <a:r>
              <a:rPr lang="en-US" b="1" dirty="0" smtClean="0">
                <a:solidFill>
                  <a:schemeClr val="bg1"/>
                </a:solidFill>
                <a:latin typeface="Lucida Console"/>
                <a:cs typeface="Lucida Console"/>
              </a:rPr>
              <a:t>* “The </a:t>
            </a:r>
            <a:r>
              <a:rPr lang="en-US" b="1" dirty="0">
                <a:solidFill>
                  <a:schemeClr val="bg1"/>
                </a:solidFill>
                <a:latin typeface="Lucida Console"/>
                <a:cs typeface="Lucida Console"/>
              </a:rPr>
              <a:t>Agony and the </a:t>
            </a:r>
            <a:r>
              <a:rPr lang="en-US" b="1" dirty="0" err="1">
                <a:solidFill>
                  <a:schemeClr val="bg1"/>
                </a:solidFill>
                <a:latin typeface="Lucida Console"/>
                <a:cs typeface="Lucida Console"/>
              </a:rPr>
              <a:t>Exidy</a:t>
            </a:r>
            <a:r>
              <a:rPr lang="en-US" b="1" dirty="0">
                <a:solidFill>
                  <a:schemeClr val="bg1"/>
                </a:solidFill>
                <a:latin typeface="Lucida Console"/>
                <a:cs typeface="Lucida Console"/>
              </a:rPr>
              <a:t>: A History of Video Game Violence and the Legacy of Death </a:t>
            </a:r>
            <a:r>
              <a:rPr lang="en-US" b="1" dirty="0" smtClean="0">
                <a:solidFill>
                  <a:schemeClr val="bg1"/>
                </a:solidFill>
                <a:latin typeface="Lucida Console"/>
                <a:cs typeface="Lucida Console"/>
              </a:rPr>
              <a:t>Race” </a:t>
            </a:r>
            <a:r>
              <a:rPr lang="en-US" sz="1000" dirty="0" smtClean="0">
                <a:solidFill>
                  <a:schemeClr val="bg1"/>
                </a:solidFill>
                <a:latin typeface="Lucida Console"/>
                <a:cs typeface="Lucida Console"/>
                <a:hlinkClick r:id="rId2"/>
              </a:rPr>
              <a:t>http</a:t>
            </a:r>
            <a:r>
              <a:rPr lang="en-US" sz="1000" dirty="0">
                <a:solidFill>
                  <a:schemeClr val="bg1"/>
                </a:solidFill>
                <a:latin typeface="Lucida Console"/>
                <a:cs typeface="Lucida Console"/>
                <a:hlinkClick r:id="rId2"/>
              </a:rPr>
              <a:t>://gamestudies.org/1201/articles/</a:t>
            </a:r>
            <a:r>
              <a:rPr lang="en-US" sz="1000" dirty="0" smtClean="0">
                <a:solidFill>
                  <a:schemeClr val="bg1"/>
                </a:solidFill>
                <a:latin typeface="Lucida Console"/>
                <a:cs typeface="Lucida Console"/>
                <a:hlinkClick r:id="rId2"/>
              </a:rPr>
              <a:t>carly_kocurek</a:t>
            </a:r>
            <a:endParaRPr lang="en-US" sz="1000" dirty="0" smtClean="0">
              <a:solidFill>
                <a:schemeClr val="bg1"/>
              </a:solidFill>
              <a:latin typeface="Lucida Console"/>
              <a:cs typeface="Lucida Console"/>
            </a:endParaRPr>
          </a:p>
          <a:p>
            <a:pPr marL="0" indent="0">
              <a:buNone/>
            </a:pPr>
            <a:r>
              <a:rPr lang="en-US" b="1" dirty="0" smtClean="0">
                <a:solidFill>
                  <a:srgbClr val="FFFFFF"/>
                </a:solidFill>
                <a:latin typeface="Lucida Console"/>
                <a:cs typeface="Lucida Console"/>
              </a:rPr>
              <a:t>* “How </a:t>
            </a:r>
            <a:r>
              <a:rPr lang="en-US" b="1" dirty="0">
                <a:solidFill>
                  <a:srgbClr val="FFFFFF"/>
                </a:solidFill>
                <a:latin typeface="Lucida Console"/>
                <a:cs typeface="Lucida Console"/>
              </a:rPr>
              <a:t>4 Microsoft engineers proved that the “</a:t>
            </a:r>
            <a:r>
              <a:rPr lang="en-US" b="1" dirty="0" err="1">
                <a:solidFill>
                  <a:srgbClr val="FFFFFF"/>
                </a:solidFill>
                <a:latin typeface="Lucida Console"/>
                <a:cs typeface="Lucida Console"/>
              </a:rPr>
              <a:t>darknet</a:t>
            </a:r>
            <a:r>
              <a:rPr lang="en-US" b="1" dirty="0">
                <a:solidFill>
                  <a:srgbClr val="FFFFFF"/>
                </a:solidFill>
                <a:latin typeface="Lucida Console"/>
                <a:cs typeface="Lucida Console"/>
              </a:rPr>
              <a:t>” would defeat </a:t>
            </a:r>
            <a:r>
              <a:rPr lang="en-US" b="1" dirty="0" smtClean="0">
                <a:solidFill>
                  <a:srgbClr val="FFFFFF"/>
                </a:solidFill>
                <a:latin typeface="Lucida Console"/>
                <a:cs typeface="Lucida Console"/>
              </a:rPr>
              <a:t>DRM”</a:t>
            </a:r>
          </a:p>
          <a:p>
            <a:pPr marL="0" indent="0">
              <a:buNone/>
            </a:pPr>
            <a:r>
              <a:rPr lang="en-US" sz="1100" dirty="0">
                <a:solidFill>
                  <a:srgbClr val="FFFFFF"/>
                </a:solidFill>
                <a:latin typeface="Lucida Console"/>
                <a:cs typeface="Lucida Console"/>
                <a:hlinkClick r:id="rId3"/>
              </a:rPr>
              <a:t>http://arstechnica.com/tech-policy/2012/11/how-four-microsoft-engineers-proved-copy-protection-would-fail</a:t>
            </a:r>
            <a:r>
              <a:rPr lang="en-US" sz="1100" dirty="0" smtClean="0">
                <a:solidFill>
                  <a:srgbClr val="FFFFFF"/>
                </a:solidFill>
                <a:latin typeface="Lucida Console"/>
                <a:cs typeface="Lucida Console"/>
                <a:hlinkClick r:id="rId3"/>
              </a:rPr>
              <a:t>/</a:t>
            </a:r>
            <a:endParaRPr lang="en-US" sz="1100" dirty="0" smtClean="0">
              <a:solidFill>
                <a:srgbClr val="FFFFFF"/>
              </a:solidFill>
              <a:latin typeface="Lucida Console"/>
              <a:cs typeface="Lucida Console"/>
            </a:endParaRPr>
          </a:p>
          <a:p>
            <a:pPr marL="0" indent="0">
              <a:buNone/>
            </a:pPr>
            <a:r>
              <a:rPr lang="en-US" b="1" dirty="0" smtClean="0">
                <a:solidFill>
                  <a:schemeClr val="bg1"/>
                </a:solidFill>
                <a:latin typeface="Lucida Console"/>
                <a:cs typeface="Lucida Console"/>
              </a:rPr>
              <a:t>* “Violence </a:t>
            </a:r>
            <a:r>
              <a:rPr lang="en-US" b="1" dirty="0">
                <a:solidFill>
                  <a:schemeClr val="bg1"/>
                </a:solidFill>
                <a:latin typeface="Lucida Console"/>
                <a:cs typeface="Lucida Console"/>
              </a:rPr>
              <a:t>and videogames: we look at the studies cited in the aftermath of Sandy </a:t>
            </a:r>
            <a:r>
              <a:rPr lang="en-US" b="1" dirty="0" err="1" smtClean="0">
                <a:solidFill>
                  <a:schemeClr val="bg1"/>
                </a:solidFill>
                <a:latin typeface="Lucida Console"/>
                <a:cs typeface="Lucida Console"/>
              </a:rPr>
              <a:t>Hook”</a:t>
            </a:r>
            <a:r>
              <a:rPr lang="en-US" sz="1000" u="sng" dirty="0" err="1" smtClean="0">
                <a:solidFill>
                  <a:schemeClr val="bg1"/>
                </a:solidFill>
                <a:latin typeface="Lucida Console"/>
                <a:cs typeface="Lucida Console"/>
                <a:hlinkClick r:id="rId4"/>
              </a:rPr>
              <a:t>http</a:t>
            </a:r>
            <a:r>
              <a:rPr lang="en-US" sz="1000" u="sng" dirty="0">
                <a:solidFill>
                  <a:schemeClr val="bg1"/>
                </a:solidFill>
                <a:latin typeface="Lucida Console"/>
                <a:cs typeface="Lucida Console"/>
                <a:hlinkClick r:id="rId4"/>
              </a:rPr>
              <a:t>://www.pcgamer.com/2012/12/20/violence-and-videogames-we-look-at-the-studies-cited-in-the-aftermath-of-sandy-hook</a:t>
            </a:r>
            <a:r>
              <a:rPr lang="en-US" sz="1000" u="sng" dirty="0" smtClean="0">
                <a:solidFill>
                  <a:schemeClr val="bg1"/>
                </a:solidFill>
                <a:latin typeface="Lucida Console"/>
                <a:cs typeface="Lucida Console"/>
                <a:hlinkClick r:id="rId4"/>
              </a:rPr>
              <a:t>/</a:t>
            </a:r>
            <a:endParaRPr lang="en-US" sz="1000" u="sng" dirty="0" smtClean="0">
              <a:solidFill>
                <a:schemeClr val="bg1"/>
              </a:solidFill>
              <a:latin typeface="Lucida Console"/>
              <a:cs typeface="Lucida Console"/>
            </a:endParaRPr>
          </a:p>
          <a:p>
            <a:pPr marL="0" indent="0">
              <a:buNone/>
            </a:pPr>
            <a:r>
              <a:rPr lang="en-US" b="1" dirty="0" smtClean="0">
                <a:solidFill>
                  <a:schemeClr val="bg1"/>
                </a:solidFill>
                <a:latin typeface="Lucida Console"/>
                <a:cs typeface="Lucida Console"/>
              </a:rPr>
              <a:t>* “Don't </a:t>
            </a:r>
            <a:r>
              <a:rPr lang="en-US" b="1" dirty="0">
                <a:solidFill>
                  <a:schemeClr val="bg1"/>
                </a:solidFill>
                <a:latin typeface="Lucida Console"/>
                <a:cs typeface="Lucida Console"/>
              </a:rPr>
              <a:t>Trust the Research Saying Video Games Cause Real-World </a:t>
            </a:r>
            <a:r>
              <a:rPr lang="en-US" b="1" dirty="0" err="1" smtClean="0">
                <a:solidFill>
                  <a:schemeClr val="bg1"/>
                </a:solidFill>
                <a:latin typeface="Lucida Console"/>
                <a:cs typeface="Lucida Console"/>
              </a:rPr>
              <a:t>Aggression”</a:t>
            </a:r>
            <a:r>
              <a:rPr lang="en-US" sz="1100" u="sng" dirty="0" err="1" smtClean="0">
                <a:solidFill>
                  <a:schemeClr val="bg1"/>
                </a:solidFill>
                <a:latin typeface="Lucida Console"/>
                <a:cs typeface="Lucida Console"/>
                <a:hlinkClick r:id="rId5"/>
              </a:rPr>
              <a:t>http</a:t>
            </a:r>
            <a:r>
              <a:rPr lang="en-US" sz="1100" u="sng" dirty="0">
                <a:solidFill>
                  <a:schemeClr val="bg1"/>
                </a:solidFill>
                <a:latin typeface="Lucida Console"/>
                <a:cs typeface="Lucida Console"/>
                <a:hlinkClick r:id="rId5"/>
              </a:rPr>
              <a:t>://www.slate.com/blogs/crime/2012/12/21/</a:t>
            </a:r>
            <a:r>
              <a:rPr lang="en-US" sz="1100" u="sng" dirty="0" smtClean="0">
                <a:solidFill>
                  <a:schemeClr val="bg1"/>
                </a:solidFill>
                <a:latin typeface="Lucida Console"/>
                <a:cs typeface="Lucida Console"/>
                <a:hlinkClick r:id="rId5"/>
              </a:rPr>
              <a:t>wayne_lapierre_don_t_listen_to_the_nra_the_research_saying_video_games_cause.html</a:t>
            </a:r>
            <a:endParaRPr lang="en-US" sz="1100" u="sng" dirty="0" smtClean="0">
              <a:solidFill>
                <a:schemeClr val="bg1"/>
              </a:solidFill>
              <a:latin typeface="Lucida Console"/>
              <a:cs typeface="Lucida Console"/>
            </a:endParaRPr>
          </a:p>
          <a:p>
            <a:pPr marL="0" indent="0">
              <a:buNone/>
            </a:pPr>
            <a:r>
              <a:rPr lang="en-US" b="1" dirty="0" smtClean="0">
                <a:solidFill>
                  <a:schemeClr val="bg1"/>
                </a:solidFill>
                <a:latin typeface="Lucida Console"/>
                <a:cs typeface="Lucida Console"/>
              </a:rPr>
              <a:t>* “All </a:t>
            </a:r>
            <a:r>
              <a:rPr lang="en-US" b="1" dirty="0">
                <a:solidFill>
                  <a:schemeClr val="bg1"/>
                </a:solidFill>
                <a:latin typeface="Lucida Console"/>
                <a:cs typeface="Lucida Console"/>
              </a:rPr>
              <a:t>Games Are (In A Sense) </a:t>
            </a:r>
            <a:r>
              <a:rPr lang="en-US" b="1" dirty="0" smtClean="0">
                <a:solidFill>
                  <a:schemeClr val="bg1"/>
                </a:solidFill>
                <a:latin typeface="Lucida Console"/>
                <a:cs typeface="Lucida Console"/>
              </a:rPr>
              <a:t>Violent” </a:t>
            </a:r>
            <a:r>
              <a:rPr lang="en-US" sz="1100" dirty="0" smtClean="0">
                <a:solidFill>
                  <a:schemeClr val="bg1"/>
                </a:solidFill>
                <a:latin typeface="Lucida Console"/>
                <a:cs typeface="Lucida Console"/>
                <a:hlinkClick r:id="rId6"/>
              </a:rPr>
              <a:t>http</a:t>
            </a:r>
            <a:r>
              <a:rPr lang="en-US" sz="1100" dirty="0">
                <a:solidFill>
                  <a:schemeClr val="bg1"/>
                </a:solidFill>
                <a:latin typeface="Lucida Console"/>
                <a:cs typeface="Lucida Console"/>
                <a:hlinkClick r:id="rId6"/>
              </a:rPr>
              <a:t>://techcrunch.com/2012/12/22/all-games-are-in-a-sense-violent</a:t>
            </a:r>
            <a:r>
              <a:rPr lang="en-US" sz="1100" dirty="0" smtClean="0">
                <a:solidFill>
                  <a:schemeClr val="bg1"/>
                </a:solidFill>
                <a:latin typeface="Lucida Console"/>
                <a:cs typeface="Lucida Console"/>
                <a:hlinkClick r:id="rId6"/>
              </a:rPr>
              <a:t>/</a:t>
            </a:r>
            <a:endParaRPr lang="en-US" sz="1100" dirty="0" smtClean="0">
              <a:solidFill>
                <a:schemeClr val="bg1"/>
              </a:solidFill>
              <a:latin typeface="Lucida Console"/>
              <a:cs typeface="Lucida Console"/>
            </a:endParaRPr>
          </a:p>
          <a:p>
            <a:pPr marL="0" indent="0">
              <a:buNone/>
            </a:pPr>
            <a:r>
              <a:rPr lang="en-US" b="1" dirty="0" smtClean="0">
                <a:solidFill>
                  <a:schemeClr val="bg1"/>
                </a:solidFill>
                <a:latin typeface="Lucida Console"/>
                <a:cs typeface="Lucida Console"/>
              </a:rPr>
              <a:t>* “Video </a:t>
            </a:r>
            <a:r>
              <a:rPr lang="en-US" b="1" dirty="0">
                <a:solidFill>
                  <a:schemeClr val="bg1"/>
                </a:solidFill>
                <a:latin typeface="Lucida Console"/>
                <a:cs typeface="Lucida Console"/>
              </a:rPr>
              <a:t>games don't create violence in society, </a:t>
            </a:r>
            <a:r>
              <a:rPr lang="en-US" b="1" dirty="0" smtClean="0">
                <a:solidFill>
                  <a:schemeClr val="bg1"/>
                </a:solidFill>
                <a:latin typeface="Lucida Console"/>
                <a:cs typeface="Lucida Console"/>
              </a:rPr>
              <a:t>they reflect</a:t>
            </a:r>
            <a:r>
              <a:rPr lang="en-US" b="1" dirty="0">
                <a:solidFill>
                  <a:schemeClr val="bg1"/>
                </a:solidFill>
                <a:latin typeface="Lucida Console"/>
                <a:cs typeface="Lucida Console"/>
              </a:rPr>
              <a:t> </a:t>
            </a:r>
            <a:r>
              <a:rPr lang="en-US" b="1" dirty="0" smtClean="0">
                <a:solidFill>
                  <a:schemeClr val="bg1"/>
                </a:solidFill>
                <a:latin typeface="Lucida Console"/>
                <a:cs typeface="Lucida Console"/>
              </a:rPr>
              <a:t>it</a:t>
            </a:r>
            <a:r>
              <a:rPr lang="en-US" sz="1500" b="1" dirty="0" smtClean="0">
                <a:solidFill>
                  <a:schemeClr val="bg1"/>
                </a:solidFill>
                <a:latin typeface="Lucida Console"/>
                <a:cs typeface="Lucida Console"/>
              </a:rPr>
              <a:t>  </a:t>
            </a:r>
            <a:r>
              <a:rPr lang="en-US" sz="1100" dirty="0" smtClean="0">
                <a:solidFill>
                  <a:schemeClr val="bg1"/>
                </a:solidFill>
                <a:latin typeface="Lucida Console"/>
                <a:cs typeface="Lucida Console"/>
                <a:hlinkClick r:id="rId7"/>
              </a:rPr>
              <a:t>http</a:t>
            </a:r>
            <a:r>
              <a:rPr lang="en-US" sz="1100" dirty="0">
                <a:solidFill>
                  <a:schemeClr val="bg1"/>
                </a:solidFill>
                <a:latin typeface="Lucida Console"/>
                <a:cs typeface="Lucida Console"/>
                <a:hlinkClick r:id="rId7"/>
              </a:rPr>
              <a:t>://www.polygon.com/2013/1/14/3875420/video-game-</a:t>
            </a:r>
            <a:r>
              <a:rPr lang="en-US" sz="1100" dirty="0" smtClean="0">
                <a:solidFill>
                  <a:schemeClr val="bg1"/>
                </a:solidFill>
                <a:latin typeface="Lucida Console"/>
                <a:cs typeface="Lucida Console"/>
                <a:hlinkClick r:id="rId7"/>
              </a:rPr>
              <a:t>violence</a:t>
            </a:r>
            <a:endParaRPr lang="en-US" sz="1100" dirty="0" smtClean="0">
              <a:solidFill>
                <a:schemeClr val="bg1"/>
              </a:solidFill>
              <a:latin typeface="Lucida Console"/>
              <a:cs typeface="Lucida Console"/>
            </a:endParaRPr>
          </a:p>
          <a:p>
            <a:pPr marL="0" indent="0">
              <a:buNone/>
            </a:pPr>
            <a:r>
              <a:rPr lang="en-US" b="1" dirty="0" smtClean="0">
                <a:solidFill>
                  <a:schemeClr val="bg1"/>
                </a:solidFill>
                <a:latin typeface="Lucida Console"/>
                <a:cs typeface="Lucida Console"/>
              </a:rPr>
              <a:t>* “Expert</a:t>
            </a:r>
            <a:r>
              <a:rPr lang="en-US" b="1" dirty="0">
                <a:solidFill>
                  <a:schemeClr val="bg1"/>
                </a:solidFill>
                <a:latin typeface="Lucida Console"/>
                <a:cs typeface="Lucida Console"/>
              </a:rPr>
              <a:t>: Violent Video Games Should Be For Adults </a:t>
            </a:r>
            <a:r>
              <a:rPr lang="en-US" b="1" dirty="0" smtClean="0">
                <a:solidFill>
                  <a:schemeClr val="bg1"/>
                </a:solidFill>
                <a:latin typeface="Lucida Console"/>
                <a:cs typeface="Lucida Console"/>
              </a:rPr>
              <a:t>Only” </a:t>
            </a:r>
            <a:r>
              <a:rPr lang="en-US" sz="1100" dirty="0" smtClean="0">
                <a:solidFill>
                  <a:schemeClr val="bg1"/>
                </a:solidFill>
                <a:latin typeface="Lucida Console"/>
                <a:cs typeface="Lucida Console"/>
                <a:hlinkClick r:id="rId8"/>
              </a:rPr>
              <a:t>http</a:t>
            </a:r>
            <a:r>
              <a:rPr lang="en-US" sz="1100" dirty="0">
                <a:solidFill>
                  <a:schemeClr val="bg1"/>
                </a:solidFill>
                <a:latin typeface="Lucida Console"/>
                <a:cs typeface="Lucida Console"/>
                <a:hlinkClick r:id="rId8"/>
              </a:rPr>
              <a:t>://hereandnow.wbur.org/2013/02/21/video-games-</a:t>
            </a:r>
            <a:r>
              <a:rPr lang="en-US" sz="1100" dirty="0" smtClean="0">
                <a:solidFill>
                  <a:schemeClr val="bg1"/>
                </a:solidFill>
                <a:latin typeface="Lucida Console"/>
                <a:cs typeface="Lucida Console"/>
                <a:hlinkClick r:id="rId8"/>
              </a:rPr>
              <a:t>guns</a:t>
            </a:r>
            <a:endParaRPr lang="en-US" sz="1100" dirty="0" smtClean="0">
              <a:solidFill>
                <a:schemeClr val="bg1"/>
              </a:solidFill>
              <a:latin typeface="Lucida Console"/>
              <a:cs typeface="Lucida Console"/>
            </a:endParaRPr>
          </a:p>
          <a:p>
            <a:endParaRPr lang="en-US" b="1" dirty="0"/>
          </a:p>
          <a:p>
            <a:endParaRPr lang="en-US" dirty="0" smtClean="0"/>
          </a:p>
          <a:p>
            <a:endParaRPr lang="en-US" dirty="0"/>
          </a:p>
          <a:p>
            <a:endParaRPr lang="en-US" dirty="0" smtClean="0"/>
          </a:p>
          <a:p>
            <a:endParaRPr lang="en-US" dirty="0" smtClean="0"/>
          </a:p>
          <a:p>
            <a:endParaRPr lang="en-US" b="1" dirty="0" smtClean="0"/>
          </a:p>
          <a:p>
            <a:endParaRPr lang="en-US" b="1" dirty="0" smtClean="0"/>
          </a:p>
          <a:p>
            <a:endParaRPr lang="en-US" b="1" dirty="0" smtClean="0"/>
          </a:p>
          <a:p>
            <a:endParaRPr lang="en-US" b="1" dirty="0"/>
          </a:p>
          <a:p>
            <a:endParaRPr lang="en-US" u="sng" dirty="0" smtClean="0">
              <a:solidFill>
                <a:srgbClr val="0000FF"/>
              </a:solidFill>
            </a:endParaRPr>
          </a:p>
          <a:p>
            <a:endParaRPr lang="en-US" dirty="0"/>
          </a:p>
          <a:p>
            <a:endParaRPr lang="en-US" dirty="0"/>
          </a:p>
        </p:txBody>
      </p:sp>
    </p:spTree>
    <p:extLst>
      <p:ext uri="{BB962C8B-B14F-4D97-AF65-F5344CB8AC3E}">
        <p14:creationId xmlns:p14="http://schemas.microsoft.com/office/powerpoint/2010/main" val="26401170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0747"/>
            <a:ext cx="8229600" cy="845715"/>
          </a:xfrm>
        </p:spPr>
        <p:txBody>
          <a:bodyPr>
            <a:normAutofit fontScale="90000"/>
          </a:bodyPr>
          <a:lstStyle/>
          <a:p>
            <a:r>
              <a:rPr lang="en-US" b="1" dirty="0" smtClean="0">
                <a:solidFill>
                  <a:srgbClr val="800000"/>
                </a:solidFill>
              </a:rPr>
              <a:t>                </a:t>
            </a:r>
            <a:br>
              <a:rPr lang="en-US" b="1" dirty="0" smtClean="0">
                <a:solidFill>
                  <a:srgbClr val="800000"/>
                </a:solidFill>
              </a:rPr>
            </a:br>
            <a:r>
              <a:rPr lang="en-US" b="1" dirty="0">
                <a:solidFill>
                  <a:srgbClr val="800000"/>
                </a:solidFill>
              </a:rPr>
              <a:t> </a:t>
            </a:r>
            <a:r>
              <a:rPr lang="en-US" b="1" dirty="0" smtClean="0">
                <a:solidFill>
                  <a:srgbClr val="800000"/>
                </a:solidFill>
              </a:rPr>
              <a:t>        </a:t>
            </a:r>
            <a:r>
              <a:rPr lang="en-US" sz="5300" b="1" dirty="0" smtClean="0">
                <a:solidFill>
                  <a:srgbClr val="FFFF00"/>
                </a:solidFill>
                <a:latin typeface="+mn-lt"/>
              </a:rPr>
              <a:t>Kids &amp; Video Games</a:t>
            </a:r>
            <a:r>
              <a:rPr lang="en-US" sz="5300" dirty="0">
                <a:solidFill>
                  <a:srgbClr val="FFFF00"/>
                </a:solidFill>
                <a:latin typeface="+mn-lt"/>
              </a:rPr>
              <a:t/>
            </a:r>
            <a:br>
              <a:rPr lang="en-US" sz="5300" dirty="0">
                <a:solidFill>
                  <a:srgbClr val="FFFF00"/>
                </a:solidFill>
                <a:latin typeface="+mn-lt"/>
              </a:rPr>
            </a:br>
            <a:endParaRPr lang="en-US" sz="5300" dirty="0">
              <a:solidFill>
                <a:srgbClr val="FFFF00"/>
              </a:solidFill>
              <a:latin typeface="+mn-lt"/>
            </a:endParaRPr>
          </a:p>
        </p:txBody>
      </p:sp>
      <p:sp>
        <p:nvSpPr>
          <p:cNvPr id="3" name="Content Placeholder 2"/>
          <p:cNvSpPr>
            <a:spLocks noGrp="1"/>
          </p:cNvSpPr>
          <p:nvPr>
            <p:ph sz="quarter" idx="10"/>
          </p:nvPr>
        </p:nvSpPr>
        <p:spPr>
          <a:xfrm>
            <a:off x="0" y="996462"/>
            <a:ext cx="9144000" cy="5237792"/>
          </a:xfrm>
          <a:prstGeom prst="actionButtonInformation">
            <a:avLst/>
          </a:prstGeom>
        </p:spPr>
        <p:txBody>
          <a:bodyPr>
            <a:normAutofit fontScale="25000" lnSpcReduction="20000"/>
          </a:bodyPr>
          <a:lstStyle/>
          <a:p>
            <a:pPr marL="0" indent="0">
              <a:buNone/>
            </a:pPr>
            <a:r>
              <a:rPr lang="en-US" sz="9600" b="1" dirty="0" smtClean="0">
                <a:solidFill>
                  <a:srgbClr val="000000"/>
                </a:solidFill>
              </a:rPr>
              <a:t>  </a:t>
            </a:r>
          </a:p>
          <a:p>
            <a:pPr marL="0" indent="0">
              <a:buNone/>
            </a:pPr>
            <a:endParaRPr lang="en-US" sz="9600" b="1" dirty="0">
              <a:solidFill>
                <a:srgbClr val="000000"/>
              </a:solidFill>
            </a:endParaRPr>
          </a:p>
          <a:p>
            <a:pPr marL="0" indent="0">
              <a:buNone/>
            </a:pPr>
            <a:endParaRPr lang="en-US" sz="9600" b="1" dirty="0" smtClean="0">
              <a:solidFill>
                <a:srgbClr val="000000"/>
              </a:solidFill>
            </a:endParaRPr>
          </a:p>
          <a:p>
            <a:pPr marL="0" indent="0">
              <a:buNone/>
            </a:pPr>
            <a:endParaRPr lang="en-US" sz="9600" b="1" dirty="0">
              <a:solidFill>
                <a:srgbClr val="000000"/>
              </a:solidFill>
            </a:endParaRPr>
          </a:p>
          <a:p>
            <a:pPr marL="0" indent="0">
              <a:buNone/>
            </a:pPr>
            <a:endParaRPr lang="en-US" sz="9600" b="1" dirty="0" smtClean="0">
              <a:solidFill>
                <a:srgbClr val="000000"/>
              </a:solidFill>
            </a:endParaRPr>
          </a:p>
          <a:p>
            <a:pPr marL="0" indent="0">
              <a:buNone/>
            </a:pPr>
            <a:endParaRPr lang="en-US" sz="9600" b="1" dirty="0">
              <a:solidFill>
                <a:srgbClr val="000000"/>
              </a:solidFill>
            </a:endParaRPr>
          </a:p>
          <a:p>
            <a:pPr marL="0" indent="0">
              <a:buNone/>
            </a:pPr>
            <a:endParaRPr lang="en-US" sz="9600" b="1" dirty="0" smtClean="0">
              <a:solidFill>
                <a:srgbClr val="000000"/>
              </a:solidFill>
            </a:endParaRPr>
          </a:p>
          <a:p>
            <a:pPr marL="0" indent="0">
              <a:buNone/>
            </a:pPr>
            <a:endParaRPr lang="en-US" sz="9600" b="1" dirty="0">
              <a:solidFill>
                <a:srgbClr val="000000"/>
              </a:solidFill>
            </a:endParaRPr>
          </a:p>
          <a:p>
            <a:pPr marL="0" indent="0">
              <a:buNone/>
            </a:pPr>
            <a:endParaRPr lang="en-US" sz="12300" b="1" dirty="0" smtClean="0">
              <a:solidFill>
                <a:srgbClr val="000000"/>
              </a:solidFill>
              <a:latin typeface="Lucida Console"/>
              <a:cs typeface="Lucida Console"/>
            </a:endParaRPr>
          </a:p>
          <a:p>
            <a:pPr marL="0" indent="0">
              <a:buNone/>
            </a:pPr>
            <a:endParaRPr lang="en-US" sz="12300" b="1" dirty="0" smtClean="0">
              <a:solidFill>
                <a:srgbClr val="000000"/>
              </a:solidFill>
              <a:latin typeface="Lucida Console"/>
              <a:cs typeface="Lucida Console"/>
            </a:endParaRPr>
          </a:p>
          <a:p>
            <a:pPr marL="0" indent="0">
              <a:buNone/>
            </a:pPr>
            <a:endParaRPr lang="en-US" sz="12300" b="1" dirty="0">
              <a:solidFill>
                <a:srgbClr val="000000"/>
              </a:solidFill>
              <a:latin typeface="Lucida Console"/>
              <a:cs typeface="Lucida Console"/>
            </a:endParaRPr>
          </a:p>
          <a:p>
            <a:pPr marL="0" indent="0">
              <a:buNone/>
            </a:pPr>
            <a:r>
              <a:rPr lang="en-US" sz="19200" b="1" dirty="0" smtClean="0">
                <a:solidFill>
                  <a:srgbClr val="000000"/>
                </a:solidFill>
                <a:latin typeface="Lucida Console"/>
                <a:cs typeface="Lucida Console"/>
              </a:rPr>
              <a:t>   </a:t>
            </a:r>
            <a:r>
              <a:rPr lang="en-US" sz="19200" b="1" dirty="0" smtClean="0">
                <a:solidFill>
                  <a:schemeClr val="bg1"/>
                </a:solidFill>
                <a:latin typeface="Lucida Console"/>
                <a:cs typeface="Lucida Console"/>
              </a:rPr>
              <a:t> </a:t>
            </a:r>
            <a:r>
              <a:rPr lang="en-US" sz="21600" b="1" dirty="0" smtClean="0">
                <a:solidFill>
                  <a:schemeClr val="bg1"/>
                </a:solidFill>
                <a:latin typeface="Lucida Console"/>
                <a:cs typeface="Lucida Console"/>
              </a:rPr>
              <a:t>Some Surprising  </a:t>
            </a:r>
          </a:p>
          <a:p>
            <a:pPr marL="0" indent="0">
              <a:buNone/>
            </a:pPr>
            <a:r>
              <a:rPr lang="en-US" sz="21600" b="1" dirty="0">
                <a:solidFill>
                  <a:schemeClr val="bg1"/>
                </a:solidFill>
                <a:latin typeface="Lucida Console"/>
                <a:cs typeface="Lucida Console"/>
              </a:rPr>
              <a:t> </a:t>
            </a:r>
            <a:r>
              <a:rPr lang="en-US" sz="21600" b="1" dirty="0" smtClean="0">
                <a:solidFill>
                  <a:schemeClr val="bg1"/>
                </a:solidFill>
                <a:latin typeface="Lucida Console"/>
                <a:cs typeface="Lucida Console"/>
              </a:rPr>
              <a:t>     </a:t>
            </a:r>
            <a:r>
              <a:rPr lang="en-US" sz="21600" b="1" dirty="0" smtClean="0">
                <a:solidFill>
                  <a:schemeClr val="accent5">
                    <a:lumMod val="60000"/>
                    <a:lumOff val="40000"/>
                  </a:schemeClr>
                </a:solidFill>
                <a:latin typeface="Lucida Console"/>
                <a:cs typeface="Lucida Console"/>
              </a:rPr>
              <a:t>positives </a:t>
            </a:r>
            <a:r>
              <a:rPr lang="en-US" sz="21600" b="1" dirty="0" smtClean="0">
                <a:solidFill>
                  <a:schemeClr val="bg1"/>
                </a:solidFill>
                <a:latin typeface="Lucida Console"/>
                <a:cs typeface="Lucida Console"/>
              </a:rPr>
              <a:t>?</a:t>
            </a:r>
            <a:r>
              <a:rPr lang="en-US" sz="21600" b="1" dirty="0" smtClean="0">
                <a:solidFill>
                  <a:srgbClr val="000000"/>
                </a:solidFill>
                <a:latin typeface="Lucida Console"/>
                <a:cs typeface="Lucida Console"/>
              </a:rPr>
              <a:t>?         </a:t>
            </a:r>
          </a:p>
          <a:p>
            <a:pPr marL="0" indent="0">
              <a:buNone/>
            </a:pPr>
            <a:r>
              <a:rPr lang="en-US" sz="9600" b="1" dirty="0">
                <a:solidFill>
                  <a:srgbClr val="000000"/>
                </a:solidFill>
              </a:rPr>
              <a:t> </a:t>
            </a:r>
            <a:r>
              <a:rPr lang="en-US" sz="9600" b="1" dirty="0" smtClean="0">
                <a:solidFill>
                  <a:srgbClr val="FF0000"/>
                </a:solidFill>
              </a:rPr>
              <a:t> </a:t>
            </a:r>
            <a:endParaRPr lang="en-US" sz="9600" b="1" dirty="0">
              <a:solidFill>
                <a:srgbClr val="FF0000"/>
              </a:solidFill>
            </a:endParaRPr>
          </a:p>
        </p:txBody>
      </p:sp>
      <p:sp>
        <p:nvSpPr>
          <p:cNvPr id="5" name="Rectangle 4"/>
          <p:cNvSpPr/>
          <p:nvPr/>
        </p:nvSpPr>
        <p:spPr>
          <a:xfrm>
            <a:off x="2286000" y="3105835"/>
            <a:ext cx="4572000" cy="646331"/>
          </a:xfrm>
          <a:prstGeom prst="rect">
            <a:avLst/>
          </a:prstGeom>
        </p:spPr>
        <p:txBody>
          <a:bodyPr>
            <a:spAutoFit/>
          </a:bodyPr>
          <a:lstStyle/>
          <a:p>
            <a:r>
              <a:rPr lang="en-US" dirty="0"/>
              <a:t/>
            </a:r>
            <a:br>
              <a:rPr lang="en-US" dirty="0"/>
            </a:br>
            <a:endParaRPr lang="en-US" dirty="0"/>
          </a:p>
        </p:txBody>
      </p:sp>
      <p:pic>
        <p:nvPicPr>
          <p:cNvPr id="6" name="Content Placeholder 3" descr="800px-Children_playing_video_games.jpg"/>
          <p:cNvPicPr>
            <a:picLocks noChangeAspect="1"/>
          </p:cNvPicPr>
          <p:nvPr/>
        </p:nvPicPr>
        <p:blipFill rotWithShape="1">
          <a:blip r:embed="rId2" cstate="print">
            <a:extLst>
              <a:ext uri="{28A0092B-C50C-407E-A947-70E740481C1C}">
                <a14:useLocalDpi xmlns:a14="http://schemas.microsoft.com/office/drawing/2010/main"/>
              </a:ext>
            </a:extLst>
          </a:blip>
          <a:srcRect r="-262"/>
          <a:stretch/>
        </p:blipFill>
        <p:spPr>
          <a:xfrm>
            <a:off x="2001353" y="996462"/>
            <a:ext cx="5388256" cy="3315466"/>
          </a:xfrm>
          <a:prstGeom prst="rect">
            <a:avLst/>
          </a:prstGeom>
        </p:spPr>
      </p:pic>
    </p:spTree>
    <p:extLst>
      <p:ext uri="{BB962C8B-B14F-4D97-AF65-F5344CB8AC3E}">
        <p14:creationId xmlns:p14="http://schemas.microsoft.com/office/powerpoint/2010/main" val="18356374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1518"/>
            <a:ext cx="8686800" cy="1016000"/>
          </a:xfrm>
        </p:spPr>
        <p:txBody>
          <a:bodyPr>
            <a:noAutofit/>
          </a:bodyPr>
          <a:lstStyle/>
          <a:p>
            <a:r>
              <a:rPr lang="en-US" sz="6000" b="1" dirty="0" smtClean="0">
                <a:solidFill>
                  <a:srgbClr val="FFFF00"/>
                </a:solidFill>
                <a:latin typeface="+mn-lt"/>
              </a:rPr>
              <a:t>…&amp; adults too</a:t>
            </a:r>
            <a:endParaRPr lang="en-US" sz="6000" b="1" dirty="0">
              <a:solidFill>
                <a:srgbClr val="FFFF00"/>
              </a:solidFill>
              <a:latin typeface="+mn-lt"/>
            </a:endParaRPr>
          </a:p>
        </p:txBody>
      </p:sp>
      <p:sp>
        <p:nvSpPr>
          <p:cNvPr id="5" name="Content Placeholder 4"/>
          <p:cNvSpPr>
            <a:spLocks noGrp="1"/>
          </p:cNvSpPr>
          <p:nvPr>
            <p:ph sz="quarter" idx="10"/>
          </p:nvPr>
        </p:nvSpPr>
        <p:spPr>
          <a:xfrm>
            <a:off x="0" y="1057517"/>
            <a:ext cx="9144000" cy="5162304"/>
          </a:xfrm>
        </p:spPr>
        <p:txBody>
          <a:bodyPr>
            <a:normAutofit fontScale="92500" lnSpcReduction="10000"/>
          </a:bodyPr>
          <a:lstStyle/>
          <a:p>
            <a:pPr marL="0" indent="0">
              <a:buNone/>
            </a:pPr>
            <a:r>
              <a:rPr lang="en-US" sz="3600" b="1" dirty="0">
                <a:solidFill>
                  <a:srgbClr val="FF6600"/>
                </a:solidFill>
                <a:latin typeface="Lucida Console"/>
                <a:cs typeface="Lucida Console"/>
              </a:rPr>
              <a:t>9 Ways Video Games Can Actually Be Good For You</a:t>
            </a:r>
            <a:endParaRPr lang="en-US" sz="3600" dirty="0">
              <a:solidFill>
                <a:srgbClr val="FF6600"/>
              </a:solidFill>
              <a:latin typeface="Lucida Console"/>
              <a:cs typeface="Lucida Console"/>
            </a:endParaRPr>
          </a:p>
          <a:p>
            <a:pPr marL="0" indent="0">
              <a:buNone/>
            </a:pPr>
            <a:endParaRPr lang="en-US" b="1" dirty="0" smtClean="0">
              <a:solidFill>
                <a:schemeClr val="bg1"/>
              </a:solidFill>
              <a:latin typeface="Lucida Console"/>
              <a:cs typeface="Lucida Console"/>
            </a:endParaRPr>
          </a:p>
          <a:p>
            <a:pPr marL="0" indent="0">
              <a:buNone/>
            </a:pPr>
            <a:r>
              <a:rPr lang="en-US" b="1" dirty="0" smtClean="0">
                <a:solidFill>
                  <a:schemeClr val="bg1"/>
                </a:solidFill>
                <a:latin typeface="Lucida Console"/>
                <a:cs typeface="Lucida Console"/>
              </a:rPr>
              <a:t>1</a:t>
            </a:r>
            <a:r>
              <a:rPr lang="en-US" b="1" dirty="0">
                <a:solidFill>
                  <a:schemeClr val="bg1"/>
                </a:solidFill>
                <a:latin typeface="Lucida Console"/>
                <a:cs typeface="Lucida Console"/>
              </a:rPr>
              <a:t>. 'Mario' Is Like Steroids For Your Brain</a:t>
            </a:r>
            <a:endParaRPr lang="en-US" dirty="0">
              <a:solidFill>
                <a:schemeClr val="bg1"/>
              </a:solidFill>
              <a:latin typeface="Lucida Console"/>
              <a:cs typeface="Lucida Console"/>
            </a:endParaRPr>
          </a:p>
          <a:p>
            <a:pPr marL="0" indent="0">
              <a:buNone/>
            </a:pPr>
            <a:r>
              <a:rPr lang="en-US" b="1" dirty="0">
                <a:solidFill>
                  <a:schemeClr val="bg1"/>
                </a:solidFill>
                <a:latin typeface="Lucida Console"/>
                <a:cs typeface="Lucida Console"/>
              </a:rPr>
              <a:t>2. '</a:t>
            </a:r>
            <a:r>
              <a:rPr lang="en-US" b="1" dirty="0" err="1">
                <a:solidFill>
                  <a:schemeClr val="bg1"/>
                </a:solidFill>
                <a:latin typeface="Lucida Console"/>
                <a:cs typeface="Lucida Console"/>
              </a:rPr>
              <a:t>Starcraft</a:t>
            </a:r>
            <a:r>
              <a:rPr lang="en-US" b="1" dirty="0">
                <a:solidFill>
                  <a:schemeClr val="bg1"/>
                </a:solidFill>
                <a:latin typeface="Lucida Console"/>
                <a:cs typeface="Lucida Console"/>
              </a:rPr>
              <a:t>' May Make You Smarter</a:t>
            </a:r>
            <a:endParaRPr lang="en-US" dirty="0">
              <a:solidFill>
                <a:schemeClr val="bg1"/>
              </a:solidFill>
              <a:latin typeface="Lucida Console"/>
              <a:cs typeface="Lucida Console"/>
            </a:endParaRPr>
          </a:p>
          <a:p>
            <a:pPr marL="0" indent="0">
              <a:buNone/>
            </a:pPr>
            <a:r>
              <a:rPr lang="en-US" b="1" dirty="0">
                <a:solidFill>
                  <a:schemeClr val="bg1"/>
                </a:solidFill>
                <a:latin typeface="Lucida Console"/>
                <a:cs typeface="Lucida Console"/>
              </a:rPr>
              <a:t>3. Video Games May Slow The Aging Process</a:t>
            </a:r>
            <a:endParaRPr lang="en-US" dirty="0">
              <a:solidFill>
                <a:schemeClr val="bg1"/>
              </a:solidFill>
              <a:latin typeface="Lucida Console"/>
              <a:cs typeface="Lucida Console"/>
            </a:endParaRPr>
          </a:p>
          <a:p>
            <a:pPr marL="0" indent="0">
              <a:buNone/>
            </a:pPr>
            <a:r>
              <a:rPr lang="en-US" b="1" dirty="0">
                <a:solidFill>
                  <a:schemeClr val="bg1"/>
                </a:solidFill>
                <a:latin typeface="Lucida Console"/>
                <a:cs typeface="Lucida Console"/>
              </a:rPr>
              <a:t>4. They May Help Dyslexic Kids Read Better</a:t>
            </a:r>
            <a:endParaRPr lang="en-US" dirty="0">
              <a:solidFill>
                <a:schemeClr val="bg1"/>
              </a:solidFill>
              <a:latin typeface="Lucida Console"/>
              <a:cs typeface="Lucida Console"/>
            </a:endParaRPr>
          </a:p>
          <a:p>
            <a:pPr marL="0" indent="0">
              <a:buNone/>
            </a:pPr>
            <a:r>
              <a:rPr lang="en-US" b="1" dirty="0">
                <a:solidFill>
                  <a:schemeClr val="bg1"/>
                </a:solidFill>
                <a:latin typeface="Lucida Console"/>
                <a:cs typeface="Lucida Console"/>
              </a:rPr>
              <a:t>5. Teen Gamers End Up Better At Virtual Surgery </a:t>
            </a:r>
            <a:endParaRPr lang="en-US" b="1" dirty="0" smtClean="0">
              <a:solidFill>
                <a:schemeClr val="bg1"/>
              </a:solidFill>
              <a:latin typeface="Lucida Console"/>
              <a:cs typeface="Lucida Console"/>
            </a:endParaRPr>
          </a:p>
          <a:p>
            <a:pPr marL="0" indent="0">
              <a:buNone/>
            </a:pPr>
            <a:r>
              <a:rPr lang="en-US" b="1" dirty="0" smtClean="0">
                <a:solidFill>
                  <a:schemeClr val="bg1"/>
                </a:solidFill>
                <a:latin typeface="Lucida Console"/>
                <a:cs typeface="Lucida Console"/>
              </a:rPr>
              <a:t>Than </a:t>
            </a:r>
            <a:r>
              <a:rPr lang="en-US" b="1" dirty="0">
                <a:solidFill>
                  <a:schemeClr val="bg1"/>
                </a:solidFill>
                <a:latin typeface="Lucida Console"/>
                <a:cs typeface="Lucida Console"/>
              </a:rPr>
              <a:t>Real Medical Residents</a:t>
            </a:r>
            <a:endParaRPr lang="en-US" dirty="0">
              <a:solidFill>
                <a:schemeClr val="bg1"/>
              </a:solidFill>
              <a:latin typeface="Lucida Console"/>
              <a:cs typeface="Lucida Console"/>
            </a:endParaRPr>
          </a:p>
          <a:p>
            <a:pPr marL="0" indent="0">
              <a:buNone/>
            </a:pPr>
            <a:r>
              <a:rPr lang="en-US" b="1" dirty="0">
                <a:solidFill>
                  <a:schemeClr val="bg1"/>
                </a:solidFill>
                <a:latin typeface="Lucida Console"/>
                <a:cs typeface="Lucida Console"/>
              </a:rPr>
              <a:t>6. Video Games Can Be A Pain Reliever</a:t>
            </a:r>
            <a:endParaRPr lang="en-US" dirty="0">
              <a:solidFill>
                <a:schemeClr val="bg1"/>
              </a:solidFill>
              <a:latin typeface="Lucida Console"/>
              <a:cs typeface="Lucida Console"/>
            </a:endParaRPr>
          </a:p>
          <a:p>
            <a:pPr marL="0" indent="0">
              <a:buNone/>
            </a:pPr>
            <a:r>
              <a:rPr lang="en-US" b="1" dirty="0">
                <a:solidFill>
                  <a:schemeClr val="bg1"/>
                </a:solidFill>
                <a:latin typeface="Lucida Console"/>
                <a:cs typeface="Lucida Console"/>
              </a:rPr>
              <a:t>7. 'Call Of Duty' Can Improve Your Eyesight</a:t>
            </a:r>
            <a:endParaRPr lang="en-US" dirty="0">
              <a:solidFill>
                <a:schemeClr val="bg1"/>
              </a:solidFill>
              <a:latin typeface="Lucida Console"/>
              <a:cs typeface="Lucida Console"/>
            </a:endParaRPr>
          </a:p>
          <a:p>
            <a:pPr marL="0" indent="0">
              <a:buNone/>
            </a:pPr>
            <a:r>
              <a:rPr lang="en-US" b="1" dirty="0">
                <a:solidFill>
                  <a:schemeClr val="bg1"/>
                </a:solidFill>
                <a:latin typeface="Lucida Console"/>
                <a:cs typeface="Lucida Console"/>
              </a:rPr>
              <a:t>8. Video Games Can Be As Effective As One-On-One </a:t>
            </a:r>
            <a:endParaRPr lang="en-US" b="1" dirty="0" smtClean="0">
              <a:solidFill>
                <a:schemeClr val="bg1"/>
              </a:solidFill>
              <a:latin typeface="Lucida Console"/>
              <a:cs typeface="Lucida Console"/>
            </a:endParaRPr>
          </a:p>
          <a:p>
            <a:pPr marL="0" indent="0">
              <a:buNone/>
            </a:pPr>
            <a:r>
              <a:rPr lang="en-US" b="1" dirty="0" smtClean="0">
                <a:solidFill>
                  <a:schemeClr val="bg1"/>
                </a:solidFill>
                <a:latin typeface="Lucida Console"/>
                <a:cs typeface="Lucida Console"/>
              </a:rPr>
              <a:t>Counseling</a:t>
            </a:r>
            <a:endParaRPr lang="en-US" dirty="0">
              <a:solidFill>
                <a:schemeClr val="bg1"/>
              </a:solidFill>
              <a:latin typeface="Lucida Console"/>
              <a:cs typeface="Lucida Console"/>
            </a:endParaRPr>
          </a:p>
          <a:p>
            <a:pPr marL="0" indent="0">
              <a:buNone/>
            </a:pPr>
            <a:r>
              <a:rPr lang="en-US" b="1" dirty="0">
                <a:solidFill>
                  <a:schemeClr val="bg1"/>
                </a:solidFill>
                <a:latin typeface="Lucida Console"/>
                <a:cs typeface="Lucida Console"/>
              </a:rPr>
              <a:t>9. They Can Help Stroke Victims More Fully </a:t>
            </a:r>
            <a:endParaRPr lang="en-US" b="1" dirty="0" smtClean="0">
              <a:solidFill>
                <a:schemeClr val="bg1"/>
              </a:solidFill>
              <a:latin typeface="Lucida Console"/>
              <a:cs typeface="Lucida Console"/>
            </a:endParaRPr>
          </a:p>
          <a:p>
            <a:pPr marL="0" indent="0">
              <a:buNone/>
            </a:pPr>
            <a:r>
              <a:rPr lang="en-US" b="1" dirty="0" smtClean="0">
                <a:solidFill>
                  <a:schemeClr val="bg1"/>
                </a:solidFill>
                <a:latin typeface="Lucida Console"/>
                <a:cs typeface="Lucida Console"/>
              </a:rPr>
              <a:t>Recover </a:t>
            </a:r>
            <a:r>
              <a:rPr lang="en-US" sz="1300" u="sng" dirty="0" smtClean="0">
                <a:latin typeface="Lucida Console"/>
                <a:cs typeface="Lucida Console"/>
                <a:hlinkClick r:id="rId2"/>
              </a:rPr>
              <a:t>http</a:t>
            </a:r>
            <a:r>
              <a:rPr lang="en-US" sz="1300" u="sng" dirty="0">
                <a:latin typeface="Lucida Console"/>
                <a:cs typeface="Lucida Console"/>
                <a:hlinkClick r:id="rId2"/>
              </a:rPr>
              <a:t>://www.huffingtonpost.com/2013/11/07/video-games-good-for-us_n_4164723.html</a:t>
            </a:r>
            <a:endParaRPr lang="en-US" sz="1300" dirty="0">
              <a:latin typeface="Lucida Console"/>
              <a:cs typeface="Lucida Console"/>
            </a:endParaRPr>
          </a:p>
          <a:p>
            <a:pPr marL="0" indent="0">
              <a:buNone/>
            </a:pPr>
            <a:r>
              <a:rPr lang="en-US" dirty="0"/>
              <a:t> </a:t>
            </a:r>
          </a:p>
          <a:p>
            <a:pPr marL="0" indent="0">
              <a:buNone/>
            </a:pPr>
            <a:endParaRPr lang="en-US" dirty="0">
              <a:solidFill>
                <a:schemeClr val="bg1"/>
              </a:solidFill>
              <a:latin typeface="Lucida Console"/>
              <a:cs typeface="Lucida Console"/>
            </a:endParaRPr>
          </a:p>
          <a:p>
            <a:pPr marL="0" indent="0">
              <a:buNone/>
            </a:pPr>
            <a:endParaRPr lang="en-US" dirty="0"/>
          </a:p>
        </p:txBody>
      </p:sp>
    </p:spTree>
    <p:extLst>
      <p:ext uri="{BB962C8B-B14F-4D97-AF65-F5344CB8AC3E}">
        <p14:creationId xmlns:p14="http://schemas.microsoft.com/office/powerpoint/2010/main" val="35921261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1016000"/>
          </a:xfrm>
        </p:spPr>
        <p:txBody>
          <a:bodyPr/>
          <a:lstStyle/>
          <a:p>
            <a:r>
              <a:rPr lang="en-US" sz="4800" b="1" dirty="0" smtClean="0">
                <a:solidFill>
                  <a:srgbClr val="FFFF00"/>
                </a:solidFill>
                <a:latin typeface="+mn-lt"/>
              </a:rPr>
              <a:t>   </a:t>
            </a:r>
            <a:r>
              <a:rPr lang="en-US" sz="4800" b="1" dirty="0" err="1" smtClean="0">
                <a:solidFill>
                  <a:srgbClr val="FFFF00"/>
                </a:solidFill>
                <a:latin typeface="+mn-lt"/>
              </a:rPr>
              <a:t>But..Game</a:t>
            </a:r>
            <a:r>
              <a:rPr lang="en-US" sz="4800" b="1" dirty="0" smtClean="0">
                <a:solidFill>
                  <a:srgbClr val="FFFF00"/>
                </a:solidFill>
                <a:latin typeface="+mn-lt"/>
              </a:rPr>
              <a:t> </a:t>
            </a:r>
            <a:r>
              <a:rPr lang="en-US" sz="4800" b="1" dirty="0">
                <a:solidFill>
                  <a:srgbClr val="FFFF00"/>
                </a:solidFill>
                <a:latin typeface="+mn-lt"/>
              </a:rPr>
              <a:t>Addiction</a:t>
            </a:r>
            <a:endParaRPr lang="en-US" sz="4800" dirty="0">
              <a:solidFill>
                <a:srgbClr val="FFFF00"/>
              </a:solidFill>
              <a:latin typeface="+mn-lt"/>
            </a:endParaRPr>
          </a:p>
        </p:txBody>
      </p:sp>
      <p:sp>
        <p:nvSpPr>
          <p:cNvPr id="7" name="Content Placeholder 6"/>
          <p:cNvSpPr>
            <a:spLocks noGrp="1"/>
          </p:cNvSpPr>
          <p:nvPr>
            <p:ph sz="quarter" idx="10"/>
          </p:nvPr>
        </p:nvSpPr>
        <p:spPr>
          <a:xfrm>
            <a:off x="447368" y="1015999"/>
            <a:ext cx="8696631" cy="5216769"/>
          </a:xfrm>
        </p:spPr>
        <p:txBody>
          <a:bodyPr>
            <a:normAutofit fontScale="92500" lnSpcReduction="20000"/>
          </a:bodyPr>
          <a:lstStyle/>
          <a:p>
            <a:pPr marL="0" indent="0">
              <a:buNone/>
            </a:pPr>
            <a:r>
              <a:rPr lang="en-US" sz="2800" dirty="0">
                <a:solidFill>
                  <a:schemeClr val="bg1"/>
                </a:solidFill>
                <a:latin typeface="Lucida Console"/>
                <a:cs typeface="Lucida Console"/>
              </a:rPr>
              <a:t>Researchers: Game Developers Need </a:t>
            </a:r>
            <a:endParaRPr lang="en-US" sz="2800" dirty="0" smtClean="0">
              <a:solidFill>
                <a:schemeClr val="bg1"/>
              </a:solidFill>
              <a:latin typeface="Lucida Console"/>
              <a:cs typeface="Lucida Console"/>
            </a:endParaRPr>
          </a:p>
          <a:p>
            <a:pPr marL="0" indent="0">
              <a:buNone/>
            </a:pPr>
            <a:r>
              <a:rPr lang="en-US" sz="2800" dirty="0" smtClean="0">
                <a:solidFill>
                  <a:schemeClr val="bg1"/>
                </a:solidFill>
                <a:latin typeface="Lucida Console"/>
                <a:cs typeface="Lucida Console"/>
              </a:rPr>
              <a:t>to </a:t>
            </a:r>
            <a:r>
              <a:rPr lang="en-US" sz="2800" dirty="0">
                <a:solidFill>
                  <a:schemeClr val="bg1"/>
                </a:solidFill>
                <a:latin typeface="Lucida Console"/>
                <a:cs typeface="Lucida Console"/>
              </a:rPr>
              <a:t>Put Limits on MMORPG Players to </a:t>
            </a:r>
            <a:endParaRPr lang="en-US" sz="2800" dirty="0" smtClean="0">
              <a:solidFill>
                <a:schemeClr val="bg1"/>
              </a:solidFill>
              <a:latin typeface="Lucida Console"/>
              <a:cs typeface="Lucida Console"/>
            </a:endParaRPr>
          </a:p>
          <a:p>
            <a:pPr marL="0" indent="0">
              <a:buNone/>
            </a:pPr>
            <a:r>
              <a:rPr lang="en-US" sz="2800" dirty="0" smtClean="0">
                <a:solidFill>
                  <a:schemeClr val="bg1"/>
                </a:solidFill>
                <a:latin typeface="Lucida Console"/>
                <a:cs typeface="Lucida Console"/>
              </a:rPr>
              <a:t>Avoid Pathological </a:t>
            </a:r>
            <a:r>
              <a:rPr lang="en-US" sz="2800" dirty="0">
                <a:solidFill>
                  <a:schemeClr val="bg1"/>
                </a:solidFill>
                <a:latin typeface="Lucida Console"/>
                <a:cs typeface="Lucida Console"/>
              </a:rPr>
              <a:t>Addiction’</a:t>
            </a:r>
          </a:p>
          <a:p>
            <a:pPr marL="0" indent="0">
              <a:buNone/>
            </a:pPr>
            <a:r>
              <a:rPr lang="en-US" sz="1300" dirty="0">
                <a:solidFill>
                  <a:schemeClr val="bg1"/>
                </a:solidFill>
                <a:latin typeface="Lucida Console"/>
                <a:cs typeface="Lucida Console"/>
                <a:hlinkClick r:id="rId2"/>
              </a:rPr>
              <a:t>http://www.gamepolitics.com/2013/08/06/researchers-game-developers-need-put-limits-mmorpg-players-avoid-pathological-addiction#.UoGlM5Fa_zc</a:t>
            </a:r>
            <a:endParaRPr lang="en-US" sz="1300" dirty="0">
              <a:solidFill>
                <a:schemeClr val="bg1"/>
              </a:solidFill>
              <a:latin typeface="Lucida Console"/>
              <a:cs typeface="Lucida Console"/>
            </a:endParaRPr>
          </a:p>
          <a:p>
            <a:pPr marL="0" indent="0">
              <a:buNone/>
            </a:pPr>
            <a:r>
              <a:rPr lang="en-US" sz="2800" dirty="0" smtClean="0">
                <a:solidFill>
                  <a:schemeClr val="bg1"/>
                </a:solidFill>
                <a:latin typeface="Lucida Console"/>
                <a:cs typeface="Lucida Console"/>
              </a:rPr>
              <a:t>“Top 10 Cases of Extreme Game </a:t>
            </a:r>
            <a:r>
              <a:rPr lang="en-US" sz="2800" dirty="0" err="1" smtClean="0">
                <a:solidFill>
                  <a:schemeClr val="bg1"/>
                </a:solidFill>
                <a:latin typeface="Lucida Console"/>
                <a:cs typeface="Lucida Console"/>
              </a:rPr>
              <a:t>Addiction”</a:t>
            </a:r>
            <a:r>
              <a:rPr lang="en-US" sz="1400" dirty="0" err="1" smtClean="0">
                <a:solidFill>
                  <a:schemeClr val="bg1"/>
                </a:solidFill>
                <a:latin typeface="Lucida Console"/>
                <a:cs typeface="Lucida Console"/>
                <a:hlinkClick r:id="rId3"/>
              </a:rPr>
              <a:t>http</a:t>
            </a:r>
            <a:r>
              <a:rPr lang="en-US" sz="1400" dirty="0" smtClean="0">
                <a:solidFill>
                  <a:schemeClr val="bg1"/>
                </a:solidFill>
                <a:latin typeface="Lucida Console"/>
                <a:cs typeface="Lucida Console"/>
                <a:hlinkClick r:id="rId3"/>
              </a:rPr>
              <a:t>://listverse.com/2010/11/07/top-10-cases-of-extreme-game-addiction/</a:t>
            </a:r>
            <a:endParaRPr lang="en-US" sz="1400" dirty="0" smtClean="0">
              <a:solidFill>
                <a:schemeClr val="bg1"/>
              </a:solidFill>
              <a:latin typeface="Lucida Console"/>
              <a:cs typeface="Lucida Console"/>
            </a:endParaRPr>
          </a:p>
          <a:p>
            <a:pPr marL="0" indent="0">
              <a:buNone/>
            </a:pPr>
            <a:r>
              <a:rPr lang="en-US" sz="2800" dirty="0" smtClean="0">
                <a:solidFill>
                  <a:schemeClr val="bg1"/>
                </a:solidFill>
                <a:latin typeface="Lucida Console"/>
                <a:cs typeface="Lucida Console"/>
              </a:rPr>
              <a:t>“Problems with the Concept of Video Game “Addiction”: Some Case Study Examples” - Richard T. A. Wood</a:t>
            </a:r>
          </a:p>
          <a:p>
            <a:r>
              <a:rPr lang="en-US" sz="1000" dirty="0" smtClean="0">
                <a:solidFill>
                  <a:schemeClr val="bg1"/>
                </a:solidFill>
                <a:latin typeface="Lucida Console"/>
                <a:cs typeface="Lucida Console"/>
                <a:hlinkClick r:id="rId4"/>
              </a:rPr>
              <a:t>http://laurier.communicationstudies.ca/files/wood_problems_game_addiction.pdf</a:t>
            </a:r>
            <a:endParaRPr lang="en-US" sz="1000" dirty="0" smtClean="0">
              <a:solidFill>
                <a:schemeClr val="bg1"/>
              </a:solidFill>
              <a:latin typeface="Lucida Console"/>
              <a:cs typeface="Lucida Console"/>
            </a:endParaRPr>
          </a:p>
          <a:p>
            <a:pPr marL="0" indent="0">
              <a:buNone/>
            </a:pPr>
            <a:r>
              <a:rPr lang="en-US" sz="2800" dirty="0" smtClean="0">
                <a:solidFill>
                  <a:schemeClr val="bg1"/>
                </a:solidFill>
                <a:latin typeface="Lucida Console"/>
                <a:cs typeface="Lucida Console"/>
              </a:rPr>
              <a:t>“A case study of Internet Game Addiction - </a:t>
            </a:r>
            <a:r>
              <a:rPr lang="en-US" sz="2800" dirty="0" err="1" smtClean="0">
                <a:solidFill>
                  <a:schemeClr val="bg1"/>
                </a:solidFill>
                <a:latin typeface="Lucida Console"/>
                <a:cs typeface="Lucida Console"/>
              </a:rPr>
              <a:t>Eun</a:t>
            </a:r>
            <a:r>
              <a:rPr lang="en-US" sz="2800" dirty="0" smtClean="0">
                <a:solidFill>
                  <a:schemeClr val="bg1"/>
                </a:solidFill>
                <a:latin typeface="Lucida Console"/>
                <a:cs typeface="Lucida Console"/>
              </a:rPr>
              <a:t> Jin </a:t>
            </a:r>
            <a:r>
              <a:rPr lang="en-US" sz="2800" dirty="0" err="1" smtClean="0">
                <a:solidFill>
                  <a:schemeClr val="bg1"/>
                </a:solidFill>
                <a:latin typeface="Lucida Console"/>
                <a:cs typeface="Lucida Console"/>
              </a:rPr>
              <a:t>Lee"</a:t>
            </a:r>
            <a:r>
              <a:rPr lang="en-US" sz="1000" dirty="0" err="1" smtClean="0">
                <a:solidFill>
                  <a:schemeClr val="bg1"/>
                </a:solidFill>
                <a:latin typeface="Lucida Console"/>
                <a:cs typeface="Lucida Console"/>
                <a:hlinkClick r:id="rId5"/>
              </a:rPr>
              <a:t>http</a:t>
            </a:r>
            <a:r>
              <a:rPr lang="en-US" sz="1000" dirty="0" smtClean="0">
                <a:solidFill>
                  <a:schemeClr val="bg1"/>
                </a:solidFill>
                <a:latin typeface="Lucida Console"/>
                <a:cs typeface="Lucida Console"/>
                <a:hlinkClick r:id="rId5"/>
              </a:rPr>
              <a:t>://wpblog.uncfsu.edu/fsu_news/files/2012/01/Journal-of-Addictions-Nursing-Article-on-A-Case-Study-of-Internet-Game-Addiction.pdf</a:t>
            </a:r>
            <a:endParaRPr lang="en-US" sz="1000" dirty="0" smtClean="0">
              <a:solidFill>
                <a:schemeClr val="bg1"/>
              </a:solidFill>
              <a:latin typeface="Lucida Console"/>
              <a:cs typeface="Lucida Console"/>
            </a:endParaRPr>
          </a:p>
          <a:p>
            <a:pPr marL="0" indent="0">
              <a:buNone/>
            </a:pPr>
            <a:r>
              <a:rPr lang="en-US" sz="2800" dirty="0" smtClean="0">
                <a:solidFill>
                  <a:schemeClr val="bg1"/>
                </a:solidFill>
                <a:latin typeface="Lucida Console"/>
                <a:cs typeface="Lucida Console"/>
              </a:rPr>
              <a:t>“Computer and Video Game Addiction—A Comparison between Game Users and Non-Game </a:t>
            </a:r>
            <a:r>
              <a:rPr lang="en-US" sz="2800" dirty="0" err="1" smtClean="0">
                <a:solidFill>
                  <a:schemeClr val="bg1"/>
                </a:solidFill>
                <a:latin typeface="Lucida Console"/>
                <a:cs typeface="Lucida Console"/>
              </a:rPr>
              <a:t>Users”</a:t>
            </a:r>
            <a:r>
              <a:rPr lang="en-US" sz="1000" dirty="0" err="1" smtClean="0">
                <a:solidFill>
                  <a:schemeClr val="bg1"/>
                </a:solidFill>
                <a:latin typeface="Lucida Console"/>
                <a:cs typeface="Lucida Console"/>
                <a:hlinkClick r:id="rId6"/>
              </a:rPr>
              <a:t>https</a:t>
            </a:r>
            <a:r>
              <a:rPr lang="en-US" sz="1000" dirty="0">
                <a:solidFill>
                  <a:schemeClr val="bg1"/>
                </a:solidFill>
                <a:latin typeface="Lucida Console"/>
                <a:cs typeface="Lucida Console"/>
                <a:hlinkClick r:id="rId6"/>
              </a:rPr>
              <a:t>://www.sfu.ca/cmns/courses/2011/325/class/13zachary/3_final_project/Misc_files/Computer%20and%20Video%20Game%20Addiction%20%</a:t>
            </a:r>
            <a:r>
              <a:rPr lang="en-US" sz="1000" dirty="0" smtClean="0">
                <a:solidFill>
                  <a:schemeClr val="bg1"/>
                </a:solidFill>
                <a:latin typeface="Lucida Console"/>
                <a:cs typeface="Lucida Console"/>
                <a:hlinkClick r:id="rId6"/>
              </a:rPr>
              <a:t>20Weinstein.pdf</a:t>
            </a:r>
            <a:endParaRPr lang="en-US" sz="1000" dirty="0">
              <a:solidFill>
                <a:schemeClr val="bg1"/>
              </a:solidFill>
              <a:latin typeface="Lucida Console"/>
              <a:cs typeface="Lucida Console"/>
            </a:endParaRPr>
          </a:p>
          <a:p>
            <a:pPr marL="0" indent="0">
              <a:buNone/>
            </a:pPr>
            <a:r>
              <a:rPr lang="en-US" sz="2800" dirty="0" smtClean="0">
                <a:solidFill>
                  <a:schemeClr val="bg1"/>
                </a:solidFill>
                <a:latin typeface="Lucida Console"/>
                <a:cs typeface="Lucida Console"/>
              </a:rPr>
              <a:t>Video Game Addiction.Org</a:t>
            </a:r>
            <a:r>
              <a:rPr lang="en-US" sz="1000" dirty="0" smtClean="0">
                <a:solidFill>
                  <a:schemeClr val="bg1"/>
                </a:solidFill>
                <a:latin typeface="Lucida Console"/>
                <a:cs typeface="Lucida Console"/>
                <a:hlinkClick r:id="rId7"/>
              </a:rPr>
              <a:t>http</a:t>
            </a:r>
            <a:r>
              <a:rPr lang="en-US" sz="1000" b="1" dirty="0">
                <a:solidFill>
                  <a:schemeClr val="bg1"/>
                </a:solidFill>
                <a:latin typeface="Lucida Console"/>
                <a:cs typeface="Lucida Console"/>
                <a:hlinkClick r:id="rId7"/>
              </a:rPr>
              <a:t>://www.video-game-addiction.org/video-game-addiction-articles/study-documents-prevalence-of-pathological-behavior-among-young-video-</a:t>
            </a:r>
            <a:r>
              <a:rPr lang="en-US" sz="1000" b="1" dirty="0" smtClean="0">
                <a:solidFill>
                  <a:schemeClr val="bg1"/>
                </a:solidFill>
                <a:latin typeface="Lucida Console"/>
                <a:cs typeface="Lucida Console"/>
                <a:hlinkClick r:id="rId7"/>
              </a:rPr>
              <a:t>gamers.htm</a:t>
            </a:r>
            <a:endParaRPr lang="en-US" sz="1000" b="1" dirty="0" smtClean="0">
              <a:solidFill>
                <a:schemeClr val="bg1"/>
              </a:solidFill>
              <a:latin typeface="Lucida Console"/>
              <a:cs typeface="Lucida Console"/>
            </a:endParaRPr>
          </a:p>
          <a:p>
            <a:endParaRPr lang="en-US" sz="1400" b="1" dirty="0" smtClean="0"/>
          </a:p>
          <a:p>
            <a:endParaRPr lang="en-US" dirty="0" smtClean="0"/>
          </a:p>
          <a:p>
            <a:endParaRPr lang="en-US" dirty="0" smtClean="0"/>
          </a:p>
          <a:p>
            <a:endParaRPr lang="en-US" dirty="0" smtClean="0"/>
          </a:p>
          <a:p>
            <a:endParaRPr lang="en-US" dirty="0" smtClean="0"/>
          </a:p>
          <a:p>
            <a:endParaRPr lang="en-US" dirty="0"/>
          </a:p>
        </p:txBody>
      </p:sp>
      <p:pic>
        <p:nvPicPr>
          <p:cNvPr id="8" name="Content Placeholder 3" descr="FD000063.png"/>
          <p:cNvPicPr>
            <a:picLocks noChangeAspect="1"/>
          </p:cNvPicPr>
          <p:nvPr/>
        </p:nvPicPr>
        <p:blipFill rotWithShape="1">
          <a:blip r:embed="rId8" cstate="print">
            <a:extLst>
              <a:ext uri="{28A0092B-C50C-407E-A947-70E740481C1C}">
                <a14:useLocalDpi xmlns:a14="http://schemas.microsoft.com/office/drawing/2010/main"/>
              </a:ext>
            </a:extLst>
          </a:blip>
          <a:srcRect l="-1996" r="-3312"/>
          <a:stretch/>
        </p:blipFill>
        <p:spPr>
          <a:xfrm>
            <a:off x="6505936" y="1"/>
            <a:ext cx="735565" cy="1016000"/>
          </a:xfrm>
          <a:prstGeom prst="rect">
            <a:avLst/>
          </a:prstGeom>
        </p:spPr>
      </p:pic>
      <p:pic>
        <p:nvPicPr>
          <p:cNvPr id="9" name="Content Placeholder 5"/>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7374368" y="0"/>
            <a:ext cx="1769632" cy="1192344"/>
          </a:xfrm>
          <a:prstGeom prst="rect">
            <a:avLst/>
          </a:prstGeom>
        </p:spPr>
      </p:pic>
    </p:spTree>
    <p:extLst>
      <p:ext uri="{BB962C8B-B14F-4D97-AF65-F5344CB8AC3E}">
        <p14:creationId xmlns:p14="http://schemas.microsoft.com/office/powerpoint/2010/main" val="17827057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2593"/>
          </a:xfrm>
        </p:spPr>
        <p:txBody>
          <a:bodyPr>
            <a:normAutofit/>
          </a:bodyPr>
          <a:lstStyle/>
          <a:p>
            <a:r>
              <a:rPr lang="en-US" sz="6600" b="1" dirty="0" smtClean="0">
                <a:solidFill>
                  <a:srgbClr val="FFFF00"/>
                </a:solidFill>
                <a:latin typeface="+mn-lt"/>
              </a:rPr>
              <a:t>What’s Your Take?</a:t>
            </a:r>
            <a:endParaRPr lang="en-US" sz="6600" b="1" dirty="0">
              <a:solidFill>
                <a:srgbClr val="FFFF00"/>
              </a:solidFill>
              <a:latin typeface="+mn-lt"/>
            </a:endParaRPr>
          </a:p>
        </p:txBody>
      </p:sp>
      <p:sp>
        <p:nvSpPr>
          <p:cNvPr id="3" name="Content Placeholder 2"/>
          <p:cNvSpPr>
            <a:spLocks noGrp="1"/>
          </p:cNvSpPr>
          <p:nvPr>
            <p:ph sz="quarter" idx="10"/>
          </p:nvPr>
        </p:nvSpPr>
        <p:spPr/>
        <p:txBody>
          <a:bodyPr>
            <a:normAutofit/>
          </a:bodyPr>
          <a:lstStyle/>
          <a:p>
            <a:pPr marL="0" indent="0">
              <a:buNone/>
            </a:pPr>
            <a:r>
              <a:rPr lang="en-US" sz="4000" i="1" dirty="0" smtClean="0">
                <a:solidFill>
                  <a:schemeClr val="bg1"/>
                </a:solidFill>
              </a:rPr>
              <a:t>“Gamers committing war crimes should suffer ‘virtual consequences,’ says Red Cross”</a:t>
            </a:r>
          </a:p>
          <a:p>
            <a:pPr marL="0" indent="0">
              <a:buNone/>
            </a:pPr>
            <a:r>
              <a:rPr lang="en-US" sz="1600" dirty="0">
                <a:solidFill>
                  <a:schemeClr val="bg1"/>
                </a:solidFill>
                <a:hlinkClick r:id="rId2"/>
              </a:rPr>
              <a:t>http://www.theverge.com/2013/10/8/4815090/gamers-committing-war-crimes-should-suffer-virtual-consequences-</a:t>
            </a:r>
            <a:r>
              <a:rPr lang="en-US" sz="1600" dirty="0" smtClean="0">
                <a:solidFill>
                  <a:schemeClr val="bg1"/>
                </a:solidFill>
                <a:hlinkClick r:id="rId2"/>
              </a:rPr>
              <a:t>says</a:t>
            </a:r>
            <a:endParaRPr lang="en-US" sz="1600" dirty="0" smtClean="0">
              <a:solidFill>
                <a:schemeClr val="bg1"/>
              </a:solidFill>
            </a:endParaRPr>
          </a:p>
          <a:p>
            <a:pPr marL="0" indent="0">
              <a:buNone/>
            </a:pPr>
            <a:endParaRPr lang="en-US" sz="1400" dirty="0"/>
          </a:p>
          <a:p>
            <a:pPr marL="0" indent="0">
              <a:buNone/>
            </a:pPr>
            <a:endParaRPr lang="en-US" sz="1400" dirty="0"/>
          </a:p>
        </p:txBody>
      </p:sp>
      <p:pic>
        <p:nvPicPr>
          <p:cNvPr id="4" name="Content Placeholder 3" descr="436px-Call_of_Duty_Ranks.png"/>
          <p:cNvPicPr>
            <a:picLocks noChangeAspect="1"/>
          </p:cNvPicPr>
          <p:nvPr/>
        </p:nvPicPr>
        <p:blipFill rotWithShape="1">
          <a:blip r:embed="rId3" cstate="print">
            <a:extLst>
              <a:ext uri="{28A0092B-C50C-407E-A947-70E740481C1C}">
                <a14:useLocalDpi xmlns:a14="http://schemas.microsoft.com/office/drawing/2010/main"/>
              </a:ext>
            </a:extLst>
          </a:blip>
          <a:srcRect r="-50"/>
          <a:stretch/>
        </p:blipFill>
        <p:spPr>
          <a:xfrm>
            <a:off x="4620111" y="3365957"/>
            <a:ext cx="2148798" cy="2958698"/>
          </a:xfrm>
          <a:prstGeom prst="rect">
            <a:avLst/>
          </a:prstGeom>
        </p:spPr>
      </p:pic>
      <p:pic>
        <p:nvPicPr>
          <p:cNvPr id="5" name="Content Placeholder 5" descr="Battlefield_Vietnam_logo (1).jpg"/>
          <p:cNvPicPr>
            <a:picLocks noChangeAspect="1"/>
          </p:cNvPicPr>
          <p:nvPr/>
        </p:nvPicPr>
        <p:blipFill rotWithShape="1">
          <a:blip r:embed="rId4" cstate="print">
            <a:extLst>
              <a:ext uri="{28A0092B-C50C-407E-A947-70E740481C1C}">
                <a14:useLocalDpi xmlns:a14="http://schemas.microsoft.com/office/drawing/2010/main"/>
              </a:ext>
            </a:extLst>
          </a:blip>
          <a:srcRect t="-1629" b="-617"/>
          <a:stretch/>
        </p:blipFill>
        <p:spPr>
          <a:xfrm>
            <a:off x="1195847" y="4690781"/>
            <a:ext cx="2721332" cy="1114071"/>
          </a:xfrm>
          <a:prstGeom prst="rect">
            <a:avLst/>
          </a:prstGeom>
        </p:spPr>
      </p:pic>
      <p:pic>
        <p:nvPicPr>
          <p:cNvPr id="6" name="Content Placeholder 7" descr="Call_of_Duty_Black_Ops_-_Teaser_Logo.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96101" y="3388993"/>
            <a:ext cx="3913535" cy="1301788"/>
          </a:xfrm>
          <a:prstGeom prst="rect">
            <a:avLst/>
          </a:prstGeom>
        </p:spPr>
      </p:pic>
    </p:spTree>
    <p:extLst>
      <p:ext uri="{BB962C8B-B14F-4D97-AF65-F5344CB8AC3E}">
        <p14:creationId xmlns:p14="http://schemas.microsoft.com/office/powerpoint/2010/main" val="42829929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2119"/>
          </a:xfrm>
        </p:spPr>
        <p:txBody>
          <a:bodyPr>
            <a:noAutofit/>
          </a:bodyPr>
          <a:lstStyle/>
          <a:p>
            <a:r>
              <a:rPr lang="en-US" sz="3600" b="1" dirty="0" smtClean="0">
                <a:solidFill>
                  <a:srgbClr val="FFFF00"/>
                </a:solidFill>
                <a:latin typeface="+mn-lt"/>
              </a:rPr>
              <a:t>  Next Class: Controlling the Controllers</a:t>
            </a:r>
            <a:endParaRPr lang="en-US" sz="3600" b="1" dirty="0">
              <a:solidFill>
                <a:srgbClr val="FFFF00"/>
              </a:solidFill>
              <a:latin typeface="+mn-lt"/>
            </a:endParaRPr>
          </a:p>
        </p:txBody>
      </p:sp>
      <p:sp>
        <p:nvSpPr>
          <p:cNvPr id="3" name="Content Placeholder 2"/>
          <p:cNvSpPr>
            <a:spLocks noGrp="1"/>
          </p:cNvSpPr>
          <p:nvPr>
            <p:ph sz="quarter" idx="10"/>
          </p:nvPr>
        </p:nvSpPr>
        <p:spPr>
          <a:xfrm>
            <a:off x="282242" y="1022119"/>
            <a:ext cx="8861758" cy="4942754"/>
          </a:xfrm>
        </p:spPr>
        <p:txBody>
          <a:bodyPr/>
          <a:lstStyle/>
          <a:p>
            <a:pPr marL="0" indent="0">
              <a:buNone/>
            </a:pPr>
            <a:r>
              <a:rPr lang="en-US" sz="3200" dirty="0" smtClean="0">
                <a:solidFill>
                  <a:srgbClr val="FFFFFF"/>
                </a:solidFill>
                <a:latin typeface="Lucida Console"/>
                <a:cs typeface="Lucida Console"/>
              </a:rPr>
              <a:t>The</a:t>
            </a:r>
            <a:r>
              <a:rPr lang="en-US" sz="3200" dirty="0" smtClean="0">
                <a:latin typeface="Lucida Console"/>
                <a:cs typeface="Lucida Console"/>
              </a:rPr>
              <a:t> </a:t>
            </a:r>
            <a:r>
              <a:rPr lang="en-US" sz="3200" i="1" dirty="0" smtClean="0">
                <a:solidFill>
                  <a:schemeClr val="accent2"/>
                </a:solidFill>
                <a:latin typeface="Lucida Console"/>
                <a:cs typeface="Lucida Console"/>
              </a:rPr>
              <a:t>many meanings </a:t>
            </a:r>
            <a:r>
              <a:rPr lang="en-US" sz="3200" dirty="0" smtClean="0">
                <a:solidFill>
                  <a:srgbClr val="FFFFFF"/>
                </a:solidFill>
                <a:latin typeface="Lucida Console"/>
                <a:cs typeface="Lucida Console"/>
              </a:rPr>
              <a:t>of “Privacy” </a:t>
            </a:r>
          </a:p>
          <a:p>
            <a:pPr marL="0" indent="0">
              <a:buNone/>
            </a:pPr>
            <a:r>
              <a:rPr lang="en-US" sz="3200" dirty="0" smtClean="0">
                <a:solidFill>
                  <a:srgbClr val="FFFFFF"/>
                </a:solidFill>
                <a:latin typeface="Lucida Console"/>
                <a:cs typeface="Lucida Console"/>
              </a:rPr>
              <a:t>    in/through Video Games</a:t>
            </a:r>
          </a:p>
          <a:p>
            <a:pPr marL="0" indent="0">
              <a:buNone/>
            </a:pPr>
            <a:r>
              <a:rPr lang="en-US" sz="3200" dirty="0" smtClean="0">
                <a:solidFill>
                  <a:schemeClr val="accent1"/>
                </a:solidFill>
                <a:latin typeface="Lucida Console"/>
                <a:cs typeface="Lucida Console"/>
              </a:rPr>
              <a:t>Contours</a:t>
            </a:r>
            <a:r>
              <a:rPr lang="en-US" sz="3200" dirty="0" smtClean="0">
                <a:latin typeface="Lucida Console"/>
                <a:cs typeface="Lucida Console"/>
              </a:rPr>
              <a:t> </a:t>
            </a:r>
            <a:r>
              <a:rPr lang="en-US" sz="3200" dirty="0" smtClean="0">
                <a:solidFill>
                  <a:schemeClr val="bg1"/>
                </a:solidFill>
                <a:latin typeface="Lucida Console"/>
                <a:cs typeface="Lucida Console"/>
              </a:rPr>
              <a:t>of Video Game Regulation?</a:t>
            </a:r>
          </a:p>
          <a:p>
            <a:pPr marL="0" indent="0">
              <a:buNone/>
            </a:pPr>
            <a:endParaRPr lang="en-US" dirty="0" smtClean="0"/>
          </a:p>
          <a:p>
            <a:pPr marL="0" indent="0">
              <a:buNone/>
            </a:pPr>
            <a:r>
              <a:rPr lang="en-US" dirty="0" smtClean="0"/>
              <a:t>                       </a:t>
            </a:r>
          </a:p>
          <a:p>
            <a:pPr marL="0" indent="0">
              <a:buNone/>
            </a:pPr>
            <a:endParaRPr lang="en-US" dirty="0"/>
          </a:p>
          <a:p>
            <a:pPr marL="0" indent="0">
              <a:buNone/>
            </a:pPr>
            <a:r>
              <a:rPr lang="en-US" dirty="0" smtClean="0"/>
              <a:t>           </a:t>
            </a:r>
            <a:endParaRPr lang="en-US" dirty="0"/>
          </a:p>
        </p:txBody>
      </p:sp>
      <p:pic>
        <p:nvPicPr>
          <p:cNvPr id="5" name="Content Placeholder 3" descr="file0001941807958.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211204" y="2809261"/>
            <a:ext cx="4822643" cy="2899057"/>
          </a:xfrm>
          <a:prstGeom prst="rect">
            <a:avLst/>
          </a:prstGeom>
        </p:spPr>
      </p:pic>
    </p:spTree>
    <p:extLst>
      <p:ext uri="{BB962C8B-B14F-4D97-AF65-F5344CB8AC3E}">
        <p14:creationId xmlns:p14="http://schemas.microsoft.com/office/powerpoint/2010/main" val="1028844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8730" y="22637"/>
            <a:ext cx="8605269" cy="1016000"/>
          </a:xfrm>
        </p:spPr>
        <p:txBody>
          <a:bodyPr>
            <a:noAutofit/>
          </a:bodyPr>
          <a:lstStyle/>
          <a:p>
            <a:r>
              <a:rPr lang="en-US" sz="3600" b="1" dirty="0" smtClean="0">
                <a:solidFill>
                  <a:srgbClr val="FFFF00"/>
                </a:solidFill>
                <a:latin typeface="+mn-lt"/>
              </a:rPr>
              <a:t> Lady </a:t>
            </a:r>
            <a:r>
              <a:rPr lang="en-US" sz="3600" b="1" dirty="0">
                <a:solidFill>
                  <a:srgbClr val="FFFF00"/>
                </a:solidFill>
                <a:latin typeface="+mn-lt"/>
              </a:rPr>
              <a:t>Miss Kier &amp;</a:t>
            </a:r>
            <a:r>
              <a:rPr lang="en-US" sz="3600" b="1" dirty="0" smtClean="0">
                <a:solidFill>
                  <a:srgbClr val="FFFF00"/>
                </a:solidFill>
                <a:latin typeface="+mn-lt"/>
              </a:rPr>
              <a:t> </a:t>
            </a:r>
            <a:r>
              <a:rPr lang="en-US" sz="3600" b="1" dirty="0">
                <a:solidFill>
                  <a:srgbClr val="FFFF00"/>
                </a:solidFill>
                <a:latin typeface="+mn-lt"/>
              </a:rPr>
              <a:t>Space Channel 5</a:t>
            </a:r>
          </a:p>
        </p:txBody>
      </p:sp>
      <p:pic>
        <p:nvPicPr>
          <p:cNvPr id="4" name="Content Placeholder 4" descr="Lady kier 1994 riseup tour for &quot;dewdrop in the garden&quot;">
            <a:hlinkClick r:id="rId2" tooltip="Lady kier 1994 riseup tour for &quot;dewdrop in the garden&quot;"/>
          </p:cNvPr>
          <p:cNvPicPr>
            <a:picLocks noGrp="1" noChangeAspect="1" noChangeArrowheads="1"/>
          </p:cNvPicPr>
          <p:nvPr>
            <p:ph sz="quarter" idx="10"/>
          </p:nvPr>
        </p:nvPicPr>
        <p:blipFill rotWithShape="1">
          <a:blip r:embed="rId3" cstate="print">
            <a:extLst>
              <a:ext uri="{28A0092B-C50C-407E-A947-70E740481C1C}">
                <a14:useLocalDpi xmlns:a14="http://schemas.microsoft.com/office/drawing/2010/main"/>
              </a:ext>
            </a:extLst>
          </a:blip>
          <a:srcRect r="-1370" b="-1541"/>
          <a:stretch/>
        </p:blipFill>
        <p:spPr>
          <a:xfrm>
            <a:off x="871727" y="1038637"/>
            <a:ext cx="3824760" cy="3886481"/>
          </a:xfrm>
        </p:spPr>
      </p:pic>
      <p:pic>
        <p:nvPicPr>
          <p:cNvPr id="5" name="Picture 3" descr="Ulala as she appears in Report 1 of Space Channel 5 Part 2.">
            <a:hlinkClick r:id="rId4" tooltip="Ulala as she appears in Report 1 of Space Channel 5 Part 2."/>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41644" y="1038637"/>
            <a:ext cx="2880426" cy="427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7087" y="5313112"/>
            <a:ext cx="6939895" cy="646331"/>
          </a:xfrm>
          <a:prstGeom prst="rect">
            <a:avLst/>
          </a:prstGeom>
          <a:noFill/>
        </p:spPr>
        <p:txBody>
          <a:bodyPr wrap="none" rtlCol="0">
            <a:spAutoFit/>
          </a:bodyPr>
          <a:lstStyle/>
          <a:p>
            <a:r>
              <a:rPr lang="en-US" sz="3600" b="1" dirty="0" smtClean="0">
                <a:solidFill>
                  <a:srgbClr val="FFFFFF"/>
                </a:solidFill>
              </a:rPr>
              <a:t>SEGA (Space Channel) 5 WINS</a:t>
            </a:r>
            <a:endParaRPr lang="en-US" sz="3600" b="1" dirty="0">
              <a:solidFill>
                <a:srgbClr val="FFFFFF"/>
              </a:solidFill>
            </a:endParaRPr>
          </a:p>
        </p:txBody>
      </p:sp>
    </p:spTree>
    <p:extLst>
      <p:ext uri="{BB962C8B-B14F-4D97-AF65-F5344CB8AC3E}">
        <p14:creationId xmlns:p14="http://schemas.microsoft.com/office/powerpoint/2010/main" val="5226519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499"/>
                                          </p:stCondLst>
                                        </p:cTn>
                                        <p:tgtEl>
                                          <p:spTgt spid="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132"/>
            <a:ext cx="9144000" cy="1250982"/>
          </a:xfrm>
        </p:spPr>
        <p:txBody>
          <a:bodyPr>
            <a:noAutofit/>
          </a:bodyPr>
          <a:lstStyle/>
          <a:p>
            <a:r>
              <a:rPr lang="en-US" sz="4800" b="1" dirty="0" smtClean="0">
                <a:solidFill>
                  <a:srgbClr val="FFFF00"/>
                </a:solidFill>
                <a:latin typeface="+mn-lt"/>
                <a:cs typeface="Times New Roman"/>
              </a:rPr>
              <a:t>  </a:t>
            </a:r>
            <a:r>
              <a:rPr lang="en-US" sz="4800" b="1" dirty="0">
                <a:solidFill>
                  <a:srgbClr val="FFFF00"/>
                </a:solidFill>
                <a:latin typeface="+mn-lt"/>
                <a:cs typeface="Times New Roman"/>
              </a:rPr>
              <a:t> </a:t>
            </a:r>
            <a:r>
              <a:rPr lang="en-US" sz="4800" b="1" dirty="0" smtClean="0">
                <a:solidFill>
                  <a:srgbClr val="FFFF00"/>
                </a:solidFill>
                <a:latin typeface="+mn-lt"/>
                <a:cs typeface="Times New Roman"/>
              </a:rPr>
              <a:t> </a:t>
            </a:r>
            <a:r>
              <a:rPr lang="en-US" sz="4800" b="1" smtClean="0">
                <a:solidFill>
                  <a:srgbClr val="FFFF00"/>
                </a:solidFill>
                <a:latin typeface="+mn-lt"/>
                <a:cs typeface="Times New Roman"/>
              </a:rPr>
              <a:t> Just </a:t>
            </a:r>
            <a:r>
              <a:rPr lang="en-US" sz="4800" b="1" dirty="0" smtClean="0">
                <a:solidFill>
                  <a:srgbClr val="FFFF00"/>
                </a:solidFill>
                <a:latin typeface="+mn-lt"/>
                <a:cs typeface="Times New Roman"/>
              </a:rPr>
              <a:t>auditing </a:t>
            </a:r>
            <a:r>
              <a:rPr lang="en-US" sz="4800" b="1" smtClean="0">
                <a:solidFill>
                  <a:srgbClr val="FFFF00"/>
                </a:solidFill>
                <a:latin typeface="+mn-lt"/>
                <a:cs typeface="Times New Roman"/>
              </a:rPr>
              <a:t>the course…</a:t>
            </a:r>
            <a:endParaRPr lang="en-US" sz="4800" b="1" dirty="0">
              <a:solidFill>
                <a:srgbClr val="FFFF00"/>
              </a:solidFill>
              <a:latin typeface="+mn-lt"/>
              <a:cs typeface="Times New Roman"/>
            </a:endParaRPr>
          </a:p>
        </p:txBody>
      </p:sp>
      <p:sp>
        <p:nvSpPr>
          <p:cNvPr id="3" name="Content Placeholder 2"/>
          <p:cNvSpPr>
            <a:spLocks noGrp="1"/>
          </p:cNvSpPr>
          <p:nvPr>
            <p:ph sz="quarter" idx="10"/>
          </p:nvPr>
        </p:nvSpPr>
        <p:spPr>
          <a:xfrm>
            <a:off x="457200" y="1257114"/>
            <a:ext cx="8229600" cy="4469020"/>
          </a:xfrm>
        </p:spPr>
        <p:txBody>
          <a:bodyPr/>
          <a:lstStyle/>
          <a:p>
            <a:pPr marL="0" indent="0">
              <a:buNone/>
            </a:pPr>
            <a:r>
              <a:rPr lang="en-US" sz="3200" b="1" dirty="0" smtClean="0">
                <a:solidFill>
                  <a:schemeClr val="bg1"/>
                </a:solidFill>
                <a:latin typeface="+mn-lt"/>
                <a:cs typeface="Times New Roman"/>
              </a:rPr>
              <a:t>          </a:t>
            </a:r>
            <a:endParaRPr lang="en-US" sz="3200" dirty="0" smtClean="0">
              <a:solidFill>
                <a:schemeClr val="bg1"/>
              </a:solidFill>
              <a:latin typeface="+mn-lt"/>
              <a:cs typeface="Times New Roman"/>
            </a:endParaRPr>
          </a:p>
          <a:p>
            <a:pPr marL="0" indent="0">
              <a:buNone/>
            </a:pPr>
            <a:r>
              <a:rPr lang="en-US" dirty="0" smtClean="0"/>
              <a:t> </a:t>
            </a:r>
            <a:endParaRPr lang="en-US" dirty="0"/>
          </a:p>
        </p:txBody>
      </p:sp>
      <p:pic>
        <p:nvPicPr>
          <p:cNvPr id="6" name="Content Placeholder 3" descr="cat-1382015906Wuw.jpg"/>
          <p:cNvPicPr>
            <a:picLocks noChangeAspect="1"/>
          </p:cNvPicPr>
          <p:nvPr/>
        </p:nvPicPr>
        <p:blipFill rotWithShape="1">
          <a:blip r:embed="rId2" cstate="print">
            <a:extLst>
              <a:ext uri="{28A0092B-C50C-407E-A947-70E740481C1C}">
                <a14:useLocalDpi xmlns:a14="http://schemas.microsoft.com/office/drawing/2010/main"/>
              </a:ext>
            </a:extLst>
          </a:blip>
          <a:srcRect l="-99" r="-270"/>
          <a:stretch/>
        </p:blipFill>
        <p:spPr>
          <a:xfrm>
            <a:off x="1303130" y="1408134"/>
            <a:ext cx="6548783" cy="4318000"/>
          </a:xfrm>
          <a:prstGeom prst="rect">
            <a:avLst/>
          </a:prstGeom>
        </p:spPr>
      </p:pic>
    </p:spTree>
    <p:extLst>
      <p:ext uri="{BB962C8B-B14F-4D97-AF65-F5344CB8AC3E}">
        <p14:creationId xmlns:p14="http://schemas.microsoft.com/office/powerpoint/2010/main" val="30926762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464274"/>
            <a:ext cx="8229600" cy="5301852"/>
          </a:xfrm>
        </p:spPr>
        <p:txBody>
          <a:bodyPr>
            <a:noAutofit/>
          </a:bodyPr>
          <a:lstStyle/>
          <a:p>
            <a:pPr marL="0" indent="0">
              <a:buNone/>
            </a:pPr>
            <a:r>
              <a:rPr lang="en-CA" sz="8000" b="1" dirty="0">
                <a:solidFill>
                  <a:srgbClr val="FFFF00"/>
                </a:solidFill>
                <a:latin typeface="+mn-lt"/>
              </a:rPr>
              <a:t>Quest De </a:t>
            </a:r>
            <a:r>
              <a:rPr lang="en-CA" sz="8000" b="1" dirty="0" err="1">
                <a:solidFill>
                  <a:srgbClr val="FFFF00"/>
                </a:solidFill>
                <a:latin typeface="+mn-lt"/>
              </a:rPr>
              <a:t>Integro</a:t>
            </a:r>
            <a:r>
              <a:rPr lang="en-CA" sz="8000" b="1" dirty="0">
                <a:solidFill>
                  <a:srgbClr val="FFFF00"/>
                </a:solidFill>
                <a:latin typeface="+mn-lt"/>
              </a:rPr>
              <a:t> </a:t>
            </a:r>
            <a:r>
              <a:rPr lang="en-CA" sz="8000" b="1" dirty="0" err="1">
                <a:solidFill>
                  <a:srgbClr val="FFFF00"/>
                </a:solidFill>
                <a:latin typeface="+mn-lt"/>
              </a:rPr>
              <a:t>Ludus</a:t>
            </a:r>
            <a:r>
              <a:rPr lang="en-CA" sz="8000" b="1" dirty="0">
                <a:solidFill>
                  <a:srgbClr val="FFFF00"/>
                </a:solidFill>
                <a:latin typeface="+mn-lt"/>
              </a:rPr>
              <a:t> (</a:t>
            </a:r>
            <a:r>
              <a:rPr lang="en-CA" sz="8000" b="1" dirty="0" err="1">
                <a:solidFill>
                  <a:srgbClr val="FFFF00"/>
                </a:solidFill>
                <a:latin typeface="+mn-lt"/>
              </a:rPr>
              <a:t>latin</a:t>
            </a:r>
            <a:r>
              <a:rPr lang="en-CA" sz="8000" b="1" dirty="0">
                <a:solidFill>
                  <a:srgbClr val="FFFF00"/>
                </a:solidFill>
                <a:latin typeface="+mn-lt"/>
              </a:rPr>
              <a:t> for “concerning the whole</a:t>
            </a:r>
            <a:r>
              <a:rPr lang="en-CA" sz="8000" b="1" dirty="0" smtClean="0">
                <a:solidFill>
                  <a:srgbClr val="FFFF00"/>
                </a:solidFill>
                <a:latin typeface="+mn-lt"/>
              </a:rPr>
              <a:t>” Game)</a:t>
            </a:r>
            <a:r>
              <a:rPr lang="en-CA" sz="8000" dirty="0" smtClean="0">
                <a:solidFill>
                  <a:srgbClr val="FFFF00"/>
                </a:solidFill>
                <a:latin typeface="+mn-lt"/>
              </a:rPr>
              <a:t> </a:t>
            </a:r>
            <a:endParaRPr lang="en-US" sz="8000" dirty="0">
              <a:solidFill>
                <a:srgbClr val="FFFF00"/>
              </a:solidFill>
              <a:latin typeface="+mn-lt"/>
            </a:endParaRPr>
          </a:p>
        </p:txBody>
      </p:sp>
    </p:spTree>
    <p:extLst>
      <p:ext uri="{BB962C8B-B14F-4D97-AF65-F5344CB8AC3E}">
        <p14:creationId xmlns:p14="http://schemas.microsoft.com/office/powerpoint/2010/main" val="3796993387"/>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Video Game Law Badge Pathway - Quest - New Page.jpe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32" r="-506"/>
          <a:stretch/>
        </p:blipFill>
        <p:spPr>
          <a:xfrm>
            <a:off x="1579068" y="190652"/>
            <a:ext cx="6004000" cy="5678440"/>
          </a:xfrm>
        </p:spPr>
      </p:pic>
    </p:spTree>
    <p:extLst>
      <p:ext uri="{BB962C8B-B14F-4D97-AF65-F5344CB8AC3E}">
        <p14:creationId xmlns:p14="http://schemas.microsoft.com/office/powerpoint/2010/main" val="2859223092"/>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5-09-15 at 11.00.43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843" r="-346"/>
          <a:stretch/>
        </p:blipFill>
        <p:spPr>
          <a:xfrm>
            <a:off x="686550" y="393861"/>
            <a:ext cx="7678856" cy="5441743"/>
          </a:xfrm>
        </p:spPr>
      </p:pic>
    </p:spTree>
    <p:extLst>
      <p:ext uri="{BB962C8B-B14F-4D97-AF65-F5344CB8AC3E}">
        <p14:creationId xmlns:p14="http://schemas.microsoft.com/office/powerpoint/2010/main" val="626893328"/>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046826"/>
          </a:xfrm>
        </p:spPr>
        <p:txBody>
          <a:bodyPr>
            <a:noAutofit/>
          </a:bodyPr>
          <a:lstStyle/>
          <a:p>
            <a:r>
              <a:rPr lang="en-CA" sz="3200" b="1" dirty="0">
                <a:latin typeface="+mn-lt"/>
              </a:rPr>
              <a:t/>
            </a:r>
            <a:br>
              <a:rPr lang="en-CA" sz="3200" b="1" dirty="0">
                <a:latin typeface="+mn-lt"/>
              </a:rPr>
            </a:br>
            <a:r>
              <a:rPr lang="en-CA" sz="3200" b="1" dirty="0" smtClean="0">
                <a:latin typeface="+mn-lt"/>
              </a:rPr>
              <a:t>   </a:t>
            </a:r>
            <a:r>
              <a:rPr lang="en-CA" sz="3200" b="1" dirty="0" smtClean="0">
                <a:solidFill>
                  <a:srgbClr val="FFFF00"/>
                </a:solidFill>
                <a:latin typeface="+mn-lt"/>
              </a:rPr>
              <a:t>Topics </a:t>
            </a:r>
            <a:r>
              <a:rPr lang="en-CA" sz="3200" b="1" dirty="0">
                <a:solidFill>
                  <a:srgbClr val="FFFF00"/>
                </a:solidFill>
                <a:latin typeface="+mn-lt"/>
              </a:rPr>
              <a:t>(+Legal Aspects of  + Video games)</a:t>
            </a:r>
            <a:br>
              <a:rPr lang="en-CA" sz="3200" b="1" dirty="0">
                <a:solidFill>
                  <a:srgbClr val="FFFF00"/>
                </a:solidFill>
                <a:latin typeface="+mn-lt"/>
              </a:rPr>
            </a:br>
            <a:endParaRPr lang="en-US" sz="3200" b="1" dirty="0">
              <a:solidFill>
                <a:srgbClr val="FFFF00"/>
              </a:solidFill>
              <a:latin typeface="+mn-lt"/>
            </a:endParaRPr>
          </a:p>
        </p:txBody>
      </p:sp>
      <p:sp>
        <p:nvSpPr>
          <p:cNvPr id="3" name="Content Placeholder 2"/>
          <p:cNvSpPr>
            <a:spLocks noGrp="1"/>
          </p:cNvSpPr>
          <p:nvPr>
            <p:ph sz="quarter" idx="10"/>
          </p:nvPr>
        </p:nvSpPr>
        <p:spPr>
          <a:xfrm>
            <a:off x="457199" y="1046826"/>
            <a:ext cx="8553781" cy="5131165"/>
          </a:xfrm>
        </p:spPr>
        <p:txBody>
          <a:bodyPr>
            <a:normAutofit fontScale="70000" lnSpcReduction="20000"/>
          </a:bodyPr>
          <a:lstStyle/>
          <a:p>
            <a:pPr marL="0" indent="0">
              <a:buNone/>
            </a:pPr>
            <a:r>
              <a:rPr lang="en-CA" sz="2800" dirty="0" smtClean="0">
                <a:solidFill>
                  <a:schemeClr val="bg1"/>
                </a:solidFill>
                <a:latin typeface="+mn-lt"/>
              </a:rPr>
              <a:t>Topic </a:t>
            </a:r>
            <a:r>
              <a:rPr lang="en-CA" sz="2800" dirty="0">
                <a:solidFill>
                  <a:schemeClr val="bg1"/>
                </a:solidFill>
                <a:latin typeface="+mn-lt"/>
              </a:rPr>
              <a:t>1 (Class 2): Freedom of Expression</a:t>
            </a:r>
          </a:p>
          <a:p>
            <a:pPr marL="0" indent="0">
              <a:buNone/>
            </a:pPr>
            <a:r>
              <a:rPr lang="en-CA" sz="2800" dirty="0">
                <a:solidFill>
                  <a:schemeClr val="bg1"/>
                </a:solidFill>
                <a:latin typeface="+mn-lt"/>
              </a:rPr>
              <a:t> </a:t>
            </a:r>
          </a:p>
          <a:p>
            <a:pPr marL="0" indent="0">
              <a:buNone/>
            </a:pPr>
            <a:r>
              <a:rPr lang="en-CA" sz="2800" dirty="0">
                <a:solidFill>
                  <a:schemeClr val="bg1"/>
                </a:solidFill>
                <a:latin typeface="+mn-lt"/>
              </a:rPr>
              <a:t>Topic 2 (Class 3): Copyright</a:t>
            </a:r>
          </a:p>
          <a:p>
            <a:pPr marL="0" indent="0">
              <a:buNone/>
            </a:pPr>
            <a:r>
              <a:rPr lang="en-CA" sz="2800" dirty="0">
                <a:solidFill>
                  <a:schemeClr val="bg1"/>
                </a:solidFill>
                <a:latin typeface="+mn-lt"/>
              </a:rPr>
              <a:t> </a:t>
            </a:r>
          </a:p>
          <a:p>
            <a:pPr marL="0" indent="0">
              <a:buNone/>
            </a:pPr>
            <a:r>
              <a:rPr lang="en-CA" sz="2800" dirty="0">
                <a:solidFill>
                  <a:schemeClr val="bg1"/>
                </a:solidFill>
                <a:latin typeface="+mn-lt"/>
              </a:rPr>
              <a:t>Topic 3 (Classes 4 &amp; 9): </a:t>
            </a:r>
            <a:r>
              <a:rPr lang="en-CA" sz="2800" dirty="0" err="1">
                <a:solidFill>
                  <a:schemeClr val="bg1"/>
                </a:solidFill>
                <a:latin typeface="+mn-lt"/>
              </a:rPr>
              <a:t>Modding</a:t>
            </a:r>
            <a:r>
              <a:rPr lang="en-CA" sz="2800" dirty="0">
                <a:solidFill>
                  <a:schemeClr val="bg1"/>
                </a:solidFill>
                <a:latin typeface="+mn-lt"/>
              </a:rPr>
              <a:t> &amp; Content Originality </a:t>
            </a:r>
          </a:p>
          <a:p>
            <a:pPr marL="0" indent="0">
              <a:buNone/>
            </a:pPr>
            <a:r>
              <a:rPr lang="en-CA" sz="2800" dirty="0">
                <a:solidFill>
                  <a:schemeClr val="bg1"/>
                </a:solidFill>
                <a:latin typeface="+mn-lt"/>
              </a:rPr>
              <a:t> </a:t>
            </a:r>
          </a:p>
          <a:p>
            <a:pPr marL="0" indent="0">
              <a:buNone/>
            </a:pPr>
            <a:r>
              <a:rPr lang="en-CA" sz="2800" dirty="0">
                <a:solidFill>
                  <a:schemeClr val="bg1"/>
                </a:solidFill>
                <a:latin typeface="+mn-lt"/>
              </a:rPr>
              <a:t>Topic 4 (Class 5): Consumer Rights</a:t>
            </a:r>
          </a:p>
          <a:p>
            <a:pPr marL="0" indent="0">
              <a:buNone/>
            </a:pPr>
            <a:r>
              <a:rPr lang="en-CA" sz="2800" dirty="0">
                <a:solidFill>
                  <a:schemeClr val="bg1"/>
                </a:solidFill>
                <a:latin typeface="+mn-lt"/>
              </a:rPr>
              <a:t> </a:t>
            </a:r>
          </a:p>
          <a:p>
            <a:pPr marL="0" indent="0">
              <a:buNone/>
            </a:pPr>
            <a:r>
              <a:rPr lang="en-CA" sz="2800" dirty="0">
                <a:solidFill>
                  <a:schemeClr val="bg1"/>
                </a:solidFill>
                <a:latin typeface="+mn-lt"/>
              </a:rPr>
              <a:t>Topic 5 (Class 6): Contract Law</a:t>
            </a:r>
          </a:p>
          <a:p>
            <a:pPr marL="0" indent="0">
              <a:buNone/>
            </a:pPr>
            <a:r>
              <a:rPr lang="en-CA" sz="2800" dirty="0">
                <a:solidFill>
                  <a:schemeClr val="bg1"/>
                </a:solidFill>
                <a:latin typeface="+mn-lt"/>
              </a:rPr>
              <a:t> </a:t>
            </a:r>
          </a:p>
          <a:p>
            <a:pPr marL="0" indent="0">
              <a:buNone/>
            </a:pPr>
            <a:r>
              <a:rPr lang="en-CA" sz="2800" dirty="0">
                <a:solidFill>
                  <a:schemeClr val="bg1"/>
                </a:solidFill>
                <a:latin typeface="+mn-lt"/>
              </a:rPr>
              <a:t>Topic 6 (Class 7): EULA’s - Good &amp; Evil</a:t>
            </a:r>
          </a:p>
          <a:p>
            <a:pPr marL="0" indent="0">
              <a:buNone/>
            </a:pPr>
            <a:r>
              <a:rPr lang="en-CA" sz="2800" dirty="0">
                <a:solidFill>
                  <a:schemeClr val="bg1"/>
                </a:solidFill>
                <a:latin typeface="+mn-lt"/>
              </a:rPr>
              <a:t> </a:t>
            </a:r>
          </a:p>
          <a:p>
            <a:pPr marL="0" indent="0">
              <a:buNone/>
            </a:pPr>
            <a:r>
              <a:rPr lang="en-CA" sz="2800" dirty="0">
                <a:solidFill>
                  <a:schemeClr val="bg1"/>
                </a:solidFill>
                <a:latin typeface="+mn-lt"/>
              </a:rPr>
              <a:t>Topic 7 (Class 8): Technology &amp; Change</a:t>
            </a:r>
          </a:p>
          <a:p>
            <a:pPr marL="0" indent="0">
              <a:buNone/>
            </a:pPr>
            <a:r>
              <a:rPr lang="en-CA" sz="2800" dirty="0">
                <a:solidFill>
                  <a:schemeClr val="bg1"/>
                </a:solidFill>
                <a:latin typeface="+mn-lt"/>
              </a:rPr>
              <a:t> </a:t>
            </a:r>
          </a:p>
          <a:p>
            <a:pPr marL="0" indent="0">
              <a:buNone/>
            </a:pPr>
            <a:r>
              <a:rPr lang="en-CA" sz="2800" dirty="0">
                <a:solidFill>
                  <a:schemeClr val="bg1"/>
                </a:solidFill>
                <a:latin typeface="+mn-lt"/>
              </a:rPr>
              <a:t>Topic 8 (Class 10): Violence, Misogyny &amp; Social Issues</a:t>
            </a:r>
          </a:p>
          <a:p>
            <a:pPr marL="0" indent="0">
              <a:buNone/>
            </a:pPr>
            <a:r>
              <a:rPr lang="en-CA" sz="2800" dirty="0">
                <a:solidFill>
                  <a:schemeClr val="bg1"/>
                </a:solidFill>
                <a:latin typeface="+mn-lt"/>
              </a:rPr>
              <a:t> </a:t>
            </a:r>
          </a:p>
          <a:p>
            <a:pPr marL="0" indent="0">
              <a:buNone/>
            </a:pPr>
            <a:r>
              <a:rPr lang="en-CA" sz="2800" dirty="0">
                <a:solidFill>
                  <a:schemeClr val="bg1"/>
                </a:solidFill>
                <a:latin typeface="+mn-lt"/>
              </a:rPr>
              <a:t>Topic 9 (Class 11):  Privacy &amp; Surveillance</a:t>
            </a:r>
          </a:p>
          <a:p>
            <a:pPr marL="0" indent="0">
              <a:buNone/>
            </a:pPr>
            <a:r>
              <a:rPr lang="en-CA" sz="2800" dirty="0">
                <a:solidFill>
                  <a:schemeClr val="bg1"/>
                </a:solidFill>
                <a:latin typeface="+mn-lt"/>
              </a:rPr>
              <a:t> </a:t>
            </a:r>
          </a:p>
          <a:p>
            <a:pPr marL="0" indent="0">
              <a:buNone/>
            </a:pPr>
            <a:r>
              <a:rPr lang="en-CA" sz="2800" dirty="0">
                <a:solidFill>
                  <a:schemeClr val="bg1"/>
                </a:solidFill>
                <a:latin typeface="+mn-lt"/>
              </a:rPr>
              <a:t>Topic 10 (Class 11, 12 &amp; 13): Government Regulation &amp; Control</a:t>
            </a:r>
          </a:p>
          <a:p>
            <a:pPr marL="0" indent="0">
              <a:buNone/>
            </a:pPr>
            <a:endParaRPr lang="en-CA" dirty="0"/>
          </a:p>
        </p:txBody>
      </p:sp>
    </p:spTree>
    <p:extLst>
      <p:ext uri="{BB962C8B-B14F-4D97-AF65-F5344CB8AC3E}">
        <p14:creationId xmlns:p14="http://schemas.microsoft.com/office/powerpoint/2010/main" val="2948389306"/>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2016"/>
            <a:ext cx="8229600" cy="651589"/>
          </a:xfrm>
        </p:spPr>
        <p:txBody>
          <a:bodyPr>
            <a:normAutofit fontScale="90000"/>
          </a:bodyPr>
          <a:lstStyle/>
          <a:p>
            <a:r>
              <a:rPr lang="en-CA" b="1" dirty="0" smtClean="0"/>
              <a:t/>
            </a:r>
            <a:br>
              <a:rPr lang="en-CA" b="1" dirty="0" smtClean="0"/>
            </a:br>
            <a:r>
              <a:rPr lang="en-CA" sz="5300" b="1" dirty="0" smtClean="0">
                <a:solidFill>
                  <a:srgbClr val="FFFF00"/>
                </a:solidFill>
                <a:latin typeface="+mn-lt"/>
              </a:rPr>
              <a:t>Class </a:t>
            </a:r>
            <a:r>
              <a:rPr lang="en-CA" sz="5300" b="1" dirty="0">
                <a:solidFill>
                  <a:srgbClr val="FFFF00"/>
                </a:solidFill>
                <a:latin typeface="+mn-lt"/>
              </a:rPr>
              <a:t>Activities</a:t>
            </a:r>
            <a:r>
              <a:rPr lang="en-CA" dirty="0"/>
              <a:t/>
            </a:r>
            <a:br>
              <a:rPr lang="en-CA" dirty="0"/>
            </a:br>
            <a:endParaRPr lang="en-US" dirty="0"/>
          </a:p>
        </p:txBody>
      </p:sp>
      <p:sp>
        <p:nvSpPr>
          <p:cNvPr id="3" name="Content Placeholder 2"/>
          <p:cNvSpPr>
            <a:spLocks noGrp="1"/>
          </p:cNvSpPr>
          <p:nvPr>
            <p:ph sz="quarter" idx="10"/>
          </p:nvPr>
        </p:nvSpPr>
        <p:spPr>
          <a:xfrm>
            <a:off x="457200" y="703605"/>
            <a:ext cx="8686800" cy="5886253"/>
          </a:xfrm>
        </p:spPr>
        <p:txBody>
          <a:bodyPr>
            <a:normAutofit fontScale="40000" lnSpcReduction="20000"/>
          </a:bodyPr>
          <a:lstStyle/>
          <a:p>
            <a:pPr marL="0" indent="0">
              <a:buNone/>
            </a:pPr>
            <a:r>
              <a:rPr lang="en-CA" sz="4000" dirty="0">
                <a:solidFill>
                  <a:schemeClr val="bg1"/>
                </a:solidFill>
                <a:latin typeface="+mn-lt"/>
              </a:rPr>
              <a:t>C</a:t>
            </a:r>
            <a:r>
              <a:rPr lang="en-CA" sz="4000" dirty="0" smtClean="0">
                <a:solidFill>
                  <a:schemeClr val="bg1"/>
                </a:solidFill>
                <a:latin typeface="+mn-lt"/>
              </a:rPr>
              <a:t>lass </a:t>
            </a:r>
            <a:r>
              <a:rPr lang="en-CA" sz="4000" dirty="0">
                <a:solidFill>
                  <a:schemeClr val="bg1"/>
                </a:solidFill>
                <a:latin typeface="+mn-lt"/>
              </a:rPr>
              <a:t>1 Rules Explained:  *Guilds of up to 4 per group; *All CC licensed and in Wiki.</a:t>
            </a:r>
          </a:p>
          <a:p>
            <a:pPr marL="0" indent="0">
              <a:buNone/>
            </a:pPr>
            <a:r>
              <a:rPr lang="en-CA" sz="4000" dirty="0">
                <a:solidFill>
                  <a:schemeClr val="bg1"/>
                </a:solidFill>
                <a:latin typeface="+mn-lt"/>
              </a:rPr>
              <a:t> </a:t>
            </a:r>
          </a:p>
          <a:p>
            <a:pPr marL="0" indent="0">
              <a:buNone/>
            </a:pPr>
            <a:r>
              <a:rPr lang="en-CA" sz="4000" dirty="0">
                <a:solidFill>
                  <a:schemeClr val="bg1"/>
                </a:solidFill>
                <a:latin typeface="+mn-lt"/>
              </a:rPr>
              <a:t>Class 2 Guilds Formation Based on Topics (no redundancies though Topics are potentially sub-dividable into distinct sub-topics). Guild picks a relevant name and creates an “origin story”.</a:t>
            </a:r>
          </a:p>
          <a:p>
            <a:pPr marL="0" indent="0">
              <a:buNone/>
            </a:pPr>
            <a:r>
              <a:rPr lang="en-CA" sz="4000" dirty="0">
                <a:solidFill>
                  <a:schemeClr val="bg1"/>
                </a:solidFill>
                <a:latin typeface="+mn-lt"/>
              </a:rPr>
              <a:t> </a:t>
            </a:r>
          </a:p>
          <a:p>
            <a:pPr marL="0" indent="0">
              <a:buNone/>
            </a:pPr>
            <a:r>
              <a:rPr lang="en-CA" sz="4000" dirty="0">
                <a:solidFill>
                  <a:schemeClr val="bg1"/>
                </a:solidFill>
                <a:latin typeface="+mn-lt"/>
              </a:rPr>
              <a:t>Class 3 </a:t>
            </a:r>
            <a:r>
              <a:rPr lang="en-CA" sz="4000" dirty="0" err="1">
                <a:solidFill>
                  <a:schemeClr val="bg1"/>
                </a:solidFill>
                <a:latin typeface="+mn-lt"/>
              </a:rPr>
              <a:t>Ludology</a:t>
            </a:r>
            <a:r>
              <a:rPr lang="en-CA" sz="4000" dirty="0">
                <a:solidFill>
                  <a:schemeClr val="bg1"/>
                </a:solidFill>
                <a:latin typeface="+mn-lt"/>
              </a:rPr>
              <a:t> Research 1 – Find &amp; Briefly Describe at least 7 relevant papers</a:t>
            </a:r>
          </a:p>
          <a:p>
            <a:pPr marL="0" indent="0">
              <a:buNone/>
            </a:pPr>
            <a:r>
              <a:rPr lang="en-CA" sz="4000" dirty="0">
                <a:solidFill>
                  <a:schemeClr val="bg1"/>
                </a:solidFill>
                <a:latin typeface="+mn-lt"/>
              </a:rPr>
              <a:t> </a:t>
            </a:r>
          </a:p>
          <a:p>
            <a:pPr marL="0" indent="0">
              <a:buNone/>
            </a:pPr>
            <a:r>
              <a:rPr lang="en-CA" sz="4000" dirty="0">
                <a:solidFill>
                  <a:schemeClr val="bg1"/>
                </a:solidFill>
                <a:latin typeface="+mn-lt"/>
              </a:rPr>
              <a:t>Class 4 </a:t>
            </a:r>
            <a:r>
              <a:rPr lang="en-CA" sz="4000" dirty="0" err="1">
                <a:solidFill>
                  <a:schemeClr val="bg1"/>
                </a:solidFill>
                <a:latin typeface="+mn-lt"/>
              </a:rPr>
              <a:t>Ludology</a:t>
            </a:r>
            <a:r>
              <a:rPr lang="en-CA" sz="4000" dirty="0">
                <a:solidFill>
                  <a:schemeClr val="bg1"/>
                </a:solidFill>
                <a:latin typeface="+mn-lt"/>
              </a:rPr>
              <a:t> Research 2 – Discuss &amp; Brief Synopsis of at least the 2 most important papers</a:t>
            </a:r>
          </a:p>
          <a:p>
            <a:pPr marL="0" indent="0">
              <a:buNone/>
            </a:pPr>
            <a:r>
              <a:rPr lang="en-CA" sz="4000" dirty="0">
                <a:solidFill>
                  <a:schemeClr val="bg1"/>
                </a:solidFill>
                <a:latin typeface="+mn-lt"/>
              </a:rPr>
              <a:t> </a:t>
            </a:r>
          </a:p>
          <a:p>
            <a:pPr marL="0" indent="0">
              <a:buNone/>
            </a:pPr>
            <a:r>
              <a:rPr lang="en-CA" sz="4000" dirty="0">
                <a:solidFill>
                  <a:schemeClr val="bg1"/>
                </a:solidFill>
                <a:latin typeface="+mn-lt"/>
              </a:rPr>
              <a:t>Class 5 Legal Research 1 – Find &amp; Briefly Describe at least 7 relevant papers</a:t>
            </a:r>
          </a:p>
          <a:p>
            <a:pPr marL="0" indent="0">
              <a:buNone/>
            </a:pPr>
            <a:r>
              <a:rPr lang="en-CA" sz="4000" dirty="0">
                <a:solidFill>
                  <a:schemeClr val="bg1"/>
                </a:solidFill>
                <a:latin typeface="+mn-lt"/>
              </a:rPr>
              <a:t> </a:t>
            </a:r>
          </a:p>
          <a:p>
            <a:pPr marL="0" indent="0">
              <a:buNone/>
            </a:pPr>
            <a:r>
              <a:rPr lang="en-CA" sz="4000" dirty="0">
                <a:solidFill>
                  <a:schemeClr val="bg1"/>
                </a:solidFill>
                <a:latin typeface="+mn-lt"/>
              </a:rPr>
              <a:t>Class 6 Legal Research 2  – Discuss &amp; Brief Synopsis of at least 2 most important papers</a:t>
            </a:r>
          </a:p>
          <a:p>
            <a:pPr marL="0" indent="0">
              <a:buNone/>
            </a:pPr>
            <a:r>
              <a:rPr lang="en-CA" sz="4000" dirty="0">
                <a:solidFill>
                  <a:schemeClr val="bg1"/>
                </a:solidFill>
                <a:latin typeface="+mn-lt"/>
              </a:rPr>
              <a:t> </a:t>
            </a:r>
          </a:p>
          <a:p>
            <a:pPr marL="0" indent="0">
              <a:buNone/>
            </a:pPr>
            <a:r>
              <a:rPr lang="en-CA" sz="4000" dirty="0">
                <a:solidFill>
                  <a:schemeClr val="bg1"/>
                </a:solidFill>
                <a:latin typeface="+mn-lt"/>
              </a:rPr>
              <a:t>Class 7 </a:t>
            </a:r>
            <a:r>
              <a:rPr lang="en-CA" sz="4000" b="1" dirty="0">
                <a:solidFill>
                  <a:schemeClr val="bg1"/>
                </a:solidFill>
                <a:latin typeface="+mn-lt"/>
              </a:rPr>
              <a:t>Mid- Term Oral Reports: </a:t>
            </a:r>
            <a:r>
              <a:rPr lang="en-CA" sz="4000" dirty="0">
                <a:solidFill>
                  <a:schemeClr val="bg1"/>
                </a:solidFill>
                <a:latin typeface="+mn-lt"/>
              </a:rPr>
              <a:t> Provide a synopsis to the class of the current state of the law and </a:t>
            </a:r>
            <a:r>
              <a:rPr lang="en-CA" sz="4000" dirty="0" err="1">
                <a:solidFill>
                  <a:schemeClr val="bg1"/>
                </a:solidFill>
                <a:latin typeface="+mn-lt"/>
              </a:rPr>
              <a:t>Ludological</a:t>
            </a:r>
            <a:r>
              <a:rPr lang="en-CA" sz="4000" dirty="0">
                <a:solidFill>
                  <a:schemeClr val="bg1"/>
                </a:solidFill>
                <a:latin typeface="+mn-lt"/>
              </a:rPr>
              <a:t> research in the area your Guild has chosen + a brief written report. In-class presentation of up to 5 slides/5 minutes per group.</a:t>
            </a:r>
          </a:p>
          <a:p>
            <a:pPr marL="0" indent="0">
              <a:buNone/>
            </a:pPr>
            <a:r>
              <a:rPr lang="en-CA" sz="4000" dirty="0">
                <a:solidFill>
                  <a:schemeClr val="bg1"/>
                </a:solidFill>
                <a:latin typeface="+mn-lt"/>
              </a:rPr>
              <a:t> </a:t>
            </a:r>
          </a:p>
          <a:p>
            <a:pPr marL="0" indent="0">
              <a:buNone/>
            </a:pPr>
            <a:r>
              <a:rPr lang="en-CA" sz="4000" dirty="0">
                <a:solidFill>
                  <a:schemeClr val="bg1"/>
                </a:solidFill>
                <a:latin typeface="+mn-lt"/>
              </a:rPr>
              <a:t>Class 8 Collaboratively define and describe how the law could change in the future</a:t>
            </a:r>
          </a:p>
          <a:p>
            <a:pPr marL="0" indent="0">
              <a:buNone/>
            </a:pPr>
            <a:r>
              <a:rPr lang="en-CA" sz="4000" dirty="0">
                <a:solidFill>
                  <a:schemeClr val="bg1"/>
                </a:solidFill>
                <a:latin typeface="+mn-lt"/>
              </a:rPr>
              <a:t> </a:t>
            </a:r>
          </a:p>
          <a:p>
            <a:pPr marL="0" indent="0">
              <a:buNone/>
            </a:pPr>
            <a:r>
              <a:rPr lang="en-CA" sz="4000" dirty="0">
                <a:solidFill>
                  <a:schemeClr val="bg1"/>
                </a:solidFill>
                <a:latin typeface="+mn-lt"/>
              </a:rPr>
              <a:t>Class 9 Create a Pro &amp; Con list re changes to the law</a:t>
            </a:r>
          </a:p>
          <a:p>
            <a:pPr marL="0" indent="0">
              <a:buNone/>
            </a:pPr>
            <a:r>
              <a:rPr lang="en-CA" sz="4000" dirty="0">
                <a:solidFill>
                  <a:schemeClr val="bg1"/>
                </a:solidFill>
                <a:latin typeface="+mn-lt"/>
              </a:rPr>
              <a:t> </a:t>
            </a:r>
          </a:p>
          <a:p>
            <a:pPr marL="0" indent="0">
              <a:buNone/>
            </a:pPr>
            <a:r>
              <a:rPr lang="en-CA" sz="4000" dirty="0">
                <a:solidFill>
                  <a:schemeClr val="bg1"/>
                </a:solidFill>
                <a:latin typeface="+mn-lt"/>
              </a:rPr>
              <a:t>Class 10 Recommendations for Law Reform/Change</a:t>
            </a:r>
          </a:p>
          <a:p>
            <a:pPr marL="0" indent="0">
              <a:buNone/>
            </a:pPr>
            <a:r>
              <a:rPr lang="en-CA" sz="4000" dirty="0">
                <a:solidFill>
                  <a:schemeClr val="bg1"/>
                </a:solidFill>
                <a:latin typeface="+mn-lt"/>
              </a:rPr>
              <a:t> </a:t>
            </a:r>
          </a:p>
          <a:p>
            <a:pPr marL="0" indent="0">
              <a:buNone/>
            </a:pPr>
            <a:r>
              <a:rPr lang="en-CA" sz="4000" dirty="0">
                <a:solidFill>
                  <a:schemeClr val="bg1"/>
                </a:solidFill>
                <a:latin typeface="+mn-lt"/>
              </a:rPr>
              <a:t>Class </a:t>
            </a:r>
            <a:r>
              <a:rPr lang="en-CA" sz="4000" dirty="0" smtClean="0">
                <a:solidFill>
                  <a:schemeClr val="bg1"/>
                </a:solidFill>
                <a:latin typeface="+mn-lt"/>
              </a:rPr>
              <a:t>11 </a:t>
            </a:r>
            <a:r>
              <a:rPr lang="en-CA" sz="4000" b="1" dirty="0">
                <a:solidFill>
                  <a:schemeClr val="bg1"/>
                </a:solidFill>
                <a:latin typeface="+mn-lt"/>
              </a:rPr>
              <a:t>Oral Opinions/Presentation:</a:t>
            </a:r>
            <a:r>
              <a:rPr lang="en-CA" sz="4000" dirty="0">
                <a:solidFill>
                  <a:schemeClr val="bg1"/>
                </a:solidFill>
                <a:latin typeface="+mn-lt"/>
              </a:rPr>
              <a:t> </a:t>
            </a:r>
            <a:r>
              <a:rPr lang="en-CA" sz="4000" dirty="0" smtClean="0">
                <a:solidFill>
                  <a:schemeClr val="bg1"/>
                </a:solidFill>
                <a:latin typeface="+mn-lt"/>
              </a:rPr>
              <a:t>Each </a:t>
            </a:r>
            <a:r>
              <a:rPr lang="en-CA" sz="4000" dirty="0">
                <a:solidFill>
                  <a:schemeClr val="bg1"/>
                </a:solidFill>
                <a:latin typeface="+mn-lt"/>
              </a:rPr>
              <a:t>Guild present up </a:t>
            </a:r>
            <a:r>
              <a:rPr lang="en-CA" sz="4000" dirty="0" smtClean="0">
                <a:solidFill>
                  <a:schemeClr val="bg1"/>
                </a:solidFill>
                <a:latin typeface="+mn-lt"/>
              </a:rPr>
              <a:t>to 20 </a:t>
            </a:r>
            <a:r>
              <a:rPr lang="en-CA" sz="4000" dirty="0">
                <a:solidFill>
                  <a:schemeClr val="bg1"/>
                </a:solidFill>
                <a:latin typeface="+mn-lt"/>
              </a:rPr>
              <a:t>slides of alternating but responsible views on critical aspects of their legal quest in up to </a:t>
            </a:r>
            <a:r>
              <a:rPr lang="en-CA" sz="4000" dirty="0" smtClean="0">
                <a:solidFill>
                  <a:schemeClr val="bg1"/>
                </a:solidFill>
                <a:latin typeface="+mn-lt"/>
              </a:rPr>
              <a:t>15 </a:t>
            </a:r>
            <a:r>
              <a:rPr lang="en-CA" sz="4000" dirty="0">
                <a:solidFill>
                  <a:schemeClr val="bg1"/>
                </a:solidFill>
                <a:latin typeface="+mn-lt"/>
              </a:rPr>
              <a:t>minutes. This is not intended as a debate but rather as a technique to fairly illuminate different perspectives on a particular issue. </a:t>
            </a:r>
            <a:r>
              <a:rPr lang="en-CA" sz="4000" dirty="0" smtClean="0">
                <a:solidFill>
                  <a:schemeClr val="bg1"/>
                </a:solidFill>
                <a:latin typeface="+mn-lt"/>
              </a:rPr>
              <a:t>A joint conclusion or perspective at the end is optional</a:t>
            </a:r>
            <a:r>
              <a:rPr lang="en-CA" sz="4000" smtClean="0">
                <a:solidFill>
                  <a:schemeClr val="bg1"/>
                </a:solidFill>
                <a:latin typeface="+mn-lt"/>
              </a:rPr>
              <a:t>, but </a:t>
            </a:r>
            <a:r>
              <a:rPr lang="en-CA" sz="4000" dirty="0" smtClean="0">
                <a:solidFill>
                  <a:schemeClr val="bg1"/>
                </a:solidFill>
                <a:latin typeface="+mn-lt"/>
              </a:rPr>
              <a:t>encouraged.</a:t>
            </a:r>
            <a:endParaRPr lang="en-CA" sz="4000" dirty="0">
              <a:solidFill>
                <a:schemeClr val="bg1"/>
              </a:solidFill>
              <a:latin typeface="+mn-lt"/>
            </a:endParaRPr>
          </a:p>
          <a:p>
            <a:pPr marL="0" indent="0">
              <a:buNone/>
            </a:pPr>
            <a:r>
              <a:rPr lang="en-CA" sz="4000" dirty="0">
                <a:latin typeface="+mn-lt"/>
              </a:rPr>
              <a:t> </a:t>
            </a:r>
          </a:p>
          <a:p>
            <a:endParaRPr lang="en-US" dirty="0"/>
          </a:p>
        </p:txBody>
      </p:sp>
    </p:spTree>
    <p:extLst>
      <p:ext uri="{BB962C8B-B14F-4D97-AF65-F5344CB8AC3E}">
        <p14:creationId xmlns:p14="http://schemas.microsoft.com/office/powerpoint/2010/main" val="767808042"/>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76078"/>
            <a:ext cx="9144000" cy="1016000"/>
          </a:xfrm>
        </p:spPr>
        <p:txBody>
          <a:bodyPr>
            <a:normAutofit fontScale="90000"/>
          </a:bodyPr>
          <a:lstStyle/>
          <a:p>
            <a:r>
              <a:rPr lang="en-US" sz="5400" b="1" dirty="0" smtClean="0">
                <a:solidFill>
                  <a:srgbClr val="FFFFFF"/>
                </a:solidFill>
                <a:latin typeface="Arial"/>
                <a:cs typeface="Arial"/>
              </a:rPr>
              <a:t>    </a:t>
            </a:r>
            <a:r>
              <a:rPr lang="en-US" sz="6000" b="1" dirty="0" smtClean="0">
                <a:solidFill>
                  <a:srgbClr val="FFFF00"/>
                </a:solidFill>
                <a:latin typeface="+mn-lt"/>
                <a:cs typeface="Times New Roman"/>
              </a:rPr>
              <a:t>Our Academic Partners </a:t>
            </a:r>
            <a:endParaRPr lang="en-US" sz="6000" b="1" dirty="0">
              <a:solidFill>
                <a:srgbClr val="FFFF00"/>
              </a:solidFill>
              <a:latin typeface="+mn-lt"/>
              <a:cs typeface="Times New Roman"/>
            </a:endParaRPr>
          </a:p>
        </p:txBody>
      </p:sp>
      <p:pic>
        <p:nvPicPr>
          <p:cNvPr id="10" name="Picture 9"/>
          <p:cNvPicPr>
            <a:picLocks noChangeAspect="1"/>
          </p:cNvPicPr>
          <p:nvPr/>
        </p:nvPicPr>
        <p:blipFill>
          <a:blip r:embed="rId2"/>
          <a:stretch>
            <a:fillRect/>
          </a:stretch>
        </p:blipFill>
        <p:spPr>
          <a:xfrm>
            <a:off x="1280391" y="2771403"/>
            <a:ext cx="6570518" cy="980674"/>
          </a:xfrm>
          <a:prstGeom prst="rect">
            <a:avLst/>
          </a:prstGeom>
        </p:spPr>
      </p:pic>
    </p:spTree>
    <p:extLst>
      <p:ext uri="{BB962C8B-B14F-4D97-AF65-F5344CB8AC3E}">
        <p14:creationId xmlns:p14="http://schemas.microsoft.com/office/powerpoint/2010/main" val="194909996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4229" y="109482"/>
            <a:ext cx="8838005" cy="1016000"/>
          </a:xfrm>
        </p:spPr>
        <p:txBody>
          <a:bodyPr>
            <a:noAutofit/>
          </a:bodyPr>
          <a:lstStyle/>
          <a:p>
            <a:r>
              <a:rPr lang="en-US" sz="4400" b="1" dirty="0" smtClean="0">
                <a:solidFill>
                  <a:srgbClr val="FFFF00"/>
                </a:solidFill>
                <a:latin typeface="+mn-lt"/>
              </a:rPr>
              <a:t>Justin </a:t>
            </a:r>
            <a:r>
              <a:rPr lang="en-US" sz="4400" b="1" dirty="0" err="1" smtClean="0">
                <a:solidFill>
                  <a:srgbClr val="FFFF00"/>
                </a:solidFill>
                <a:latin typeface="+mn-lt"/>
              </a:rPr>
              <a:t>Bieber</a:t>
            </a:r>
            <a:r>
              <a:rPr lang="en-US" sz="4400" b="1" dirty="0" smtClean="0">
                <a:solidFill>
                  <a:srgbClr val="FFFF00"/>
                </a:solidFill>
                <a:latin typeface="+mn-lt"/>
              </a:rPr>
              <a:t> v. ‘</a:t>
            </a:r>
            <a:r>
              <a:rPr lang="en-US" sz="4400" b="1" dirty="0" err="1" smtClean="0">
                <a:solidFill>
                  <a:srgbClr val="FFFF00"/>
                </a:solidFill>
                <a:latin typeface="+mn-lt"/>
              </a:rPr>
              <a:t>Joustin</a:t>
            </a:r>
            <a:r>
              <a:rPr lang="en-US" sz="4400" b="1" dirty="0" smtClean="0">
                <a:solidFill>
                  <a:srgbClr val="FFFF00"/>
                </a:solidFill>
                <a:latin typeface="+mn-lt"/>
              </a:rPr>
              <a:t> Beaver’ </a:t>
            </a:r>
            <a:endParaRPr lang="en-US" sz="4400" b="1" dirty="0">
              <a:solidFill>
                <a:srgbClr val="FFFF00"/>
              </a:solidFill>
              <a:latin typeface="+mn-lt"/>
            </a:endParaRPr>
          </a:p>
        </p:txBody>
      </p:sp>
      <p:pic>
        <p:nvPicPr>
          <p:cNvPr id="4" name="Picture 6" descr="C:\Users\gdunlap\Pictures\justin-bieber.jpg"/>
          <p:cNvPicPr>
            <a:picLocks noGrp="1" noChangeAspect="1" noChangeArrowheads="1"/>
          </p:cNvPicPr>
          <p:nvPr>
            <p:ph sz="quarter" idx="10"/>
          </p:nvPr>
        </p:nvPicPr>
        <p:blipFill rotWithShape="1">
          <a:blip r:embed="rId2" cstate="print">
            <a:extLst>
              <a:ext uri="{28A0092B-C50C-407E-A947-70E740481C1C}">
                <a14:useLocalDpi xmlns:a14="http://schemas.microsoft.com/office/drawing/2010/main"/>
              </a:ext>
            </a:extLst>
          </a:blip>
          <a:srcRect r="-412"/>
          <a:stretch/>
        </p:blipFill>
        <p:spPr bwMode="auto">
          <a:xfrm>
            <a:off x="204229" y="1302357"/>
            <a:ext cx="4028048" cy="3369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C:\Users\gdunlap\Pictures\Joustin-Beaver-App.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a:xfrm>
            <a:off x="4397375" y="2126583"/>
            <a:ext cx="4563573" cy="3312053"/>
          </a:xfrm>
          <a:prstGeom prst="rect">
            <a:avLst/>
          </a:prstGeom>
          <a:noFill/>
        </p:spPr>
      </p:pic>
      <p:sp>
        <p:nvSpPr>
          <p:cNvPr id="3" name="TextBox 2"/>
          <p:cNvSpPr txBox="1"/>
          <p:nvPr/>
        </p:nvSpPr>
        <p:spPr>
          <a:xfrm>
            <a:off x="716432" y="5438636"/>
            <a:ext cx="1929660" cy="369332"/>
          </a:xfrm>
          <a:prstGeom prst="rect">
            <a:avLst/>
          </a:prstGeom>
          <a:noFill/>
        </p:spPr>
        <p:txBody>
          <a:bodyPr wrap="none" rtlCol="0">
            <a:spAutoFit/>
          </a:bodyPr>
          <a:lstStyle/>
          <a:p>
            <a:r>
              <a:rPr lang="en-US" dirty="0" smtClean="0"/>
              <a:t>??? – Who cares</a:t>
            </a:r>
            <a:endParaRPr lang="en-US" dirty="0"/>
          </a:p>
        </p:txBody>
      </p:sp>
    </p:spTree>
    <p:extLst>
      <p:ext uri="{BB962C8B-B14F-4D97-AF65-F5344CB8AC3E}">
        <p14:creationId xmlns:p14="http://schemas.microsoft.com/office/powerpoint/2010/main" val="315389596"/>
      </p:ext>
    </p:extLst>
  </p:cSld>
  <p:clrMapOvr>
    <a:masterClrMapping/>
  </p:clrMapOvr>
</p:sld>
</file>

<file path=ppt/theme/theme1.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3598</TotalTime>
  <Words>4609</Words>
  <Application>Microsoft Macintosh PowerPoint</Application>
  <PresentationFormat>On-screen Show (4:3)</PresentationFormat>
  <Paragraphs>436</Paragraphs>
  <Slides>86</Slides>
  <Notes>1</Notes>
  <HiddenSlides>0</HiddenSlides>
  <MMClips>0</MMClips>
  <ScaleCrop>false</ScaleCrop>
  <HeadingPairs>
    <vt:vector size="4" baseType="variant">
      <vt:variant>
        <vt:lpstr>Theme</vt:lpstr>
      </vt:variant>
      <vt:variant>
        <vt:i4>2</vt:i4>
      </vt:variant>
      <vt:variant>
        <vt:lpstr>Slide Titles</vt:lpstr>
      </vt:variant>
      <vt:variant>
        <vt:i4>86</vt:i4>
      </vt:variant>
    </vt:vector>
  </HeadingPairs>
  <TitlesOfParts>
    <vt:vector size="88" baseType="lpstr">
      <vt:lpstr>CDM_PPT_Template </vt:lpstr>
      <vt:lpstr>1_CDM_PPT_Template </vt:lpstr>
      <vt:lpstr>  Mass Effect-s</vt:lpstr>
      <vt:lpstr>Course Evaluations</vt:lpstr>
      <vt:lpstr>     News of the Week</vt:lpstr>
      <vt:lpstr>More kinds of “mods”</vt:lpstr>
      <vt:lpstr> Additional Original-ism notes </vt:lpstr>
      <vt:lpstr>Personality Rights:  PRIVACY ACT [RSBC 1996] </vt:lpstr>
      <vt:lpstr>    Karen Gravano &amp; GTA V</vt:lpstr>
      <vt:lpstr> Lady Miss Kier &amp; Space Channel 5</vt:lpstr>
      <vt:lpstr>Justin Bieber v. ‘Joustin Beaver’ </vt:lpstr>
      <vt:lpstr>???</vt:lpstr>
      <vt:lpstr>    No Doubt v. Activision Publishing, Inc.     (No Doubt &amp; Band Hero)</vt:lpstr>
      <vt:lpstr>           Dillinger v. Electronic Arts   John Dillinger &amp; “Dillinger Tommy Gun”</vt:lpstr>
      <vt:lpstr>PowerPoint Presentation</vt:lpstr>
      <vt:lpstr>  </vt:lpstr>
      <vt:lpstr>   Blingville &amp; Zynga</vt:lpstr>
      <vt:lpstr>The Learning Co. &amp; Zynga</vt:lpstr>
      <vt:lpstr>    ESS Entertainment &amp; Rock Star         The Play Pen &amp; The Pig Pen</vt:lpstr>
      <vt:lpstr>PowerPoint Presentation</vt:lpstr>
      <vt:lpstr>Crazy Taxi v. Simpsons Road Rage</vt:lpstr>
      <vt:lpstr>Golden Tee v. PGA Tour Golf</vt:lpstr>
      <vt:lpstr>PowerPoint Presentation</vt:lpstr>
      <vt:lpstr>PowerPoint Presentation</vt:lpstr>
      <vt:lpstr> Intro: “Secrets” of contractual immunity</vt:lpstr>
      <vt:lpstr>   Industry Complicity? 1</vt:lpstr>
      <vt:lpstr>Industry Complicity? 2</vt:lpstr>
      <vt:lpstr>  Industry Complicity? 3</vt:lpstr>
      <vt:lpstr>Industry Complicity? (3 – GTA continued)</vt:lpstr>
      <vt:lpstr>Industry Complicity? 4</vt:lpstr>
      <vt:lpstr>     Who is a Gamer (part 1) ?</vt:lpstr>
      <vt:lpstr>Consumers: Console &amp; Gamer Stats</vt:lpstr>
      <vt:lpstr>But…</vt:lpstr>
      <vt:lpstr>PowerPoint Presentation</vt:lpstr>
      <vt:lpstr>         52% Women/48% Men </vt:lpstr>
      <vt:lpstr>PowerPoint Presentation</vt:lpstr>
      <vt:lpstr>PowerPoint Presentation</vt:lpstr>
      <vt:lpstr> “Trolls” are likely vulnerable            members of society</vt:lpstr>
      <vt:lpstr>PowerPoint Presentation</vt:lpstr>
      <vt:lpstr>PowerPoint Presentation</vt:lpstr>
      <vt:lpstr>PowerPoint Presentation</vt:lpstr>
      <vt:lpstr>  We have arrived…#gamergate</vt:lpstr>
      <vt:lpstr>PowerPoint Presentation</vt:lpstr>
      <vt:lpstr>PowerPoint Presentation</vt:lpstr>
      <vt:lpstr>PowerPoint Presentation</vt:lpstr>
      <vt:lpstr>PowerPoint Presentation</vt:lpstr>
      <vt:lpstr>PowerPoint Presentation</vt:lpstr>
      <vt:lpstr>What about sports? What about entertainment?</vt:lpstr>
      <vt:lpstr>  The answer to…#gamergate?</vt:lpstr>
      <vt:lpstr>PowerPoint Presentation</vt:lpstr>
      <vt:lpstr>  A reconciling perspective?</vt:lpstr>
      <vt:lpstr>PowerPoint Presentation</vt:lpstr>
      <vt:lpstr>PowerPoint Presentation</vt:lpstr>
      <vt:lpstr>Education: The (further) answer to…#gamergate?</vt:lpstr>
      <vt:lpstr>PowerPoint Presentation</vt:lpstr>
      <vt:lpstr>Self Identifying is a Right  – isn’t it?</vt:lpstr>
      <vt:lpstr>So why no legal actions?</vt:lpstr>
      <vt:lpstr>PowerPoint Presentation</vt:lpstr>
      <vt:lpstr> Specific Telecom Act Provisions </vt:lpstr>
      <vt:lpstr>Is multiplayer gaming “broadcasting”?</vt:lpstr>
      <vt:lpstr>Conclusions</vt:lpstr>
      <vt:lpstr>Raising the question:   Should the idea of the Magic Circle…</vt:lpstr>
      <vt:lpstr>Remember</vt:lpstr>
      <vt:lpstr>The “Magic Circle”</vt:lpstr>
      <vt:lpstr>  The “Magic Circle” exposed</vt:lpstr>
      <vt:lpstr>   Violent Games, Liability &amp; Regulation: Cases</vt:lpstr>
      <vt:lpstr>  Violent Games, Liability &amp; Regulation: Rationales</vt:lpstr>
      <vt:lpstr>Canada - potentially quite different (if tested)</vt:lpstr>
      <vt:lpstr> Start with…The Painful Truth</vt:lpstr>
      <vt:lpstr> A Case For Absolutes (1)</vt:lpstr>
      <vt:lpstr>A Case For Absolutes (2)</vt:lpstr>
      <vt:lpstr>     A Case For Absolutes (3)       (but not the one you expect)</vt:lpstr>
      <vt:lpstr>    Increasing the debate!</vt:lpstr>
      <vt:lpstr>  Women Gamers – Women in Games    </vt:lpstr>
      <vt:lpstr>   Something(s) utopian to reflect on..</vt:lpstr>
      <vt:lpstr>Additional Sources…</vt:lpstr>
      <vt:lpstr>                          Kids &amp; Video Games </vt:lpstr>
      <vt:lpstr>…&amp; adults too</vt:lpstr>
      <vt:lpstr>   But..Game Addiction</vt:lpstr>
      <vt:lpstr>What’s Your Take?</vt:lpstr>
      <vt:lpstr>  Next Class: Controlling the Controllers</vt:lpstr>
      <vt:lpstr>     Just auditing the course…</vt:lpstr>
      <vt:lpstr>PowerPoint Presentation</vt:lpstr>
      <vt:lpstr>PowerPoint Presentation</vt:lpstr>
      <vt:lpstr>PowerPoint Presentation</vt:lpstr>
      <vt:lpstr>    Topics (+Legal Aspects of  + Video games) </vt:lpstr>
      <vt:lpstr> Class Activities </vt:lpstr>
      <vt:lpstr>    Our Academic Partners </vt:lpstr>
    </vt:vector>
  </TitlesOfParts>
  <Company>Festinger Bahniwal Law &amp; Strategy LLP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 Festinger</dc:creator>
  <cp:lastModifiedBy>Jon Festinger</cp:lastModifiedBy>
  <cp:revision>309</cp:revision>
  <cp:lastPrinted>2013-03-25T18:52:27Z</cp:lastPrinted>
  <dcterms:created xsi:type="dcterms:W3CDTF">2013-03-10T22:18:16Z</dcterms:created>
  <dcterms:modified xsi:type="dcterms:W3CDTF">2015-11-28T05:58:35Z</dcterms:modified>
</cp:coreProperties>
</file>