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sldIdLst>
    <p:sldId id="292" r:id="rId2"/>
    <p:sldId id="386" r:id="rId3"/>
    <p:sldId id="384" r:id="rId4"/>
    <p:sldId id="388" r:id="rId5"/>
    <p:sldId id="389" r:id="rId6"/>
    <p:sldId id="387" r:id="rId7"/>
    <p:sldId id="390" r:id="rId8"/>
    <p:sldId id="396" r:id="rId9"/>
    <p:sldId id="394" r:id="rId10"/>
    <p:sldId id="395" r:id="rId11"/>
    <p:sldId id="397" r:id="rId12"/>
    <p:sldId id="398" r:id="rId13"/>
    <p:sldId id="385" r:id="rId14"/>
    <p:sldId id="338" r:id="rId15"/>
    <p:sldId id="340" r:id="rId16"/>
    <p:sldId id="391" r:id="rId17"/>
    <p:sldId id="392" r:id="rId18"/>
    <p:sldId id="341" r:id="rId19"/>
    <p:sldId id="342" r:id="rId20"/>
    <p:sldId id="343" r:id="rId21"/>
    <p:sldId id="351" r:id="rId22"/>
    <p:sldId id="371" r:id="rId23"/>
    <p:sldId id="370" r:id="rId24"/>
    <p:sldId id="382" r:id="rId25"/>
    <p:sldId id="383" r:id="rId26"/>
    <p:sldId id="348" r:id="rId27"/>
    <p:sldId id="345" r:id="rId28"/>
    <p:sldId id="344" r:id="rId29"/>
    <p:sldId id="347" r:id="rId30"/>
    <p:sldId id="349" r:id="rId31"/>
    <p:sldId id="346" r:id="rId32"/>
    <p:sldId id="350" r:id="rId33"/>
    <p:sldId id="357" r:id="rId34"/>
    <p:sldId id="352" r:id="rId35"/>
    <p:sldId id="363" r:id="rId36"/>
    <p:sldId id="373" r:id="rId37"/>
    <p:sldId id="374" r:id="rId38"/>
    <p:sldId id="372" r:id="rId39"/>
    <p:sldId id="375" r:id="rId40"/>
    <p:sldId id="358" r:id="rId41"/>
    <p:sldId id="361" r:id="rId42"/>
    <p:sldId id="362" r:id="rId43"/>
    <p:sldId id="367" r:id="rId44"/>
    <p:sldId id="368" r:id="rId45"/>
    <p:sldId id="354" r:id="rId46"/>
    <p:sldId id="355" r:id="rId47"/>
    <p:sldId id="377" r:id="rId48"/>
    <p:sldId id="336" r:id="rId49"/>
    <p:sldId id="306" r:id="rId50"/>
    <p:sldId id="280" r:id="rId51"/>
    <p:sldId id="297" r:id="rId52"/>
    <p:sldId id="320" r:id="rId53"/>
    <p:sldId id="378" r:id="rId54"/>
    <p:sldId id="287" r:id="rId55"/>
    <p:sldId id="262" r:id="rId56"/>
    <p:sldId id="285" r:id="rId57"/>
    <p:sldId id="288" r:id="rId58"/>
    <p:sldId id="286" r:id="rId59"/>
    <p:sldId id="331" r:id="rId60"/>
    <p:sldId id="399" r:id="rId61"/>
    <p:sldId id="400" r:id="rId62"/>
    <p:sldId id="307" r:id="rId63"/>
    <p:sldId id="325" r:id="rId64"/>
    <p:sldId id="326" r:id="rId65"/>
    <p:sldId id="269" r:id="rId66"/>
    <p:sldId id="380" r:id="rId67"/>
    <p:sldId id="379" r:id="rId68"/>
    <p:sldId id="271" r:id="rId69"/>
    <p:sldId id="334" r:id="rId70"/>
    <p:sldId id="401" r:id="rId71"/>
    <p:sldId id="402" r:id="rId72"/>
    <p:sldId id="403" r:id="rId73"/>
    <p:sldId id="404" r:id="rId74"/>
    <p:sldId id="405" r:id="rId75"/>
    <p:sldId id="406"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8" d="100"/>
          <a:sy n="58" d="100"/>
        </p:scale>
        <p:origin x="-856"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notesMaster" Target="notesMasters/notesMaster1.xml"/><Relationship Id="rId78" Type="http://schemas.openxmlformats.org/officeDocument/2006/relationships/printerSettings" Target="printerSettings/printerSettings1.bin"/><Relationship Id="rId7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9E8833-9FE1-5345-B17B-862E6A608B27}" type="datetimeFigureOut">
              <a:rPr lang="en-US" smtClean="0"/>
              <a:t>15-11-24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85B182-EDD2-9D4A-8B61-BCE2DD121123}" type="slidenum">
              <a:rPr lang="en-US" smtClean="0"/>
              <a:t>‹#›</a:t>
            </a:fld>
            <a:endParaRPr lang="en-US"/>
          </a:p>
        </p:txBody>
      </p:sp>
    </p:spTree>
    <p:extLst>
      <p:ext uri="{BB962C8B-B14F-4D97-AF65-F5344CB8AC3E}">
        <p14:creationId xmlns:p14="http://schemas.microsoft.com/office/powerpoint/2010/main" val="8384639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videogame.law.ubc.ca" TargetMode="External"/><Relationship Id="rId5" Type="http://schemas.openxmlformats.org/officeDocument/2006/relationships/hyperlink" Target="mailto:jon_festinger@thecdm.ca" TargetMode="External"/><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hyperlink" Target="http://www.theverge.com/2012/10/11/3487710/computer-simulation-silas-beane-university-bonn" TargetMode="External"/><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hyperlink" Target="http://www.simulation-argument.com/simulation.htm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hyperlink" Target="https://medium.com/message/the-secret-of-minecraft-97dfacb05a3c"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hyperlink" Target="http://www.dailymail.co.uk/sciencetech/article-2522482/Is-universe-hologram-Physicists-believe-live-projection.html" TargetMode="External"/><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pss.sagepub.com/content/23/1/69.full.pdf+html" TargetMode="External"/><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hyperlink" Target="http://www.gamasutra.com/view/news/40093%20The_role_of_self_image_in_video_game_play.php"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hyperlink" Target="http://www.vice.com/read/leigh-alexander-understanding-video-games-column-destiny-105"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hyperlink" Target="http://www.theguardian.com/technology/2014/apr/24/the-identity-paradox-why-game-characters-are-not-but-should-be"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hyperlink" Target="http://www.theverge.com/2015/11/3/9664956/itunes-terms-of-service-graphic-novel-r-sikoryak-tumblr"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hydra.humanities.uci.edu/Derrida/sign-play.html" TargetMode="External"/><Relationship Id="rId3"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hyperlink" Target="http://motherboard.vice.com/read/how-the-baseless-terrorists-communicating-over-playstation-4-rumor-got-started"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g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hyperlink" Target="http://papers.ssrn.com/sol3/papers.cfm?abstract_id=555683" TargetMode="External"/><Relationship Id="rId4" Type="http://schemas.openxmlformats.org/officeDocument/2006/relationships/hyperlink" Target="http://papers.ssrn.com/sol3/papers.cfm?abstract_id=733486" TargetMode="External"/><Relationship Id="rId1" Type="http://schemas.openxmlformats.org/officeDocument/2006/relationships/slideLayout" Target="../slideLayouts/slideLayout2.xml"/><Relationship Id="rId2" Type="http://schemas.openxmlformats.org/officeDocument/2006/relationships/hyperlink" Target="http://papers.ssrn.com/sol3/papers.cfm?abstract_id=402860"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papers.ssrn.com/sol3/papers.cfm?abstract_id=868824" TargetMode="External"/><Relationship Id="rId4" Type="http://schemas.openxmlformats.org/officeDocument/2006/relationships/hyperlink" Target="http://papers.ssrn.com/sol3/papers.cfm?abstract_id=1304234" TargetMode="External"/><Relationship Id="rId1" Type="http://schemas.openxmlformats.org/officeDocument/2006/relationships/slideLayout" Target="../slideLayouts/slideLayout2.xml"/><Relationship Id="rId2" Type="http://schemas.openxmlformats.org/officeDocument/2006/relationships/hyperlink" Target="http://papers.ssrn.com/sol3/papers.cfm?abstract_id=807966"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cademia.edu/654444/There_is_no_magic_circle" TargetMode="External"/><Relationship Id="rId3" Type="http://schemas.openxmlformats.org/officeDocument/2006/relationships/image" Target="../media/image5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5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eorgemasonlawreview.org/doc/Boyden_18-2_2011.pdf"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1" Type="http://schemas.openxmlformats.org/officeDocument/2006/relationships/hyperlink" Target="http://www.theregister.co.uk/2013/02/07/games_workshop_in_spurious_space_marines_claim/" TargetMode="External"/><Relationship Id="rId12" Type="http://schemas.openxmlformats.org/officeDocument/2006/relationships/hyperlink" Target="http://the1709blog.blogspot.ca/2013/01/infringing-world-of-warcraft-theme-park.html" TargetMode="External"/><Relationship Id="rId13" Type="http://schemas.openxmlformats.org/officeDocument/2006/relationships/hyperlink" Target="http://arstechnica.com/tech-policy/2012/11/tolkien-estate-unleashes-legal-uruk-hai-on-lotr-online-slot-machines/" TargetMode="External"/><Relationship Id="rId14" Type="http://schemas.openxmlformats.org/officeDocument/2006/relationships/hyperlink" Target="http://tushnet.blogspot.ca/2013/08/keller-v-ea-visual-elements-mean-game.html" TargetMode="External"/><Relationship Id="rId15" Type="http://schemas.openxmlformats.org/officeDocument/2006/relationships/hyperlink" Target="http://tushnet.blogspot.ca/2013/08/the-first-amendment-in-play-brown-v-ea.html" TargetMode="External"/><Relationship Id="rId1" Type="http://schemas.openxmlformats.org/officeDocument/2006/relationships/slideLayout" Target="../slideLayouts/slideLayout2.xml"/><Relationship Id="rId2" Type="http://schemas.openxmlformats.org/officeDocument/2006/relationships/hyperlink" Target="http://www.bakerlaw.com/alerts/patent-watch-igt-v-alliance-gaming-corp-12-20-2012/" TargetMode="External"/><Relationship Id="rId3" Type="http://schemas.openxmlformats.org/officeDocument/2006/relationships/hyperlink" Target="http://www.loeb.com/news/CaseList.aspx?Type=ip&amp;case=1907" TargetMode="External"/><Relationship Id="rId4" Type="http://schemas.openxmlformats.org/officeDocument/2006/relationships/hyperlink" Target="http://gamepolitics.com/2012/12/13/gsc-game-world-claims-ownership-stalker-game-rights%23.UTb246XR2kU" TargetMode="External"/><Relationship Id="rId5" Type="http://schemas.openxmlformats.org/officeDocument/2006/relationships/hyperlink" Target="http://www.nintendolife.com/news/2012/12/sega_takes_legal_action_against_level_5_over_nintendo_ds_patent_dispute" TargetMode="External"/><Relationship Id="rId6" Type="http://schemas.openxmlformats.org/officeDocument/2006/relationships/hyperlink" Target="http://www.manatt.com/SportsLaw/Court_Tackles_Copyright_Issue_of_Throwback_NFL_Uniforms_in_Video_Games.aspx" TargetMode="External"/><Relationship Id="rId7" Type="http://schemas.openxmlformats.org/officeDocument/2006/relationships/hyperlink" Target="http://www.gamepolitics.com/2012/12/27/tweeria-struggles-copyright-problems%23.UTb6UaXR2kU" TargetMode="External"/><Relationship Id="rId8" Type="http://schemas.openxmlformats.org/officeDocument/2006/relationships/hyperlink" Target="http://uttresl.wordpress.com/2013/02/01/tetricide-2/" TargetMode="External"/><Relationship Id="rId9" Type="http://schemas.openxmlformats.org/officeDocument/2006/relationships/hyperlink" Target="http://gamepolitics.com/2012/11/02/wizards-coast-sued-magic-gathering-online-patent-infringement-claims%23.UTb8KKXR2kU" TargetMode="External"/><Relationship Id="rId10" Type="http://schemas.openxmlformats.org/officeDocument/2006/relationships/hyperlink" Target="http://www.lexology.com/library/detail.aspx?g=c918285f-f721-4a1a-8b70-80dce5b422ba"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hyperlink" Target="http://www.pcgamer.com/manuel-noriegas-black-ops-2-lawsuit-is-tossed-out-of-court/" TargetMode="External"/><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hyperlink" Target="http://videogame.law.ubc.ca/2014/06/01/full-indie-vancouver-past-future/"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1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5749"/>
            <a:ext cx="9103281" cy="1260444"/>
          </a:xfrm>
        </p:spPr>
        <p:txBody>
          <a:bodyPr>
            <a:normAutofit/>
          </a:bodyPr>
          <a:lstStyle/>
          <a:p>
            <a:r>
              <a:rPr lang="en-US" sz="4800" b="1" dirty="0">
                <a:latin typeface="+mn-lt"/>
              </a:rPr>
              <a:t> </a:t>
            </a:r>
            <a:r>
              <a:rPr lang="en-US" sz="4800" b="1" dirty="0" smtClean="0">
                <a:latin typeface="+mn-lt"/>
              </a:rPr>
              <a:t> </a:t>
            </a:r>
            <a:r>
              <a:rPr lang="en-US" sz="5400" b="1" dirty="0" smtClean="0">
                <a:solidFill>
                  <a:srgbClr val="000000"/>
                </a:solidFill>
                <a:latin typeface="+mn-lt"/>
                <a:cs typeface="Times New Roman"/>
              </a:rPr>
              <a:t>Controlling Originality                             </a:t>
            </a:r>
            <a:endParaRPr lang="en-US" sz="5400" b="1" dirty="0">
              <a:solidFill>
                <a:srgbClr val="000000"/>
              </a:solidFill>
              <a:latin typeface="+mn-lt"/>
              <a:cs typeface="Times New Roman"/>
            </a:endParaRPr>
          </a:p>
        </p:txBody>
      </p:sp>
      <p:sp>
        <p:nvSpPr>
          <p:cNvPr id="3" name="Content Placeholder 2"/>
          <p:cNvSpPr>
            <a:spLocks noGrp="1"/>
          </p:cNvSpPr>
          <p:nvPr>
            <p:ph sz="quarter" idx="10"/>
          </p:nvPr>
        </p:nvSpPr>
        <p:spPr>
          <a:xfrm>
            <a:off x="457200" y="1576300"/>
            <a:ext cx="8229600" cy="4522982"/>
          </a:xfrm>
        </p:spPr>
        <p:txBody>
          <a:bodyPr>
            <a:normAutofit lnSpcReduction="10000"/>
          </a:bodyPr>
          <a:lstStyle/>
          <a:p>
            <a:pPr marL="0" indent="0">
              <a:buNone/>
            </a:pPr>
            <a:r>
              <a:rPr lang="en-US" b="1" dirty="0" smtClean="0">
                <a:solidFill>
                  <a:srgbClr val="000000"/>
                </a:solidFill>
                <a:latin typeface="Arial"/>
                <a:cs typeface="Arial"/>
              </a:rPr>
              <a:t>Talk 9</a:t>
            </a:r>
          </a:p>
          <a:p>
            <a:pPr marL="0" indent="0">
              <a:buNone/>
            </a:pPr>
            <a:r>
              <a:rPr lang="en-US" b="1" dirty="0" smtClean="0">
                <a:solidFill>
                  <a:srgbClr val="000000"/>
                </a:solidFill>
                <a:latin typeface="Arial"/>
                <a:cs typeface="Arial"/>
              </a:rPr>
              <a:t>Part C </a:t>
            </a:r>
            <a:r>
              <a:rPr lang="en-US" b="1" dirty="0">
                <a:solidFill>
                  <a:srgbClr val="000000"/>
                </a:solidFill>
                <a:latin typeface="Arial"/>
                <a:cs typeface="Arial"/>
              </a:rPr>
              <a:t>“</a:t>
            </a:r>
            <a:r>
              <a:rPr lang="en-US" b="1" dirty="0" smtClean="0">
                <a:solidFill>
                  <a:srgbClr val="000000"/>
                </a:solidFill>
                <a:latin typeface="Arial"/>
                <a:cs typeface="Arial"/>
              </a:rPr>
              <a:t>Controlling” </a:t>
            </a:r>
            <a:endParaRPr lang="en-US" b="1" dirty="0">
              <a:solidFill>
                <a:srgbClr val="000000"/>
              </a:solidFill>
              <a:latin typeface="Arial"/>
              <a:cs typeface="Arial"/>
            </a:endParaRPr>
          </a:p>
          <a:p>
            <a:pPr marL="0" indent="0">
              <a:buNone/>
            </a:pPr>
            <a:r>
              <a:rPr lang="en-US" b="1" dirty="0">
                <a:solidFill>
                  <a:srgbClr val="000000"/>
                </a:solidFill>
                <a:latin typeface="Arial"/>
                <a:cs typeface="Arial"/>
              </a:rPr>
              <a:t>Video Game Law </a:t>
            </a:r>
            <a:r>
              <a:rPr lang="en-US" b="1" dirty="0" smtClean="0">
                <a:solidFill>
                  <a:srgbClr val="000000"/>
                </a:solidFill>
                <a:latin typeface="Arial"/>
                <a:cs typeface="Arial"/>
              </a:rPr>
              <a:t>2015 </a:t>
            </a:r>
            <a:endParaRPr lang="en-US" b="1" dirty="0">
              <a:solidFill>
                <a:srgbClr val="000000"/>
              </a:solidFill>
              <a:latin typeface="Arial"/>
              <a:cs typeface="Arial"/>
            </a:endParaRPr>
          </a:p>
          <a:p>
            <a:pPr marL="0" indent="0">
              <a:buNone/>
            </a:pPr>
            <a:r>
              <a:rPr lang="en-US" b="1" dirty="0">
                <a:solidFill>
                  <a:srgbClr val="000000"/>
                </a:solidFill>
                <a:latin typeface="Arial"/>
                <a:cs typeface="Arial"/>
              </a:rPr>
              <a:t>UBC Law @ Allard Hall</a:t>
            </a:r>
          </a:p>
          <a:p>
            <a:endParaRPr lang="en-US" dirty="0"/>
          </a:p>
          <a:p>
            <a:endParaRPr lang="en-US" dirty="0"/>
          </a:p>
          <a:p>
            <a:pPr marL="0" indent="0">
              <a:buNone/>
            </a:pPr>
            <a:endParaRPr lang="en-US" dirty="0"/>
          </a:p>
          <a:p>
            <a:pPr marL="0" indent="0">
              <a:buNone/>
            </a:pPr>
            <a:endParaRPr lang="en-US" dirty="0"/>
          </a:p>
          <a:p>
            <a:pPr marL="0" indent="0">
              <a:buNone/>
            </a:pPr>
            <a:endParaRPr lang="en-US" sz="1600" dirty="0" smtClean="0"/>
          </a:p>
          <a:p>
            <a:pPr marL="0" indent="0">
              <a:buNone/>
            </a:pPr>
            <a:r>
              <a:rPr lang="en-US" sz="1600" b="1" dirty="0" smtClean="0">
                <a:solidFill>
                  <a:srgbClr val="000000"/>
                </a:solidFill>
                <a:latin typeface="Arial"/>
                <a:cs typeface="Arial"/>
              </a:rPr>
              <a:t>Jon </a:t>
            </a:r>
            <a:r>
              <a:rPr lang="en-US" sz="1600" b="1" dirty="0">
                <a:solidFill>
                  <a:srgbClr val="000000"/>
                </a:solidFill>
                <a:latin typeface="Arial"/>
                <a:cs typeface="Arial"/>
              </a:rPr>
              <a:t>Festinger Q.C.</a:t>
            </a:r>
          </a:p>
          <a:p>
            <a:pPr marL="0" indent="0">
              <a:buNone/>
            </a:pPr>
            <a:r>
              <a:rPr lang="en-US" sz="1600" b="1" dirty="0">
                <a:solidFill>
                  <a:srgbClr val="000000"/>
                </a:solidFill>
                <a:latin typeface="Arial"/>
                <a:cs typeface="Arial"/>
              </a:rPr>
              <a:t>Centre for Digital Media</a:t>
            </a:r>
          </a:p>
          <a:p>
            <a:pPr marL="0" indent="0">
              <a:buNone/>
            </a:pPr>
            <a:r>
              <a:rPr lang="en-US" sz="1600" b="1" dirty="0">
                <a:solidFill>
                  <a:srgbClr val="000000"/>
                </a:solidFill>
                <a:latin typeface="Arial"/>
                <a:cs typeface="Arial"/>
              </a:rPr>
              <a:t>Festinger Law &amp; Strategy </a:t>
            </a:r>
          </a:p>
          <a:p>
            <a:pPr marL="0" indent="0">
              <a:buNone/>
            </a:pPr>
            <a:r>
              <a:rPr lang="en-US" sz="1600" b="1" dirty="0" smtClean="0">
                <a:latin typeface="Arial"/>
                <a:cs typeface="Arial"/>
                <a:hlinkClick r:id="rId4"/>
              </a:rPr>
              <a:t>http://videogame.law.ubc.ca</a:t>
            </a:r>
            <a:endParaRPr lang="en-US" sz="1600" b="1" dirty="0" smtClean="0">
              <a:latin typeface="Arial"/>
              <a:cs typeface="Arial"/>
            </a:endParaRPr>
          </a:p>
          <a:p>
            <a:pPr marL="0" indent="0">
              <a:buNone/>
            </a:pPr>
            <a:r>
              <a:rPr lang="en-US" sz="1600" b="1" dirty="0" smtClean="0">
                <a:solidFill>
                  <a:srgbClr val="000000"/>
                </a:solidFill>
                <a:latin typeface="Arial"/>
                <a:cs typeface="Arial"/>
              </a:rPr>
              <a:t>@</a:t>
            </a:r>
            <a:r>
              <a:rPr lang="en-US" sz="1600" b="1" dirty="0" err="1">
                <a:solidFill>
                  <a:srgbClr val="000000"/>
                </a:solidFill>
                <a:latin typeface="Arial"/>
                <a:cs typeface="Arial"/>
              </a:rPr>
              <a:t>gamebizlaw</a:t>
            </a:r>
            <a:endParaRPr lang="en-US" sz="1600" b="1" dirty="0">
              <a:solidFill>
                <a:srgbClr val="000000"/>
              </a:solidFill>
              <a:latin typeface="Arial"/>
              <a:cs typeface="Arial"/>
            </a:endParaRPr>
          </a:p>
          <a:p>
            <a:pPr marL="0" indent="0">
              <a:buNone/>
            </a:pPr>
            <a:r>
              <a:rPr lang="en-US" sz="1600" b="1" dirty="0">
                <a:latin typeface="Arial"/>
                <a:cs typeface="Arial"/>
                <a:hlinkClick r:id="rId5"/>
              </a:rPr>
              <a:t>jon_festinger@thecdm.ca</a:t>
            </a:r>
            <a:endParaRPr lang="en-US" sz="1600" b="1" dirty="0">
              <a:latin typeface="Arial"/>
              <a:cs typeface="Arial"/>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4" name="Picture 3"/>
          <p:cNvPicPr>
            <a:picLocks noChangeAspect="1"/>
          </p:cNvPicPr>
          <p:nvPr/>
        </p:nvPicPr>
        <p:blipFill>
          <a:blip r:embed="rId6"/>
          <a:stretch>
            <a:fillRect/>
          </a:stretch>
        </p:blipFill>
        <p:spPr>
          <a:xfrm>
            <a:off x="6611321" y="2381118"/>
            <a:ext cx="1752761" cy="2857500"/>
          </a:xfrm>
          <a:prstGeom prst="rect">
            <a:avLst/>
          </a:prstGeom>
        </p:spPr>
      </p:pic>
    </p:spTree>
    <p:extLst>
      <p:ext uri="{BB962C8B-B14F-4D97-AF65-F5344CB8AC3E}">
        <p14:creationId xmlns:p14="http://schemas.microsoft.com/office/powerpoint/2010/main" val="20202279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7461" y="77108"/>
            <a:ext cx="873416" cy="1016000"/>
          </a:xfrm>
        </p:spPr>
        <p:txBody>
          <a:bodyPr>
            <a:normAutofit/>
          </a:bodyPr>
          <a:lstStyle/>
          <a:p>
            <a:r>
              <a:rPr lang="en-US" sz="4800" dirty="0" smtClean="0">
                <a:solidFill>
                  <a:srgbClr val="FFFF00"/>
                </a:solidFill>
                <a:latin typeface="+mn-lt"/>
              </a:rPr>
              <a:t>&amp;</a:t>
            </a:r>
            <a:endParaRPr lang="en-US" sz="4800" dirty="0">
              <a:solidFill>
                <a:srgbClr val="FFFF00"/>
              </a:solidFill>
              <a:latin typeface="+mn-lt"/>
            </a:endParaRPr>
          </a:p>
        </p:txBody>
      </p:sp>
      <p:pic>
        <p:nvPicPr>
          <p:cNvPr id="4" name="Picture 3" descr="Screen Shot 2015-11-17 at 2.54.39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90877" y="249486"/>
            <a:ext cx="6790990" cy="5651682"/>
          </a:xfrm>
          <a:prstGeom prst="rect">
            <a:avLst/>
          </a:prstGeom>
        </p:spPr>
      </p:pic>
    </p:spTree>
    <p:extLst>
      <p:ext uri="{BB962C8B-B14F-4D97-AF65-F5344CB8AC3E}">
        <p14:creationId xmlns:p14="http://schemas.microsoft.com/office/powerpoint/2010/main" val="895239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62394"/>
            <a:ext cx="8229600" cy="5370502"/>
          </a:xfrm>
        </p:spPr>
        <p:txBody>
          <a:bodyPr>
            <a:noAutofit/>
          </a:bodyPr>
          <a:lstStyle/>
          <a:p>
            <a:pPr marL="0" indent="0">
              <a:buNone/>
            </a:pPr>
            <a:r>
              <a:rPr lang="en-US" sz="8800" b="1" dirty="0" smtClean="0">
                <a:solidFill>
                  <a:srgbClr val="FFFF00"/>
                </a:solidFill>
                <a:latin typeface="Arial"/>
                <a:cs typeface="Arial"/>
              </a:rPr>
              <a:t>I.E.</a:t>
            </a:r>
          </a:p>
          <a:p>
            <a:pPr marL="0" indent="0">
              <a:buNone/>
            </a:pPr>
            <a:r>
              <a:rPr lang="en-US" sz="8800" b="1" dirty="0" smtClean="0">
                <a:solidFill>
                  <a:schemeClr val="bg1"/>
                </a:solidFill>
                <a:latin typeface="Arial"/>
                <a:cs typeface="Arial"/>
              </a:rPr>
              <a:t>=</a:t>
            </a:r>
          </a:p>
          <a:p>
            <a:pPr marL="0" indent="0">
              <a:buNone/>
            </a:pPr>
            <a:r>
              <a:rPr lang="en-US" sz="8800" b="1" dirty="0" smtClean="0">
                <a:solidFill>
                  <a:schemeClr val="accent5"/>
                </a:solidFill>
                <a:latin typeface="Arial"/>
                <a:cs typeface="Arial"/>
              </a:rPr>
              <a:t>Interactive </a:t>
            </a:r>
          </a:p>
          <a:p>
            <a:pPr marL="0" indent="0">
              <a:buNone/>
            </a:pPr>
            <a:r>
              <a:rPr lang="en-US" sz="8800" b="1" dirty="0" smtClean="0">
                <a:solidFill>
                  <a:schemeClr val="accent5"/>
                </a:solidFill>
                <a:latin typeface="Arial"/>
                <a:cs typeface="Arial"/>
              </a:rPr>
              <a:t>Entertainment</a:t>
            </a:r>
            <a:endParaRPr lang="en-US" sz="8800" b="1" dirty="0">
              <a:solidFill>
                <a:schemeClr val="accent5"/>
              </a:solidFill>
              <a:latin typeface="Arial"/>
              <a:cs typeface="Arial"/>
            </a:endParaRPr>
          </a:p>
        </p:txBody>
      </p:sp>
    </p:spTree>
    <p:extLst>
      <p:ext uri="{BB962C8B-B14F-4D97-AF65-F5344CB8AC3E}">
        <p14:creationId xmlns:p14="http://schemas.microsoft.com/office/powerpoint/2010/main" val="735733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9062" y="0"/>
            <a:ext cx="7867738" cy="1016000"/>
          </a:xfrm>
        </p:spPr>
        <p:txBody>
          <a:bodyPr/>
          <a:lstStyle/>
          <a:p>
            <a:r>
              <a:rPr lang="en-US" b="1" dirty="0" smtClean="0">
                <a:solidFill>
                  <a:srgbClr val="FFFF00"/>
                </a:solidFill>
              </a:rPr>
              <a:t>Revisions</a:t>
            </a:r>
            <a:endParaRPr lang="en-US" b="1" dirty="0">
              <a:solidFill>
                <a:srgbClr val="FFFF00"/>
              </a:solidFill>
            </a:endParaRPr>
          </a:p>
        </p:txBody>
      </p:sp>
      <p:pic>
        <p:nvPicPr>
          <p:cNvPr id="4" name="Content Placeholder 3" descr="Screen Shot 2015-11-18 at 12.22.12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70" r="-710"/>
          <a:stretch/>
        </p:blipFill>
        <p:spPr>
          <a:xfrm>
            <a:off x="819062" y="1015999"/>
            <a:ext cx="7901739" cy="4884961"/>
          </a:xfrm>
        </p:spPr>
      </p:pic>
    </p:spTree>
    <p:extLst>
      <p:ext uri="{BB962C8B-B14F-4D97-AF65-F5344CB8AC3E}">
        <p14:creationId xmlns:p14="http://schemas.microsoft.com/office/powerpoint/2010/main" val="3813328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674"/>
            <a:ext cx="8229600" cy="1016000"/>
          </a:xfrm>
        </p:spPr>
        <p:txBody>
          <a:bodyPr>
            <a:normAutofit/>
          </a:bodyPr>
          <a:lstStyle/>
          <a:p>
            <a:r>
              <a:rPr lang="en-US" sz="4800" b="1" dirty="0" smtClean="0">
                <a:solidFill>
                  <a:schemeClr val="bg1"/>
                </a:solidFill>
              </a:rPr>
              <a:t>Today: </a:t>
            </a:r>
            <a:r>
              <a:rPr lang="en-US" sz="4800" b="1" dirty="0" smtClean="0">
                <a:solidFill>
                  <a:srgbClr val="FFFF00"/>
                </a:solidFill>
              </a:rPr>
              <a:t>Jennifer Kelly</a:t>
            </a:r>
            <a:endParaRPr lang="en-US" sz="4800" b="1" dirty="0">
              <a:solidFill>
                <a:srgbClr val="FFFF00"/>
              </a:solidFill>
            </a:endParaRPr>
          </a:p>
        </p:txBody>
      </p:sp>
      <p:pic>
        <p:nvPicPr>
          <p:cNvPr id="4" name="Content Placeholder 3" descr="Screen Shot 2015-11-15 at 5.13.29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a:stretch/>
        </p:blipFill>
        <p:spPr>
          <a:xfrm>
            <a:off x="506563" y="1369126"/>
            <a:ext cx="8180237" cy="4158857"/>
          </a:xfrm>
        </p:spPr>
      </p:pic>
    </p:spTree>
    <p:extLst>
      <p:ext uri="{BB962C8B-B14F-4D97-AF65-F5344CB8AC3E}">
        <p14:creationId xmlns:p14="http://schemas.microsoft.com/office/powerpoint/2010/main" val="3963450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9112"/>
            <a:ext cx="8686800" cy="1016000"/>
          </a:xfrm>
        </p:spPr>
        <p:txBody>
          <a:bodyPr>
            <a:normAutofit/>
          </a:bodyPr>
          <a:lstStyle/>
          <a:p>
            <a:r>
              <a:rPr lang="en-US" sz="4400" b="1" dirty="0" smtClean="0">
                <a:solidFill>
                  <a:srgbClr val="FFFF00"/>
                </a:solidFill>
                <a:latin typeface="+mn-lt"/>
              </a:rPr>
              <a:t>Continuing: </a:t>
            </a:r>
            <a:r>
              <a:rPr lang="en-US" sz="4400" b="1" dirty="0" smtClean="0">
                <a:solidFill>
                  <a:schemeClr val="accent5"/>
                </a:solidFill>
                <a:latin typeface="+mn-lt"/>
              </a:rPr>
              <a:t>The Big Question</a:t>
            </a:r>
            <a:endParaRPr lang="en-US" sz="4400" b="1" dirty="0">
              <a:solidFill>
                <a:schemeClr val="accent5"/>
              </a:solidFill>
              <a:latin typeface="+mn-lt"/>
            </a:endParaRPr>
          </a:p>
        </p:txBody>
      </p:sp>
      <p:sp>
        <p:nvSpPr>
          <p:cNvPr id="3" name="Content Placeholder 2"/>
          <p:cNvSpPr>
            <a:spLocks noGrp="1"/>
          </p:cNvSpPr>
          <p:nvPr>
            <p:ph sz="quarter" idx="10"/>
          </p:nvPr>
        </p:nvSpPr>
        <p:spPr>
          <a:xfrm>
            <a:off x="457200" y="1175112"/>
            <a:ext cx="8229600" cy="4551022"/>
          </a:xfrm>
        </p:spPr>
        <p:txBody>
          <a:bodyPr>
            <a:normAutofit/>
          </a:bodyPr>
          <a:lstStyle/>
          <a:p>
            <a:pPr marL="0" indent="0">
              <a:buNone/>
            </a:pPr>
            <a:r>
              <a:rPr lang="en-US" sz="4400" dirty="0" smtClean="0">
                <a:solidFill>
                  <a:schemeClr val="bg1"/>
                </a:solidFill>
                <a:latin typeface="Apple Chancery"/>
                <a:cs typeface="Apple Chancery"/>
              </a:rPr>
              <a:t>Something super weird…</a:t>
            </a:r>
          </a:p>
          <a:p>
            <a:pPr marL="0" indent="0">
              <a:buNone/>
            </a:pPr>
            <a:r>
              <a:rPr lang="en-US" sz="4400" dirty="0" smtClean="0">
                <a:solidFill>
                  <a:schemeClr val="bg1"/>
                </a:solidFill>
                <a:latin typeface="Apple Chancery"/>
                <a:cs typeface="Apple Chancery"/>
              </a:rPr>
              <a:t>Or totally obvious?</a:t>
            </a:r>
            <a:endParaRPr lang="en-US" sz="4400" dirty="0">
              <a:solidFill>
                <a:schemeClr val="bg1"/>
              </a:solidFill>
              <a:latin typeface="Apple Chancery"/>
              <a:cs typeface="Apple Chancery"/>
            </a:endParaRPr>
          </a:p>
        </p:txBody>
      </p:sp>
      <p:pic>
        <p:nvPicPr>
          <p:cNvPr id="5" name="Picture 4" descr="IMG_1299.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10563" y="2526172"/>
            <a:ext cx="2278695" cy="3038260"/>
          </a:xfrm>
          <a:prstGeom prst="rect">
            <a:avLst/>
          </a:prstGeom>
        </p:spPr>
      </p:pic>
    </p:spTree>
    <p:extLst>
      <p:ext uri="{BB962C8B-B14F-4D97-AF65-F5344CB8AC3E}">
        <p14:creationId xmlns:p14="http://schemas.microsoft.com/office/powerpoint/2010/main" val="4098725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016000"/>
          </a:xfrm>
        </p:spPr>
        <p:txBody>
          <a:bodyPr>
            <a:noAutofit/>
          </a:bodyPr>
          <a:lstStyle/>
          <a:p>
            <a:r>
              <a:rPr lang="en-US" sz="4800" b="1" dirty="0" smtClean="0">
                <a:solidFill>
                  <a:srgbClr val="FFFF00"/>
                </a:solidFill>
                <a:latin typeface="+mn-lt"/>
                <a:cs typeface="Times New Roman"/>
              </a:rPr>
              <a:t>All the World is a </a:t>
            </a:r>
            <a:r>
              <a:rPr lang="en-US" sz="4800" b="1" dirty="0" smtClean="0">
                <a:solidFill>
                  <a:srgbClr val="FF0000"/>
                </a:solidFill>
                <a:latin typeface="+mn-lt"/>
                <a:cs typeface="Times New Roman"/>
              </a:rPr>
              <a:t>Game</a:t>
            </a:r>
            <a:endParaRPr lang="en-US" sz="4800" b="1" dirty="0">
              <a:solidFill>
                <a:srgbClr val="FF0000"/>
              </a:solidFill>
              <a:latin typeface="+mn-lt"/>
              <a:cs typeface="Times New Roman"/>
            </a:endParaRPr>
          </a:p>
        </p:txBody>
      </p:sp>
      <p:sp>
        <p:nvSpPr>
          <p:cNvPr id="3" name="Content Placeholder 2"/>
          <p:cNvSpPr>
            <a:spLocks noGrp="1"/>
          </p:cNvSpPr>
          <p:nvPr>
            <p:ph sz="quarter" idx="10"/>
          </p:nvPr>
        </p:nvSpPr>
        <p:spPr>
          <a:xfrm>
            <a:off x="457200" y="1170697"/>
            <a:ext cx="8686800" cy="4555437"/>
          </a:xfrm>
        </p:spPr>
        <p:txBody>
          <a:bodyPr>
            <a:normAutofit fontScale="92500" lnSpcReduction="20000"/>
          </a:bodyPr>
          <a:lstStyle/>
          <a:p>
            <a:pPr marL="0" indent="0">
              <a:lnSpc>
                <a:spcPct val="110000"/>
              </a:lnSpc>
              <a:buNone/>
            </a:pPr>
            <a:r>
              <a:rPr lang="en-US" sz="3200" b="1" dirty="0" smtClean="0">
                <a:solidFill>
                  <a:srgbClr val="FFFFFF"/>
                </a:solidFill>
                <a:latin typeface="+mn-lt"/>
              </a:rPr>
              <a:t>“ARE </a:t>
            </a:r>
            <a:r>
              <a:rPr lang="en-US" sz="3200" b="1" dirty="0">
                <a:solidFill>
                  <a:srgbClr val="FFFFFF"/>
                </a:solidFill>
                <a:latin typeface="+mn-lt"/>
              </a:rPr>
              <a:t>YOU LIVING IN A COMPUTER </a:t>
            </a:r>
            <a:endParaRPr lang="en-US" sz="3200" b="1" dirty="0" smtClean="0">
              <a:solidFill>
                <a:srgbClr val="FFFFFF"/>
              </a:solidFill>
              <a:latin typeface="+mn-lt"/>
            </a:endParaRPr>
          </a:p>
          <a:p>
            <a:pPr marL="0" indent="0">
              <a:lnSpc>
                <a:spcPct val="110000"/>
              </a:lnSpc>
              <a:buNone/>
            </a:pPr>
            <a:r>
              <a:rPr lang="en-US" sz="3200" b="1" dirty="0" smtClean="0">
                <a:solidFill>
                  <a:srgbClr val="FFFFFF"/>
                </a:solidFill>
                <a:latin typeface="+mn-lt"/>
              </a:rPr>
              <a:t>SIMULATION?”</a:t>
            </a:r>
            <a:r>
              <a:rPr lang="en-US" sz="3200" dirty="0">
                <a:solidFill>
                  <a:srgbClr val="FFFFFF"/>
                </a:solidFill>
                <a:latin typeface="+mn-lt"/>
              </a:rPr>
              <a:t> </a:t>
            </a:r>
            <a:r>
              <a:rPr lang="en-US" sz="3200" dirty="0" smtClean="0">
                <a:solidFill>
                  <a:srgbClr val="FFFFFF"/>
                </a:solidFill>
                <a:latin typeface="+mn-lt"/>
              </a:rPr>
              <a:t>Nick </a:t>
            </a:r>
            <a:r>
              <a:rPr lang="en-US" sz="3200" dirty="0" err="1">
                <a:solidFill>
                  <a:srgbClr val="FFFFFF"/>
                </a:solidFill>
                <a:latin typeface="+mn-lt"/>
              </a:rPr>
              <a:t>Bostrom</a:t>
            </a:r>
            <a:r>
              <a:rPr lang="en-US" sz="3200" dirty="0">
                <a:solidFill>
                  <a:srgbClr val="FFFFFF"/>
                </a:solidFill>
                <a:latin typeface="+mn-lt"/>
              </a:rPr>
              <a:t> </a:t>
            </a:r>
            <a:r>
              <a:rPr lang="en-US" sz="3200" dirty="0" smtClean="0">
                <a:solidFill>
                  <a:srgbClr val="FFFFFF"/>
                </a:solidFill>
                <a:latin typeface="+mn-lt"/>
              </a:rPr>
              <a:t>– Faculty of </a:t>
            </a:r>
          </a:p>
          <a:p>
            <a:pPr marL="0" indent="0">
              <a:lnSpc>
                <a:spcPct val="110000"/>
              </a:lnSpc>
              <a:buNone/>
            </a:pPr>
            <a:r>
              <a:rPr lang="en-US" sz="3200" dirty="0" smtClean="0">
                <a:solidFill>
                  <a:srgbClr val="FFFFFF"/>
                </a:solidFill>
                <a:latin typeface="+mn-lt"/>
              </a:rPr>
              <a:t>Philosophy, Oxford University. </a:t>
            </a:r>
            <a:r>
              <a:rPr lang="en-US" sz="1600" dirty="0" smtClean="0">
                <a:latin typeface="+mn-lt"/>
                <a:hlinkClick r:id="rId2"/>
              </a:rPr>
              <a:t>http</a:t>
            </a:r>
            <a:r>
              <a:rPr lang="en-US" sz="1600" dirty="0">
                <a:latin typeface="+mn-lt"/>
                <a:hlinkClick r:id="rId2"/>
              </a:rPr>
              <a:t>://www.simulation-argument.com/</a:t>
            </a:r>
            <a:r>
              <a:rPr lang="en-US" sz="1600" dirty="0" smtClean="0">
                <a:latin typeface="+mn-lt"/>
                <a:hlinkClick r:id="rId2"/>
              </a:rPr>
              <a:t>simulation.html</a:t>
            </a:r>
            <a:endParaRPr lang="en-US" sz="1600" dirty="0" smtClean="0">
              <a:latin typeface="+mn-lt"/>
            </a:endParaRPr>
          </a:p>
          <a:p>
            <a:pPr marL="0" indent="0">
              <a:lnSpc>
                <a:spcPct val="110000"/>
              </a:lnSpc>
              <a:buNone/>
            </a:pPr>
            <a:r>
              <a:rPr lang="en-US" sz="3200" b="1" dirty="0" smtClean="0">
                <a:solidFill>
                  <a:schemeClr val="bg1"/>
                </a:solidFill>
                <a:latin typeface="+mn-lt"/>
              </a:rPr>
              <a:t>“Physicists </a:t>
            </a:r>
            <a:r>
              <a:rPr lang="en-US" sz="3200" b="1" dirty="0">
                <a:solidFill>
                  <a:schemeClr val="bg1"/>
                </a:solidFill>
                <a:latin typeface="+mn-lt"/>
              </a:rPr>
              <a:t>devise test to see if we're living in </a:t>
            </a:r>
            <a:r>
              <a:rPr lang="en-US" sz="3200" b="1" dirty="0" smtClean="0">
                <a:solidFill>
                  <a:schemeClr val="bg1"/>
                </a:solidFill>
                <a:latin typeface="+mn-lt"/>
              </a:rPr>
              <a:t> '</a:t>
            </a:r>
            <a:r>
              <a:rPr lang="en-US" sz="3200" b="1" dirty="0">
                <a:solidFill>
                  <a:schemeClr val="bg1"/>
                </a:solidFill>
                <a:latin typeface="+mn-lt"/>
              </a:rPr>
              <a:t>The </a:t>
            </a:r>
            <a:r>
              <a:rPr lang="en-US" sz="3200" b="1" dirty="0" smtClean="0">
                <a:solidFill>
                  <a:schemeClr val="bg1"/>
                </a:solidFill>
                <a:latin typeface="+mn-lt"/>
              </a:rPr>
              <a:t>Matrix” </a:t>
            </a:r>
            <a:r>
              <a:rPr lang="en-US" sz="1600" dirty="0" smtClean="0">
                <a:latin typeface="+mn-lt"/>
                <a:hlinkClick r:id="rId3"/>
              </a:rPr>
              <a:t>http</a:t>
            </a:r>
            <a:r>
              <a:rPr lang="en-US" sz="1600" dirty="0">
                <a:latin typeface="+mn-lt"/>
                <a:hlinkClick r:id="rId3"/>
              </a:rPr>
              <a:t>://www.theverge.com/2012/10/11/3487710/computer-simulation-silas-beane-university-</a:t>
            </a:r>
            <a:r>
              <a:rPr lang="en-US" sz="1600" dirty="0" smtClean="0">
                <a:latin typeface="+mn-lt"/>
                <a:hlinkClick r:id="rId3"/>
              </a:rPr>
              <a:t>bonn</a:t>
            </a:r>
            <a:endParaRPr lang="en-US" sz="1600" dirty="0" smtClean="0">
              <a:latin typeface="+mn-lt"/>
            </a:endParaRPr>
          </a:p>
          <a:p>
            <a:endParaRPr lang="en-US" dirty="0" smtClean="0"/>
          </a:p>
          <a:p>
            <a:endParaRPr lang="en-US" sz="2000" dirty="0" smtClean="0"/>
          </a:p>
          <a:p>
            <a:endParaRPr lang="en-US" sz="2000" dirty="0"/>
          </a:p>
          <a:p>
            <a:pPr marL="0" indent="0">
              <a:buNone/>
            </a:pPr>
            <a:r>
              <a:rPr lang="en-US" sz="2000" dirty="0"/>
              <a:t> </a:t>
            </a:r>
            <a:r>
              <a:rPr lang="en-US" sz="2000" dirty="0" smtClean="0"/>
              <a:t>                     </a:t>
            </a: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WE ARE               ?</a:t>
            </a:r>
            <a:endPar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marL="0" indent="0">
              <a:buNone/>
            </a:pPr>
            <a:endParaRPr lang="en-US" dirty="0"/>
          </a:p>
        </p:txBody>
      </p:sp>
      <p:pic>
        <p:nvPicPr>
          <p:cNvPr id="5" name="Content Placeholder 3" descr="Sims_series_logo.png"/>
          <p:cNvPicPr>
            <a:picLocks noChangeAspect="1"/>
          </p:cNvPicPr>
          <p:nvPr/>
        </p:nvPicPr>
        <p:blipFill rotWithShape="1">
          <a:blip r:embed="rId4" cstate="print">
            <a:extLst>
              <a:ext uri="{28A0092B-C50C-407E-A947-70E740481C1C}">
                <a14:useLocalDpi xmlns:a14="http://schemas.microsoft.com/office/drawing/2010/main"/>
              </a:ext>
            </a:extLst>
          </a:blip>
          <a:srcRect l="13243" r="14959" b="5782"/>
          <a:stretch/>
        </p:blipFill>
        <p:spPr>
          <a:xfrm>
            <a:off x="4453151" y="3988071"/>
            <a:ext cx="1753809" cy="2289969"/>
          </a:xfrm>
          <a:prstGeom prst="rect">
            <a:avLst/>
          </a:prstGeom>
        </p:spPr>
      </p:pic>
    </p:spTree>
    <p:extLst>
      <p:ext uri="{BB962C8B-B14F-4D97-AF65-F5344CB8AC3E}">
        <p14:creationId xmlns:p14="http://schemas.microsoft.com/office/powerpoint/2010/main" val="329862585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8940" y="0"/>
            <a:ext cx="7937859" cy="1016000"/>
          </a:xfrm>
        </p:spPr>
        <p:txBody>
          <a:bodyPr>
            <a:normAutofit/>
          </a:bodyPr>
          <a:lstStyle/>
          <a:p>
            <a:r>
              <a:rPr lang="en-US" sz="4800" b="1" dirty="0" smtClean="0">
                <a:solidFill>
                  <a:srgbClr val="FFFF00"/>
                </a:solidFill>
                <a:latin typeface="Arial"/>
                <a:cs typeface="Arial"/>
              </a:rPr>
              <a:t>Bonus re </a:t>
            </a:r>
            <a:r>
              <a:rPr lang="en-US" sz="4800" b="1" dirty="0" err="1" smtClean="0">
                <a:solidFill>
                  <a:srgbClr val="FFFF00"/>
                </a:solidFill>
                <a:latin typeface="Arial"/>
                <a:cs typeface="Arial"/>
              </a:rPr>
              <a:t>Bostrom</a:t>
            </a:r>
            <a:endParaRPr lang="en-US" sz="4800" b="1" dirty="0">
              <a:solidFill>
                <a:srgbClr val="FFFF00"/>
              </a:solidFill>
              <a:latin typeface="Arial"/>
              <a:cs typeface="Arial"/>
            </a:endParaRPr>
          </a:p>
        </p:txBody>
      </p:sp>
      <p:pic>
        <p:nvPicPr>
          <p:cNvPr id="4" name="Content Placeholder 3" descr="Screen Shot 2015-11-17 at 8.30.59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294" r="-210"/>
          <a:stretch/>
        </p:blipFill>
        <p:spPr>
          <a:xfrm>
            <a:off x="748941" y="1015999"/>
            <a:ext cx="7686442" cy="4928215"/>
          </a:xfrm>
        </p:spPr>
      </p:pic>
    </p:spTree>
    <p:extLst>
      <p:ext uri="{BB962C8B-B14F-4D97-AF65-F5344CB8AC3E}">
        <p14:creationId xmlns:p14="http://schemas.microsoft.com/office/powerpoint/2010/main" val="1322135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11-17 at 8.31.25 AM.pn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l="-824" r="-824"/>
          <a:stretch>
            <a:fillRect/>
          </a:stretch>
        </p:blipFill>
        <p:spPr>
          <a:xfrm>
            <a:off x="292566" y="1064580"/>
            <a:ext cx="8641683" cy="4534216"/>
          </a:xfrm>
        </p:spPr>
      </p:pic>
    </p:spTree>
    <p:extLst>
      <p:ext uri="{BB962C8B-B14F-4D97-AF65-F5344CB8AC3E}">
        <p14:creationId xmlns:p14="http://schemas.microsoft.com/office/powerpoint/2010/main" val="1689395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1426"/>
            <a:ext cx="8229600" cy="1016000"/>
          </a:xfrm>
        </p:spPr>
        <p:txBody>
          <a:bodyPr>
            <a:normAutofit/>
          </a:bodyPr>
          <a:lstStyle/>
          <a:p>
            <a:r>
              <a:rPr lang="en-US" sz="5400" b="1" dirty="0" smtClean="0">
                <a:solidFill>
                  <a:srgbClr val="FFFF00"/>
                </a:solidFill>
                <a:latin typeface="+mn-lt"/>
              </a:rPr>
              <a:t>   Is this a </a:t>
            </a:r>
            <a:r>
              <a:rPr lang="en-US" sz="5400" b="1" dirty="0" smtClean="0">
                <a:solidFill>
                  <a:srgbClr val="FF0000"/>
                </a:solidFill>
                <a:latin typeface="+mn-lt"/>
              </a:rPr>
              <a:t>video</a:t>
            </a:r>
            <a:r>
              <a:rPr lang="en-US" sz="5400" b="1" dirty="0" smtClean="0">
                <a:solidFill>
                  <a:srgbClr val="FFFF00"/>
                </a:solidFill>
                <a:latin typeface="+mn-lt"/>
              </a:rPr>
              <a:t> </a:t>
            </a:r>
            <a:r>
              <a:rPr lang="en-US" sz="5400" b="1" dirty="0" smtClean="0">
                <a:solidFill>
                  <a:srgbClr val="FF0000"/>
                </a:solidFill>
                <a:latin typeface="+mn-lt"/>
              </a:rPr>
              <a:t>game</a:t>
            </a:r>
            <a:r>
              <a:rPr lang="en-US" sz="5400" b="1" dirty="0" smtClean="0">
                <a:solidFill>
                  <a:srgbClr val="FFFF00"/>
                </a:solidFill>
                <a:latin typeface="+mn-lt"/>
              </a:rPr>
              <a:t>?</a:t>
            </a:r>
            <a:endParaRPr lang="en-US" sz="5400" b="1" dirty="0">
              <a:solidFill>
                <a:srgbClr val="FFFF00"/>
              </a:solidFill>
              <a:latin typeface="+mn-lt"/>
            </a:endParaRPr>
          </a:p>
        </p:txBody>
      </p:sp>
      <p:sp>
        <p:nvSpPr>
          <p:cNvPr id="3" name="Content Placeholder 2"/>
          <p:cNvSpPr>
            <a:spLocks noGrp="1"/>
          </p:cNvSpPr>
          <p:nvPr>
            <p:ph sz="quarter" idx="10"/>
          </p:nvPr>
        </p:nvSpPr>
        <p:spPr>
          <a:xfrm>
            <a:off x="457199" y="1067426"/>
            <a:ext cx="8538633" cy="4838074"/>
          </a:xfrm>
        </p:spPr>
        <p:txBody>
          <a:bodyPr>
            <a:normAutofit/>
          </a:bodyPr>
          <a:lstStyle/>
          <a:p>
            <a:pPr marL="0" indent="0">
              <a:buNone/>
            </a:pPr>
            <a:r>
              <a:rPr lang="en-US" sz="4800" dirty="0" smtClean="0">
                <a:solidFill>
                  <a:schemeClr val="bg1"/>
                </a:solidFill>
                <a:latin typeface="+mn-lt"/>
              </a:rPr>
              <a:t>“…the </a:t>
            </a:r>
            <a:r>
              <a:rPr lang="en-US" sz="4800" dirty="0">
                <a:solidFill>
                  <a:schemeClr val="bg1"/>
                </a:solidFill>
                <a:latin typeface="+mn-lt"/>
              </a:rPr>
              <a:t>process of </a:t>
            </a:r>
            <a:r>
              <a:rPr lang="en-US" sz="4800" dirty="0">
                <a:solidFill>
                  <a:srgbClr val="FFFF00"/>
                </a:solidFill>
                <a:latin typeface="+mn-lt"/>
              </a:rPr>
              <a:t>creating a model of the world</a:t>
            </a:r>
            <a:r>
              <a:rPr lang="en-US" sz="4800" dirty="0">
                <a:solidFill>
                  <a:schemeClr val="bg1"/>
                </a:solidFill>
                <a:latin typeface="+mn-lt"/>
              </a:rPr>
              <a:t> using </a:t>
            </a:r>
            <a:r>
              <a:rPr lang="en-US" sz="4800" dirty="0">
                <a:solidFill>
                  <a:srgbClr val="FFFF00"/>
                </a:solidFill>
                <a:latin typeface="+mn-lt"/>
              </a:rPr>
              <a:t>multiple feedback loops in various parameters</a:t>
            </a:r>
            <a:r>
              <a:rPr lang="en-US" sz="4800" dirty="0">
                <a:solidFill>
                  <a:schemeClr val="bg1"/>
                </a:solidFill>
                <a:latin typeface="+mn-lt"/>
              </a:rPr>
              <a:t> (e.g., in temperature, space, time, and in relation to others), </a:t>
            </a:r>
            <a:r>
              <a:rPr lang="en-US" sz="4800" dirty="0">
                <a:solidFill>
                  <a:srgbClr val="FFFF00"/>
                </a:solidFill>
                <a:latin typeface="+mn-lt"/>
              </a:rPr>
              <a:t>in order to accomplish a goal</a:t>
            </a:r>
            <a:r>
              <a:rPr lang="en-US" sz="4800" dirty="0">
                <a:solidFill>
                  <a:schemeClr val="bg1"/>
                </a:solidFill>
                <a:latin typeface="+mn-lt"/>
              </a:rPr>
              <a:t> (e.g., find mates, food, shelter)</a:t>
            </a:r>
            <a:r>
              <a:rPr lang="en-US" sz="4800" dirty="0" smtClean="0">
                <a:solidFill>
                  <a:schemeClr val="bg1"/>
                </a:solidFill>
                <a:latin typeface="+mn-lt"/>
              </a:rPr>
              <a:t>.”</a:t>
            </a:r>
            <a:endParaRPr lang="en-CA" sz="4800" dirty="0">
              <a:solidFill>
                <a:schemeClr val="bg1"/>
              </a:solidFill>
              <a:latin typeface="+mn-lt"/>
            </a:endParaRPr>
          </a:p>
          <a:p>
            <a:pPr marL="0" indent="0">
              <a:buNone/>
            </a:pPr>
            <a:endParaRPr lang="en-US" dirty="0"/>
          </a:p>
        </p:txBody>
      </p:sp>
    </p:spTree>
    <p:extLst>
      <p:ext uri="{BB962C8B-B14F-4D97-AF65-F5344CB8AC3E}">
        <p14:creationId xmlns:p14="http://schemas.microsoft.com/office/powerpoint/2010/main" val="1110185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smtClean="0">
                <a:solidFill>
                  <a:srgbClr val="FFFF00"/>
                </a:solidFill>
                <a:latin typeface="+mn-lt"/>
              </a:rPr>
              <a:t>NO, IT IS </a:t>
            </a:r>
            <a:r>
              <a:rPr lang="en-US" sz="4400" b="1" dirty="0" smtClean="0">
                <a:solidFill>
                  <a:srgbClr val="FF0000"/>
                </a:solidFill>
                <a:latin typeface="+mn-lt"/>
              </a:rPr>
              <a:t>YOU</a:t>
            </a:r>
            <a:endParaRPr lang="en-US" sz="4400" b="1" dirty="0">
              <a:solidFill>
                <a:srgbClr val="FF0000"/>
              </a:solidFill>
              <a:latin typeface="+mn-lt"/>
            </a:endParaRPr>
          </a:p>
        </p:txBody>
      </p:sp>
      <p:sp>
        <p:nvSpPr>
          <p:cNvPr id="3" name="Content Placeholder 2"/>
          <p:cNvSpPr>
            <a:spLocks noGrp="1"/>
          </p:cNvSpPr>
          <p:nvPr>
            <p:ph sz="quarter" idx="10"/>
          </p:nvPr>
        </p:nvSpPr>
        <p:spPr>
          <a:xfrm>
            <a:off x="457200" y="1016000"/>
            <a:ext cx="8517467" cy="4889500"/>
          </a:xfrm>
        </p:spPr>
        <p:txBody>
          <a:bodyPr/>
          <a:lstStyle/>
          <a:p>
            <a:pPr marL="0" indent="0">
              <a:buNone/>
            </a:pPr>
            <a:r>
              <a:rPr lang="en-US" sz="3600" dirty="0" smtClean="0">
                <a:solidFill>
                  <a:srgbClr val="CCFFCC"/>
                </a:solidFill>
                <a:latin typeface="+mn-lt"/>
              </a:rPr>
              <a:t>“Consciousness</a:t>
            </a:r>
            <a:r>
              <a:rPr lang="en-US" sz="3600" dirty="0" smtClean="0">
                <a:solidFill>
                  <a:schemeClr val="bg1"/>
                </a:solidFill>
                <a:latin typeface="+mn-lt"/>
              </a:rPr>
              <a:t> </a:t>
            </a:r>
            <a:r>
              <a:rPr lang="en-US" sz="3600" dirty="0">
                <a:solidFill>
                  <a:schemeClr val="bg1"/>
                </a:solidFill>
                <a:latin typeface="+mn-lt"/>
              </a:rPr>
              <a:t>is the process of creating a model of the world using multiple feedback loops in various parameters (e.g., in temperature, space, time, and in relation to others), in order to accomplish a goal (e.g., find mates, food, shelter)</a:t>
            </a:r>
            <a:r>
              <a:rPr lang="en-US" sz="3600" dirty="0" smtClean="0">
                <a:solidFill>
                  <a:schemeClr val="bg1"/>
                </a:solidFill>
                <a:latin typeface="+mn-lt"/>
              </a:rPr>
              <a:t>.”</a:t>
            </a:r>
            <a:endParaRPr lang="en-CA" sz="3600" dirty="0">
              <a:solidFill>
                <a:schemeClr val="bg1"/>
              </a:solidFill>
              <a:latin typeface="+mn-lt"/>
            </a:endParaRPr>
          </a:p>
          <a:p>
            <a:endParaRPr lang="en-US" dirty="0"/>
          </a:p>
        </p:txBody>
      </p:sp>
      <p:pic>
        <p:nvPicPr>
          <p:cNvPr id="5" name="Picture 4" descr="michio_kaku_cover.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93126" y="4106333"/>
            <a:ext cx="1311086" cy="1989667"/>
          </a:xfrm>
          <a:prstGeom prst="rect">
            <a:avLst/>
          </a:prstGeom>
        </p:spPr>
      </p:pic>
    </p:spTree>
    <p:extLst>
      <p:ext uri="{BB962C8B-B14F-4D97-AF65-F5344CB8AC3E}">
        <p14:creationId xmlns:p14="http://schemas.microsoft.com/office/powerpoint/2010/main" val="425712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0804" y="145142"/>
            <a:ext cx="8583196" cy="1016000"/>
          </a:xfrm>
        </p:spPr>
        <p:txBody>
          <a:bodyPr>
            <a:normAutofit/>
          </a:bodyPr>
          <a:lstStyle/>
          <a:p>
            <a:r>
              <a:rPr lang="en-US" sz="3200" b="1" dirty="0" smtClean="0">
                <a:solidFill>
                  <a:srgbClr val="FFFF00"/>
                </a:solidFill>
                <a:latin typeface="+mn-lt"/>
              </a:rPr>
              <a:t>Follow up to last week on advancing tech...</a:t>
            </a:r>
            <a:endParaRPr lang="en-US" sz="3200" b="1" dirty="0">
              <a:solidFill>
                <a:srgbClr val="FFFF00"/>
              </a:solidFill>
              <a:latin typeface="+mn-lt"/>
            </a:endParaRPr>
          </a:p>
        </p:txBody>
      </p:sp>
      <p:pic>
        <p:nvPicPr>
          <p:cNvPr id="4" name="Content Placeholder 3" descr="Screen Shot 2015-11-08 at 6.55.27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82" r="525"/>
          <a:stretch/>
        </p:blipFill>
        <p:spPr>
          <a:xfrm>
            <a:off x="956667" y="1153483"/>
            <a:ext cx="7076033" cy="4749800"/>
          </a:xfrm>
        </p:spPr>
      </p:pic>
    </p:spTree>
    <p:extLst>
      <p:ext uri="{BB962C8B-B14F-4D97-AF65-F5344CB8AC3E}">
        <p14:creationId xmlns:p14="http://schemas.microsoft.com/office/powerpoint/2010/main" val="3230332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17242"/>
            <a:ext cx="8229600" cy="1016000"/>
          </a:xfrm>
        </p:spPr>
        <p:txBody>
          <a:bodyPr>
            <a:normAutofit/>
          </a:bodyPr>
          <a:lstStyle/>
          <a:p>
            <a:r>
              <a:rPr lang="en-US" sz="4400" b="1" dirty="0" smtClean="0">
                <a:solidFill>
                  <a:srgbClr val="FFFF00"/>
                </a:solidFill>
                <a:latin typeface="+mn-lt"/>
              </a:rPr>
              <a:t>Could it be..?</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133242"/>
            <a:ext cx="8229600" cy="4592892"/>
          </a:xfrm>
        </p:spPr>
        <p:txBody>
          <a:bodyPr>
            <a:normAutofit/>
          </a:bodyPr>
          <a:lstStyle/>
          <a:p>
            <a:pPr marL="0" indent="0">
              <a:buNone/>
            </a:pPr>
            <a:r>
              <a:rPr lang="en-US" sz="3600" dirty="0" smtClean="0">
                <a:solidFill>
                  <a:schemeClr val="bg1"/>
                </a:solidFill>
                <a:latin typeface="+mn-lt"/>
              </a:rPr>
              <a:t>…That </a:t>
            </a:r>
            <a:r>
              <a:rPr lang="en-US" sz="3600" dirty="0" err="1" smtClean="0">
                <a:solidFill>
                  <a:schemeClr val="bg1"/>
                </a:solidFill>
                <a:latin typeface="+mn-lt"/>
              </a:rPr>
              <a:t>Kaku’s</a:t>
            </a:r>
            <a:r>
              <a:rPr lang="en-US" sz="3600" dirty="0" smtClean="0">
                <a:solidFill>
                  <a:schemeClr val="bg1"/>
                </a:solidFill>
                <a:latin typeface="+mn-lt"/>
              </a:rPr>
              <a:t> definition </a:t>
            </a:r>
            <a:r>
              <a:rPr lang="en-US" sz="3600" dirty="0">
                <a:solidFill>
                  <a:schemeClr val="bg1"/>
                </a:solidFill>
                <a:latin typeface="+mn-lt"/>
              </a:rPr>
              <a:t>o</a:t>
            </a:r>
            <a:r>
              <a:rPr lang="en-US" sz="3600" dirty="0" smtClean="0">
                <a:solidFill>
                  <a:schemeClr val="bg1"/>
                </a:solidFill>
                <a:latin typeface="+mn-lt"/>
              </a:rPr>
              <a:t>f Consciousness aligns </a:t>
            </a:r>
            <a:r>
              <a:rPr lang="en-US" sz="3600" dirty="0">
                <a:solidFill>
                  <a:schemeClr val="bg1"/>
                </a:solidFill>
                <a:latin typeface="+mn-lt"/>
              </a:rPr>
              <a:t>s</a:t>
            </a:r>
            <a:r>
              <a:rPr lang="en-US" sz="3600" dirty="0" smtClean="0">
                <a:solidFill>
                  <a:schemeClr val="bg1"/>
                </a:solidFill>
                <a:latin typeface="+mn-lt"/>
              </a:rPr>
              <a:t>o well with video games, because </a:t>
            </a:r>
            <a:r>
              <a:rPr lang="en-US" sz="3600" dirty="0" err="1" smtClean="0">
                <a:solidFill>
                  <a:schemeClr val="bg1"/>
                </a:solidFill>
                <a:latin typeface="+mn-lt"/>
              </a:rPr>
              <a:t>Bostrom</a:t>
            </a:r>
            <a:r>
              <a:rPr lang="en-US" sz="3600" dirty="0" smtClean="0">
                <a:solidFill>
                  <a:schemeClr val="bg1"/>
                </a:solidFill>
                <a:latin typeface="+mn-lt"/>
              </a:rPr>
              <a:t> is right; we are </a:t>
            </a:r>
            <a:r>
              <a:rPr lang="en-US" sz="3600" dirty="0" smtClean="0">
                <a:solidFill>
                  <a:srgbClr val="FF0000"/>
                </a:solidFill>
                <a:latin typeface="+mn-lt"/>
              </a:rPr>
              <a:t>in a video game</a:t>
            </a:r>
            <a:r>
              <a:rPr lang="en-US" sz="3600" dirty="0" smtClean="0">
                <a:solidFill>
                  <a:schemeClr val="bg1"/>
                </a:solidFill>
                <a:latin typeface="+mn-lt"/>
              </a:rPr>
              <a:t>. </a:t>
            </a:r>
            <a:endParaRPr lang="en-US" sz="3600" dirty="0">
              <a:solidFill>
                <a:schemeClr val="bg1"/>
              </a:solidFill>
              <a:latin typeface="+mn-lt"/>
            </a:endParaRPr>
          </a:p>
        </p:txBody>
      </p:sp>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22095" y="3130774"/>
            <a:ext cx="4864705" cy="2811503"/>
          </a:xfrm>
          <a:prstGeom prst="rect">
            <a:avLst/>
          </a:prstGeom>
        </p:spPr>
      </p:pic>
    </p:spTree>
    <p:extLst>
      <p:ext uri="{BB962C8B-B14F-4D97-AF65-F5344CB8AC3E}">
        <p14:creationId xmlns:p14="http://schemas.microsoft.com/office/powerpoint/2010/main" val="1930362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09-09 at 9.41.02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538" b="-538"/>
          <a:stretch/>
        </p:blipFill>
        <p:spPr>
          <a:xfrm>
            <a:off x="35998" y="351664"/>
            <a:ext cx="9029153" cy="3291049"/>
          </a:xfrm>
        </p:spPr>
      </p:pic>
      <p:sp>
        <p:nvSpPr>
          <p:cNvPr id="5" name="Rectangle 4"/>
          <p:cNvSpPr/>
          <p:nvPr/>
        </p:nvSpPr>
        <p:spPr>
          <a:xfrm>
            <a:off x="847939" y="3769986"/>
            <a:ext cx="7489371" cy="369332"/>
          </a:xfrm>
          <a:prstGeom prst="rect">
            <a:avLst/>
          </a:prstGeom>
        </p:spPr>
        <p:txBody>
          <a:bodyPr wrap="square">
            <a:spAutoFit/>
          </a:bodyPr>
          <a:lstStyle/>
          <a:p>
            <a:r>
              <a:rPr lang="en-US" dirty="0">
                <a:solidFill>
                  <a:prstClr val="black"/>
                </a:solidFill>
                <a:latin typeface="Arial"/>
                <a:hlinkClick r:id="rId3"/>
              </a:rPr>
              <a:t>https://medium.com/message/the-secret-of-minecraft-</a:t>
            </a:r>
            <a:r>
              <a:rPr lang="en-US" dirty="0" smtClean="0">
                <a:solidFill>
                  <a:prstClr val="black"/>
                </a:solidFill>
                <a:latin typeface="Arial"/>
                <a:hlinkClick r:id="rId3"/>
              </a:rPr>
              <a:t>97dfacb05a3c</a:t>
            </a:r>
            <a:endParaRPr lang="en-US" dirty="0" smtClean="0">
              <a:solidFill>
                <a:prstClr val="black"/>
              </a:solidFill>
              <a:latin typeface="Arial"/>
            </a:endParaRPr>
          </a:p>
        </p:txBody>
      </p:sp>
      <p:sp>
        <p:nvSpPr>
          <p:cNvPr id="6" name="TextBox 5"/>
          <p:cNvSpPr txBox="1"/>
          <p:nvPr/>
        </p:nvSpPr>
        <p:spPr>
          <a:xfrm>
            <a:off x="528472" y="4267741"/>
            <a:ext cx="8130418" cy="1323439"/>
          </a:xfrm>
          <a:prstGeom prst="rect">
            <a:avLst/>
          </a:prstGeom>
          <a:noFill/>
        </p:spPr>
        <p:txBody>
          <a:bodyPr wrap="square" rtlCol="0">
            <a:spAutoFit/>
          </a:bodyPr>
          <a:lstStyle/>
          <a:p>
            <a:r>
              <a:rPr lang="en-US" sz="4000" dirty="0" smtClean="0">
                <a:solidFill>
                  <a:srgbClr val="FFFFFF"/>
                </a:solidFill>
                <a:cs typeface="Lucida Console"/>
              </a:rPr>
              <a:t>“A </a:t>
            </a:r>
            <a:r>
              <a:rPr lang="en-US" sz="4000" dirty="0" smtClean="0">
                <a:solidFill>
                  <a:srgbClr val="CCFFCC"/>
                </a:solidFill>
                <a:cs typeface="Lucida Console"/>
              </a:rPr>
              <a:t>generative</a:t>
            </a:r>
            <a:r>
              <a:rPr lang="en-US" sz="4000" dirty="0" smtClean="0">
                <a:solidFill>
                  <a:srgbClr val="FFFFFF"/>
                </a:solidFill>
                <a:cs typeface="Lucida Console"/>
              </a:rPr>
              <a:t>, </a:t>
            </a:r>
            <a:r>
              <a:rPr lang="en-US" sz="4000" dirty="0" smtClean="0">
                <a:solidFill>
                  <a:srgbClr val="CCFFCC"/>
                </a:solidFill>
                <a:cs typeface="Lucida Console"/>
              </a:rPr>
              <a:t>networked </a:t>
            </a:r>
            <a:r>
              <a:rPr lang="en-US" sz="4000" dirty="0" smtClean="0">
                <a:solidFill>
                  <a:srgbClr val="FFFFFF"/>
                </a:solidFill>
                <a:cs typeface="Lucida Console"/>
              </a:rPr>
              <a:t>system laced throughout with secrets.”</a:t>
            </a:r>
            <a:endParaRPr lang="en-US" sz="4000" dirty="0">
              <a:solidFill>
                <a:srgbClr val="FFFFFF"/>
              </a:solidFill>
              <a:cs typeface="Lucida Console"/>
            </a:endParaRPr>
          </a:p>
        </p:txBody>
      </p:sp>
    </p:spTree>
    <p:extLst>
      <p:ext uri="{BB962C8B-B14F-4D97-AF65-F5344CB8AC3E}">
        <p14:creationId xmlns:p14="http://schemas.microsoft.com/office/powerpoint/2010/main" val="2361544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7696"/>
            <a:ext cx="8585626" cy="1898119"/>
          </a:xfrm>
        </p:spPr>
        <p:txBody>
          <a:bodyPr>
            <a:noAutofit/>
          </a:bodyPr>
          <a:lstStyle/>
          <a:p>
            <a:r>
              <a:rPr lang="en-US" b="1" dirty="0" smtClean="0">
                <a:solidFill>
                  <a:srgbClr val="FFFF00"/>
                </a:solidFill>
                <a:latin typeface="+mn-lt"/>
              </a:rPr>
              <a:t>Is this why we are </a:t>
            </a:r>
            <a:r>
              <a:rPr lang="en-US" b="1" dirty="0" smtClean="0">
                <a:solidFill>
                  <a:schemeClr val="bg1"/>
                </a:solidFill>
                <a:latin typeface="+mn-lt"/>
              </a:rPr>
              <a:t>so obsessed </a:t>
            </a:r>
            <a:r>
              <a:rPr lang="en-US" b="1" dirty="0" smtClean="0">
                <a:solidFill>
                  <a:srgbClr val="FFFF00"/>
                </a:solidFill>
                <a:latin typeface="+mn-lt"/>
              </a:rPr>
              <a:t>with pursuing </a:t>
            </a:r>
            <a:r>
              <a:rPr lang="en-US" b="1" dirty="0" smtClean="0">
                <a:solidFill>
                  <a:srgbClr val="FF0000"/>
                </a:solidFill>
                <a:latin typeface="+mn-lt"/>
              </a:rPr>
              <a:t>confusion</a:t>
            </a:r>
            <a:r>
              <a:rPr lang="en-US" b="1" dirty="0" smtClean="0">
                <a:solidFill>
                  <a:srgbClr val="FFFF00"/>
                </a:solidFill>
                <a:latin typeface="+mn-lt"/>
              </a:rPr>
              <a:t> between what is virtual and what is real?</a:t>
            </a:r>
            <a:endParaRPr lang="en-US" b="1" dirty="0">
              <a:solidFill>
                <a:srgbClr val="FFFF00"/>
              </a:solidFill>
              <a:latin typeface="+mn-lt"/>
            </a:endParaRPr>
          </a:p>
        </p:txBody>
      </p:sp>
      <p:pic>
        <p:nvPicPr>
          <p:cNvPr id="6" name="Content Placeholder 5" descr="Orlovsky_and_Oculus_Rift.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a:stretch/>
        </p:blipFill>
        <p:spPr>
          <a:xfrm>
            <a:off x="1604821" y="2093513"/>
            <a:ext cx="5864983" cy="3824675"/>
          </a:xfrm>
        </p:spPr>
      </p:pic>
    </p:spTree>
    <p:extLst>
      <p:ext uri="{BB962C8B-B14F-4D97-AF65-F5344CB8AC3E}">
        <p14:creationId xmlns:p14="http://schemas.microsoft.com/office/powerpoint/2010/main" val="1109280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7458"/>
            <a:ext cx="8229600" cy="1016000"/>
          </a:xfrm>
        </p:spPr>
        <p:txBody>
          <a:bodyPr>
            <a:normAutofit/>
          </a:bodyPr>
          <a:lstStyle/>
          <a:p>
            <a:r>
              <a:rPr lang="en-US" sz="4400" b="1" dirty="0" smtClean="0">
                <a:solidFill>
                  <a:srgbClr val="FFFF00"/>
                </a:solidFill>
                <a:latin typeface="+mn-lt"/>
              </a:rPr>
              <a:t>The Game of Life</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063457"/>
            <a:ext cx="8557716" cy="4882119"/>
          </a:xfrm>
        </p:spPr>
        <p:txBody>
          <a:bodyPr>
            <a:normAutofit fontScale="77500" lnSpcReduction="20000"/>
          </a:bodyPr>
          <a:lstStyle/>
          <a:p>
            <a:pPr marL="0" indent="0">
              <a:lnSpc>
                <a:spcPct val="110000"/>
              </a:lnSpc>
              <a:buNone/>
            </a:pPr>
            <a:r>
              <a:rPr lang="en-US" sz="4000" b="1" dirty="0" smtClean="0">
                <a:solidFill>
                  <a:srgbClr val="FFFFFF"/>
                </a:solidFill>
                <a:latin typeface="+mn-lt"/>
                <a:cs typeface="American Typewriter"/>
              </a:rPr>
              <a:t>Have </a:t>
            </a:r>
            <a:r>
              <a:rPr lang="en-US" sz="4000" b="1" dirty="0">
                <a:solidFill>
                  <a:srgbClr val="FFFFFF"/>
                </a:solidFill>
                <a:latin typeface="+mn-lt"/>
                <a:cs typeface="American Typewriter"/>
              </a:rPr>
              <a:t>we </a:t>
            </a:r>
            <a:r>
              <a:rPr lang="en-US" sz="4000" b="1" dirty="0" smtClean="0">
                <a:solidFill>
                  <a:srgbClr val="FFFFFF"/>
                </a:solidFill>
                <a:latin typeface="+mn-lt"/>
                <a:cs typeface="American Typewriter"/>
              </a:rPr>
              <a:t>turned life </a:t>
            </a:r>
            <a:r>
              <a:rPr lang="en-US" sz="4000" b="1" dirty="0">
                <a:solidFill>
                  <a:srgbClr val="FFFFFF"/>
                </a:solidFill>
                <a:latin typeface="+mn-lt"/>
                <a:cs typeface="American Typewriter"/>
              </a:rPr>
              <a:t>into a game</a:t>
            </a:r>
            <a:r>
              <a:rPr lang="en-US" sz="4000" dirty="0">
                <a:solidFill>
                  <a:srgbClr val="FF0000"/>
                </a:solidFill>
                <a:latin typeface="+mn-lt"/>
              </a:rPr>
              <a:t>(</a:t>
            </a:r>
            <a:r>
              <a:rPr lang="en-US" sz="4000" dirty="0" err="1">
                <a:solidFill>
                  <a:srgbClr val="FF0000"/>
                </a:solidFill>
                <a:latin typeface="+mn-lt"/>
              </a:rPr>
              <a:t>gamification</a:t>
            </a:r>
            <a:r>
              <a:rPr lang="en-US" sz="4000" dirty="0">
                <a:solidFill>
                  <a:srgbClr val="FF0000"/>
                </a:solidFill>
                <a:latin typeface="+mn-lt"/>
              </a:rPr>
              <a:t>)</a:t>
            </a:r>
            <a:r>
              <a:rPr lang="en-US" sz="4000" b="1" dirty="0">
                <a:solidFill>
                  <a:srgbClr val="FFFFFF"/>
                </a:solidFill>
                <a:latin typeface="+mn-lt"/>
              </a:rPr>
              <a:t>?</a:t>
            </a:r>
            <a:endParaRPr lang="en-US" sz="4000" b="1" i="1" dirty="0">
              <a:solidFill>
                <a:srgbClr val="FFFFFF"/>
              </a:solidFill>
              <a:latin typeface="+mn-lt"/>
            </a:endParaRPr>
          </a:p>
          <a:p>
            <a:pPr marL="0" indent="0">
              <a:lnSpc>
                <a:spcPct val="110000"/>
              </a:lnSpc>
              <a:buNone/>
            </a:pPr>
            <a:endParaRPr lang="en-US" sz="2800" dirty="0">
              <a:solidFill>
                <a:srgbClr val="FFFFFF"/>
              </a:solidFill>
              <a:latin typeface="+mn-lt"/>
            </a:endParaRPr>
          </a:p>
          <a:p>
            <a:pPr marL="0" indent="0">
              <a:lnSpc>
                <a:spcPct val="110000"/>
              </a:lnSpc>
              <a:buNone/>
            </a:pPr>
            <a:r>
              <a:rPr lang="en-US" sz="3100" dirty="0">
                <a:solidFill>
                  <a:srgbClr val="FFFFFF"/>
                </a:solidFill>
                <a:latin typeface="+mn-lt"/>
              </a:rPr>
              <a:t>*ARG’s e.g. EA’s 2001game</a:t>
            </a:r>
            <a:r>
              <a:rPr lang="en-US" sz="3100" dirty="0">
                <a:latin typeface="+mn-lt"/>
              </a:rPr>
              <a:t> </a:t>
            </a:r>
            <a:r>
              <a:rPr lang="en-US" sz="3100" dirty="0">
                <a:solidFill>
                  <a:srgbClr val="9BBB59"/>
                </a:solidFill>
                <a:latin typeface="+mn-lt"/>
              </a:rPr>
              <a:t>“</a:t>
            </a:r>
            <a:r>
              <a:rPr lang="en-US" sz="3100" b="1" dirty="0">
                <a:solidFill>
                  <a:srgbClr val="9BBB59"/>
                </a:solidFill>
                <a:latin typeface="+mn-lt"/>
              </a:rPr>
              <a:t>M</a:t>
            </a:r>
            <a:r>
              <a:rPr lang="en-US" sz="3100" b="1" dirty="0">
                <a:solidFill>
                  <a:schemeClr val="accent3"/>
                </a:solidFill>
                <a:latin typeface="+mn-lt"/>
              </a:rPr>
              <a:t>ajestic</a:t>
            </a:r>
            <a:r>
              <a:rPr lang="en-US" sz="3100" dirty="0">
                <a:solidFill>
                  <a:schemeClr val="accent3"/>
                </a:solidFill>
                <a:latin typeface="+mn-lt"/>
              </a:rPr>
              <a:t>”</a:t>
            </a:r>
            <a:r>
              <a:rPr lang="en-US" sz="3100" dirty="0">
                <a:solidFill>
                  <a:srgbClr val="FFFFFF"/>
                </a:solidFill>
                <a:latin typeface="+mn-lt"/>
              </a:rPr>
              <a:t>: tagline = </a:t>
            </a:r>
            <a:r>
              <a:rPr lang="en-US" sz="3100" dirty="0">
                <a:solidFill>
                  <a:srgbClr val="FFFF00"/>
                </a:solidFill>
                <a:latin typeface="+mn-lt"/>
              </a:rPr>
              <a:t>“It Plays You”</a:t>
            </a:r>
            <a:r>
              <a:rPr lang="en-US" sz="3100" dirty="0">
                <a:solidFill>
                  <a:srgbClr val="FFFFFF"/>
                </a:solidFill>
                <a:latin typeface="+mn-lt"/>
              </a:rPr>
              <a:t>;  by phone, email, instant messaging, fax, and dedicated </a:t>
            </a:r>
            <a:r>
              <a:rPr lang="en-US" sz="3100" dirty="0" smtClean="0">
                <a:solidFill>
                  <a:srgbClr val="FFFFFF"/>
                </a:solidFill>
                <a:latin typeface="+mn-lt"/>
              </a:rPr>
              <a:t>websites</a:t>
            </a:r>
            <a:r>
              <a:rPr lang="en-US" sz="3100" dirty="0">
                <a:solidFill>
                  <a:schemeClr val="bg1"/>
                </a:solidFill>
                <a:latin typeface="+mn-lt"/>
              </a:rPr>
              <a:t>.</a:t>
            </a:r>
          </a:p>
          <a:p>
            <a:pPr marL="0" indent="0">
              <a:lnSpc>
                <a:spcPct val="110000"/>
              </a:lnSpc>
              <a:buNone/>
            </a:pPr>
            <a:r>
              <a:rPr lang="en-US" sz="3100" b="1" dirty="0">
                <a:solidFill>
                  <a:srgbClr val="FFFFFF"/>
                </a:solidFill>
                <a:latin typeface="+mn-lt"/>
              </a:rPr>
              <a:t>* Film Meme: </a:t>
            </a:r>
            <a:r>
              <a:rPr lang="en-US" sz="3100" dirty="0">
                <a:solidFill>
                  <a:schemeClr val="accent5"/>
                </a:solidFill>
                <a:latin typeface="+mn-lt"/>
              </a:rPr>
              <a:t>“Inside the Game”</a:t>
            </a:r>
          </a:p>
          <a:p>
            <a:pPr marL="0" indent="0">
              <a:lnSpc>
                <a:spcPct val="110000"/>
              </a:lnSpc>
              <a:buNone/>
            </a:pPr>
            <a:r>
              <a:rPr lang="en-US" dirty="0" err="1">
                <a:solidFill>
                  <a:schemeClr val="bg1"/>
                </a:solidFill>
                <a:latin typeface="+mn-lt"/>
              </a:rPr>
              <a:t>Tron</a:t>
            </a:r>
            <a:r>
              <a:rPr lang="en-US" dirty="0">
                <a:solidFill>
                  <a:schemeClr val="bg1"/>
                </a:solidFill>
                <a:latin typeface="+mn-lt"/>
              </a:rPr>
              <a:t> (1982) &amp; </a:t>
            </a:r>
            <a:r>
              <a:rPr lang="en-US" dirty="0" err="1">
                <a:solidFill>
                  <a:schemeClr val="bg1"/>
                </a:solidFill>
                <a:latin typeface="+mn-lt"/>
              </a:rPr>
              <a:t>Tron</a:t>
            </a:r>
            <a:r>
              <a:rPr lang="en-US" dirty="0">
                <a:solidFill>
                  <a:schemeClr val="bg1"/>
                </a:solidFill>
                <a:latin typeface="+mn-lt"/>
              </a:rPr>
              <a:t> Legacy (2010); </a:t>
            </a:r>
            <a:endParaRPr lang="en-US" dirty="0" smtClean="0">
              <a:solidFill>
                <a:schemeClr val="bg1"/>
              </a:solidFill>
              <a:latin typeface="+mn-lt"/>
            </a:endParaRPr>
          </a:p>
          <a:p>
            <a:pPr marL="0" indent="0">
              <a:lnSpc>
                <a:spcPct val="110000"/>
              </a:lnSpc>
              <a:buNone/>
            </a:pPr>
            <a:r>
              <a:rPr lang="en-US" dirty="0" err="1" smtClean="0">
                <a:solidFill>
                  <a:schemeClr val="bg1"/>
                </a:solidFill>
                <a:latin typeface="+mn-lt"/>
              </a:rPr>
              <a:t>Wargames</a:t>
            </a:r>
            <a:r>
              <a:rPr lang="en-US" dirty="0" smtClean="0">
                <a:solidFill>
                  <a:schemeClr val="bg1"/>
                </a:solidFill>
                <a:latin typeface="+mn-lt"/>
              </a:rPr>
              <a:t> </a:t>
            </a:r>
            <a:r>
              <a:rPr lang="en-US" dirty="0">
                <a:solidFill>
                  <a:schemeClr val="bg1"/>
                </a:solidFill>
                <a:latin typeface="+mn-lt"/>
              </a:rPr>
              <a:t>(1983)</a:t>
            </a:r>
            <a:r>
              <a:rPr lang="en-US" dirty="0" smtClean="0">
                <a:solidFill>
                  <a:schemeClr val="bg1"/>
                </a:solidFill>
                <a:latin typeface="+mn-lt"/>
              </a:rPr>
              <a:t>; </a:t>
            </a:r>
            <a:r>
              <a:rPr lang="en-US" dirty="0" err="1" smtClean="0">
                <a:solidFill>
                  <a:schemeClr val="bg1"/>
                </a:solidFill>
                <a:latin typeface="+mn-lt"/>
              </a:rPr>
              <a:t>eXistenZ</a:t>
            </a:r>
            <a:r>
              <a:rPr lang="en-US" dirty="0" smtClean="0">
                <a:solidFill>
                  <a:schemeClr val="bg1"/>
                </a:solidFill>
                <a:latin typeface="+mn-lt"/>
              </a:rPr>
              <a:t> </a:t>
            </a:r>
            <a:r>
              <a:rPr lang="en-US" dirty="0">
                <a:solidFill>
                  <a:schemeClr val="bg1"/>
                </a:solidFill>
                <a:latin typeface="+mn-lt"/>
              </a:rPr>
              <a:t>(1999); </a:t>
            </a:r>
            <a:endParaRPr lang="en-US" dirty="0" smtClean="0">
              <a:solidFill>
                <a:schemeClr val="bg1"/>
              </a:solidFill>
              <a:latin typeface="+mn-lt"/>
            </a:endParaRPr>
          </a:p>
          <a:p>
            <a:pPr marL="0" indent="0">
              <a:lnSpc>
                <a:spcPct val="110000"/>
              </a:lnSpc>
              <a:buNone/>
            </a:pPr>
            <a:r>
              <a:rPr lang="en-US" dirty="0" smtClean="0">
                <a:solidFill>
                  <a:schemeClr val="bg1"/>
                </a:solidFill>
                <a:latin typeface="+mn-lt"/>
              </a:rPr>
              <a:t>The </a:t>
            </a:r>
            <a:r>
              <a:rPr lang="en-US" dirty="0">
                <a:solidFill>
                  <a:schemeClr val="bg1"/>
                </a:solidFill>
                <a:latin typeface="+mn-lt"/>
              </a:rPr>
              <a:t>Thirteenth Floor (1999);</a:t>
            </a:r>
          </a:p>
          <a:p>
            <a:pPr marL="0" indent="0">
              <a:lnSpc>
                <a:spcPct val="110000"/>
              </a:lnSpc>
              <a:buNone/>
            </a:pPr>
            <a:r>
              <a:rPr lang="en-US" dirty="0">
                <a:solidFill>
                  <a:schemeClr val="bg1"/>
                </a:solidFill>
                <a:latin typeface="+mn-lt"/>
              </a:rPr>
              <a:t>The Matrix (1999)</a:t>
            </a:r>
            <a:r>
              <a:rPr lang="en-US" dirty="0" smtClean="0">
                <a:solidFill>
                  <a:schemeClr val="bg1"/>
                </a:solidFill>
                <a:latin typeface="+mn-lt"/>
              </a:rPr>
              <a:t>; Avalon </a:t>
            </a:r>
            <a:r>
              <a:rPr lang="en-US" dirty="0">
                <a:solidFill>
                  <a:schemeClr val="bg1"/>
                </a:solidFill>
                <a:latin typeface="+mn-lt"/>
              </a:rPr>
              <a:t>(2001); </a:t>
            </a:r>
            <a:endParaRPr lang="en-US" dirty="0" smtClean="0">
              <a:solidFill>
                <a:schemeClr val="bg1"/>
              </a:solidFill>
              <a:latin typeface="+mn-lt"/>
            </a:endParaRPr>
          </a:p>
          <a:p>
            <a:pPr marL="0" indent="0">
              <a:lnSpc>
                <a:spcPct val="110000"/>
              </a:lnSpc>
              <a:buNone/>
            </a:pPr>
            <a:r>
              <a:rPr lang="en-US" dirty="0" smtClean="0">
                <a:solidFill>
                  <a:schemeClr val="bg1"/>
                </a:solidFill>
                <a:latin typeface="+mn-lt"/>
              </a:rPr>
              <a:t>Gamer </a:t>
            </a:r>
            <a:r>
              <a:rPr lang="en-US" dirty="0">
                <a:solidFill>
                  <a:schemeClr val="bg1"/>
                </a:solidFill>
                <a:latin typeface="+mn-lt"/>
              </a:rPr>
              <a:t>(2009); </a:t>
            </a:r>
            <a:r>
              <a:rPr lang="en-US" dirty="0" smtClean="0">
                <a:solidFill>
                  <a:schemeClr val="bg1"/>
                </a:solidFill>
                <a:latin typeface="+mn-lt"/>
              </a:rPr>
              <a:t>Surrogates </a:t>
            </a:r>
            <a:r>
              <a:rPr lang="en-US" dirty="0">
                <a:solidFill>
                  <a:schemeClr val="bg1"/>
                </a:solidFill>
                <a:latin typeface="+mn-lt"/>
              </a:rPr>
              <a:t>(2009); </a:t>
            </a:r>
            <a:endParaRPr lang="en-US" dirty="0" smtClean="0">
              <a:solidFill>
                <a:schemeClr val="bg1"/>
              </a:solidFill>
              <a:latin typeface="+mn-lt"/>
            </a:endParaRPr>
          </a:p>
          <a:p>
            <a:pPr marL="0" indent="0">
              <a:lnSpc>
                <a:spcPct val="110000"/>
              </a:lnSpc>
              <a:buNone/>
            </a:pPr>
            <a:r>
              <a:rPr lang="en-US" dirty="0" smtClean="0">
                <a:solidFill>
                  <a:schemeClr val="bg1"/>
                </a:solidFill>
                <a:latin typeface="+mn-lt"/>
              </a:rPr>
              <a:t>Wreck</a:t>
            </a:r>
            <a:r>
              <a:rPr lang="en-US" dirty="0">
                <a:solidFill>
                  <a:schemeClr val="bg1"/>
                </a:solidFill>
                <a:latin typeface="+mn-lt"/>
              </a:rPr>
              <a:t>-It-Ralph (2012</a:t>
            </a:r>
            <a:r>
              <a:rPr lang="en-US" dirty="0" smtClean="0">
                <a:solidFill>
                  <a:schemeClr val="bg1"/>
                </a:solidFill>
                <a:latin typeface="+mn-lt"/>
              </a:rPr>
              <a:t>).</a:t>
            </a:r>
            <a:endParaRPr lang="en-US" dirty="0">
              <a:solidFill>
                <a:schemeClr val="bg1"/>
              </a:solidFill>
              <a:latin typeface="+mn-lt"/>
            </a:endParaRPr>
          </a:p>
          <a:p>
            <a:pPr marL="0" indent="0">
              <a:buNone/>
            </a:pPr>
            <a:endParaRPr lang="en-US"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5434863" y="4229471"/>
            <a:ext cx="3709137" cy="1946152"/>
          </a:xfrm>
          <a:prstGeom prst="rect">
            <a:avLst/>
          </a:prstGeom>
        </p:spPr>
      </p:pic>
    </p:spTree>
    <p:extLst>
      <p:ext uri="{BB962C8B-B14F-4D97-AF65-F5344CB8AC3E}">
        <p14:creationId xmlns:p14="http://schemas.microsoft.com/office/powerpoint/2010/main" val="1932115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3876"/>
            <a:ext cx="8229600" cy="1016000"/>
          </a:xfrm>
        </p:spPr>
        <p:txBody>
          <a:bodyPr>
            <a:normAutofit/>
          </a:bodyPr>
          <a:lstStyle/>
          <a:p>
            <a:r>
              <a:rPr lang="en-US" sz="4400" b="1" dirty="0" smtClean="0">
                <a:solidFill>
                  <a:srgbClr val="FFFF00"/>
                </a:solidFill>
                <a:latin typeface="+mn-lt"/>
              </a:rPr>
              <a:t>If you want to go all the way…</a:t>
            </a:r>
            <a:endParaRPr lang="en-US" sz="4400" b="1" dirty="0">
              <a:solidFill>
                <a:srgbClr val="FFFF00"/>
              </a:solidFill>
              <a:latin typeface="+mn-lt"/>
            </a:endParaRPr>
          </a:p>
        </p:txBody>
      </p:sp>
      <p:pic>
        <p:nvPicPr>
          <p:cNvPr id="4" name="Content Placeholder 3" descr="Screen Shot 2014-10-29 at 10.20.53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656" r="-431"/>
          <a:stretch/>
        </p:blipFill>
        <p:spPr>
          <a:xfrm>
            <a:off x="1822182" y="1711552"/>
            <a:ext cx="5315666" cy="4014561"/>
          </a:xfrm>
        </p:spPr>
      </p:pic>
      <p:pic>
        <p:nvPicPr>
          <p:cNvPr id="5" name="Picture 4" descr="Screen Shot 2014-10-29 at 10.20.2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5087" y="929175"/>
            <a:ext cx="6064980" cy="782377"/>
          </a:xfrm>
          <a:prstGeom prst="rect">
            <a:avLst/>
          </a:prstGeom>
        </p:spPr>
      </p:pic>
      <p:sp>
        <p:nvSpPr>
          <p:cNvPr id="6" name="Rectangle 5"/>
          <p:cNvSpPr/>
          <p:nvPr/>
        </p:nvSpPr>
        <p:spPr>
          <a:xfrm rot="10800000" flipV="1">
            <a:off x="810123" y="5726113"/>
            <a:ext cx="8333877" cy="276999"/>
          </a:xfrm>
          <a:prstGeom prst="rect">
            <a:avLst/>
          </a:prstGeom>
        </p:spPr>
        <p:txBody>
          <a:bodyPr wrap="square">
            <a:spAutoFit/>
          </a:bodyPr>
          <a:lstStyle/>
          <a:p>
            <a:r>
              <a:rPr lang="en-US" sz="1200" dirty="0">
                <a:hlinkClick r:id="rId4"/>
              </a:rPr>
              <a:t>http://www.dailymail.co.uk/sciencetech/article-2522482/Is-universe-hologram-Physicists-believe-live-</a:t>
            </a:r>
            <a:r>
              <a:rPr lang="en-US" sz="1200" dirty="0" smtClean="0">
                <a:hlinkClick r:id="rId4"/>
              </a:rPr>
              <a:t>projection.html</a:t>
            </a:r>
            <a:r>
              <a:rPr lang="en-US" sz="1200" dirty="0" smtClean="0"/>
              <a:t> </a:t>
            </a:r>
            <a:endParaRPr lang="en-US" sz="1200" dirty="0"/>
          </a:p>
        </p:txBody>
      </p:sp>
    </p:spTree>
    <p:extLst>
      <p:ext uri="{BB962C8B-B14F-4D97-AF65-F5344CB8AC3E}">
        <p14:creationId xmlns:p14="http://schemas.microsoft.com/office/powerpoint/2010/main" val="3070675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634899"/>
            <a:ext cx="8229600" cy="5091235"/>
          </a:xfrm>
        </p:spPr>
        <p:txBody>
          <a:bodyPr>
            <a:normAutofit/>
          </a:bodyPr>
          <a:lstStyle/>
          <a:p>
            <a:pPr marL="0" indent="0">
              <a:buNone/>
            </a:pPr>
            <a:r>
              <a:rPr lang="en-US" sz="4000" b="1" dirty="0" smtClean="0">
                <a:solidFill>
                  <a:srgbClr val="FFFF00"/>
                </a:solidFill>
                <a:latin typeface="+mn-lt"/>
              </a:rPr>
              <a:t>Remember</a:t>
            </a:r>
          </a:p>
          <a:p>
            <a:pPr marL="0" indent="0">
              <a:buNone/>
            </a:pPr>
            <a:r>
              <a:rPr lang="en-US" sz="4000" b="1" dirty="0" smtClean="0">
                <a:solidFill>
                  <a:srgbClr val="FFFF00"/>
                </a:solidFill>
                <a:latin typeface="+mn-lt"/>
              </a:rPr>
              <a:t>Causation</a:t>
            </a:r>
          </a:p>
          <a:p>
            <a:pPr marL="0" indent="0">
              <a:buNone/>
            </a:pPr>
            <a:r>
              <a:rPr lang="en-US" sz="4000" b="1" dirty="0" smtClean="0">
                <a:solidFill>
                  <a:schemeClr val="bg1"/>
                </a:solidFill>
                <a:latin typeface="+mn-lt"/>
              </a:rPr>
              <a:t> or </a:t>
            </a:r>
          </a:p>
          <a:p>
            <a:pPr marL="0" indent="0">
              <a:buNone/>
            </a:pPr>
            <a:r>
              <a:rPr lang="en-US" sz="4000" b="1" dirty="0" smtClean="0">
                <a:solidFill>
                  <a:srgbClr val="FFFF00"/>
                </a:solidFill>
                <a:latin typeface="+mn-lt"/>
              </a:rPr>
              <a:t>Correlation?</a:t>
            </a:r>
          </a:p>
          <a:p>
            <a:pPr marL="0" indent="0">
              <a:buNone/>
            </a:pPr>
            <a:endParaRPr lang="en-US" sz="4000" b="1" dirty="0">
              <a:solidFill>
                <a:srgbClr val="FFFF00"/>
              </a:solidFill>
              <a:latin typeface="+mn-lt"/>
            </a:endParaRPr>
          </a:p>
          <a:p>
            <a:pPr marL="0" indent="0">
              <a:buNone/>
            </a:pPr>
            <a:endParaRPr lang="en-US" sz="4000" b="1" dirty="0">
              <a:solidFill>
                <a:srgbClr val="FFFF00"/>
              </a:solidFill>
              <a:latin typeface="+mn-lt"/>
            </a:endParaRPr>
          </a:p>
        </p:txBody>
      </p:sp>
    </p:spTree>
    <p:extLst>
      <p:ext uri="{BB962C8B-B14F-4D97-AF65-F5344CB8AC3E}">
        <p14:creationId xmlns:p14="http://schemas.microsoft.com/office/powerpoint/2010/main" val="3472596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9544"/>
            <a:ext cx="8229600" cy="1016000"/>
          </a:xfrm>
        </p:spPr>
        <p:txBody>
          <a:bodyPr>
            <a:normAutofit/>
          </a:bodyPr>
          <a:lstStyle/>
          <a:p>
            <a:r>
              <a:rPr lang="en-US" sz="4800" b="1" dirty="0" smtClean="0">
                <a:solidFill>
                  <a:srgbClr val="FFFF00"/>
                </a:solidFill>
                <a:latin typeface="+mn-lt"/>
              </a:rPr>
              <a:t>But even if not…</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1035544"/>
            <a:ext cx="8229600" cy="4690590"/>
          </a:xfrm>
        </p:spPr>
        <p:txBody>
          <a:bodyPr>
            <a:normAutofit/>
          </a:bodyPr>
          <a:lstStyle/>
          <a:p>
            <a:pPr marL="0" indent="0">
              <a:buNone/>
            </a:pPr>
            <a:r>
              <a:rPr lang="en-US" sz="3600" b="1" dirty="0" smtClean="0">
                <a:solidFill>
                  <a:schemeClr val="bg1"/>
                </a:solidFill>
                <a:latin typeface="+mn-lt"/>
              </a:rPr>
              <a:t>Even if conventional explanation…</a:t>
            </a:r>
          </a:p>
          <a:p>
            <a:pPr marL="0" indent="0">
              <a:buNone/>
            </a:pPr>
            <a:r>
              <a:rPr lang="en-US" sz="3600" b="1" dirty="0" smtClean="0">
                <a:solidFill>
                  <a:schemeClr val="bg1"/>
                </a:solidFill>
                <a:latin typeface="+mn-lt"/>
              </a:rPr>
              <a:t>Do you </a:t>
            </a:r>
            <a:r>
              <a:rPr lang="en-US" sz="3600" b="1" dirty="0">
                <a:solidFill>
                  <a:schemeClr val="bg1"/>
                </a:solidFill>
                <a:latin typeface="+mn-lt"/>
              </a:rPr>
              <a:t>r</a:t>
            </a:r>
            <a:r>
              <a:rPr lang="en-US" sz="3600" b="1" dirty="0" smtClean="0">
                <a:solidFill>
                  <a:schemeClr val="bg1"/>
                </a:solidFill>
                <a:latin typeface="+mn-lt"/>
              </a:rPr>
              <a:t>emember this question</a:t>
            </a:r>
            <a:r>
              <a:rPr lang="en-US" sz="3600" b="1" dirty="0" smtClean="0">
                <a:solidFill>
                  <a:srgbClr val="FFFF00"/>
                </a:solidFill>
                <a:latin typeface="+mn-lt"/>
              </a:rPr>
              <a:t>?</a:t>
            </a:r>
            <a:endParaRPr lang="en-US" sz="3600" b="1" dirty="0">
              <a:solidFill>
                <a:srgbClr val="FFFF00"/>
              </a:solidFill>
              <a:latin typeface="+mn-lt"/>
            </a:endParaRPr>
          </a:p>
        </p:txBody>
      </p:sp>
      <p:pic>
        <p:nvPicPr>
          <p:cNvPr id="4" name="Picture 3" descr="IMG_0893.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99058" y="2330778"/>
            <a:ext cx="4764902" cy="3558971"/>
          </a:xfrm>
          <a:prstGeom prst="rect">
            <a:avLst/>
          </a:prstGeom>
        </p:spPr>
      </p:pic>
    </p:spTree>
    <p:extLst>
      <p:ext uri="{BB962C8B-B14F-4D97-AF65-F5344CB8AC3E}">
        <p14:creationId xmlns:p14="http://schemas.microsoft.com/office/powerpoint/2010/main" val="1521278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920"/>
            <a:ext cx="8229600" cy="1016000"/>
          </a:xfrm>
        </p:spPr>
        <p:txBody>
          <a:bodyPr>
            <a:normAutofit fontScale="90000"/>
          </a:bodyPr>
          <a:lstStyle/>
          <a:p>
            <a:r>
              <a:rPr lang="en-US" sz="6000" b="1" dirty="0" smtClean="0">
                <a:solidFill>
                  <a:srgbClr val="FF0000"/>
                </a:solidFill>
                <a:latin typeface="+mn-lt"/>
                <a:cs typeface="Andale Mono"/>
              </a:rPr>
              <a:t>WHY?</a:t>
            </a:r>
            <a:endParaRPr lang="en-US" sz="6000" b="1" dirty="0">
              <a:solidFill>
                <a:srgbClr val="FF0000"/>
              </a:solidFill>
              <a:latin typeface="+mn-lt"/>
              <a:cs typeface="Andale Mono"/>
            </a:endParaRPr>
          </a:p>
        </p:txBody>
      </p:sp>
      <p:sp>
        <p:nvSpPr>
          <p:cNvPr id="3" name="Content Placeholder 2"/>
          <p:cNvSpPr>
            <a:spLocks noGrp="1"/>
          </p:cNvSpPr>
          <p:nvPr>
            <p:ph sz="quarter" idx="10"/>
          </p:nvPr>
        </p:nvSpPr>
        <p:spPr>
          <a:xfrm>
            <a:off x="457200" y="1019921"/>
            <a:ext cx="8508826" cy="5195818"/>
          </a:xfrm>
        </p:spPr>
        <p:txBody>
          <a:bodyPr>
            <a:normAutofit fontScale="85000" lnSpcReduction="20000"/>
          </a:bodyPr>
          <a:lstStyle/>
          <a:p>
            <a:pPr marL="0" indent="0">
              <a:lnSpc>
                <a:spcPct val="100000"/>
              </a:lnSpc>
              <a:buNone/>
            </a:pPr>
            <a:r>
              <a:rPr lang="en-US" sz="3600" dirty="0" smtClean="0">
                <a:solidFill>
                  <a:schemeClr val="bg1"/>
                </a:solidFill>
                <a:latin typeface="+mn-lt"/>
                <a:cs typeface="Lucida Console"/>
              </a:rPr>
              <a:t>“</a:t>
            </a:r>
            <a:r>
              <a:rPr lang="en-US" sz="3600" dirty="0" smtClean="0">
                <a:solidFill>
                  <a:srgbClr val="FFFF00"/>
                </a:solidFill>
                <a:latin typeface="+mn-lt"/>
                <a:cs typeface="Lucida Console"/>
              </a:rPr>
              <a:t>Equally strange is our general addiction to games</a:t>
            </a:r>
            <a:r>
              <a:rPr lang="en-US" sz="3600" dirty="0" smtClean="0">
                <a:solidFill>
                  <a:schemeClr val="bg1"/>
                </a:solidFill>
                <a:latin typeface="+mn-lt"/>
                <a:cs typeface="Lucida Console"/>
              </a:rPr>
              <a:t>, both physical and mental. The profusion of games is truly startling: card games, board games, word games, ball games, </a:t>
            </a:r>
            <a:r>
              <a:rPr lang="en-US" sz="3600" dirty="0" smtClean="0">
                <a:solidFill>
                  <a:srgbClr val="FFFF00"/>
                </a:solidFill>
                <a:latin typeface="+mn-lt"/>
                <a:cs typeface="Lucida Console"/>
              </a:rPr>
              <a:t>electronic games</a:t>
            </a:r>
            <a:r>
              <a:rPr lang="en-US" sz="3600" dirty="0" smtClean="0">
                <a:solidFill>
                  <a:schemeClr val="bg1"/>
                </a:solidFill>
                <a:latin typeface="+mn-lt"/>
                <a:cs typeface="Lucida Console"/>
              </a:rPr>
              <a:t>….</a:t>
            </a:r>
            <a:r>
              <a:rPr lang="en-US" sz="3600" dirty="0" smtClean="0">
                <a:solidFill>
                  <a:srgbClr val="FFFF00"/>
                </a:solidFill>
                <a:latin typeface="+mn-lt"/>
                <a:cs typeface="Lucida Console"/>
              </a:rPr>
              <a:t>We even assemble in huge crowds to watch others playing games</a:t>
            </a:r>
            <a:r>
              <a:rPr lang="en-US" sz="3600" dirty="0" smtClean="0">
                <a:solidFill>
                  <a:schemeClr val="bg1"/>
                </a:solidFill>
                <a:latin typeface="+mn-lt"/>
                <a:cs typeface="Lucida Console"/>
              </a:rPr>
              <a:t>. What does all this mean? Do we simply get easily bored and cannot tolerate inactivity? I can find nothing in the literature of scientific psychology that helps me to understand such bizarre behavior.”</a:t>
            </a:r>
          </a:p>
          <a:p>
            <a:pPr marL="0" indent="0">
              <a:buNone/>
            </a:pPr>
            <a:endParaRPr lang="en-US" sz="1800" dirty="0" smtClean="0">
              <a:solidFill>
                <a:schemeClr val="bg1"/>
              </a:solidFill>
              <a:latin typeface="+mn-lt"/>
              <a:cs typeface="Lucida Console"/>
            </a:endParaRPr>
          </a:p>
          <a:p>
            <a:pPr marL="0" indent="0">
              <a:buNone/>
            </a:pPr>
            <a:r>
              <a:rPr lang="en-US" sz="1800" dirty="0" smtClean="0">
                <a:solidFill>
                  <a:schemeClr val="bg1"/>
                </a:solidFill>
                <a:latin typeface="+mn-lt"/>
                <a:cs typeface="Lucida Console"/>
              </a:rPr>
              <a:t>The Human Legacy (1982)</a:t>
            </a:r>
          </a:p>
          <a:p>
            <a:pPr marL="0" indent="0">
              <a:buNone/>
            </a:pPr>
            <a:r>
              <a:rPr lang="en-US" sz="1800" dirty="0" smtClean="0">
                <a:solidFill>
                  <a:schemeClr val="bg1"/>
                </a:solidFill>
                <a:latin typeface="+mn-lt"/>
                <a:cs typeface="Lucida Console"/>
              </a:rPr>
              <a:t>Leon Festinger</a:t>
            </a:r>
            <a:endParaRPr lang="en-US" sz="1800" dirty="0">
              <a:solidFill>
                <a:schemeClr val="bg1"/>
              </a:solidFill>
              <a:latin typeface="+mn-lt"/>
              <a:cs typeface="Lucida Console"/>
            </a:endParaRPr>
          </a:p>
        </p:txBody>
      </p:sp>
      <p:pic>
        <p:nvPicPr>
          <p:cNvPr id="4" name="Picture 3"/>
          <p:cNvPicPr>
            <a:picLocks noChangeAspect="1"/>
          </p:cNvPicPr>
          <p:nvPr/>
        </p:nvPicPr>
        <p:blipFill>
          <a:blip r:embed="rId2"/>
          <a:stretch>
            <a:fillRect/>
          </a:stretch>
        </p:blipFill>
        <p:spPr>
          <a:xfrm>
            <a:off x="4629195" y="5072386"/>
            <a:ext cx="912040" cy="1412766"/>
          </a:xfrm>
          <a:prstGeom prst="rect">
            <a:avLst/>
          </a:prstGeom>
        </p:spPr>
      </p:pic>
    </p:spTree>
    <p:extLst>
      <p:ext uri="{BB962C8B-B14F-4D97-AF65-F5344CB8AC3E}">
        <p14:creationId xmlns:p14="http://schemas.microsoft.com/office/powerpoint/2010/main" val="88386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3200"/>
            <a:ext cx="8686800" cy="1204935"/>
          </a:xfrm>
        </p:spPr>
        <p:txBody>
          <a:bodyPr>
            <a:normAutofit fontScale="90000"/>
          </a:bodyPr>
          <a:lstStyle/>
          <a:p>
            <a:r>
              <a:rPr lang="en-US" dirty="0"/>
              <a:t/>
            </a:r>
            <a:br>
              <a:rPr lang="en-US" dirty="0"/>
            </a:br>
            <a:r>
              <a:rPr lang="en-US" sz="4900" b="1" dirty="0" smtClean="0">
                <a:solidFill>
                  <a:srgbClr val="FFFF00"/>
                </a:solidFill>
                <a:latin typeface="+mn-lt"/>
              </a:rPr>
              <a:t>Perhaps we can answer that…</a:t>
            </a:r>
            <a:br>
              <a:rPr lang="en-US" sz="4900" b="1" dirty="0" smtClean="0">
                <a:solidFill>
                  <a:srgbClr val="FFFF00"/>
                </a:solidFill>
                <a:latin typeface="+mn-lt"/>
              </a:rPr>
            </a:br>
            <a:r>
              <a:rPr lang="en-US" sz="4900" b="1" dirty="0" smtClean="0">
                <a:solidFill>
                  <a:srgbClr val="FFFF00"/>
                </a:solidFill>
                <a:latin typeface="+mn-lt"/>
              </a:rPr>
              <a:t>at least</a:t>
            </a:r>
            <a:r>
              <a:rPr lang="en-US" sz="4900" dirty="0">
                <a:solidFill>
                  <a:srgbClr val="FFFF00"/>
                </a:solidFill>
                <a:latin typeface="+mn-lt"/>
              </a:rPr>
              <a:t/>
            </a:r>
            <a:br>
              <a:rPr lang="en-US" sz="4900" dirty="0">
                <a:solidFill>
                  <a:srgbClr val="FFFF00"/>
                </a:solidFill>
                <a:latin typeface="+mn-lt"/>
              </a:rPr>
            </a:br>
            <a:endParaRPr lang="en-US" sz="4900" dirty="0">
              <a:solidFill>
                <a:srgbClr val="FFFF00"/>
              </a:solidFill>
              <a:latin typeface="+mn-lt"/>
            </a:endParaRPr>
          </a:p>
        </p:txBody>
      </p:sp>
      <p:sp>
        <p:nvSpPr>
          <p:cNvPr id="3" name="Content Placeholder 2"/>
          <p:cNvSpPr>
            <a:spLocks noGrp="1"/>
          </p:cNvSpPr>
          <p:nvPr>
            <p:ph sz="quarter" idx="10"/>
          </p:nvPr>
        </p:nvSpPr>
        <p:spPr>
          <a:xfrm>
            <a:off x="457200" y="1408135"/>
            <a:ext cx="8229600" cy="4317999"/>
          </a:xfrm>
        </p:spPr>
        <p:txBody>
          <a:bodyPr>
            <a:normAutofit/>
          </a:bodyPr>
          <a:lstStyle/>
          <a:p>
            <a:pPr marL="0" indent="0">
              <a:buNone/>
            </a:pPr>
            <a:r>
              <a:rPr lang="en-US" sz="4400" dirty="0" smtClean="0">
                <a:solidFill>
                  <a:schemeClr val="bg1"/>
                </a:solidFill>
                <a:latin typeface="Arial Hebrew Scholar"/>
                <a:cs typeface="Arial Hebrew Scholar"/>
              </a:rPr>
              <a:t>How we are </a:t>
            </a:r>
            <a:r>
              <a:rPr lang="en-US" sz="4400" dirty="0" smtClean="0">
                <a:solidFill>
                  <a:srgbClr val="CCFFCC"/>
                </a:solidFill>
                <a:latin typeface="Arial Hebrew Scholar"/>
                <a:cs typeface="Arial Hebrew Scholar"/>
              </a:rPr>
              <a:t>conscious</a:t>
            </a:r>
            <a:r>
              <a:rPr lang="en-US" sz="4400" dirty="0" smtClean="0">
                <a:solidFill>
                  <a:schemeClr val="bg1"/>
                </a:solidFill>
                <a:latin typeface="Arial Hebrew Scholar"/>
                <a:cs typeface="Arial Hebrew Scholar"/>
              </a:rPr>
              <a:t> </a:t>
            </a:r>
            <a:r>
              <a:rPr lang="en-US" sz="4400" dirty="0">
                <a:solidFill>
                  <a:schemeClr val="bg1"/>
                </a:solidFill>
                <a:latin typeface="Arial Hebrew Scholar"/>
                <a:cs typeface="Arial Hebrew Scholar"/>
              </a:rPr>
              <a:t>&amp;</a:t>
            </a:r>
            <a:r>
              <a:rPr lang="en-US" sz="4400" dirty="0" smtClean="0">
                <a:solidFill>
                  <a:schemeClr val="bg1"/>
                </a:solidFill>
                <a:latin typeface="Arial Hebrew Scholar"/>
                <a:cs typeface="Arial Hebrew Scholar"/>
              </a:rPr>
              <a:t> </a:t>
            </a:r>
          </a:p>
          <a:p>
            <a:pPr marL="0" indent="0">
              <a:buNone/>
            </a:pPr>
            <a:r>
              <a:rPr lang="en-US" sz="4400" dirty="0" smtClean="0">
                <a:solidFill>
                  <a:schemeClr val="bg1"/>
                </a:solidFill>
                <a:latin typeface="Arial Hebrew Scholar"/>
                <a:cs typeface="Arial Hebrew Scholar"/>
              </a:rPr>
              <a:t>how we </a:t>
            </a:r>
            <a:r>
              <a:rPr lang="en-US" sz="4400" dirty="0" smtClean="0">
                <a:solidFill>
                  <a:srgbClr val="CCFFCC"/>
                </a:solidFill>
                <a:latin typeface="Arial Hebrew Scholar"/>
                <a:cs typeface="Arial Hebrew Scholar"/>
              </a:rPr>
              <a:t>(video) game</a:t>
            </a:r>
            <a:r>
              <a:rPr lang="en-US" sz="4400" dirty="0" smtClean="0">
                <a:solidFill>
                  <a:schemeClr val="bg1"/>
                </a:solidFill>
                <a:latin typeface="Arial Hebrew Scholar"/>
                <a:cs typeface="Arial Hebrew Scholar"/>
              </a:rPr>
              <a:t> </a:t>
            </a:r>
          </a:p>
          <a:p>
            <a:pPr marL="0" indent="0">
              <a:buNone/>
            </a:pPr>
            <a:r>
              <a:rPr lang="en-US" sz="4400" dirty="0" smtClean="0">
                <a:solidFill>
                  <a:schemeClr val="bg1"/>
                </a:solidFill>
                <a:latin typeface="Arial Hebrew Scholar"/>
                <a:cs typeface="Arial Hebrew Scholar"/>
              </a:rPr>
              <a:t>appear to be </a:t>
            </a:r>
          </a:p>
          <a:p>
            <a:pPr marL="0" indent="0">
              <a:buNone/>
            </a:pPr>
            <a:r>
              <a:rPr lang="en-US" sz="4400" dirty="0" smtClean="0">
                <a:solidFill>
                  <a:schemeClr val="bg1"/>
                </a:solidFill>
                <a:latin typeface="Arial Hebrew Scholar"/>
                <a:cs typeface="Arial Hebrew Scholar"/>
              </a:rPr>
              <a:t>profoundly </a:t>
            </a:r>
            <a:r>
              <a:rPr lang="en-US" sz="4400" dirty="0" smtClean="0">
                <a:solidFill>
                  <a:srgbClr val="CCFFCC"/>
                </a:solidFill>
                <a:latin typeface="Arial Hebrew Scholar"/>
                <a:cs typeface="Arial Hebrew Scholar"/>
              </a:rPr>
              <a:t>aligned</a:t>
            </a:r>
            <a:r>
              <a:rPr lang="en-US" sz="4400" dirty="0">
                <a:solidFill>
                  <a:schemeClr val="bg1"/>
                </a:solidFill>
                <a:latin typeface="Arial Hebrew Scholar"/>
                <a:cs typeface="Arial Hebrew Scholar"/>
              </a:rPr>
              <a:t>.</a:t>
            </a:r>
          </a:p>
        </p:txBody>
      </p:sp>
      <p:pic>
        <p:nvPicPr>
          <p:cNvPr id="4" name="Picture 3" descr="IMG_1123.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33565" y="4005587"/>
            <a:ext cx="2953235" cy="2214927"/>
          </a:xfrm>
          <a:prstGeom prst="rect">
            <a:avLst/>
          </a:prstGeom>
        </p:spPr>
      </p:pic>
    </p:spTree>
    <p:extLst>
      <p:ext uri="{BB962C8B-B14F-4D97-AF65-F5344CB8AC3E}">
        <p14:creationId xmlns:p14="http://schemas.microsoft.com/office/powerpoint/2010/main" val="479521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3399"/>
            <a:ext cx="8528066" cy="1243601"/>
          </a:xfrm>
        </p:spPr>
        <p:txBody>
          <a:bodyPr>
            <a:normAutofit fontScale="90000"/>
          </a:bodyPr>
          <a:lstStyle/>
          <a:p>
            <a:r>
              <a:rPr lang="en-US" sz="4800" b="1" dirty="0" smtClean="0">
                <a:solidFill>
                  <a:srgbClr val="FFFFFF"/>
                </a:solidFill>
                <a:latin typeface="+mn-lt"/>
              </a:rPr>
              <a:t>Exhibit 1:</a:t>
            </a:r>
            <a:br>
              <a:rPr lang="en-US" sz="4800" b="1" dirty="0" smtClean="0">
                <a:solidFill>
                  <a:srgbClr val="FFFFFF"/>
                </a:solidFill>
                <a:latin typeface="+mn-lt"/>
              </a:rPr>
            </a:br>
            <a:r>
              <a:rPr lang="en-US" sz="4800" b="1" dirty="0" smtClean="0">
                <a:solidFill>
                  <a:srgbClr val="FFFF00"/>
                </a:solidFill>
                <a:latin typeface="+mn-lt"/>
              </a:rPr>
              <a:t>Jung on Games &amp; Instinct</a:t>
            </a:r>
            <a:endParaRPr lang="en-US" sz="4800" b="1" dirty="0">
              <a:solidFill>
                <a:srgbClr val="FFFF00"/>
              </a:solidFill>
              <a:latin typeface="+mn-lt"/>
            </a:endParaRPr>
          </a:p>
        </p:txBody>
      </p:sp>
      <p:sp>
        <p:nvSpPr>
          <p:cNvPr id="3" name="Content Placeholder 2"/>
          <p:cNvSpPr>
            <a:spLocks noGrp="1"/>
          </p:cNvSpPr>
          <p:nvPr>
            <p:ph sz="quarter" idx="10"/>
          </p:nvPr>
        </p:nvSpPr>
        <p:spPr>
          <a:xfrm>
            <a:off x="457199" y="1752599"/>
            <a:ext cx="8528067" cy="4155239"/>
          </a:xfrm>
        </p:spPr>
        <p:txBody>
          <a:bodyPr>
            <a:normAutofit/>
          </a:bodyPr>
          <a:lstStyle/>
          <a:p>
            <a:pPr marL="0" indent="0">
              <a:buNone/>
            </a:pPr>
            <a:r>
              <a:rPr lang="en-US" sz="3600" dirty="0" smtClean="0">
                <a:solidFill>
                  <a:schemeClr val="bg1"/>
                </a:solidFill>
                <a:latin typeface="+mn-lt"/>
                <a:cs typeface="Lucida Console"/>
              </a:rPr>
              <a:t>“One </a:t>
            </a:r>
            <a:r>
              <a:rPr lang="en-US" sz="3600" dirty="0">
                <a:solidFill>
                  <a:schemeClr val="bg1"/>
                </a:solidFill>
                <a:latin typeface="+mn-lt"/>
                <a:cs typeface="Lucida Console"/>
              </a:rPr>
              <a:t>of the most difficult tasks men can perform, however much others may despise it, is the </a:t>
            </a:r>
            <a:r>
              <a:rPr lang="en-US" sz="3600" dirty="0">
                <a:solidFill>
                  <a:srgbClr val="FFFF00"/>
                </a:solidFill>
                <a:latin typeface="+mn-lt"/>
                <a:cs typeface="Lucida Console"/>
              </a:rPr>
              <a:t>invention of good games</a:t>
            </a:r>
            <a:r>
              <a:rPr lang="en-US" sz="3600" dirty="0">
                <a:solidFill>
                  <a:schemeClr val="bg1"/>
                </a:solidFill>
                <a:latin typeface="+mn-lt"/>
                <a:cs typeface="Lucida Console"/>
              </a:rPr>
              <a:t> and it cannot be done by men out of touch with their</a:t>
            </a:r>
            <a:r>
              <a:rPr lang="en-US" sz="3600" dirty="0">
                <a:solidFill>
                  <a:srgbClr val="CCFFCC"/>
                </a:solidFill>
                <a:latin typeface="+mn-lt"/>
                <a:cs typeface="Lucida Console"/>
              </a:rPr>
              <a:t> instinctive selves</a:t>
            </a:r>
            <a:r>
              <a:rPr lang="en-US" sz="3600" dirty="0" smtClean="0">
                <a:solidFill>
                  <a:schemeClr val="bg1"/>
                </a:solidFill>
                <a:latin typeface="+mn-lt"/>
                <a:cs typeface="Lucida Console"/>
              </a:rPr>
              <a:t>.”</a:t>
            </a:r>
          </a:p>
          <a:p>
            <a:pPr marL="0" indent="0">
              <a:buNone/>
            </a:pPr>
            <a:endParaRPr lang="en-US" sz="3600" dirty="0">
              <a:solidFill>
                <a:schemeClr val="bg1"/>
              </a:solidFill>
              <a:latin typeface="+mn-lt"/>
              <a:cs typeface="Lucida Console"/>
            </a:endParaRPr>
          </a:p>
          <a:p>
            <a:pPr marL="0" indent="0">
              <a:buNone/>
            </a:pPr>
            <a:r>
              <a:rPr lang="en-US" sz="3600" dirty="0">
                <a:solidFill>
                  <a:schemeClr val="bg1"/>
                </a:solidFill>
                <a:latin typeface="+mn-lt"/>
                <a:cs typeface="Lucida Console"/>
              </a:rPr>
              <a:t>Jung and the Story of Our Time, Laurens van der Post (</a:t>
            </a:r>
            <a:r>
              <a:rPr lang="en-US" sz="3600" dirty="0" smtClean="0">
                <a:solidFill>
                  <a:schemeClr val="bg1"/>
                </a:solidFill>
                <a:latin typeface="+mn-lt"/>
                <a:cs typeface="Lucida Console"/>
              </a:rPr>
              <a:t>1977)</a:t>
            </a:r>
            <a:endParaRPr lang="en-US" sz="3600" dirty="0">
              <a:solidFill>
                <a:schemeClr val="bg1"/>
              </a:solidFill>
              <a:latin typeface="+mn-lt"/>
              <a:cs typeface="Lucida Console"/>
            </a:endParaRPr>
          </a:p>
        </p:txBody>
      </p:sp>
    </p:spTree>
    <p:extLst>
      <p:ext uri="{BB962C8B-B14F-4D97-AF65-F5344CB8AC3E}">
        <p14:creationId xmlns:p14="http://schemas.microsoft.com/office/powerpoint/2010/main" val="487691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1962" y="29674"/>
            <a:ext cx="8264838" cy="1016000"/>
          </a:xfrm>
        </p:spPr>
        <p:txBody>
          <a:bodyPr>
            <a:normAutofit/>
          </a:bodyPr>
          <a:lstStyle/>
          <a:p>
            <a:r>
              <a:rPr lang="en-US" sz="4800" b="1" dirty="0" smtClean="0">
                <a:solidFill>
                  <a:srgbClr val="FFFF00"/>
                </a:solidFill>
                <a:latin typeface="Arial"/>
                <a:cs typeface="Arial"/>
              </a:rPr>
              <a:t>News of the Week</a:t>
            </a:r>
            <a:endParaRPr lang="en-US" sz="4800" b="1" dirty="0">
              <a:solidFill>
                <a:srgbClr val="FFFF00"/>
              </a:solidFill>
              <a:latin typeface="Arial"/>
              <a:cs typeface="Arial"/>
            </a:endParaRPr>
          </a:p>
        </p:txBody>
      </p:sp>
      <p:pic>
        <p:nvPicPr>
          <p:cNvPr id="6" name="Content Placeholder 5" descr="Screen Shot 2015-11-13 at 10.38.58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r="-1247"/>
          <a:stretch/>
        </p:blipFill>
        <p:spPr>
          <a:xfrm>
            <a:off x="421962" y="1243179"/>
            <a:ext cx="8264838" cy="4399999"/>
          </a:xfrm>
        </p:spPr>
      </p:pic>
    </p:spTree>
    <p:extLst>
      <p:ext uri="{BB962C8B-B14F-4D97-AF65-F5344CB8AC3E}">
        <p14:creationId xmlns:p14="http://schemas.microsoft.com/office/powerpoint/2010/main" val="1010951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0338"/>
            <a:ext cx="8229600" cy="841851"/>
          </a:xfrm>
        </p:spPr>
        <p:txBody>
          <a:bodyPr>
            <a:normAutofit fontScale="90000"/>
          </a:bodyPr>
          <a:lstStyle/>
          <a:p>
            <a:r>
              <a:rPr lang="en-US" sz="4800" b="1" dirty="0" smtClean="0">
                <a:solidFill>
                  <a:srgbClr val="FFFFFF"/>
                </a:solidFill>
                <a:latin typeface="+mn-lt"/>
              </a:rPr>
              <a:t>Exhibit 2: </a:t>
            </a:r>
            <a:r>
              <a:rPr lang="en-US" sz="4800" b="1" dirty="0" smtClean="0">
                <a:solidFill>
                  <a:srgbClr val="FFFF00"/>
                </a:solidFill>
                <a:latin typeface="+mn-lt"/>
              </a:rPr>
              <a:t>Play as</a:t>
            </a:r>
            <a:r>
              <a:rPr lang="en-US" sz="4800" b="1" dirty="0">
                <a:solidFill>
                  <a:srgbClr val="FFFF00"/>
                </a:solidFill>
                <a:latin typeface="+mn-lt"/>
              </a:rPr>
              <a:t> </a:t>
            </a:r>
            <a:r>
              <a:rPr lang="en-US" sz="4800" b="1" dirty="0" smtClean="0">
                <a:solidFill>
                  <a:srgbClr val="FFFF00"/>
                </a:solidFill>
                <a:latin typeface="+mn-lt"/>
              </a:rPr>
              <a:t>Evolution</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962189"/>
            <a:ext cx="8229600" cy="5292819"/>
          </a:xfrm>
        </p:spPr>
        <p:txBody>
          <a:bodyPr>
            <a:normAutofit/>
          </a:bodyPr>
          <a:lstStyle/>
          <a:p>
            <a:pPr marL="0" indent="0">
              <a:buNone/>
            </a:pPr>
            <a:r>
              <a:rPr lang="en-US" b="1" dirty="0" smtClean="0">
                <a:solidFill>
                  <a:srgbClr val="CCFFCC"/>
                </a:solidFill>
                <a:latin typeface="Lucida Console"/>
                <a:cs typeface="Lucida Console"/>
              </a:rPr>
              <a:t>Does Gaming have an evolutionary purpose in the Darwinian sense?</a:t>
            </a:r>
          </a:p>
          <a:p>
            <a:r>
              <a:rPr lang="en-US" dirty="0" smtClean="0">
                <a:solidFill>
                  <a:schemeClr val="bg1"/>
                </a:solidFill>
                <a:latin typeface="Lucida Console"/>
                <a:cs typeface="Lucida Console"/>
              </a:rPr>
              <a:t>Dr. Kimberly </a:t>
            </a:r>
            <a:r>
              <a:rPr lang="en-US" dirty="0" err="1" smtClean="0">
                <a:solidFill>
                  <a:schemeClr val="bg1"/>
                </a:solidFill>
                <a:latin typeface="Lucida Console"/>
                <a:cs typeface="Lucida Console"/>
              </a:rPr>
              <a:t>Voll</a:t>
            </a:r>
            <a:r>
              <a:rPr lang="en-US" dirty="0" smtClean="0">
                <a:solidFill>
                  <a:schemeClr val="bg1"/>
                </a:solidFill>
                <a:latin typeface="Lucida Console"/>
                <a:cs typeface="Lucida Console"/>
              </a:rPr>
              <a:t> (CDM/UBC) –  From “Game Design” – DMED 521:</a:t>
            </a:r>
            <a:endParaRPr lang="en-US" dirty="0">
              <a:solidFill>
                <a:schemeClr val="bg1"/>
              </a:solidFill>
              <a:latin typeface="Lucida Console"/>
              <a:cs typeface="Lucida Console"/>
            </a:endParaRPr>
          </a:p>
          <a:p>
            <a:r>
              <a:rPr lang="en-US" dirty="0" smtClean="0">
                <a:solidFill>
                  <a:schemeClr val="bg1"/>
                </a:solidFill>
                <a:latin typeface="Lucida Console"/>
                <a:cs typeface="Lucida Console"/>
              </a:rPr>
              <a:t>1. “neurons that fire together, wire together” (Donald </a:t>
            </a:r>
            <a:r>
              <a:rPr lang="en-US" dirty="0" err="1" smtClean="0">
                <a:solidFill>
                  <a:schemeClr val="bg1"/>
                </a:solidFill>
                <a:latin typeface="Lucida Console"/>
                <a:cs typeface="Lucida Console"/>
              </a:rPr>
              <a:t>Hebb</a:t>
            </a:r>
            <a:r>
              <a:rPr lang="en-US" dirty="0" smtClean="0">
                <a:solidFill>
                  <a:schemeClr val="bg1"/>
                </a:solidFill>
                <a:latin typeface="Lucida Console"/>
                <a:cs typeface="Lucida Console"/>
              </a:rPr>
              <a:t>, aka “</a:t>
            </a:r>
            <a:r>
              <a:rPr lang="en-US" dirty="0" err="1" smtClean="0">
                <a:solidFill>
                  <a:schemeClr val="bg1"/>
                </a:solidFill>
                <a:latin typeface="Lucida Console"/>
                <a:cs typeface="Lucida Console"/>
              </a:rPr>
              <a:t>Hebbian</a:t>
            </a:r>
            <a:r>
              <a:rPr lang="en-US" dirty="0" smtClean="0">
                <a:solidFill>
                  <a:schemeClr val="bg1"/>
                </a:solidFill>
                <a:latin typeface="Lucida Console"/>
                <a:cs typeface="Lucida Console"/>
              </a:rPr>
              <a:t> Learning”)</a:t>
            </a:r>
            <a:endParaRPr lang="en-US" dirty="0">
              <a:solidFill>
                <a:schemeClr val="bg1"/>
              </a:solidFill>
              <a:latin typeface="Lucida Console"/>
              <a:cs typeface="Lucida Console"/>
            </a:endParaRPr>
          </a:p>
          <a:p>
            <a:r>
              <a:rPr lang="en-US" dirty="0" smtClean="0">
                <a:solidFill>
                  <a:schemeClr val="bg1"/>
                </a:solidFill>
                <a:latin typeface="Lucida Console"/>
                <a:cs typeface="Lucida Console"/>
              </a:rPr>
              <a:t>2. “..so </a:t>
            </a:r>
            <a:r>
              <a:rPr lang="en-US" dirty="0">
                <a:solidFill>
                  <a:schemeClr val="bg1"/>
                </a:solidFill>
                <a:latin typeface="Lucida Console"/>
                <a:cs typeface="Lucida Console"/>
              </a:rPr>
              <a:t>“fun” seems to be something our brains </a:t>
            </a:r>
            <a:r>
              <a:rPr lang="en-US" dirty="0" smtClean="0">
                <a:solidFill>
                  <a:schemeClr val="bg1"/>
                </a:solidFill>
                <a:latin typeface="Lucida Console"/>
                <a:cs typeface="Lucida Console"/>
              </a:rPr>
              <a:t>use to </a:t>
            </a:r>
            <a:r>
              <a:rPr lang="en-US" dirty="0">
                <a:solidFill>
                  <a:schemeClr val="bg1"/>
                </a:solidFill>
                <a:latin typeface="Lucida Console"/>
                <a:cs typeface="Lucida Console"/>
              </a:rPr>
              <a:t>keep us doing something to the point </a:t>
            </a:r>
            <a:r>
              <a:rPr lang="en-US" dirty="0" smtClean="0">
                <a:solidFill>
                  <a:schemeClr val="bg1"/>
                </a:solidFill>
                <a:latin typeface="Lucida Console"/>
                <a:cs typeface="Lucida Console"/>
              </a:rPr>
              <a:t>of mastery…makes </a:t>
            </a:r>
            <a:r>
              <a:rPr lang="en-US" dirty="0">
                <a:solidFill>
                  <a:schemeClr val="bg1"/>
                </a:solidFill>
                <a:latin typeface="Lucida Console"/>
                <a:cs typeface="Lucida Console"/>
              </a:rPr>
              <a:t>sense if it is something that will help </a:t>
            </a:r>
            <a:r>
              <a:rPr lang="en-US" dirty="0" smtClean="0">
                <a:solidFill>
                  <a:schemeClr val="bg1"/>
                </a:solidFill>
                <a:latin typeface="Lucida Console"/>
                <a:cs typeface="Lucida Console"/>
              </a:rPr>
              <a:t>us live </a:t>
            </a:r>
            <a:r>
              <a:rPr lang="en-US" dirty="0">
                <a:solidFill>
                  <a:schemeClr val="bg1"/>
                </a:solidFill>
                <a:latin typeface="Lucida Console"/>
                <a:cs typeface="Lucida Console"/>
              </a:rPr>
              <a:t>better and get our genes out into the </a:t>
            </a:r>
            <a:r>
              <a:rPr lang="en-US" dirty="0" smtClean="0">
                <a:solidFill>
                  <a:schemeClr val="bg1"/>
                </a:solidFill>
                <a:latin typeface="Lucida Console"/>
                <a:cs typeface="Lucida Console"/>
              </a:rPr>
              <a:t>gene pool again…”</a:t>
            </a:r>
            <a:endParaRPr lang="en-US" dirty="0">
              <a:solidFill>
                <a:schemeClr val="bg1"/>
              </a:solidFill>
              <a:latin typeface="Lucida Console"/>
              <a:cs typeface="Lucida Console"/>
            </a:endParaRPr>
          </a:p>
          <a:p>
            <a:pPr marL="0" indent="0">
              <a:buNone/>
            </a:pPr>
            <a:endParaRPr lang="en-US" dirty="0"/>
          </a:p>
        </p:txBody>
      </p:sp>
      <p:pic>
        <p:nvPicPr>
          <p:cNvPr id="6" name="Picture 5" descr="imgres.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230191"/>
            <a:ext cx="9144000" cy="707171"/>
          </a:xfrm>
          <a:prstGeom prst="rect">
            <a:avLst/>
          </a:prstGeom>
        </p:spPr>
      </p:pic>
    </p:spTree>
    <p:extLst>
      <p:ext uri="{BB962C8B-B14F-4D97-AF65-F5344CB8AC3E}">
        <p14:creationId xmlns:p14="http://schemas.microsoft.com/office/powerpoint/2010/main" val="72553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7064"/>
          </a:xfrm>
        </p:spPr>
        <p:txBody>
          <a:bodyPr>
            <a:normAutofit fontScale="90000"/>
          </a:bodyPr>
          <a:lstStyle/>
          <a:p>
            <a:r>
              <a:rPr lang="en-US" sz="4800" b="1" dirty="0" smtClean="0">
                <a:solidFill>
                  <a:srgbClr val="FFFF00"/>
                </a:solidFill>
                <a:latin typeface="+mn-lt"/>
                <a:cs typeface="Lucida Console"/>
              </a:rPr>
              <a:t> </a:t>
            </a:r>
            <a:r>
              <a:rPr lang="en-US" sz="4800" b="1" dirty="0" smtClean="0">
                <a:solidFill>
                  <a:srgbClr val="FFFFFF"/>
                </a:solidFill>
                <a:latin typeface="+mn-lt"/>
                <a:cs typeface="Lucida Console"/>
              </a:rPr>
              <a:t>Exhibit 3: </a:t>
            </a:r>
            <a:r>
              <a:rPr lang="en-US" sz="4800" b="1" dirty="0" smtClean="0">
                <a:solidFill>
                  <a:srgbClr val="FFFF00"/>
                </a:solidFill>
                <a:latin typeface="+mn-lt"/>
                <a:cs typeface="Lucida Console"/>
              </a:rPr>
              <a:t>McLuhan</a:t>
            </a:r>
            <a:r>
              <a:rPr lang="en-US" sz="4800" b="1" dirty="0">
                <a:solidFill>
                  <a:srgbClr val="FFFF00"/>
                </a:solidFill>
                <a:latin typeface="+mn-lt"/>
                <a:cs typeface="Lucida Console"/>
              </a:rPr>
              <a:t>, </a:t>
            </a:r>
            <a:r>
              <a:rPr lang="en-US" sz="4800" b="1" dirty="0" smtClean="0">
                <a:solidFill>
                  <a:srgbClr val="FFFF00"/>
                </a:solidFill>
                <a:latin typeface="+mn-lt"/>
                <a:cs typeface="Lucida Console"/>
              </a:rPr>
              <a:t>1964 </a:t>
            </a:r>
            <a:br>
              <a:rPr lang="en-US" sz="4800" b="1" dirty="0" smtClean="0">
                <a:solidFill>
                  <a:srgbClr val="FFFF00"/>
                </a:solidFill>
                <a:latin typeface="+mn-lt"/>
                <a:cs typeface="Lucida Console"/>
              </a:rPr>
            </a:br>
            <a:r>
              <a:rPr lang="en-US" sz="4800" b="1" dirty="0" smtClean="0">
                <a:solidFill>
                  <a:srgbClr val="FFFF00"/>
                </a:solidFill>
                <a:latin typeface="+mn-lt"/>
                <a:cs typeface="Lucida Console"/>
              </a:rPr>
              <a:t>(Games as social reaction) </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1347065"/>
            <a:ext cx="8686800" cy="4875936"/>
          </a:xfrm>
        </p:spPr>
        <p:txBody>
          <a:bodyPr>
            <a:normAutofit fontScale="92500" lnSpcReduction="10000"/>
          </a:bodyPr>
          <a:lstStyle/>
          <a:p>
            <a:pPr marL="0" indent="0">
              <a:lnSpc>
                <a:spcPct val="90000"/>
              </a:lnSpc>
              <a:buNone/>
            </a:pPr>
            <a:r>
              <a:rPr lang="en-US" sz="3200" dirty="0">
                <a:solidFill>
                  <a:schemeClr val="bg1"/>
                </a:solidFill>
                <a:latin typeface="+mn-lt"/>
                <a:cs typeface="Lucida Console"/>
              </a:rPr>
              <a:t>Games are popular art, collective, social reactions to the main drive or action of any culture. </a:t>
            </a:r>
            <a:r>
              <a:rPr lang="en-US" sz="3200" dirty="0">
                <a:solidFill>
                  <a:srgbClr val="CCFFCC"/>
                </a:solidFill>
                <a:latin typeface="+mn-lt"/>
                <a:cs typeface="Lucida Console"/>
              </a:rPr>
              <a:t>Games, like institutions, are extensions of social man </a:t>
            </a:r>
            <a:r>
              <a:rPr lang="en-US" sz="3200" dirty="0">
                <a:solidFill>
                  <a:schemeClr val="bg1"/>
                </a:solidFill>
                <a:latin typeface="+mn-lt"/>
                <a:cs typeface="Lucida Console"/>
              </a:rPr>
              <a:t>and the body politic, as technologies are extensions of the animal organism. Both games and technologies are counter-irritants or ways of adjusting to the stress of the specialized actions that occur in any social group. As extensions of the popular response to the workaday stress, </a:t>
            </a:r>
            <a:r>
              <a:rPr lang="en-US" sz="3200" dirty="0">
                <a:solidFill>
                  <a:srgbClr val="CCFFCC"/>
                </a:solidFill>
                <a:latin typeface="+mn-lt"/>
                <a:cs typeface="Lucida Console"/>
              </a:rPr>
              <a:t>games become faithful models of a culture. They incorporate both the action and the reaction of whole populations in a single dynamic image</a:t>
            </a:r>
            <a:r>
              <a:rPr lang="en-US" sz="3200" dirty="0">
                <a:solidFill>
                  <a:schemeClr val="bg1"/>
                </a:solidFill>
                <a:latin typeface="+mn-lt"/>
                <a:cs typeface="Lucida Console"/>
              </a:rPr>
              <a:t>. </a:t>
            </a:r>
            <a:endParaRPr lang="en-CA" sz="3200" dirty="0">
              <a:solidFill>
                <a:schemeClr val="bg1"/>
              </a:solidFill>
              <a:latin typeface="+mn-lt"/>
              <a:cs typeface="Lucida Console"/>
            </a:endParaRPr>
          </a:p>
          <a:p>
            <a:pPr marL="0" indent="0">
              <a:buNone/>
            </a:pPr>
            <a:endParaRPr lang="en-US" dirty="0"/>
          </a:p>
        </p:txBody>
      </p:sp>
    </p:spTree>
    <p:extLst>
      <p:ext uri="{BB962C8B-B14F-4D97-AF65-F5344CB8AC3E}">
        <p14:creationId xmlns:p14="http://schemas.microsoft.com/office/powerpoint/2010/main" val="25157647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785"/>
            <a:ext cx="8229600" cy="1016000"/>
          </a:xfrm>
        </p:spPr>
        <p:txBody>
          <a:bodyPr/>
          <a:lstStyle/>
          <a:p>
            <a:r>
              <a:rPr lang="en-US" sz="4400" b="1" dirty="0" smtClean="0">
                <a:solidFill>
                  <a:schemeClr val="bg1"/>
                </a:solidFill>
                <a:latin typeface="+mn-lt"/>
              </a:rPr>
              <a:t>Exhibit 4:</a:t>
            </a:r>
            <a:endParaRPr lang="en-US" sz="4400" b="1" dirty="0">
              <a:solidFill>
                <a:schemeClr val="bg1"/>
              </a:solidFill>
              <a:latin typeface="+mn-lt"/>
            </a:endParaRPr>
          </a:p>
        </p:txBody>
      </p:sp>
      <p:sp>
        <p:nvSpPr>
          <p:cNvPr id="3" name="Content Placeholder 2"/>
          <p:cNvSpPr>
            <a:spLocks noGrp="1"/>
          </p:cNvSpPr>
          <p:nvPr>
            <p:ph sz="quarter" idx="10"/>
          </p:nvPr>
        </p:nvSpPr>
        <p:spPr>
          <a:xfrm>
            <a:off x="457200" y="955525"/>
            <a:ext cx="8523228" cy="5128380"/>
          </a:xfrm>
        </p:spPr>
        <p:txBody>
          <a:bodyPr>
            <a:normAutofit lnSpcReduction="10000"/>
          </a:bodyPr>
          <a:lstStyle/>
          <a:p>
            <a:pPr marL="0" indent="0">
              <a:buNone/>
            </a:pPr>
            <a:r>
              <a:rPr lang="en-US" b="1" dirty="0" smtClean="0">
                <a:solidFill>
                  <a:srgbClr val="FFFF00"/>
                </a:solidFill>
                <a:latin typeface="+mn-lt"/>
              </a:rPr>
              <a:t>GAMING AS A  DARWINIAN </a:t>
            </a:r>
            <a:r>
              <a:rPr lang="en-US" b="1" dirty="0" smtClean="0">
                <a:solidFill>
                  <a:schemeClr val="tx2">
                    <a:lumMod val="20000"/>
                    <a:lumOff val="80000"/>
                  </a:schemeClr>
                </a:solidFill>
                <a:latin typeface="+mn-lt"/>
              </a:rPr>
              <a:t>E</a:t>
            </a:r>
            <a:r>
              <a:rPr lang="en-US" sz="2800" b="1" dirty="0" smtClean="0">
                <a:solidFill>
                  <a:schemeClr val="tx2">
                    <a:lumMod val="40000"/>
                    <a:lumOff val="60000"/>
                  </a:schemeClr>
                </a:solidFill>
                <a:latin typeface="+mn-lt"/>
              </a:rPr>
              <a:t>V</a:t>
            </a:r>
            <a:r>
              <a:rPr lang="en-US" sz="3200" b="1" dirty="0" smtClean="0">
                <a:solidFill>
                  <a:schemeClr val="tx2">
                    <a:lumMod val="60000"/>
                    <a:lumOff val="40000"/>
                  </a:schemeClr>
                </a:solidFill>
                <a:latin typeface="+mn-lt"/>
              </a:rPr>
              <a:t>O</a:t>
            </a:r>
            <a:r>
              <a:rPr lang="en-US" sz="3600" b="1" dirty="0" smtClean="0">
                <a:solidFill>
                  <a:schemeClr val="accent2">
                    <a:lumMod val="20000"/>
                    <a:lumOff val="80000"/>
                  </a:schemeClr>
                </a:solidFill>
                <a:latin typeface="+mn-lt"/>
              </a:rPr>
              <a:t>L</a:t>
            </a:r>
            <a:r>
              <a:rPr lang="en-US" sz="4000" b="1" dirty="0" smtClean="0">
                <a:solidFill>
                  <a:schemeClr val="accent2">
                    <a:lumMod val="40000"/>
                    <a:lumOff val="60000"/>
                  </a:schemeClr>
                </a:solidFill>
                <a:latin typeface="+mn-lt"/>
              </a:rPr>
              <a:t>U</a:t>
            </a:r>
            <a:r>
              <a:rPr lang="en-US" sz="4400" b="1" dirty="0" smtClean="0">
                <a:solidFill>
                  <a:schemeClr val="accent2">
                    <a:lumMod val="60000"/>
                    <a:lumOff val="40000"/>
                  </a:schemeClr>
                </a:solidFill>
                <a:latin typeface="+mn-lt"/>
              </a:rPr>
              <a:t>T</a:t>
            </a:r>
            <a:r>
              <a:rPr lang="en-US" sz="4800" b="1" dirty="0" smtClean="0">
                <a:solidFill>
                  <a:schemeClr val="accent5">
                    <a:lumMod val="20000"/>
                    <a:lumOff val="80000"/>
                  </a:schemeClr>
                </a:solidFill>
                <a:latin typeface="+mn-lt"/>
              </a:rPr>
              <a:t>I</a:t>
            </a:r>
            <a:r>
              <a:rPr lang="en-US" sz="5400" b="1" dirty="0" smtClean="0">
                <a:solidFill>
                  <a:schemeClr val="accent5">
                    <a:lumMod val="40000"/>
                    <a:lumOff val="60000"/>
                  </a:schemeClr>
                </a:solidFill>
                <a:latin typeface="+mn-lt"/>
              </a:rPr>
              <a:t>O</a:t>
            </a:r>
            <a:r>
              <a:rPr lang="en-US" sz="6000" b="1" dirty="0" smtClean="0">
                <a:solidFill>
                  <a:schemeClr val="accent5">
                    <a:lumMod val="60000"/>
                    <a:lumOff val="40000"/>
                  </a:schemeClr>
                </a:solidFill>
                <a:latin typeface="+mn-lt"/>
              </a:rPr>
              <a:t>N</a:t>
            </a:r>
          </a:p>
          <a:p>
            <a:pPr marL="0" indent="0">
              <a:buNone/>
            </a:pPr>
            <a:r>
              <a:rPr lang="en-US" b="1" dirty="0" smtClean="0">
                <a:solidFill>
                  <a:srgbClr val="FFFFFF"/>
                </a:solidFill>
                <a:latin typeface="+mn-lt"/>
                <a:cs typeface="Lucida Console"/>
              </a:rPr>
              <a:t>“The </a:t>
            </a:r>
            <a:r>
              <a:rPr lang="en-US" b="1" dirty="0">
                <a:solidFill>
                  <a:srgbClr val="FFFFFF"/>
                </a:solidFill>
                <a:latin typeface="+mn-lt"/>
                <a:cs typeface="Lucida Console"/>
              </a:rPr>
              <a:t>role of self image in video game </a:t>
            </a:r>
            <a:r>
              <a:rPr lang="en-US" b="1" dirty="0" smtClean="0">
                <a:solidFill>
                  <a:srgbClr val="FFFFFF"/>
                </a:solidFill>
                <a:latin typeface="+mn-lt"/>
                <a:cs typeface="Lucida Console"/>
              </a:rPr>
              <a:t>play” </a:t>
            </a:r>
          </a:p>
          <a:p>
            <a:pPr marL="0" indent="0">
              <a:buNone/>
            </a:pPr>
            <a:r>
              <a:rPr lang="en-US" sz="2000" b="1" dirty="0" smtClean="0">
                <a:solidFill>
                  <a:srgbClr val="FFFFFF"/>
                </a:solidFill>
                <a:latin typeface="+mn-lt"/>
                <a:cs typeface="Lucida Console"/>
              </a:rPr>
              <a:t>James Madigan</a:t>
            </a:r>
            <a:r>
              <a:rPr lang="en-US" b="1" dirty="0" smtClean="0">
                <a:solidFill>
                  <a:srgbClr val="FFFFFF"/>
                </a:solidFill>
                <a:latin typeface="+mn-lt"/>
                <a:cs typeface="Lucida Console"/>
              </a:rPr>
              <a:t> </a:t>
            </a:r>
            <a:r>
              <a:rPr lang="en-US" sz="2000" b="1" dirty="0" smtClean="0">
                <a:solidFill>
                  <a:srgbClr val="FFFFFF"/>
                </a:solidFill>
                <a:latin typeface="+mn-lt"/>
                <a:cs typeface="Lucida Console"/>
              </a:rPr>
              <a:t>(</a:t>
            </a:r>
            <a:r>
              <a:rPr lang="en-US" sz="2000" b="1" dirty="0" err="1" smtClean="0">
                <a:solidFill>
                  <a:srgbClr val="FFFFFF"/>
                </a:solidFill>
                <a:latin typeface="+mn-lt"/>
                <a:cs typeface="Lucida Console"/>
              </a:rPr>
              <a:t>Gamasutra</a:t>
            </a:r>
            <a:r>
              <a:rPr lang="en-US" sz="2000" b="1" dirty="0" smtClean="0">
                <a:solidFill>
                  <a:srgbClr val="FFFFFF"/>
                </a:solidFill>
                <a:latin typeface="+mn-lt"/>
                <a:cs typeface="Lucida Console"/>
              </a:rPr>
              <a:t> </a:t>
            </a:r>
            <a:r>
              <a:rPr lang="en-US" sz="2000" b="1" dirty="0">
                <a:solidFill>
                  <a:srgbClr val="FFFFFF"/>
                </a:solidFill>
                <a:latin typeface="+mn-lt"/>
                <a:cs typeface="Lucida Console"/>
              </a:rPr>
              <a:t>F</a:t>
            </a:r>
            <a:r>
              <a:rPr lang="en-US" sz="2000" b="1" dirty="0" smtClean="0">
                <a:solidFill>
                  <a:srgbClr val="FFFFFF"/>
                </a:solidFill>
                <a:latin typeface="+mn-lt"/>
                <a:cs typeface="Lucida Console"/>
              </a:rPr>
              <a:t>eb. 3, 2012)</a:t>
            </a:r>
          </a:p>
          <a:p>
            <a:pPr marL="0" indent="0">
              <a:buNone/>
            </a:pPr>
            <a:r>
              <a:rPr lang="en-US" sz="1500" dirty="0">
                <a:latin typeface="+mn-lt"/>
                <a:hlinkClick r:id="rId2"/>
              </a:rPr>
              <a:t>http://www.gamasutra.com/view/news/</a:t>
            </a:r>
            <a:r>
              <a:rPr lang="en-US" sz="1500" dirty="0" smtClean="0">
                <a:latin typeface="+mn-lt"/>
                <a:hlinkClick r:id="rId2"/>
              </a:rPr>
              <a:t>40093 The_role_of_self_image_in_video_game_play.php</a:t>
            </a:r>
            <a:endParaRPr lang="en-US" sz="1500" dirty="0" smtClean="0">
              <a:latin typeface="+mn-lt"/>
            </a:endParaRPr>
          </a:p>
          <a:p>
            <a:pPr marL="0" indent="0">
              <a:buNone/>
            </a:pPr>
            <a:endParaRPr lang="en-US" sz="1800" dirty="0">
              <a:latin typeface="+mn-lt"/>
              <a:cs typeface="Lucida Console"/>
            </a:endParaRPr>
          </a:p>
          <a:p>
            <a:pPr marL="0" indent="0">
              <a:buNone/>
            </a:pPr>
            <a:r>
              <a:rPr lang="en-US" sz="1900" dirty="0">
                <a:solidFill>
                  <a:srgbClr val="FFFFFF"/>
                </a:solidFill>
                <a:latin typeface="+mn-lt"/>
                <a:cs typeface="Lucida Console"/>
              </a:rPr>
              <a:t>“</a:t>
            </a:r>
            <a:r>
              <a:rPr lang="en-US" sz="1900" i="1" dirty="0">
                <a:solidFill>
                  <a:srgbClr val="FFFFFF"/>
                </a:solidFill>
                <a:latin typeface="+mn-lt"/>
                <a:cs typeface="Lucida Console"/>
              </a:rPr>
              <a:t>In the article, Andrew </a:t>
            </a:r>
            <a:r>
              <a:rPr lang="en-US" sz="1900" i="1" dirty="0" err="1">
                <a:solidFill>
                  <a:srgbClr val="FFFFFF"/>
                </a:solidFill>
                <a:latin typeface="+mn-lt"/>
                <a:cs typeface="Lucida Console"/>
              </a:rPr>
              <a:t>Przybylski</a:t>
            </a:r>
            <a:r>
              <a:rPr lang="en-US" sz="1900" i="1" dirty="0">
                <a:solidFill>
                  <a:srgbClr val="FFFFFF"/>
                </a:solidFill>
                <a:latin typeface="+mn-lt"/>
                <a:cs typeface="Lucida Console"/>
              </a:rPr>
              <a:t>...and his co</a:t>
            </a:r>
            <a:r>
              <a:rPr lang="en-US" sz="1900" i="1" dirty="0" smtClean="0">
                <a:solidFill>
                  <a:srgbClr val="FFFFFF"/>
                </a:solidFill>
                <a:latin typeface="+mn-lt"/>
                <a:cs typeface="Lucida Console"/>
              </a:rPr>
              <a:t>-</a:t>
            </a:r>
          </a:p>
          <a:p>
            <a:pPr marL="0" indent="0">
              <a:buNone/>
            </a:pPr>
            <a:r>
              <a:rPr lang="en-US" sz="1900" i="1" dirty="0" smtClean="0">
                <a:solidFill>
                  <a:srgbClr val="FFFFFF"/>
                </a:solidFill>
                <a:latin typeface="+mn-lt"/>
                <a:cs typeface="Lucida Console"/>
              </a:rPr>
              <a:t>authors </a:t>
            </a:r>
            <a:r>
              <a:rPr lang="en-US" sz="1900" i="1" dirty="0">
                <a:solidFill>
                  <a:srgbClr val="FFFF00"/>
                </a:solidFill>
                <a:latin typeface="+mn-lt"/>
                <a:cs typeface="Lucida Console"/>
              </a:rPr>
              <a:t>hypothesize that we’re motivated to play video </a:t>
            </a:r>
            <a:endParaRPr lang="en-US" sz="1900" i="1" dirty="0" smtClean="0">
              <a:solidFill>
                <a:srgbClr val="FFFF00"/>
              </a:solidFill>
              <a:latin typeface="+mn-lt"/>
              <a:cs typeface="Lucida Console"/>
            </a:endParaRPr>
          </a:p>
          <a:p>
            <a:pPr marL="0" indent="0">
              <a:buNone/>
            </a:pPr>
            <a:r>
              <a:rPr lang="en-US" sz="1900" i="1" dirty="0" smtClean="0">
                <a:solidFill>
                  <a:srgbClr val="FFFF00"/>
                </a:solidFill>
                <a:latin typeface="+mn-lt"/>
                <a:cs typeface="Lucida Console"/>
              </a:rPr>
              <a:t>games </a:t>
            </a:r>
            <a:r>
              <a:rPr lang="en-US" sz="1900" i="1" dirty="0">
                <a:solidFill>
                  <a:srgbClr val="FFFF00"/>
                </a:solidFill>
                <a:latin typeface="+mn-lt"/>
                <a:cs typeface="Lucida Console"/>
              </a:rPr>
              <a:t>to the extent that they allow us to sample our </a:t>
            </a:r>
            <a:endParaRPr lang="en-US" sz="1900" i="1" dirty="0" smtClean="0">
              <a:solidFill>
                <a:srgbClr val="FFFF00"/>
              </a:solidFill>
              <a:latin typeface="+mn-lt"/>
              <a:cs typeface="Lucida Console"/>
            </a:endParaRPr>
          </a:p>
          <a:p>
            <a:pPr marL="0" indent="0">
              <a:buNone/>
            </a:pPr>
            <a:r>
              <a:rPr lang="en-US" sz="1900" i="1" dirty="0" smtClean="0">
                <a:solidFill>
                  <a:srgbClr val="FFFF00"/>
                </a:solidFill>
                <a:latin typeface="+mn-lt"/>
                <a:cs typeface="Lucida Console"/>
              </a:rPr>
              <a:t>“</a:t>
            </a:r>
            <a:r>
              <a:rPr lang="en-US" sz="1900" i="1" dirty="0">
                <a:solidFill>
                  <a:srgbClr val="FFFF00"/>
                </a:solidFill>
                <a:latin typeface="+mn-lt"/>
                <a:cs typeface="Lucida Console"/>
              </a:rPr>
              <a:t>ideal self characteristics,” </a:t>
            </a:r>
            <a:r>
              <a:rPr lang="en-US" sz="1900" i="1" dirty="0">
                <a:solidFill>
                  <a:srgbClr val="FFFFFF"/>
                </a:solidFill>
                <a:latin typeface="+mn-lt"/>
                <a:cs typeface="Lucida Console"/>
              </a:rPr>
              <a:t>especially when there’s </a:t>
            </a:r>
            <a:r>
              <a:rPr lang="en-US" sz="1900" i="1" dirty="0" smtClean="0">
                <a:solidFill>
                  <a:srgbClr val="FFFFFF"/>
                </a:solidFill>
                <a:latin typeface="+mn-lt"/>
                <a:cs typeface="Lucida Console"/>
              </a:rPr>
              <a:t> </a:t>
            </a:r>
          </a:p>
          <a:p>
            <a:pPr marL="0" indent="0">
              <a:buNone/>
            </a:pPr>
            <a:r>
              <a:rPr lang="en-US" sz="1900" i="1" dirty="0" smtClean="0">
                <a:solidFill>
                  <a:srgbClr val="FFFFFF"/>
                </a:solidFill>
                <a:latin typeface="+mn-lt"/>
                <a:cs typeface="Lucida Console"/>
              </a:rPr>
              <a:t>a </a:t>
            </a:r>
            <a:r>
              <a:rPr lang="en-US" sz="1900" i="1" dirty="0">
                <a:solidFill>
                  <a:srgbClr val="FFFFFF"/>
                </a:solidFill>
                <a:latin typeface="+mn-lt"/>
                <a:cs typeface="Lucida Console"/>
              </a:rPr>
              <a:t>large gap between our ideal selves and who we actually </a:t>
            </a:r>
            <a:endParaRPr lang="en-US" sz="1900" i="1" dirty="0" smtClean="0">
              <a:solidFill>
                <a:srgbClr val="FFFFFF"/>
              </a:solidFill>
              <a:latin typeface="+mn-lt"/>
              <a:cs typeface="Lucida Console"/>
            </a:endParaRPr>
          </a:p>
          <a:p>
            <a:pPr marL="0" indent="0">
              <a:buNone/>
            </a:pPr>
            <a:r>
              <a:rPr lang="en-US" sz="1900" i="1" dirty="0" smtClean="0">
                <a:solidFill>
                  <a:srgbClr val="FFFFFF"/>
                </a:solidFill>
                <a:latin typeface="+mn-lt"/>
                <a:cs typeface="Lucida Console"/>
              </a:rPr>
              <a:t>think </a:t>
            </a:r>
            <a:r>
              <a:rPr lang="en-US" sz="1900" i="1" dirty="0">
                <a:solidFill>
                  <a:srgbClr val="FFFFFF"/>
                </a:solidFill>
                <a:latin typeface="+mn-lt"/>
                <a:cs typeface="Lucida Console"/>
              </a:rPr>
              <a:t>we are. This could help explain why people are </a:t>
            </a:r>
            <a:endParaRPr lang="en-US" sz="1900" i="1" dirty="0" smtClean="0">
              <a:solidFill>
                <a:srgbClr val="FFFFFF"/>
              </a:solidFill>
              <a:latin typeface="+mn-lt"/>
              <a:cs typeface="Lucida Console"/>
            </a:endParaRPr>
          </a:p>
          <a:p>
            <a:pPr marL="0" indent="0">
              <a:buNone/>
            </a:pPr>
            <a:r>
              <a:rPr lang="en-US" sz="1900" i="1" dirty="0" smtClean="0">
                <a:solidFill>
                  <a:srgbClr val="FFFFFF"/>
                </a:solidFill>
                <a:latin typeface="+mn-lt"/>
                <a:cs typeface="Lucida Console"/>
              </a:rPr>
              <a:t>attracted </a:t>
            </a:r>
            <a:r>
              <a:rPr lang="en-US" sz="1900" i="1" dirty="0">
                <a:solidFill>
                  <a:srgbClr val="FFFFFF"/>
                </a:solidFill>
                <a:latin typeface="+mn-lt"/>
                <a:cs typeface="Lucida Console"/>
              </a:rPr>
              <a:t>to games in a way that’s unique to the medium.</a:t>
            </a:r>
            <a:r>
              <a:rPr lang="en-US" sz="1900" dirty="0" smtClean="0">
                <a:solidFill>
                  <a:srgbClr val="FFFFFF"/>
                </a:solidFill>
                <a:latin typeface="+mn-lt"/>
                <a:cs typeface="Lucida Console"/>
              </a:rPr>
              <a:t>”</a:t>
            </a:r>
          </a:p>
          <a:p>
            <a:pPr marL="0" indent="0">
              <a:buNone/>
            </a:pPr>
            <a:endParaRPr lang="en-US" sz="1900" dirty="0" smtClean="0">
              <a:latin typeface="+mn-lt"/>
            </a:endParaRPr>
          </a:p>
          <a:p>
            <a:pPr marL="0" indent="0">
              <a:buNone/>
            </a:pPr>
            <a:r>
              <a:rPr lang="en-US" sz="1900" dirty="0" err="1">
                <a:solidFill>
                  <a:srgbClr val="FFFFFF"/>
                </a:solidFill>
                <a:latin typeface="+mn-lt"/>
                <a:cs typeface="Lucida Console"/>
              </a:rPr>
              <a:t>Przybylski</a:t>
            </a:r>
            <a:r>
              <a:rPr lang="en-US" sz="1900" dirty="0">
                <a:solidFill>
                  <a:srgbClr val="FFFFFF"/>
                </a:solidFill>
                <a:latin typeface="+mn-lt"/>
                <a:cs typeface="Lucida Console"/>
              </a:rPr>
              <a:t>, A. K., Weinstein, N., Murayama, K., Lynch, M. F., &amp; Ryan, R. M. (2012). The ideal self at play: The appeal of videogames that let you be all you can be. Psychological Science, 23, 69-76.</a:t>
            </a:r>
          </a:p>
          <a:p>
            <a:pPr marL="0" indent="0">
              <a:buNone/>
            </a:pPr>
            <a:r>
              <a:rPr lang="en-US" sz="1400" dirty="0">
                <a:latin typeface="+mn-lt"/>
                <a:hlinkClick r:id="rId3"/>
              </a:rPr>
              <a:t>http://pss.sagepub.com/content/23/1/69.full.pdf+</a:t>
            </a:r>
            <a:r>
              <a:rPr lang="en-US" sz="1400" dirty="0" smtClean="0">
                <a:latin typeface="+mn-lt"/>
                <a:hlinkClick r:id="rId3"/>
              </a:rPr>
              <a:t>html</a:t>
            </a:r>
            <a:r>
              <a:rPr lang="en-US" sz="1400" dirty="0" smtClean="0">
                <a:latin typeface="+mn-lt"/>
              </a:rPr>
              <a:t> </a:t>
            </a:r>
          </a:p>
          <a:p>
            <a:pPr marL="0" indent="0">
              <a:buNone/>
            </a:pPr>
            <a:endParaRPr lang="en-US" sz="2000" dirty="0"/>
          </a:p>
          <a:p>
            <a:pPr marL="0" indent="0">
              <a:buNone/>
            </a:pPr>
            <a:endParaRPr lang="en-US" sz="2000" dirty="0"/>
          </a:p>
          <a:p>
            <a:pPr marL="0" indent="0">
              <a:buNone/>
            </a:pPr>
            <a:endParaRPr lang="en-US" b="1" dirty="0" smtClean="0">
              <a:solidFill>
                <a:schemeClr val="tx1">
                  <a:lumMod val="95000"/>
                  <a:lumOff val="5000"/>
                </a:schemeClr>
              </a:solidFill>
            </a:endParaRPr>
          </a:p>
          <a:p>
            <a:pPr marL="0" indent="0">
              <a:buNone/>
            </a:pPr>
            <a:endParaRPr lang="en-US" b="1" dirty="0">
              <a:solidFill>
                <a:schemeClr val="tx1">
                  <a:lumMod val="95000"/>
                  <a:lumOff val="5000"/>
                </a:schemeClr>
              </a:solidFill>
            </a:endParaRPr>
          </a:p>
        </p:txBody>
      </p:sp>
      <p:pic>
        <p:nvPicPr>
          <p:cNvPr id="4" name="Content Placeholder 3"/>
          <p:cNvPicPr>
            <a:picLocks noChangeAspect="1"/>
          </p:cNvPicPr>
          <p:nvPr/>
        </p:nvPicPr>
        <p:blipFill rotWithShape="1">
          <a:blip r:embed="rId4" cstate="print">
            <a:extLst>
              <a:ext uri="{28A0092B-C50C-407E-A947-70E740481C1C}">
                <a14:useLocalDpi xmlns:a14="http://schemas.microsoft.com/office/drawing/2010/main"/>
              </a:ext>
            </a:extLst>
          </a:blip>
          <a:srcRect t="112" b="886"/>
          <a:stretch/>
        </p:blipFill>
        <p:spPr>
          <a:xfrm>
            <a:off x="6948767" y="5480227"/>
            <a:ext cx="2031661" cy="716928"/>
          </a:xfrm>
          <a:prstGeom prst="rect">
            <a:avLst/>
          </a:prstGeom>
        </p:spPr>
      </p:pic>
    </p:spTree>
    <p:extLst>
      <p:ext uri="{BB962C8B-B14F-4D97-AF65-F5344CB8AC3E}">
        <p14:creationId xmlns:p14="http://schemas.microsoft.com/office/powerpoint/2010/main" val="681919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2593"/>
            <a:ext cx="8229600" cy="870836"/>
          </a:xfrm>
        </p:spPr>
        <p:txBody>
          <a:bodyPr/>
          <a:lstStyle/>
          <a:p>
            <a:r>
              <a:rPr lang="en-US" b="1" dirty="0">
                <a:solidFill>
                  <a:schemeClr val="bg1"/>
                </a:solidFill>
              </a:rPr>
              <a:t>Exhibit </a:t>
            </a:r>
            <a:r>
              <a:rPr lang="en-US" b="1" dirty="0" smtClean="0">
                <a:solidFill>
                  <a:schemeClr val="bg1"/>
                </a:solidFill>
              </a:rPr>
              <a:t>5: </a:t>
            </a:r>
            <a:r>
              <a:rPr lang="en-US" b="1" dirty="0" smtClean="0">
                <a:solidFill>
                  <a:srgbClr val="FFFF00"/>
                </a:solidFill>
                <a:latin typeface="+mn-lt"/>
              </a:rPr>
              <a:t>Boyden</a:t>
            </a:r>
            <a:endParaRPr lang="en-US" b="1" dirty="0">
              <a:solidFill>
                <a:srgbClr val="FFFF00"/>
              </a:solidFill>
              <a:latin typeface="+mn-lt"/>
            </a:endParaRPr>
          </a:p>
        </p:txBody>
      </p:sp>
      <p:sp>
        <p:nvSpPr>
          <p:cNvPr id="3" name="Content Placeholder 2"/>
          <p:cNvSpPr>
            <a:spLocks noGrp="1"/>
          </p:cNvSpPr>
          <p:nvPr>
            <p:ph sz="quarter" idx="10"/>
          </p:nvPr>
        </p:nvSpPr>
        <p:spPr>
          <a:xfrm>
            <a:off x="457200" y="943429"/>
            <a:ext cx="8686800" cy="5200952"/>
          </a:xfrm>
        </p:spPr>
        <p:txBody>
          <a:bodyPr>
            <a:normAutofit/>
          </a:bodyPr>
          <a:lstStyle/>
          <a:p>
            <a:pPr marL="0" indent="0">
              <a:buNone/>
            </a:pPr>
            <a:r>
              <a:rPr lang="en-US" dirty="0" smtClean="0">
                <a:solidFill>
                  <a:schemeClr val="bg1"/>
                </a:solidFill>
                <a:latin typeface="+mn-lt"/>
              </a:rPr>
              <a:t>“In all of these situations, the owners of a copyright in a form, description, or set of instructions were attempting to extend their copyright to material for which the user of the work provided the essential content, not its author. That is what made them systems. </a:t>
            </a:r>
            <a:r>
              <a:rPr lang="en-US" dirty="0" smtClean="0">
                <a:solidFill>
                  <a:srgbClr val="FFFF00"/>
                </a:solidFill>
                <a:latin typeface="+mn-lt"/>
              </a:rPr>
              <a:t>They were, without that input, empty shells, waiting to be filled.</a:t>
            </a:r>
            <a:r>
              <a:rPr lang="en-US" dirty="0" smtClean="0">
                <a:solidFill>
                  <a:schemeClr val="bg1"/>
                </a:solidFill>
                <a:latin typeface="+mn-lt"/>
              </a:rPr>
              <a:t>”</a:t>
            </a:r>
          </a:p>
          <a:p>
            <a:pPr marL="0" indent="0">
              <a:buNone/>
            </a:pPr>
            <a:r>
              <a:rPr lang="en-US" dirty="0" smtClean="0">
                <a:solidFill>
                  <a:schemeClr val="bg1"/>
                </a:solidFill>
                <a:latin typeface="+mn-lt"/>
              </a:rPr>
              <a:t>“Games are systems in exactly the same way. </a:t>
            </a:r>
            <a:r>
              <a:rPr lang="en-US" dirty="0" smtClean="0">
                <a:solidFill>
                  <a:srgbClr val="FFFF00"/>
                </a:solidFill>
                <a:latin typeface="+mn-lt"/>
              </a:rPr>
              <a:t>A game, as sold, is only a game form; the content necessary for an instance of the game comes from the players. </a:t>
            </a:r>
            <a:r>
              <a:rPr lang="en-US" dirty="0" smtClean="0">
                <a:solidFill>
                  <a:schemeClr val="bg1"/>
                </a:solidFill>
                <a:latin typeface="+mn-lt"/>
              </a:rPr>
              <a:t>That is, the game form establishes the environment for play—the game space—and it defines permissible moves and the conditions for winning or drawing. </a:t>
            </a:r>
            <a:r>
              <a:rPr lang="en-US" dirty="0" smtClean="0">
                <a:solidFill>
                  <a:srgbClr val="FFFF00"/>
                </a:solidFill>
                <a:latin typeface="+mn-lt"/>
              </a:rPr>
              <a:t>But the game itself is supplied by the players.</a:t>
            </a:r>
            <a:r>
              <a:rPr lang="en-US" dirty="0" smtClean="0">
                <a:solidFill>
                  <a:schemeClr val="bg1"/>
                </a:solidFill>
                <a:latin typeface="+mn-lt"/>
              </a:rPr>
              <a:t>”</a:t>
            </a:r>
          </a:p>
          <a:p>
            <a:pPr marL="0" indent="0">
              <a:buNone/>
            </a:pPr>
            <a:r>
              <a:rPr lang="en-US" dirty="0" smtClean="0">
                <a:solidFill>
                  <a:schemeClr val="bg1"/>
                </a:solidFill>
                <a:latin typeface="+mn-lt"/>
              </a:rPr>
              <a:t>“</a:t>
            </a:r>
            <a:r>
              <a:rPr lang="en-US" dirty="0" smtClean="0">
                <a:solidFill>
                  <a:srgbClr val="FF0000"/>
                </a:solidFill>
                <a:latin typeface="+mn-lt"/>
              </a:rPr>
              <a:t>Systems </a:t>
            </a:r>
            <a:r>
              <a:rPr lang="en-US" dirty="0">
                <a:solidFill>
                  <a:srgbClr val="FF0000"/>
                </a:solidFill>
                <a:latin typeface="+mn-lt"/>
              </a:rPr>
              <a:t>are shells into which users pour</a:t>
            </a:r>
            <a:r>
              <a:rPr lang="en-US" dirty="0">
                <a:solidFill>
                  <a:srgbClr val="FFFF00"/>
                </a:solidFill>
                <a:latin typeface="+mn-lt"/>
              </a:rPr>
              <a:t> </a:t>
            </a:r>
            <a:r>
              <a:rPr lang="en-US" dirty="0">
                <a:solidFill>
                  <a:srgbClr val="FF0000"/>
                </a:solidFill>
                <a:latin typeface="+mn-lt"/>
              </a:rPr>
              <a:t>meaning</a:t>
            </a:r>
            <a:r>
              <a:rPr lang="en-US" dirty="0">
                <a:solidFill>
                  <a:srgbClr val="FFFF00"/>
                </a:solidFill>
                <a:latin typeface="+mn-lt"/>
              </a:rPr>
              <a:t>. </a:t>
            </a:r>
            <a:r>
              <a:rPr lang="en-US" dirty="0">
                <a:solidFill>
                  <a:schemeClr val="bg1"/>
                </a:solidFill>
                <a:latin typeface="+mn-lt"/>
              </a:rPr>
              <a:t>While they may contain expression themselves, that expression is there merely to facilitate the meaning added by the user</a:t>
            </a:r>
            <a:r>
              <a:rPr lang="en-US" dirty="0" smtClean="0">
                <a:solidFill>
                  <a:schemeClr val="bg1"/>
                </a:solidFill>
                <a:latin typeface="+mn-lt"/>
              </a:rPr>
              <a:t>.” </a:t>
            </a:r>
          </a:p>
          <a:p>
            <a:pPr marL="0" indent="0">
              <a:buNone/>
            </a:pPr>
            <a:endParaRPr lang="en-US" dirty="0">
              <a:solidFill>
                <a:srgbClr val="FFFFFF"/>
              </a:solidFill>
              <a:latin typeface="+mn-lt"/>
            </a:endParaRPr>
          </a:p>
          <a:p>
            <a:pPr marL="0" indent="0">
              <a:buNone/>
            </a:pPr>
            <a:endParaRPr lang="en-US" dirty="0" smtClean="0">
              <a:solidFill>
                <a:srgbClr val="FFFFFF"/>
              </a:solidFill>
              <a:latin typeface="+mn-lt"/>
            </a:endParaRPr>
          </a:p>
          <a:p>
            <a:pPr marL="0" indent="0">
              <a:buNone/>
            </a:pPr>
            <a:endParaRPr lang="en-US" dirty="0" smtClean="0">
              <a:solidFill>
                <a:srgbClr val="FFFFFF"/>
              </a:solidFill>
              <a:latin typeface="+mn-lt"/>
            </a:endParaRPr>
          </a:p>
          <a:p>
            <a:pPr marL="0" indent="0">
              <a:buNone/>
            </a:pPr>
            <a:endParaRPr lang="en-US" dirty="0" smtClean="0">
              <a:solidFill>
                <a:srgbClr val="FFFFFF"/>
              </a:solidFill>
              <a:latin typeface="+mn-lt"/>
            </a:endParaRPr>
          </a:p>
          <a:p>
            <a:pPr marL="0" indent="0">
              <a:buNone/>
            </a:pPr>
            <a:endParaRPr lang="en-US" dirty="0"/>
          </a:p>
        </p:txBody>
      </p:sp>
    </p:spTree>
    <p:extLst>
      <p:ext uri="{BB962C8B-B14F-4D97-AF65-F5344CB8AC3E}">
        <p14:creationId xmlns:p14="http://schemas.microsoft.com/office/powerpoint/2010/main" val="1777913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2261" y="14274"/>
            <a:ext cx="8680814" cy="1016000"/>
          </a:xfrm>
        </p:spPr>
        <p:txBody>
          <a:bodyPr>
            <a:normAutofit/>
          </a:bodyPr>
          <a:lstStyle/>
          <a:p>
            <a:r>
              <a:rPr lang="en-US" sz="4400" b="1" dirty="0" smtClean="0">
                <a:solidFill>
                  <a:srgbClr val="FFFF00"/>
                </a:solidFill>
                <a:latin typeface="+mn-lt"/>
              </a:rPr>
              <a:t> So Who Are We (in-game)</a:t>
            </a:r>
            <a:r>
              <a:rPr lang="en-US" sz="4400" b="1" dirty="0">
                <a:solidFill>
                  <a:srgbClr val="FFFF00"/>
                </a:solidFill>
                <a:latin typeface="+mn-lt"/>
              </a:rPr>
              <a:t> </a:t>
            </a:r>
            <a:r>
              <a:rPr lang="en-US" sz="4400" b="1" dirty="0" smtClean="0">
                <a:solidFill>
                  <a:srgbClr val="FFFF00"/>
                </a:solidFill>
                <a:latin typeface="+mn-lt"/>
              </a:rPr>
              <a:t>A?</a:t>
            </a:r>
            <a:endParaRPr lang="en-US" sz="4400" b="1" dirty="0">
              <a:solidFill>
                <a:srgbClr val="FFFF00"/>
              </a:solidFill>
              <a:latin typeface="+mn-lt"/>
            </a:endParaRPr>
          </a:p>
        </p:txBody>
      </p:sp>
      <p:pic>
        <p:nvPicPr>
          <p:cNvPr id="7" name="Content Placeholder 6" descr="Screen Shot 2014-09-11 at 1.40.34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234" r="-1126" b="3865"/>
          <a:stretch/>
        </p:blipFill>
        <p:spPr>
          <a:xfrm>
            <a:off x="166538" y="1030274"/>
            <a:ext cx="4391782" cy="3758614"/>
          </a:xfrm>
        </p:spPr>
      </p:pic>
      <p:sp>
        <p:nvSpPr>
          <p:cNvPr id="8" name="Rectangle 7"/>
          <p:cNvSpPr/>
          <p:nvPr/>
        </p:nvSpPr>
        <p:spPr>
          <a:xfrm>
            <a:off x="541251" y="5611634"/>
            <a:ext cx="8451824" cy="338554"/>
          </a:xfrm>
          <a:prstGeom prst="rect">
            <a:avLst/>
          </a:prstGeom>
        </p:spPr>
        <p:txBody>
          <a:bodyPr wrap="square">
            <a:spAutoFit/>
          </a:bodyPr>
          <a:lstStyle/>
          <a:p>
            <a:r>
              <a:rPr lang="en-US" sz="1600" dirty="0">
                <a:solidFill>
                  <a:prstClr val="black"/>
                </a:solidFill>
                <a:latin typeface="Arial"/>
                <a:hlinkClick r:id="rId3"/>
              </a:rPr>
              <a:t>http://www.vice.com/read/leigh-alexander-understanding-video-games-column-destiny-</a:t>
            </a:r>
            <a:r>
              <a:rPr lang="en-US" sz="1600" dirty="0" smtClean="0">
                <a:solidFill>
                  <a:prstClr val="black"/>
                </a:solidFill>
                <a:latin typeface="Arial"/>
                <a:hlinkClick r:id="rId3"/>
              </a:rPr>
              <a:t>105</a:t>
            </a:r>
            <a:r>
              <a:rPr lang="en-US" sz="1600" dirty="0" smtClean="0">
                <a:solidFill>
                  <a:prstClr val="black"/>
                </a:solidFill>
                <a:latin typeface="Arial"/>
              </a:rPr>
              <a:t> </a:t>
            </a:r>
            <a:endParaRPr lang="en-US" sz="1600" dirty="0">
              <a:solidFill>
                <a:prstClr val="black"/>
              </a:solidFill>
              <a:latin typeface="Arial"/>
            </a:endParaRPr>
          </a:p>
        </p:txBody>
      </p:sp>
      <p:sp>
        <p:nvSpPr>
          <p:cNvPr id="9" name="Rectangle 8"/>
          <p:cNvSpPr/>
          <p:nvPr/>
        </p:nvSpPr>
        <p:spPr>
          <a:xfrm>
            <a:off x="4558321" y="1199640"/>
            <a:ext cx="4434754" cy="4401205"/>
          </a:xfrm>
          <a:prstGeom prst="rect">
            <a:avLst/>
          </a:prstGeom>
        </p:spPr>
        <p:txBody>
          <a:bodyPr wrap="square">
            <a:spAutoFit/>
          </a:bodyPr>
          <a:lstStyle/>
          <a:p>
            <a:r>
              <a:rPr lang="en-US" sz="2000" dirty="0" smtClean="0">
                <a:solidFill>
                  <a:prstClr val="white"/>
                </a:solidFill>
                <a:latin typeface="Lucida Console"/>
                <a:cs typeface="Lucida Console"/>
              </a:rPr>
              <a:t>“But </a:t>
            </a:r>
            <a:r>
              <a:rPr lang="en-US" sz="2000" dirty="0">
                <a:solidFill>
                  <a:prstClr val="white"/>
                </a:solidFill>
                <a:latin typeface="Lucida Console"/>
                <a:cs typeface="Lucida Console"/>
              </a:rPr>
              <a:t>games, designed to let us act as some fantasy of ourselves, don’t often ask us to think about what someone else “would” do. </a:t>
            </a:r>
            <a:r>
              <a:rPr lang="en-US" sz="2000" dirty="0">
                <a:solidFill>
                  <a:srgbClr val="FFFF00"/>
                </a:solidFill>
                <a:latin typeface="Lucida Console"/>
                <a:cs typeface="Lucida Console"/>
              </a:rPr>
              <a:t>That players have choices is considered one of the medium’s exciting traits</a:t>
            </a:r>
            <a:r>
              <a:rPr lang="en-US" sz="2000" dirty="0">
                <a:solidFill>
                  <a:prstClr val="white"/>
                </a:solidFill>
                <a:latin typeface="Lucida Console"/>
                <a:cs typeface="Lucida Console"/>
              </a:rPr>
              <a:t>, but I always struggled a little bit to connect to games that have that kind of openness—</a:t>
            </a:r>
            <a:r>
              <a:rPr lang="en-US" sz="2000" dirty="0">
                <a:solidFill>
                  <a:srgbClr val="FFFF00"/>
                </a:solidFill>
                <a:latin typeface="Lucida Console"/>
                <a:cs typeface="Lucida Console"/>
              </a:rPr>
              <a:t>am I playing a character, or am I being me</a:t>
            </a:r>
            <a:r>
              <a:rPr lang="en-US" sz="2000" dirty="0" smtClean="0">
                <a:solidFill>
                  <a:srgbClr val="FFFF00"/>
                </a:solidFill>
                <a:latin typeface="Lucida Console"/>
                <a:cs typeface="Lucida Console"/>
              </a:rPr>
              <a:t>?</a:t>
            </a:r>
            <a:r>
              <a:rPr lang="en-US" sz="2000" dirty="0" smtClean="0">
                <a:solidFill>
                  <a:prstClr val="white"/>
                </a:solidFill>
                <a:latin typeface="Lucida Console"/>
                <a:cs typeface="Lucida Console"/>
              </a:rPr>
              <a:t>”</a:t>
            </a:r>
            <a:endParaRPr lang="en-US" sz="2000" dirty="0">
              <a:solidFill>
                <a:prstClr val="white"/>
              </a:solidFill>
              <a:latin typeface="Lucida Console"/>
              <a:cs typeface="Lucida Console"/>
            </a:endParaRPr>
          </a:p>
        </p:txBody>
      </p:sp>
    </p:spTree>
    <p:extLst>
      <p:ext uri="{BB962C8B-B14F-4D97-AF65-F5344CB8AC3E}">
        <p14:creationId xmlns:p14="http://schemas.microsoft.com/office/powerpoint/2010/main" val="1877223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016000"/>
          </a:xfrm>
        </p:spPr>
        <p:txBody>
          <a:bodyPr>
            <a:normAutofit/>
          </a:bodyPr>
          <a:lstStyle/>
          <a:p>
            <a:r>
              <a:rPr lang="en-US" sz="4400" b="1" dirty="0">
                <a:solidFill>
                  <a:srgbClr val="FFFF00"/>
                </a:solidFill>
                <a:latin typeface="+mn-lt"/>
              </a:rPr>
              <a:t>So Who Are We (in-game) </a:t>
            </a:r>
            <a:r>
              <a:rPr lang="en-US" sz="4400" b="1" dirty="0" smtClean="0">
                <a:solidFill>
                  <a:srgbClr val="FFFF00"/>
                </a:solidFill>
                <a:latin typeface="+mn-lt"/>
              </a:rPr>
              <a:t>B?</a:t>
            </a:r>
            <a:endParaRPr lang="en-US" sz="4400" b="1" dirty="0">
              <a:solidFill>
                <a:srgbClr val="FFFF00"/>
              </a:solidFill>
              <a:latin typeface="+mn-lt"/>
            </a:endParaRPr>
          </a:p>
        </p:txBody>
      </p:sp>
      <p:pic>
        <p:nvPicPr>
          <p:cNvPr id="4" name="Content Placeholder 3" descr="Screen Shot 2014-10-13 at 8.16.31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50" r="-124" b="2945"/>
          <a:stretch/>
        </p:blipFill>
        <p:spPr>
          <a:xfrm>
            <a:off x="457200" y="1016000"/>
            <a:ext cx="8080168" cy="4582956"/>
          </a:xfrm>
        </p:spPr>
      </p:pic>
      <p:sp>
        <p:nvSpPr>
          <p:cNvPr id="5" name="Rectangle 4"/>
          <p:cNvSpPr/>
          <p:nvPr/>
        </p:nvSpPr>
        <p:spPr>
          <a:xfrm>
            <a:off x="457200" y="5651370"/>
            <a:ext cx="8686800" cy="276999"/>
          </a:xfrm>
          <a:prstGeom prst="rect">
            <a:avLst/>
          </a:prstGeom>
        </p:spPr>
        <p:txBody>
          <a:bodyPr wrap="square">
            <a:spAutoFit/>
          </a:bodyPr>
          <a:lstStyle/>
          <a:p>
            <a:r>
              <a:rPr lang="en-US" sz="1200" dirty="0">
                <a:solidFill>
                  <a:prstClr val="black"/>
                </a:solidFill>
                <a:latin typeface="Arial"/>
                <a:hlinkClick r:id="rId3"/>
              </a:rPr>
              <a:t>http://www.theguardian.com/technology/2014/apr/24/the-identity-paradox-why-game-characters-are-not-but-should-</a:t>
            </a:r>
            <a:r>
              <a:rPr lang="en-US" sz="1200" dirty="0" smtClean="0">
                <a:solidFill>
                  <a:prstClr val="black"/>
                </a:solidFill>
                <a:latin typeface="Arial"/>
                <a:hlinkClick r:id="rId3"/>
              </a:rPr>
              <a:t>be</a:t>
            </a:r>
            <a:r>
              <a:rPr lang="en-US" sz="1200" dirty="0" smtClean="0">
                <a:solidFill>
                  <a:prstClr val="black"/>
                </a:solidFill>
                <a:latin typeface="Arial"/>
              </a:rPr>
              <a:t> </a:t>
            </a:r>
            <a:endParaRPr lang="en-US" sz="1200" dirty="0">
              <a:solidFill>
                <a:prstClr val="black"/>
              </a:solidFill>
              <a:latin typeface="Arial"/>
            </a:endParaRPr>
          </a:p>
        </p:txBody>
      </p:sp>
    </p:spTree>
    <p:extLst>
      <p:ext uri="{BB962C8B-B14F-4D97-AF65-F5344CB8AC3E}">
        <p14:creationId xmlns:p14="http://schemas.microsoft.com/office/powerpoint/2010/main" val="2232151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5008" y="0"/>
            <a:ext cx="8908992" cy="879276"/>
          </a:xfrm>
        </p:spPr>
        <p:txBody>
          <a:bodyPr>
            <a:normAutofit/>
          </a:bodyPr>
          <a:lstStyle/>
          <a:p>
            <a:r>
              <a:rPr lang="en-US" sz="4400" b="1" dirty="0">
                <a:solidFill>
                  <a:srgbClr val="FFFF00"/>
                </a:solidFill>
                <a:latin typeface="+mn-lt"/>
              </a:rPr>
              <a:t>So Who Are We (in-game) </a:t>
            </a:r>
            <a:r>
              <a:rPr lang="en-US" sz="4400" b="1" dirty="0" smtClean="0">
                <a:solidFill>
                  <a:srgbClr val="FFFF00"/>
                </a:solidFill>
                <a:latin typeface="+mn-lt"/>
              </a:rPr>
              <a:t>C?</a:t>
            </a:r>
            <a:endParaRPr lang="en-US" sz="4400" dirty="0">
              <a:latin typeface="+mn-lt"/>
            </a:endParaRPr>
          </a:p>
        </p:txBody>
      </p:sp>
      <p:pic>
        <p:nvPicPr>
          <p:cNvPr id="4" name="Content Placeholder 3" descr="Screen Shot 2014-10-15 at 9.41.20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71" r="-208"/>
          <a:stretch/>
        </p:blipFill>
        <p:spPr>
          <a:xfrm>
            <a:off x="235008" y="879276"/>
            <a:ext cx="8709267" cy="4846858"/>
          </a:xfrm>
        </p:spPr>
      </p:pic>
    </p:spTree>
    <p:extLst>
      <p:ext uri="{BB962C8B-B14F-4D97-AF65-F5344CB8AC3E}">
        <p14:creationId xmlns:p14="http://schemas.microsoft.com/office/powerpoint/2010/main" val="2112855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PAUSE-button_-_Macro_photography_of_a_remote_control.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276"/>
          <a:stretch/>
        </p:blipFill>
        <p:spPr>
          <a:xfrm>
            <a:off x="523550" y="167481"/>
            <a:ext cx="8091750" cy="5716388"/>
          </a:xfrm>
        </p:spPr>
      </p:pic>
    </p:spTree>
    <p:extLst>
      <p:ext uri="{BB962C8B-B14F-4D97-AF65-F5344CB8AC3E}">
        <p14:creationId xmlns:p14="http://schemas.microsoft.com/office/powerpoint/2010/main" val="1580045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Autofit/>
          </a:bodyPr>
          <a:lstStyle/>
          <a:p>
            <a:r>
              <a:rPr lang="en-US" sz="4400" b="1" dirty="0" smtClean="0">
                <a:solidFill>
                  <a:srgbClr val="FFFF00"/>
                </a:solidFill>
                <a:latin typeface="+mn-lt"/>
              </a:rPr>
              <a:t>Two phenomena we have (</a:t>
            </a:r>
            <a:r>
              <a:rPr lang="en-US" sz="4400" b="1" dirty="0" smtClean="0">
                <a:solidFill>
                  <a:srgbClr val="FFFFFF"/>
                </a:solidFill>
                <a:latin typeface="+mn-lt"/>
              </a:rPr>
              <a:t>fairly</a:t>
            </a:r>
            <a:r>
              <a:rPr lang="en-US" sz="4400" b="1" dirty="0" smtClean="0">
                <a:solidFill>
                  <a:srgbClr val="FFFF00"/>
                </a:solidFill>
                <a:latin typeface="+mn-lt"/>
              </a:rPr>
              <a:t>) observed?</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408134"/>
            <a:ext cx="8229600" cy="4663054"/>
          </a:xfrm>
        </p:spPr>
        <p:txBody>
          <a:bodyPr>
            <a:normAutofit/>
          </a:bodyPr>
          <a:lstStyle/>
          <a:p>
            <a:pPr marL="457200" indent="-457200">
              <a:buAutoNum type="arabicPeriod"/>
            </a:pPr>
            <a:r>
              <a:rPr lang="en-US" sz="4000" dirty="0" smtClean="0">
                <a:solidFill>
                  <a:schemeClr val="bg1"/>
                </a:solidFill>
                <a:latin typeface="Arial Hebrew Scholar"/>
                <a:cs typeface="Arial Hebrew Scholar"/>
              </a:rPr>
              <a:t>Alignment of human </a:t>
            </a:r>
            <a:r>
              <a:rPr lang="en-US" sz="4000" dirty="0" smtClean="0">
                <a:solidFill>
                  <a:srgbClr val="FFFF00"/>
                </a:solidFill>
                <a:latin typeface="Arial Hebrew Scholar"/>
                <a:cs typeface="Arial Hebrew Scholar"/>
              </a:rPr>
              <a:t>consciousness</a:t>
            </a:r>
            <a:r>
              <a:rPr lang="en-US" sz="4000" dirty="0" smtClean="0">
                <a:solidFill>
                  <a:schemeClr val="bg1"/>
                </a:solidFill>
                <a:latin typeface="Arial Hebrew Scholar"/>
                <a:cs typeface="Arial Hebrew Scholar"/>
              </a:rPr>
              <a:t> &amp; video-game modalities; &amp;</a:t>
            </a:r>
          </a:p>
          <a:p>
            <a:pPr marL="457200" indent="-457200">
              <a:buAutoNum type="arabicPeriod"/>
            </a:pPr>
            <a:r>
              <a:rPr lang="en-US" sz="4000" dirty="0" smtClean="0">
                <a:solidFill>
                  <a:srgbClr val="FFFF00"/>
                </a:solidFill>
                <a:latin typeface="Arial Hebrew Scholar"/>
                <a:cs typeface="Arial Hebrew Scholar"/>
              </a:rPr>
              <a:t>Identity</a:t>
            </a:r>
            <a:r>
              <a:rPr lang="en-US" sz="4000" dirty="0" smtClean="0">
                <a:solidFill>
                  <a:schemeClr val="bg1"/>
                </a:solidFill>
                <a:latin typeface="Arial Hebrew Scholar"/>
                <a:cs typeface="Arial Hebrew Scholar"/>
              </a:rPr>
              <a:t>/Immersion Effect (who am I really?)</a:t>
            </a:r>
          </a:p>
          <a:p>
            <a:pPr marL="0" indent="0">
              <a:buNone/>
            </a:pPr>
            <a:endParaRPr lang="en-US" sz="4000" b="1" dirty="0" smtClean="0">
              <a:solidFill>
                <a:schemeClr val="bg1"/>
              </a:solidFill>
              <a:latin typeface="+mn-lt"/>
              <a:cs typeface="Arial Hebrew Scholar"/>
            </a:endParaRPr>
          </a:p>
        </p:txBody>
      </p:sp>
      <p:pic>
        <p:nvPicPr>
          <p:cNvPr id="5" name="Picture 4" descr="531px-PET-image (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84513" y="3237968"/>
            <a:ext cx="2602287" cy="2940436"/>
          </a:xfrm>
          <a:prstGeom prst="rect">
            <a:avLst/>
          </a:prstGeom>
        </p:spPr>
      </p:pic>
    </p:spTree>
    <p:extLst>
      <p:ext uri="{BB962C8B-B14F-4D97-AF65-F5344CB8AC3E}">
        <p14:creationId xmlns:p14="http://schemas.microsoft.com/office/powerpoint/2010/main" val="14172604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42852"/>
            <a:ext cx="8229600" cy="1016000"/>
          </a:xfrm>
        </p:spPr>
        <p:txBody>
          <a:bodyPr>
            <a:normAutofit/>
          </a:bodyPr>
          <a:lstStyle/>
          <a:p>
            <a:r>
              <a:rPr lang="en-US" sz="4400" b="1" dirty="0" smtClean="0">
                <a:solidFill>
                  <a:srgbClr val="FFFF00"/>
                </a:solidFill>
                <a:latin typeface="+mn-lt"/>
              </a:rPr>
              <a:t>+ One More…</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451503"/>
            <a:ext cx="8543761" cy="4577815"/>
          </a:xfrm>
        </p:spPr>
        <p:txBody>
          <a:bodyPr>
            <a:normAutofit/>
          </a:bodyPr>
          <a:lstStyle/>
          <a:p>
            <a:pPr marL="0" indent="0">
              <a:buNone/>
            </a:pPr>
            <a:r>
              <a:rPr lang="en-US" sz="5400" dirty="0" smtClean="0">
                <a:solidFill>
                  <a:schemeClr val="bg1"/>
                </a:solidFill>
                <a:latin typeface="Arial Hebrew Scholar"/>
                <a:cs typeface="Arial Hebrew Scholar"/>
              </a:rPr>
              <a:t>3. </a:t>
            </a:r>
            <a:r>
              <a:rPr lang="en-US" sz="5400" dirty="0" smtClean="0">
                <a:solidFill>
                  <a:srgbClr val="FFFF00"/>
                </a:solidFill>
                <a:latin typeface="Arial Hebrew Scholar"/>
                <a:cs typeface="Arial Hebrew Scholar"/>
              </a:rPr>
              <a:t>Connection</a:t>
            </a:r>
            <a:r>
              <a:rPr lang="en-US" sz="5400" dirty="0" smtClean="0">
                <a:solidFill>
                  <a:schemeClr val="bg1"/>
                </a:solidFill>
                <a:latin typeface="Arial Hebrew Scholar"/>
                <a:cs typeface="Arial Hebrew Scholar"/>
              </a:rPr>
              <a:t> (community)</a:t>
            </a:r>
          </a:p>
          <a:p>
            <a:pPr marL="0" indent="0">
              <a:buNone/>
            </a:pPr>
            <a:endParaRPr lang="en-US" sz="4000" dirty="0"/>
          </a:p>
          <a:p>
            <a:pPr marL="0" indent="0">
              <a:buNone/>
            </a:pPr>
            <a:endParaRPr lang="en-US" sz="4000" b="1" dirty="0" smtClean="0">
              <a:solidFill>
                <a:srgbClr val="CCFFCC"/>
              </a:solidFill>
              <a:latin typeface="+mn-lt"/>
              <a:cs typeface="Arial Hebrew Scholar"/>
            </a:endParaRPr>
          </a:p>
          <a:p>
            <a:pPr marL="0" indent="0">
              <a:buNone/>
            </a:pPr>
            <a:endParaRPr lang="en-US" sz="4000" b="1" dirty="0">
              <a:solidFill>
                <a:srgbClr val="CCFFCC"/>
              </a:solidFill>
              <a:latin typeface="+mn-lt"/>
              <a:cs typeface="Arial Hebrew Scholar"/>
            </a:endParaRPr>
          </a:p>
          <a:p>
            <a:pPr marL="0" indent="0">
              <a:buNone/>
            </a:pPr>
            <a:endParaRPr lang="en-US" sz="4000" b="1" dirty="0" smtClean="0">
              <a:solidFill>
                <a:srgbClr val="CCFFCC"/>
              </a:solidFill>
              <a:latin typeface="+mn-lt"/>
              <a:cs typeface="Arial Hebrew Scholar"/>
            </a:endParaRPr>
          </a:p>
          <a:p>
            <a:pPr marL="0" indent="0">
              <a:buNone/>
            </a:pPr>
            <a:endParaRPr lang="en-US" sz="4000" b="1" dirty="0" smtClean="0">
              <a:solidFill>
                <a:srgbClr val="CCFFCC"/>
              </a:solidFill>
              <a:latin typeface="+mn-lt"/>
              <a:cs typeface="Arial Hebrew Scholar"/>
            </a:endParaRPr>
          </a:p>
          <a:p>
            <a:pPr marL="0" indent="0">
              <a:buNone/>
            </a:pPr>
            <a:r>
              <a:rPr lang="en-US" sz="4000" b="1" dirty="0" smtClean="0">
                <a:solidFill>
                  <a:srgbClr val="CCFFCC"/>
                </a:solidFill>
                <a:latin typeface="+mn-lt"/>
                <a:cs typeface="Arial Hebrew Scholar"/>
              </a:rPr>
              <a:t>    All </a:t>
            </a:r>
            <a:r>
              <a:rPr lang="en-US" sz="4000" b="1" dirty="0">
                <a:solidFill>
                  <a:srgbClr val="CCFFCC"/>
                </a:solidFill>
                <a:latin typeface="+mn-lt"/>
                <a:cs typeface="Arial Hebrew Scholar"/>
              </a:rPr>
              <a:t>leading </a:t>
            </a:r>
            <a:r>
              <a:rPr lang="en-US" sz="4000" b="1" dirty="0" smtClean="0">
                <a:solidFill>
                  <a:srgbClr val="CCFFCC"/>
                </a:solidFill>
                <a:latin typeface="+mn-lt"/>
                <a:cs typeface="Arial Hebrew Scholar"/>
              </a:rPr>
              <a:t>to (</a:t>
            </a:r>
            <a:r>
              <a:rPr lang="en-US" sz="4000" b="1" dirty="0">
                <a:solidFill>
                  <a:srgbClr val="CCFFCC"/>
                </a:solidFill>
                <a:latin typeface="+mn-lt"/>
                <a:cs typeface="Arial Hebrew Scholar"/>
              </a:rPr>
              <a:t>you guessed it)</a:t>
            </a:r>
            <a:r>
              <a:rPr lang="en-US" sz="4000" b="1" dirty="0" smtClean="0">
                <a:solidFill>
                  <a:srgbClr val="CCFFCC"/>
                </a:solidFill>
                <a:latin typeface="+mn-lt"/>
                <a:cs typeface="Arial Hebrew Scholar"/>
              </a:rPr>
              <a:t>…</a:t>
            </a:r>
            <a:endParaRPr lang="en-US" sz="4000" b="1" dirty="0">
              <a:solidFill>
                <a:srgbClr val="CCFFCC"/>
              </a:solidFill>
              <a:latin typeface="+mn-lt"/>
              <a:cs typeface="Arial Hebrew Scholar"/>
            </a:endParaRPr>
          </a:p>
        </p:txBody>
      </p:sp>
      <p:pic>
        <p:nvPicPr>
          <p:cNvPr id="6" name="Picture 5" descr="7fqsO.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08600" y="2595956"/>
            <a:ext cx="3313982" cy="2488168"/>
          </a:xfrm>
          <a:prstGeom prst="rect">
            <a:avLst/>
          </a:prstGeom>
        </p:spPr>
      </p:pic>
    </p:spTree>
    <p:extLst>
      <p:ext uri="{BB962C8B-B14F-4D97-AF65-F5344CB8AC3E}">
        <p14:creationId xmlns:p14="http://schemas.microsoft.com/office/powerpoint/2010/main" val="1558719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11-05 at 8.08.15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49" r="-40"/>
          <a:stretch/>
        </p:blipFill>
        <p:spPr>
          <a:xfrm>
            <a:off x="1139939" y="222950"/>
            <a:ext cx="6820355" cy="5427016"/>
          </a:xfrm>
        </p:spPr>
      </p:pic>
      <p:sp>
        <p:nvSpPr>
          <p:cNvPr id="5" name="TextBox 4"/>
          <p:cNvSpPr txBox="1"/>
          <p:nvPr/>
        </p:nvSpPr>
        <p:spPr>
          <a:xfrm>
            <a:off x="600732" y="5602139"/>
            <a:ext cx="8543268" cy="584776"/>
          </a:xfrm>
          <a:prstGeom prst="rect">
            <a:avLst/>
          </a:prstGeom>
          <a:noFill/>
        </p:spPr>
        <p:txBody>
          <a:bodyPr wrap="square" rtlCol="0">
            <a:spAutoFit/>
          </a:bodyPr>
          <a:lstStyle/>
          <a:p>
            <a:r>
              <a:rPr lang="en-US" sz="1400" dirty="0">
                <a:hlinkClick r:id="rId3"/>
              </a:rPr>
              <a:t>http://www.theverge.com/2015/11/3/9664956/itunes-terms-of-service-graphic-novel-r-sikoryak-</a:t>
            </a:r>
            <a:r>
              <a:rPr lang="en-US" sz="1400" dirty="0" smtClean="0">
                <a:hlinkClick r:id="rId3"/>
              </a:rPr>
              <a:t>tumblr</a:t>
            </a:r>
            <a:endParaRPr lang="en-US" sz="1400" dirty="0" smtClean="0"/>
          </a:p>
          <a:p>
            <a:endParaRPr lang="en-US" dirty="0"/>
          </a:p>
        </p:txBody>
      </p:sp>
    </p:spTree>
    <p:extLst>
      <p:ext uri="{BB962C8B-B14F-4D97-AF65-F5344CB8AC3E}">
        <p14:creationId xmlns:p14="http://schemas.microsoft.com/office/powerpoint/2010/main" val="2368005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4212"/>
            <a:ext cx="9144000" cy="1076455"/>
          </a:xfrm>
        </p:spPr>
        <p:txBody>
          <a:bodyPr>
            <a:normAutofit fontScale="90000"/>
          </a:bodyPr>
          <a:lstStyle/>
          <a:p>
            <a:r>
              <a:rPr lang="en-US" b="1" dirty="0" smtClean="0">
                <a:solidFill>
                  <a:srgbClr val="FFFFFF"/>
                </a:solidFill>
                <a:latin typeface="+mn-lt"/>
              </a:rPr>
              <a:t>  Exhibit 6: </a:t>
            </a:r>
            <a:r>
              <a:rPr lang="en-US" b="1" dirty="0" smtClean="0">
                <a:solidFill>
                  <a:srgbClr val="FFFF00"/>
                </a:solidFill>
                <a:latin typeface="+mn-lt"/>
              </a:rPr>
              <a:t>Video-Games as </a:t>
            </a:r>
            <a:br>
              <a:rPr lang="en-US" b="1" dirty="0" smtClean="0">
                <a:solidFill>
                  <a:srgbClr val="FFFF00"/>
                </a:solidFill>
                <a:latin typeface="+mn-lt"/>
              </a:rPr>
            </a:br>
            <a:r>
              <a:rPr lang="en-US" b="1" dirty="0" smtClean="0">
                <a:solidFill>
                  <a:srgbClr val="FFFF00"/>
                </a:solidFill>
                <a:latin typeface="+mn-lt"/>
              </a:rPr>
              <a:t>                    Post-Structuralism</a:t>
            </a:r>
            <a:endParaRPr lang="en-US" b="1" dirty="0">
              <a:solidFill>
                <a:srgbClr val="FFFF00"/>
              </a:solidFill>
              <a:latin typeface="+mn-lt"/>
            </a:endParaRPr>
          </a:p>
        </p:txBody>
      </p:sp>
      <p:sp>
        <p:nvSpPr>
          <p:cNvPr id="3" name="Content Placeholder 2"/>
          <p:cNvSpPr>
            <a:spLocks noGrp="1"/>
          </p:cNvSpPr>
          <p:nvPr>
            <p:ph sz="quarter" idx="10"/>
          </p:nvPr>
        </p:nvSpPr>
        <p:spPr>
          <a:xfrm>
            <a:off x="457200" y="1100667"/>
            <a:ext cx="5654539" cy="4850190"/>
          </a:xfrm>
        </p:spPr>
        <p:txBody>
          <a:bodyPr>
            <a:normAutofit lnSpcReduction="10000"/>
          </a:bodyPr>
          <a:lstStyle/>
          <a:p>
            <a:pPr marL="0" indent="0">
              <a:lnSpc>
                <a:spcPct val="100000"/>
              </a:lnSpc>
              <a:buNone/>
            </a:pPr>
            <a:r>
              <a:rPr lang="en-CA" sz="3200" b="1" dirty="0">
                <a:solidFill>
                  <a:schemeClr val="bg1"/>
                </a:solidFill>
                <a:latin typeface="+mn-lt"/>
              </a:rPr>
              <a:t>"Structure, Sign, and Play in the Discourse of the Human </a:t>
            </a:r>
            <a:r>
              <a:rPr lang="en-CA" sz="3200" b="1" dirty="0" smtClean="0">
                <a:solidFill>
                  <a:schemeClr val="bg1"/>
                </a:solidFill>
                <a:latin typeface="+mn-lt"/>
              </a:rPr>
              <a:t>Sciences”</a:t>
            </a:r>
            <a:r>
              <a:rPr lang="en-CA" sz="3200" dirty="0" smtClean="0">
                <a:solidFill>
                  <a:schemeClr val="bg1"/>
                </a:solidFill>
                <a:latin typeface="+mn-lt"/>
              </a:rPr>
              <a:t> </a:t>
            </a:r>
            <a:r>
              <a:rPr lang="en-CA" sz="3200" dirty="0" smtClean="0">
                <a:solidFill>
                  <a:srgbClr val="FFFF00"/>
                </a:solidFill>
                <a:latin typeface="+mn-lt"/>
              </a:rPr>
              <a:t>Jacques Derrida</a:t>
            </a:r>
          </a:p>
          <a:p>
            <a:pPr marL="0" indent="0">
              <a:lnSpc>
                <a:spcPct val="100000"/>
              </a:lnSpc>
              <a:buNone/>
            </a:pPr>
            <a:r>
              <a:rPr lang="en-CA" sz="3200" dirty="0" smtClean="0">
                <a:solidFill>
                  <a:srgbClr val="CCFFCC"/>
                </a:solidFill>
              </a:rPr>
              <a:t>Structures as </a:t>
            </a:r>
            <a:r>
              <a:rPr lang="en-CA" sz="3200" dirty="0">
                <a:solidFill>
                  <a:srgbClr val="CCFFCC"/>
                </a:solidFill>
              </a:rPr>
              <a:t>free-floating (or 'playing') sets of relationships. </a:t>
            </a:r>
            <a:r>
              <a:rPr lang="en-CA" sz="3200" dirty="0" err="1" smtClean="0">
                <a:solidFill>
                  <a:srgbClr val="CCFFCC"/>
                </a:solidFill>
              </a:rPr>
              <a:t>Structuralist</a:t>
            </a:r>
            <a:r>
              <a:rPr lang="en-CA" sz="3200" dirty="0" smtClean="0">
                <a:solidFill>
                  <a:srgbClr val="CCFFCC"/>
                </a:solidFill>
              </a:rPr>
              <a:t> discourses unfortunately hold </a:t>
            </a:r>
            <a:r>
              <a:rPr lang="en-CA" sz="3200" dirty="0">
                <a:solidFill>
                  <a:srgbClr val="CCFFCC"/>
                </a:solidFill>
              </a:rPr>
              <a:t>on to a "</a:t>
            </a:r>
            <a:r>
              <a:rPr lang="en-CA" sz="3200" dirty="0" smtClean="0">
                <a:solidFill>
                  <a:srgbClr val="CCFFCC"/>
                </a:solidFill>
              </a:rPr>
              <a:t>center” which anchors </a:t>
            </a:r>
            <a:r>
              <a:rPr lang="en-CA" sz="3200" dirty="0">
                <a:solidFill>
                  <a:srgbClr val="CCFFCC"/>
                </a:solidFill>
              </a:rPr>
              <a:t>the structure and </a:t>
            </a:r>
            <a:r>
              <a:rPr lang="en-CA" sz="3200" dirty="0" smtClean="0">
                <a:solidFill>
                  <a:srgbClr val="CCFFCC"/>
                </a:solidFill>
              </a:rPr>
              <a:t>“does </a:t>
            </a:r>
            <a:r>
              <a:rPr lang="en-CA" sz="3200" dirty="0">
                <a:solidFill>
                  <a:srgbClr val="CCFFCC"/>
                </a:solidFill>
              </a:rPr>
              <a:t>not </a:t>
            </a:r>
            <a:r>
              <a:rPr lang="en-CA" sz="3200" dirty="0" smtClean="0">
                <a:solidFill>
                  <a:srgbClr val="CCFFCC"/>
                </a:solidFill>
              </a:rPr>
              <a:t>play”. </a:t>
            </a:r>
            <a:endParaRPr lang="en-CA" dirty="0" smtClean="0">
              <a:latin typeface="+mn-lt"/>
              <a:hlinkClick r:id=""/>
            </a:endParaRPr>
          </a:p>
          <a:p>
            <a:pPr marL="0" indent="0">
              <a:buNone/>
            </a:pPr>
            <a:r>
              <a:rPr lang="en-CA" dirty="0" smtClean="0">
                <a:latin typeface="+mn-lt"/>
                <a:hlinkClick r:id=""/>
              </a:rPr>
              <a:t>http</a:t>
            </a:r>
            <a:r>
              <a:rPr lang="en-CA" dirty="0">
                <a:latin typeface="+mn-lt"/>
                <a:hlinkClick r:id="rId2"/>
              </a:rPr>
              <a:t>://hydra.humanities.uci.edu/Derrida/sign-</a:t>
            </a:r>
            <a:r>
              <a:rPr lang="en-CA" dirty="0" smtClean="0">
                <a:latin typeface="+mn-lt"/>
                <a:hlinkClick r:id="rId2"/>
              </a:rPr>
              <a:t>play.html</a:t>
            </a:r>
            <a:r>
              <a:rPr lang="en-CA" dirty="0" smtClean="0">
                <a:latin typeface="+mn-lt"/>
              </a:rPr>
              <a:t> </a:t>
            </a:r>
            <a:endParaRPr lang="en-US" dirty="0">
              <a:latin typeface="+mn-lt"/>
            </a:endParaRPr>
          </a:p>
        </p:txBody>
      </p:sp>
      <p:pic>
        <p:nvPicPr>
          <p:cNvPr id="5" name="Picture 4" descr="Screen Shot 2014-09-30 at 11.05.1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57144" y="1100667"/>
            <a:ext cx="2886856" cy="4970293"/>
          </a:xfrm>
          <a:prstGeom prst="rect">
            <a:avLst/>
          </a:prstGeom>
        </p:spPr>
      </p:pic>
    </p:spTree>
    <p:extLst>
      <p:ext uri="{BB962C8B-B14F-4D97-AF65-F5344CB8AC3E}">
        <p14:creationId xmlns:p14="http://schemas.microsoft.com/office/powerpoint/2010/main" val="31079252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6670"/>
            <a:ext cx="8686800" cy="1016000"/>
          </a:xfrm>
        </p:spPr>
        <p:txBody>
          <a:bodyPr>
            <a:normAutofit/>
          </a:bodyPr>
          <a:lstStyle/>
          <a:p>
            <a:r>
              <a:rPr lang="en-US" sz="3200" b="1" dirty="0" smtClean="0">
                <a:solidFill>
                  <a:srgbClr val="FFFF00"/>
                </a:solidFill>
                <a:latin typeface="+mn-lt"/>
              </a:rPr>
              <a:t>From “Post-Structuralism and Videogames</a:t>
            </a:r>
            <a:endParaRPr lang="en-US" sz="3200" b="1" dirty="0">
              <a:solidFill>
                <a:srgbClr val="FFFF00"/>
              </a:solidFill>
              <a:latin typeface="+mn-lt"/>
            </a:endParaRPr>
          </a:p>
        </p:txBody>
      </p:sp>
      <p:sp>
        <p:nvSpPr>
          <p:cNvPr id="3" name="Content Placeholder 2"/>
          <p:cNvSpPr>
            <a:spLocks noGrp="1"/>
          </p:cNvSpPr>
          <p:nvPr>
            <p:ph sz="quarter" idx="10"/>
          </p:nvPr>
        </p:nvSpPr>
        <p:spPr>
          <a:xfrm>
            <a:off x="457200" y="1112669"/>
            <a:ext cx="8497954" cy="4898173"/>
          </a:xfrm>
        </p:spPr>
        <p:txBody>
          <a:bodyPr>
            <a:normAutofit lnSpcReduction="10000"/>
          </a:bodyPr>
          <a:lstStyle/>
          <a:p>
            <a:pPr marL="0" indent="0">
              <a:lnSpc>
                <a:spcPct val="100000"/>
              </a:lnSpc>
              <a:buNone/>
            </a:pPr>
            <a:r>
              <a:rPr lang="en-CA" sz="2800" dirty="0" smtClean="0">
                <a:solidFill>
                  <a:schemeClr val="bg1"/>
                </a:solidFill>
                <a:latin typeface="+mn-lt"/>
              </a:rPr>
              <a:t>“Post</a:t>
            </a:r>
            <a:r>
              <a:rPr lang="en-CA" sz="2800" dirty="0">
                <a:solidFill>
                  <a:schemeClr val="bg1"/>
                </a:solidFill>
                <a:latin typeface="+mn-lt"/>
              </a:rPr>
              <a:t>-structuralism with respect to </a:t>
            </a:r>
            <a:r>
              <a:rPr lang="en-CA" sz="2800" dirty="0" err="1">
                <a:solidFill>
                  <a:schemeClr val="bg1"/>
                </a:solidFill>
                <a:latin typeface="+mn-lt"/>
              </a:rPr>
              <a:t>narratology</a:t>
            </a:r>
            <a:r>
              <a:rPr lang="en-CA" sz="2800" dirty="0">
                <a:solidFill>
                  <a:schemeClr val="bg1"/>
                </a:solidFill>
                <a:latin typeface="+mn-lt"/>
              </a:rPr>
              <a:t> can be said to </a:t>
            </a:r>
            <a:r>
              <a:rPr lang="en-CA" sz="2800" dirty="0">
                <a:solidFill>
                  <a:srgbClr val="FFFF00"/>
                </a:solidFill>
                <a:latin typeface="+mn-lt"/>
              </a:rPr>
              <a:t>focus on </a:t>
            </a:r>
            <a:r>
              <a:rPr lang="en-CA" sz="2800" dirty="0">
                <a:solidFill>
                  <a:srgbClr val="FF0000"/>
                </a:solidFill>
                <a:latin typeface="+mn-lt"/>
              </a:rPr>
              <a:t>decentralization of the author and the replacement of them with the reader</a:t>
            </a:r>
            <a:r>
              <a:rPr lang="en-CA" sz="2800" dirty="0">
                <a:solidFill>
                  <a:schemeClr val="bg1"/>
                </a:solidFill>
                <a:latin typeface="+mn-lt"/>
              </a:rPr>
              <a:t>. What this means is that authorial intent is not the primary goal of a textual or narrative analysis of a work. Decentralizing the author allows the work to be open to new interpretations. </a:t>
            </a:r>
            <a:r>
              <a:rPr lang="en-CA" sz="2800" dirty="0">
                <a:solidFill>
                  <a:srgbClr val="FFFF00"/>
                </a:solidFill>
                <a:latin typeface="+mn-lt"/>
              </a:rPr>
              <a:t>The way a text is read by one person is not invalidated by another reading of it, but rather just another interpretation given a different situated perspective. So what does this mean for an individual reader and, more importantly, a videogame player</a:t>
            </a:r>
            <a:r>
              <a:rPr lang="en-CA" sz="2800" dirty="0" smtClean="0">
                <a:solidFill>
                  <a:srgbClr val="FFFF00"/>
                </a:solidFill>
                <a:latin typeface="+mn-lt"/>
              </a:rPr>
              <a:t>?</a:t>
            </a:r>
            <a:r>
              <a:rPr lang="en-CA" sz="2800" dirty="0" smtClean="0">
                <a:solidFill>
                  <a:schemeClr val="bg1"/>
                </a:solidFill>
                <a:latin typeface="+mn-lt"/>
              </a:rPr>
              <a:t>”</a:t>
            </a:r>
            <a:endParaRPr lang="en-CA" sz="2800" dirty="0">
              <a:solidFill>
                <a:schemeClr val="bg1"/>
              </a:solidFill>
              <a:latin typeface="+mn-lt"/>
            </a:endParaRPr>
          </a:p>
          <a:p>
            <a:endParaRPr lang="en-US" dirty="0"/>
          </a:p>
        </p:txBody>
      </p:sp>
    </p:spTree>
    <p:extLst>
      <p:ext uri="{BB962C8B-B14F-4D97-AF65-F5344CB8AC3E}">
        <p14:creationId xmlns:p14="http://schemas.microsoft.com/office/powerpoint/2010/main" val="147049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7590"/>
            <a:ext cx="8229600" cy="1255003"/>
          </a:xfrm>
        </p:spPr>
        <p:txBody>
          <a:bodyPr>
            <a:normAutofit fontScale="90000"/>
          </a:bodyPr>
          <a:lstStyle/>
          <a:p>
            <a:r>
              <a:rPr lang="en-US" b="1" dirty="0" smtClean="0">
                <a:solidFill>
                  <a:srgbClr val="FFFF00"/>
                </a:solidFill>
                <a:latin typeface="+mn-lt"/>
              </a:rPr>
              <a:t>Some </a:t>
            </a:r>
            <a:r>
              <a:rPr lang="en-US" b="1" dirty="0" smtClean="0">
                <a:solidFill>
                  <a:srgbClr val="FFFFFF"/>
                </a:solidFill>
                <a:latin typeface="+mn-lt"/>
              </a:rPr>
              <a:t>legal concepts </a:t>
            </a:r>
            <a:r>
              <a:rPr lang="en-US" b="1" dirty="0" smtClean="0">
                <a:solidFill>
                  <a:srgbClr val="FFFF00"/>
                </a:solidFill>
                <a:latin typeface="+mn-lt"/>
              </a:rPr>
              <a:t>to consider if video-games are post-</a:t>
            </a:r>
            <a:r>
              <a:rPr lang="en-US" b="1" dirty="0" err="1" smtClean="0">
                <a:solidFill>
                  <a:srgbClr val="FFFF00"/>
                </a:solidFill>
                <a:latin typeface="+mn-lt"/>
              </a:rPr>
              <a:t>structuralist</a:t>
            </a:r>
            <a:r>
              <a:rPr lang="en-US" b="1" dirty="0" smtClean="0">
                <a:solidFill>
                  <a:srgbClr val="FFFF00"/>
                </a:solidFill>
                <a:latin typeface="+mn-lt"/>
              </a:rPr>
              <a:t>?</a:t>
            </a:r>
            <a:endParaRPr lang="en-US" b="1" dirty="0">
              <a:solidFill>
                <a:srgbClr val="FFFF00"/>
              </a:solidFill>
              <a:latin typeface="+mn-lt"/>
            </a:endParaRPr>
          </a:p>
        </p:txBody>
      </p:sp>
      <p:sp>
        <p:nvSpPr>
          <p:cNvPr id="3" name="Content Placeholder 2"/>
          <p:cNvSpPr>
            <a:spLocks noGrp="1"/>
          </p:cNvSpPr>
          <p:nvPr>
            <p:ph sz="quarter" idx="10"/>
          </p:nvPr>
        </p:nvSpPr>
        <p:spPr>
          <a:xfrm>
            <a:off x="284638" y="1342593"/>
            <a:ext cx="8859362" cy="4569712"/>
          </a:xfrm>
        </p:spPr>
        <p:txBody>
          <a:bodyPr>
            <a:normAutofit fontScale="92500" lnSpcReduction="20000"/>
          </a:bodyPr>
          <a:lstStyle/>
          <a:p>
            <a:pPr marL="742950" indent="-742950">
              <a:buFont typeface="+mj-lt"/>
              <a:buAutoNum type="arabicPeriod"/>
            </a:pPr>
            <a:r>
              <a:rPr lang="en-US" sz="3600" b="1" dirty="0" smtClean="0">
                <a:solidFill>
                  <a:srgbClr val="FFFFFF"/>
                </a:solidFill>
                <a:latin typeface="+mn-lt"/>
                <a:cs typeface="American Typewriter"/>
              </a:rPr>
              <a:t>Copyright (e.g. mods)</a:t>
            </a:r>
          </a:p>
          <a:p>
            <a:pPr marL="742950" indent="-742950">
              <a:buFont typeface="+mj-lt"/>
              <a:buAutoNum type="arabicPeriod"/>
            </a:pPr>
            <a:r>
              <a:rPr lang="en-US" sz="3600" b="1" dirty="0" smtClean="0">
                <a:solidFill>
                  <a:srgbClr val="FFFFFF"/>
                </a:solidFill>
                <a:latin typeface="+mn-lt"/>
                <a:cs typeface="American Typewriter"/>
              </a:rPr>
              <a:t>Copyright as an author’s right</a:t>
            </a:r>
          </a:p>
          <a:p>
            <a:pPr marL="742950" indent="-742950">
              <a:buFont typeface="+mj-lt"/>
              <a:buAutoNum type="arabicPeriod"/>
            </a:pPr>
            <a:r>
              <a:rPr lang="en-US" sz="3600" b="1" dirty="0" smtClean="0">
                <a:solidFill>
                  <a:srgbClr val="FFFFFF"/>
                </a:solidFill>
                <a:latin typeface="+mn-lt"/>
                <a:cs typeface="American Typewriter"/>
              </a:rPr>
              <a:t>Trademarks</a:t>
            </a:r>
          </a:p>
          <a:p>
            <a:pPr marL="742950" indent="-742950">
              <a:buFont typeface="+mj-lt"/>
              <a:buAutoNum type="arabicPeriod"/>
            </a:pPr>
            <a:r>
              <a:rPr lang="en-US" sz="3600" b="1" dirty="0" smtClean="0">
                <a:solidFill>
                  <a:srgbClr val="FFFFFF"/>
                </a:solidFill>
                <a:latin typeface="+mn-lt"/>
                <a:cs typeface="American Typewriter"/>
              </a:rPr>
              <a:t>Patents</a:t>
            </a:r>
          </a:p>
          <a:p>
            <a:pPr marL="742950" indent="-742950">
              <a:buFont typeface="+mj-lt"/>
              <a:buAutoNum type="arabicPeriod"/>
            </a:pPr>
            <a:r>
              <a:rPr lang="en-US" sz="3600" b="1" dirty="0" smtClean="0">
                <a:solidFill>
                  <a:schemeClr val="tx2">
                    <a:lumMod val="60000"/>
                    <a:lumOff val="40000"/>
                  </a:schemeClr>
                </a:solidFill>
                <a:latin typeface="American Typewriter"/>
                <a:cs typeface="American Typewriter"/>
              </a:rPr>
              <a:t>RIGHT </a:t>
            </a:r>
            <a:r>
              <a:rPr lang="en-US" sz="3600" b="1" dirty="0" smtClean="0">
                <a:solidFill>
                  <a:schemeClr val="accent2">
                    <a:lumMod val="60000"/>
                    <a:lumOff val="40000"/>
                  </a:schemeClr>
                </a:solidFill>
                <a:latin typeface="American Typewriter"/>
                <a:cs typeface="American Typewriter"/>
              </a:rPr>
              <a:t>TO </a:t>
            </a:r>
            <a:r>
              <a:rPr lang="en-US" sz="3600" b="1" dirty="0" err="1" smtClean="0">
                <a:solidFill>
                  <a:srgbClr val="660066"/>
                </a:solidFill>
                <a:latin typeface="American Typewriter"/>
                <a:cs typeface="American Typewriter"/>
              </a:rPr>
              <a:t>C</a:t>
            </a:r>
            <a:r>
              <a:rPr lang="en-US" sz="3600" b="1" dirty="0" err="1" smtClean="0">
                <a:solidFill>
                  <a:srgbClr val="FFFF00"/>
                </a:solidFill>
                <a:latin typeface="American Typewriter"/>
                <a:cs typeface="American Typewriter"/>
              </a:rPr>
              <a:t>R</a:t>
            </a:r>
            <a:r>
              <a:rPr lang="en-US" sz="3600" b="1" dirty="0" err="1" smtClean="0">
                <a:solidFill>
                  <a:schemeClr val="accent5"/>
                </a:solidFill>
                <a:latin typeface="American Typewriter"/>
                <a:cs typeface="American Typewriter"/>
              </a:rPr>
              <a:t>E</a:t>
            </a:r>
            <a:r>
              <a:rPr lang="en-US" sz="3600" b="1" dirty="0" err="1" smtClean="0">
                <a:solidFill>
                  <a:srgbClr val="008000"/>
                </a:solidFill>
                <a:latin typeface="American Typewriter"/>
                <a:cs typeface="American Typewriter"/>
              </a:rPr>
              <a:t>A</a:t>
            </a:r>
            <a:r>
              <a:rPr lang="en-US" sz="3600" b="1" dirty="0" err="1" smtClean="0">
                <a:solidFill>
                  <a:srgbClr val="CCFFCC"/>
                </a:solidFill>
                <a:latin typeface="American Typewriter"/>
                <a:cs typeface="American Typewriter"/>
              </a:rPr>
              <a:t>t</a:t>
            </a:r>
            <a:r>
              <a:rPr lang="en-US" sz="3600" b="1" dirty="0" err="1" smtClean="0">
                <a:solidFill>
                  <a:srgbClr val="FF6600"/>
                </a:solidFill>
                <a:latin typeface="American Typewriter"/>
                <a:cs typeface="American Typewriter"/>
              </a:rPr>
              <a:t>E</a:t>
            </a:r>
            <a:r>
              <a:rPr lang="en-US" sz="3600" b="1" dirty="0" smtClean="0">
                <a:latin typeface="American Typewriter"/>
                <a:cs typeface="American Typewriter"/>
              </a:rPr>
              <a:t> </a:t>
            </a:r>
            <a:r>
              <a:rPr lang="en-US" sz="3600" b="1" dirty="0" smtClean="0">
                <a:solidFill>
                  <a:srgbClr val="000000"/>
                </a:solidFill>
                <a:latin typeface="American Typewriter"/>
                <a:cs typeface="American Typewriter"/>
              </a:rPr>
              <a:t>?</a:t>
            </a:r>
          </a:p>
          <a:p>
            <a:pPr marL="742950" indent="-742950">
              <a:buFont typeface="+mj-lt"/>
              <a:buAutoNum type="arabicPeriod"/>
            </a:pPr>
            <a:r>
              <a:rPr lang="en-US" sz="3600" b="1" dirty="0" smtClean="0">
                <a:solidFill>
                  <a:schemeClr val="bg1"/>
                </a:solidFill>
                <a:latin typeface="+mn-lt"/>
                <a:cs typeface="American Typewriter"/>
              </a:rPr>
              <a:t>Moral rights</a:t>
            </a:r>
          </a:p>
          <a:p>
            <a:pPr marL="742950" indent="-742950">
              <a:buFont typeface="+mj-lt"/>
              <a:buAutoNum type="arabicPeriod"/>
            </a:pPr>
            <a:r>
              <a:rPr lang="en-US" sz="3600" b="1" dirty="0" smtClean="0">
                <a:solidFill>
                  <a:schemeClr val="bg1"/>
                </a:solidFill>
                <a:latin typeface="+mn-lt"/>
                <a:cs typeface="American Typewriter"/>
              </a:rPr>
              <a:t>Contracts</a:t>
            </a:r>
          </a:p>
          <a:p>
            <a:pPr marL="742950" indent="-742950">
              <a:buFont typeface="+mj-lt"/>
              <a:buAutoNum type="arabicPeriod"/>
            </a:pPr>
            <a:r>
              <a:rPr lang="en-US" sz="3600" b="1" dirty="0" err="1" smtClean="0">
                <a:solidFill>
                  <a:schemeClr val="bg1"/>
                </a:solidFill>
                <a:latin typeface="+mn-lt"/>
                <a:cs typeface="American Typewriter"/>
              </a:rPr>
              <a:t>Browsewrap</a:t>
            </a:r>
            <a:r>
              <a:rPr lang="en-US" sz="3600" b="1" dirty="0" smtClean="0">
                <a:solidFill>
                  <a:schemeClr val="bg1"/>
                </a:solidFill>
                <a:latin typeface="+mn-lt"/>
                <a:cs typeface="American Typewriter"/>
              </a:rPr>
              <a:t> contracts</a:t>
            </a:r>
          </a:p>
          <a:p>
            <a:pPr marL="742950" indent="-742950">
              <a:buFont typeface="+mj-lt"/>
              <a:buAutoNum type="arabicPeriod"/>
            </a:pPr>
            <a:r>
              <a:rPr lang="en-US" sz="3600" b="1" dirty="0" err="1" smtClean="0">
                <a:solidFill>
                  <a:schemeClr val="bg1"/>
                </a:solidFill>
                <a:latin typeface="+mn-lt"/>
                <a:cs typeface="American Typewriter"/>
              </a:rPr>
              <a:t>Clickwrap</a:t>
            </a:r>
            <a:r>
              <a:rPr lang="en-US" sz="3600" b="1" dirty="0" smtClean="0">
                <a:solidFill>
                  <a:schemeClr val="bg1"/>
                </a:solidFill>
                <a:latin typeface="+mn-lt"/>
                <a:cs typeface="American Typewriter"/>
              </a:rPr>
              <a:t> contracts</a:t>
            </a:r>
          </a:p>
          <a:p>
            <a:pPr marL="742950" indent="-742950">
              <a:buFont typeface="+mj-lt"/>
              <a:buAutoNum type="arabicPeriod"/>
            </a:pPr>
            <a:r>
              <a:rPr lang="en-US" sz="3600" b="1" dirty="0" smtClean="0">
                <a:solidFill>
                  <a:srgbClr val="FFFFFF"/>
                </a:solidFill>
                <a:latin typeface="+mn-lt"/>
                <a:cs typeface="American Typewriter"/>
              </a:rPr>
              <a:t>Privacy (e.g. gamer not system dictates)</a:t>
            </a:r>
            <a:endParaRPr lang="en-US" dirty="0">
              <a:solidFill>
                <a:srgbClr val="FFFFFF"/>
              </a:solidFill>
            </a:endParaRPr>
          </a:p>
        </p:txBody>
      </p:sp>
    </p:spTree>
    <p:extLst>
      <p:ext uri="{BB962C8B-B14F-4D97-AF65-F5344CB8AC3E}">
        <p14:creationId xmlns:p14="http://schemas.microsoft.com/office/powerpoint/2010/main" val="15710290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800" b="1" dirty="0" smtClean="0">
                <a:solidFill>
                  <a:srgbClr val="FFFF00"/>
                </a:solidFill>
                <a:latin typeface="+mn-lt"/>
              </a:rPr>
              <a:t>Accordingly…</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1203025"/>
            <a:ext cx="8686800" cy="4686725"/>
          </a:xfrm>
        </p:spPr>
        <p:txBody>
          <a:bodyPr>
            <a:normAutofit/>
          </a:bodyPr>
          <a:lstStyle/>
          <a:p>
            <a:pPr marL="0" indent="0">
              <a:lnSpc>
                <a:spcPct val="110000"/>
              </a:lnSpc>
              <a:buNone/>
            </a:pPr>
            <a:r>
              <a:rPr lang="en-US" sz="3600" dirty="0" smtClean="0">
                <a:solidFill>
                  <a:schemeClr val="bg1"/>
                </a:solidFill>
                <a:latin typeface="+mn-lt"/>
              </a:rPr>
              <a:t>Is it too much to ask that </a:t>
            </a:r>
            <a:r>
              <a:rPr lang="en-US" sz="3600" dirty="0" smtClean="0">
                <a:solidFill>
                  <a:srgbClr val="CCFFCC"/>
                </a:solidFill>
                <a:latin typeface="+mn-lt"/>
              </a:rPr>
              <a:t>law</a:t>
            </a:r>
            <a:r>
              <a:rPr lang="en-US" sz="3600" dirty="0" smtClean="0">
                <a:solidFill>
                  <a:schemeClr val="bg1"/>
                </a:solidFill>
                <a:latin typeface="+mn-lt"/>
              </a:rPr>
              <a:t> also </a:t>
            </a:r>
            <a:r>
              <a:rPr lang="en-US" sz="3600" dirty="0" smtClean="0">
                <a:solidFill>
                  <a:srgbClr val="CCFFCC"/>
                </a:solidFill>
                <a:latin typeface="+mn-lt"/>
              </a:rPr>
              <a:t>align</a:t>
            </a:r>
            <a:r>
              <a:rPr lang="en-US" sz="3600" dirty="0" smtClean="0">
                <a:solidFill>
                  <a:schemeClr val="bg1"/>
                </a:solidFill>
                <a:latin typeface="+mn-lt"/>
              </a:rPr>
              <a:t> with the already aligned realities of:</a:t>
            </a:r>
          </a:p>
          <a:p>
            <a:pPr marL="742950" indent="-742950">
              <a:lnSpc>
                <a:spcPct val="110000"/>
              </a:lnSpc>
              <a:buAutoNum type="arabicPeriod"/>
            </a:pPr>
            <a:r>
              <a:rPr lang="en-US" sz="3600" dirty="0" smtClean="0">
                <a:solidFill>
                  <a:srgbClr val="FFFF00"/>
                </a:solidFill>
                <a:latin typeface="+mn-lt"/>
              </a:rPr>
              <a:t>human consciousness; </a:t>
            </a:r>
          </a:p>
          <a:p>
            <a:pPr marL="742950" indent="-742950">
              <a:lnSpc>
                <a:spcPct val="110000"/>
              </a:lnSpc>
              <a:buAutoNum type="arabicPeriod"/>
            </a:pPr>
            <a:r>
              <a:rPr lang="en-US" sz="3600" dirty="0" smtClean="0">
                <a:solidFill>
                  <a:srgbClr val="FFFF00"/>
                </a:solidFill>
                <a:latin typeface="+mn-lt"/>
              </a:rPr>
              <a:t>(video) game design; &amp; </a:t>
            </a:r>
          </a:p>
          <a:p>
            <a:pPr marL="742950" indent="-742950">
              <a:lnSpc>
                <a:spcPct val="110000"/>
              </a:lnSpc>
              <a:buAutoNum type="arabicPeriod"/>
            </a:pPr>
            <a:r>
              <a:rPr lang="en-US" sz="3600" dirty="0" smtClean="0">
                <a:solidFill>
                  <a:srgbClr val="FFFF00"/>
                </a:solidFill>
                <a:latin typeface="+mn-lt"/>
              </a:rPr>
              <a:t>community interactions</a:t>
            </a:r>
          </a:p>
          <a:p>
            <a:pPr marL="0" indent="0">
              <a:buNone/>
            </a:pPr>
            <a:endParaRPr lang="en-US" dirty="0"/>
          </a:p>
        </p:txBody>
      </p:sp>
    </p:spTree>
    <p:extLst>
      <p:ext uri="{BB962C8B-B14F-4D97-AF65-F5344CB8AC3E}">
        <p14:creationId xmlns:p14="http://schemas.microsoft.com/office/powerpoint/2010/main" val="15279667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5000"/>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7458"/>
            <a:ext cx="8686800" cy="1016000"/>
          </a:xfrm>
        </p:spPr>
        <p:txBody>
          <a:bodyPr>
            <a:normAutofit/>
          </a:bodyPr>
          <a:lstStyle/>
          <a:p>
            <a:r>
              <a:rPr lang="en-US" sz="4400" b="1" dirty="0" smtClean="0">
                <a:solidFill>
                  <a:schemeClr val="tx1">
                    <a:lumMod val="65000"/>
                    <a:lumOff val="35000"/>
                  </a:schemeClr>
                </a:solidFill>
              </a:rPr>
              <a:t>Preliminary Assessments If So</a:t>
            </a:r>
            <a:endParaRPr lang="en-US" sz="4400" b="1" dirty="0">
              <a:solidFill>
                <a:schemeClr val="tx1">
                  <a:lumMod val="65000"/>
                  <a:lumOff val="35000"/>
                </a:schemeClr>
              </a:solidFill>
            </a:endParaRPr>
          </a:p>
        </p:txBody>
      </p:sp>
      <p:sp>
        <p:nvSpPr>
          <p:cNvPr id="3" name="Content Placeholder 2"/>
          <p:cNvSpPr>
            <a:spLocks noGrp="1"/>
          </p:cNvSpPr>
          <p:nvPr>
            <p:ph sz="quarter" idx="10"/>
          </p:nvPr>
        </p:nvSpPr>
        <p:spPr>
          <a:xfrm>
            <a:off x="457200" y="1063458"/>
            <a:ext cx="8686800" cy="4662676"/>
          </a:xfrm>
        </p:spPr>
        <p:txBody>
          <a:bodyPr>
            <a:normAutofit/>
          </a:bodyPr>
          <a:lstStyle/>
          <a:p>
            <a:pPr marL="0" indent="0">
              <a:buNone/>
            </a:pPr>
            <a:endParaRPr lang="en-US" sz="4000" dirty="0" smtClean="0">
              <a:solidFill>
                <a:srgbClr val="FFFF00"/>
              </a:solidFill>
              <a:latin typeface="+mn-lt"/>
            </a:endParaRPr>
          </a:p>
          <a:p>
            <a:pPr marL="742950" indent="-742950">
              <a:buAutoNum type="arabicPeriod"/>
            </a:pPr>
            <a:r>
              <a:rPr lang="en-US" sz="4000" dirty="0" smtClean="0">
                <a:solidFill>
                  <a:schemeClr val="tx1"/>
                </a:solidFill>
                <a:latin typeface="+mn-lt"/>
              </a:rPr>
              <a:t>Copyright </a:t>
            </a:r>
            <a:r>
              <a:rPr lang="en-US" sz="4000" dirty="0">
                <a:solidFill>
                  <a:schemeClr val="tx1"/>
                </a:solidFill>
                <a:latin typeface="+mn-lt"/>
              </a:rPr>
              <a:t>law </a:t>
            </a:r>
            <a:r>
              <a:rPr lang="en-US" sz="4000" dirty="0" smtClean="0">
                <a:solidFill>
                  <a:schemeClr val="tx1"/>
                </a:solidFill>
                <a:latin typeface="+mn-lt"/>
              </a:rPr>
              <a:t>does </a:t>
            </a:r>
            <a:r>
              <a:rPr lang="en-US" sz="4000" dirty="0">
                <a:solidFill>
                  <a:schemeClr val="tx1"/>
                </a:solidFill>
                <a:latin typeface="+mn-lt"/>
              </a:rPr>
              <a:t>not </a:t>
            </a:r>
            <a:r>
              <a:rPr lang="en-US" sz="4000" dirty="0" smtClean="0">
                <a:solidFill>
                  <a:schemeClr val="tx1"/>
                </a:solidFill>
                <a:latin typeface="+mn-lt"/>
              </a:rPr>
              <a:t>seem to  align.</a:t>
            </a:r>
          </a:p>
          <a:p>
            <a:pPr marL="0" indent="0">
              <a:buNone/>
            </a:pPr>
            <a:endParaRPr lang="en-US" sz="4000" dirty="0" smtClean="0">
              <a:solidFill>
                <a:schemeClr val="bg1"/>
              </a:solidFill>
              <a:latin typeface="+mn-lt"/>
            </a:endParaRPr>
          </a:p>
          <a:p>
            <a:pPr marL="742950" indent="-742950">
              <a:buAutoNum type="arabicPeriod" startAt="2"/>
            </a:pPr>
            <a:r>
              <a:rPr lang="en-US" sz="4000" dirty="0" smtClean="0">
                <a:solidFill>
                  <a:srgbClr val="000000"/>
                </a:solidFill>
                <a:latin typeface="+mn-lt"/>
              </a:rPr>
              <a:t>Perhaps </a:t>
            </a:r>
            <a:r>
              <a:rPr lang="en-US" sz="4000" dirty="0">
                <a:solidFill>
                  <a:srgbClr val="000000"/>
                </a:solidFill>
                <a:latin typeface="+mn-lt"/>
              </a:rPr>
              <a:t>contract law (</a:t>
            </a:r>
            <a:r>
              <a:rPr lang="en-US" sz="4000" dirty="0">
                <a:solidFill>
                  <a:srgbClr val="000090"/>
                </a:solidFill>
                <a:latin typeface="+mn-lt"/>
              </a:rPr>
              <a:t>done </a:t>
            </a:r>
            <a:r>
              <a:rPr lang="en-US" sz="4000" dirty="0" smtClean="0">
                <a:solidFill>
                  <a:srgbClr val="000090"/>
                </a:solidFill>
                <a:latin typeface="+mn-lt"/>
              </a:rPr>
              <a:t> properly</a:t>
            </a:r>
            <a:r>
              <a:rPr lang="en-US" sz="4000" dirty="0">
                <a:solidFill>
                  <a:srgbClr val="000000"/>
                </a:solidFill>
                <a:latin typeface="+mn-lt"/>
              </a:rPr>
              <a:t>) </a:t>
            </a:r>
            <a:r>
              <a:rPr lang="en-US" sz="4000" dirty="0" smtClean="0">
                <a:solidFill>
                  <a:srgbClr val="000000"/>
                </a:solidFill>
                <a:latin typeface="+mn-lt"/>
              </a:rPr>
              <a:t>does align</a:t>
            </a:r>
            <a:r>
              <a:rPr lang="en-US" sz="4000" dirty="0" smtClean="0">
                <a:solidFill>
                  <a:srgbClr val="000090"/>
                </a:solidFill>
                <a:latin typeface="+mn-lt"/>
              </a:rPr>
              <a:t>?</a:t>
            </a:r>
            <a:endParaRPr lang="en-US" sz="4000" dirty="0">
              <a:solidFill>
                <a:srgbClr val="000090"/>
              </a:solidFill>
              <a:latin typeface="+mn-lt"/>
            </a:endParaRPr>
          </a:p>
          <a:p>
            <a:pPr marL="0" indent="0">
              <a:buNone/>
            </a:pPr>
            <a:endParaRPr lang="en-US" dirty="0"/>
          </a:p>
        </p:txBody>
      </p:sp>
    </p:spTree>
    <p:extLst>
      <p:ext uri="{BB962C8B-B14F-4D97-AF65-F5344CB8AC3E}">
        <p14:creationId xmlns:p14="http://schemas.microsoft.com/office/powerpoint/2010/main" val="1079949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229923"/>
            <a:ext cx="9144000" cy="5496211"/>
          </a:xfrm>
        </p:spPr>
        <p:txBody>
          <a:bodyPr/>
          <a:lstStyle/>
          <a:p>
            <a:pPr marL="0" indent="0">
              <a:buNone/>
            </a:pPr>
            <a:r>
              <a:rPr lang="en-US" sz="5400" b="1" dirty="0" smtClean="0">
                <a:solidFill>
                  <a:schemeClr val="accent4">
                    <a:lumMod val="40000"/>
                    <a:lumOff val="60000"/>
                  </a:schemeClr>
                </a:solidFill>
                <a:latin typeface="Apple Chancery"/>
                <a:cs typeface="Apple Chancery"/>
              </a:rPr>
              <a:t>Creativity/Connection </a:t>
            </a:r>
            <a:r>
              <a:rPr lang="en-US" sz="5400" b="1" i="1" dirty="0" smtClean="0">
                <a:solidFill>
                  <a:srgbClr val="CCFFCC"/>
                </a:solidFill>
              </a:rPr>
              <a:t>IS</a:t>
            </a:r>
            <a:r>
              <a:rPr lang="en-US" sz="5400" b="1" dirty="0" smtClean="0">
                <a:solidFill>
                  <a:srgbClr val="0000FF"/>
                </a:solidFill>
              </a:rPr>
              <a:t>  </a:t>
            </a:r>
            <a:r>
              <a:rPr lang="en-US" sz="5400" b="1" dirty="0" smtClean="0">
                <a:solidFill>
                  <a:srgbClr val="FFFFFF"/>
                </a:solidFill>
                <a:latin typeface="American Typewriter"/>
                <a:cs typeface="American Typewriter"/>
              </a:rPr>
              <a:t>More Important</a:t>
            </a:r>
            <a:r>
              <a:rPr lang="en-US" sz="5400" b="1" dirty="0" smtClean="0">
                <a:solidFill>
                  <a:schemeClr val="tx1"/>
                </a:solidFill>
                <a:latin typeface="American Typewriter"/>
                <a:cs typeface="American Typewriter"/>
              </a:rPr>
              <a:t> </a:t>
            </a:r>
            <a:r>
              <a:rPr lang="en-US" sz="5400" b="1" dirty="0" smtClean="0">
                <a:solidFill>
                  <a:srgbClr val="8EB4E3"/>
                </a:solidFill>
              </a:rPr>
              <a:t>than</a:t>
            </a:r>
            <a:r>
              <a:rPr lang="en-US" sz="5400" b="1" dirty="0" smtClean="0">
                <a:solidFill>
                  <a:srgbClr val="0000FF"/>
                </a:solidFill>
              </a:rPr>
              <a:t> </a:t>
            </a:r>
            <a:r>
              <a:rPr lang="en-US" sz="5400" b="1" dirty="0" smtClean="0">
                <a:solidFill>
                  <a:schemeClr val="bg2">
                    <a:lumMod val="75000"/>
                  </a:schemeClr>
                </a:solidFill>
              </a:rPr>
              <a:t>Property</a:t>
            </a:r>
            <a:r>
              <a:rPr lang="en-US" sz="5400" b="1" dirty="0" smtClean="0">
                <a:solidFill>
                  <a:schemeClr val="tx2">
                    <a:lumMod val="40000"/>
                    <a:lumOff val="60000"/>
                  </a:schemeClr>
                </a:solidFill>
              </a:rPr>
              <a:t>!</a:t>
            </a:r>
          </a:p>
          <a:p>
            <a:pPr marL="0" indent="0">
              <a:buNone/>
            </a:pPr>
            <a:endParaRPr lang="en-US" dirty="0"/>
          </a:p>
        </p:txBody>
      </p:sp>
      <p:pic>
        <p:nvPicPr>
          <p:cNvPr id="6" name="Content Placeholder 5" descr="photo.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495391"/>
            <a:ext cx="3703790" cy="2730479"/>
          </a:xfrm>
          <a:prstGeom prst="rect">
            <a:avLst/>
          </a:prstGeom>
        </p:spPr>
      </p:pic>
      <p:pic>
        <p:nvPicPr>
          <p:cNvPr id="7" name="Content Placeholder 8" descr="file871126557376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35769" y="2495391"/>
            <a:ext cx="3608231" cy="2730479"/>
          </a:xfrm>
          <a:prstGeom prst="rect">
            <a:avLst/>
          </a:prstGeom>
        </p:spPr>
      </p:pic>
      <p:pic>
        <p:nvPicPr>
          <p:cNvPr id="8" name="Content Placeholder 3" descr="IMG-20130402-00658.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703790" y="2495391"/>
            <a:ext cx="1831979" cy="2978384"/>
          </a:xfrm>
          <a:prstGeom prst="rect">
            <a:avLst/>
          </a:prstGeom>
        </p:spPr>
      </p:pic>
    </p:spTree>
    <p:extLst>
      <p:ext uri="{BB962C8B-B14F-4D97-AF65-F5344CB8AC3E}">
        <p14:creationId xmlns:p14="http://schemas.microsoft.com/office/powerpoint/2010/main" val="253851649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0"/>
          </p:nvPr>
        </p:nvSpPr>
        <p:spPr/>
        <p:txBody>
          <a:bodyPr>
            <a:normAutofit/>
          </a:bodyPr>
          <a:lstStyle/>
          <a:p>
            <a:pPr marL="0" indent="0">
              <a:buNone/>
            </a:pPr>
            <a:r>
              <a:rPr lang="en-US" sz="9600" b="1" dirty="0" smtClean="0">
                <a:solidFill>
                  <a:srgbClr val="0000FF"/>
                </a:solidFill>
              </a:rPr>
              <a:t>   I Can Mod  </a:t>
            </a:r>
          </a:p>
          <a:p>
            <a:pPr marL="0" indent="0">
              <a:buNone/>
            </a:pPr>
            <a:r>
              <a:rPr lang="en-US" sz="9600" b="1" dirty="0">
                <a:solidFill>
                  <a:srgbClr val="0000FF"/>
                </a:solidFill>
              </a:rPr>
              <a:t> </a:t>
            </a:r>
            <a:r>
              <a:rPr lang="en-US" sz="9600" b="1" dirty="0" smtClean="0">
                <a:solidFill>
                  <a:srgbClr val="0000FF"/>
                </a:solidFill>
              </a:rPr>
              <a:t>      </a:t>
            </a:r>
            <a:endParaRPr lang="en-US" sz="9600" b="1" dirty="0">
              <a:solidFill>
                <a:srgbClr val="0000FF"/>
              </a:solidFill>
            </a:endParaRPr>
          </a:p>
        </p:txBody>
      </p:sp>
    </p:spTree>
    <p:extLst>
      <p:ext uri="{BB962C8B-B14F-4D97-AF65-F5344CB8AC3E}">
        <p14:creationId xmlns:p14="http://schemas.microsoft.com/office/powerpoint/2010/main" val="36905145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02443"/>
            <a:ext cx="8229600" cy="5223691"/>
          </a:xfrm>
        </p:spPr>
        <p:txBody>
          <a:bodyPr>
            <a:normAutofit/>
          </a:bodyPr>
          <a:lstStyle/>
          <a:p>
            <a:pPr marL="0" indent="0">
              <a:buNone/>
            </a:pPr>
            <a:r>
              <a:rPr lang="en-US" sz="2800" dirty="0">
                <a:solidFill>
                  <a:schemeClr val="bg1"/>
                </a:solidFill>
                <a:latin typeface="+mn-lt"/>
              </a:rPr>
              <a:t>That </a:t>
            </a:r>
            <a:r>
              <a:rPr lang="en-US" sz="2800" dirty="0" smtClean="0">
                <a:solidFill>
                  <a:schemeClr val="bg1"/>
                </a:solidFill>
                <a:latin typeface="+mn-lt"/>
              </a:rPr>
              <a:t>was </a:t>
            </a:r>
            <a:r>
              <a:rPr lang="en-US" sz="2800" dirty="0">
                <a:solidFill>
                  <a:schemeClr val="bg1"/>
                </a:solidFill>
                <a:latin typeface="+mn-lt"/>
              </a:rPr>
              <a:t>the unconventional </a:t>
            </a:r>
            <a:r>
              <a:rPr lang="en-US" sz="2800" dirty="0" smtClean="0">
                <a:solidFill>
                  <a:schemeClr val="bg1"/>
                </a:solidFill>
                <a:latin typeface="+mn-lt"/>
              </a:rPr>
              <a:t>analysis of why video-game creativity should not be </a:t>
            </a:r>
            <a:r>
              <a:rPr lang="en-US" sz="2800" dirty="0" smtClean="0">
                <a:solidFill>
                  <a:srgbClr val="FF0000"/>
                </a:solidFill>
                <a:latin typeface="+mn-lt"/>
              </a:rPr>
              <a:t>controlled</a:t>
            </a:r>
            <a:r>
              <a:rPr lang="en-US" sz="2800" dirty="0" smtClean="0">
                <a:solidFill>
                  <a:schemeClr val="bg1"/>
                </a:solidFill>
                <a:latin typeface="+mn-lt"/>
              </a:rPr>
              <a:t>.</a:t>
            </a:r>
          </a:p>
          <a:p>
            <a:pPr marL="0" indent="0">
              <a:buNone/>
            </a:pPr>
            <a:r>
              <a:rPr lang="en-US" sz="2800" dirty="0" smtClean="0">
                <a:solidFill>
                  <a:srgbClr val="FFFF00"/>
                </a:solidFill>
                <a:latin typeface="+mn-lt"/>
              </a:rPr>
              <a:t>Now on to the conventional analysis of how it is…</a:t>
            </a:r>
            <a:endParaRPr lang="en-US" sz="2800" dirty="0">
              <a:solidFill>
                <a:srgbClr val="FFFF00"/>
              </a:solidFill>
              <a:latin typeface="+mn-lt"/>
            </a:endParaRPr>
          </a:p>
        </p:txBody>
      </p:sp>
    </p:spTree>
    <p:extLst>
      <p:ext uri="{BB962C8B-B14F-4D97-AF65-F5344CB8AC3E}">
        <p14:creationId xmlns:p14="http://schemas.microsoft.com/office/powerpoint/2010/main" val="17762718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93"/>
            <a:ext cx="8686800" cy="1016000"/>
          </a:xfrm>
        </p:spPr>
        <p:txBody>
          <a:bodyPr>
            <a:normAutofit/>
          </a:bodyPr>
          <a:lstStyle/>
          <a:p>
            <a:r>
              <a:rPr lang="en-US" b="1" dirty="0" smtClean="0">
                <a:solidFill>
                  <a:srgbClr val="FFFF00"/>
                </a:solidFill>
                <a:latin typeface="+mn-lt"/>
                <a:cs typeface="Times New Roman"/>
              </a:rPr>
              <a:t>“Part C. Controlling” begins</a:t>
            </a:r>
            <a:endParaRPr lang="en-US" b="1" dirty="0">
              <a:solidFill>
                <a:srgbClr val="FFFF00"/>
              </a:solidFill>
              <a:latin typeface="+mn-lt"/>
              <a:cs typeface="Times New Roman"/>
            </a:endParaRPr>
          </a:p>
        </p:txBody>
      </p:sp>
      <p:pic>
        <p:nvPicPr>
          <p:cNvPr id="5" name="Content Placeholder 4" descr="file000772790777.jp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a:stretch>
            <a:fillRect/>
          </a:stretch>
        </p:blipFill>
        <p:spPr>
          <a:xfrm>
            <a:off x="457200" y="1408113"/>
            <a:ext cx="8229600" cy="4318000"/>
          </a:xfrm>
        </p:spPr>
      </p:pic>
    </p:spTree>
    <p:extLst>
      <p:ext uri="{BB962C8B-B14F-4D97-AF65-F5344CB8AC3E}">
        <p14:creationId xmlns:p14="http://schemas.microsoft.com/office/powerpoint/2010/main" val="899693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81410"/>
          </a:xfrm>
        </p:spPr>
        <p:txBody>
          <a:bodyPr>
            <a:noAutofit/>
          </a:bodyPr>
          <a:lstStyle/>
          <a:p>
            <a:r>
              <a:rPr lang="en-US" sz="3600" b="1" dirty="0" smtClean="0">
                <a:solidFill>
                  <a:srgbClr val="FFFF00"/>
                </a:solidFill>
                <a:latin typeface="+mn-lt"/>
                <a:cs typeface="Times New Roman"/>
              </a:rPr>
              <a:t>  </a:t>
            </a:r>
            <a:r>
              <a:rPr lang="en-US" sz="4400" b="1" dirty="0" smtClean="0">
                <a:solidFill>
                  <a:srgbClr val="FFFF00"/>
                </a:solidFill>
                <a:latin typeface="+mn-lt"/>
                <a:cs typeface="Times New Roman"/>
              </a:rPr>
              <a:t>Which Laws? </a:t>
            </a:r>
            <a:r>
              <a:rPr lang="en-US" sz="4400" b="1" dirty="0" smtClean="0">
                <a:solidFill>
                  <a:srgbClr val="FF0000"/>
                </a:solidFill>
                <a:latin typeface="+mn-lt"/>
                <a:cs typeface="Times New Roman"/>
              </a:rPr>
              <a:t>Layers of Control </a:t>
            </a:r>
            <a:endParaRPr lang="en-US" sz="4400" b="1" dirty="0">
              <a:solidFill>
                <a:schemeClr val="tx1"/>
              </a:solidFill>
              <a:latin typeface="+mn-lt"/>
              <a:cs typeface="Times New Roman"/>
            </a:endParaRPr>
          </a:p>
        </p:txBody>
      </p:sp>
      <p:sp>
        <p:nvSpPr>
          <p:cNvPr id="3" name="Content Placeholder 2"/>
          <p:cNvSpPr>
            <a:spLocks noGrp="1"/>
          </p:cNvSpPr>
          <p:nvPr>
            <p:ph sz="quarter" idx="10"/>
          </p:nvPr>
        </p:nvSpPr>
        <p:spPr>
          <a:xfrm>
            <a:off x="0" y="885737"/>
            <a:ext cx="9144000" cy="5423059"/>
          </a:xfrm>
        </p:spPr>
        <p:txBody>
          <a:bodyPr>
            <a:normAutofit fontScale="92500" lnSpcReduction="20000"/>
          </a:bodyPr>
          <a:lstStyle/>
          <a:p>
            <a:pPr marL="0" indent="0">
              <a:buNone/>
            </a:pPr>
            <a:r>
              <a:rPr lang="en-US" dirty="0" smtClean="0">
                <a:solidFill>
                  <a:srgbClr val="FFFFFF"/>
                </a:solidFill>
              </a:rPr>
              <a:t>11. Internet Governance &amp; Surveillance (International Law)</a:t>
            </a:r>
            <a:endParaRPr lang="en-US" dirty="0">
              <a:solidFill>
                <a:srgbClr val="FFFFFF"/>
              </a:solidFill>
            </a:endParaRPr>
          </a:p>
          <a:p>
            <a:pPr marL="0" indent="0">
              <a:buNone/>
            </a:pPr>
            <a:r>
              <a:rPr lang="en-US" dirty="0" smtClean="0">
                <a:solidFill>
                  <a:srgbClr val="FFFFFF"/>
                </a:solidFill>
              </a:rPr>
              <a:t>10. Criminal &amp; Obscenity Laws.</a:t>
            </a:r>
          </a:p>
          <a:p>
            <a:pPr marL="0" indent="0">
              <a:buNone/>
            </a:pPr>
            <a:r>
              <a:rPr lang="en-US" dirty="0">
                <a:solidFill>
                  <a:srgbClr val="FFFFFF"/>
                </a:solidFill>
              </a:rPr>
              <a:t>9</a:t>
            </a:r>
            <a:r>
              <a:rPr lang="en-US" dirty="0" smtClean="0">
                <a:solidFill>
                  <a:srgbClr val="FFFFFF"/>
                </a:solidFill>
              </a:rPr>
              <a:t>. Taxation/Currency/Gambling </a:t>
            </a:r>
            <a:r>
              <a:rPr lang="en-US" dirty="0">
                <a:solidFill>
                  <a:srgbClr val="FFFFFF"/>
                </a:solidFill>
              </a:rPr>
              <a:t>(</a:t>
            </a:r>
            <a:r>
              <a:rPr lang="en-US" dirty="0" smtClean="0">
                <a:solidFill>
                  <a:srgbClr val="FFFFFF"/>
                </a:solidFill>
              </a:rPr>
              <a:t>regulatory; quasi-criminal law)</a:t>
            </a:r>
            <a:endParaRPr lang="en-US" dirty="0">
              <a:solidFill>
                <a:srgbClr val="FFFFFF"/>
              </a:solidFill>
            </a:endParaRPr>
          </a:p>
          <a:p>
            <a:pPr marL="0" indent="0">
              <a:buNone/>
            </a:pPr>
            <a:r>
              <a:rPr lang="en-US" dirty="0" smtClean="0">
                <a:solidFill>
                  <a:srgbClr val="FFFFFF"/>
                </a:solidFill>
              </a:rPr>
              <a:t>8</a:t>
            </a:r>
            <a:r>
              <a:rPr lang="en-US" dirty="0">
                <a:solidFill>
                  <a:srgbClr val="FFFFFF"/>
                </a:solidFill>
              </a:rPr>
              <a:t>. Misleading promises/advertising, physical or psychological </a:t>
            </a:r>
            <a:r>
              <a:rPr lang="en-US" dirty="0" smtClean="0">
                <a:solidFill>
                  <a:srgbClr val="FFFFFF"/>
                </a:solidFill>
              </a:rPr>
              <a:t>harm, </a:t>
            </a:r>
          </a:p>
          <a:p>
            <a:pPr marL="0" indent="0">
              <a:buNone/>
            </a:pPr>
            <a:r>
              <a:rPr lang="en-US" dirty="0">
                <a:solidFill>
                  <a:srgbClr val="FFFFFF"/>
                </a:solidFill>
              </a:rPr>
              <a:t> </a:t>
            </a:r>
            <a:r>
              <a:rPr lang="en-US" dirty="0" smtClean="0">
                <a:solidFill>
                  <a:srgbClr val="FFFFFF"/>
                </a:solidFill>
              </a:rPr>
              <a:t>   unfair competition/anti-trust (</a:t>
            </a:r>
            <a:r>
              <a:rPr lang="en-US" dirty="0">
                <a:solidFill>
                  <a:srgbClr val="FFFFFF"/>
                </a:solidFill>
              </a:rPr>
              <a:t>consumer protection</a:t>
            </a:r>
            <a:r>
              <a:rPr lang="en-US" dirty="0" smtClean="0">
                <a:solidFill>
                  <a:srgbClr val="FFFFFF"/>
                </a:solidFill>
              </a:rPr>
              <a:t>)</a:t>
            </a:r>
          </a:p>
          <a:p>
            <a:pPr marL="0" indent="0">
              <a:buNone/>
            </a:pPr>
            <a:r>
              <a:rPr lang="en-US" dirty="0">
                <a:solidFill>
                  <a:srgbClr val="FFFFFF"/>
                </a:solidFill>
              </a:rPr>
              <a:t>7</a:t>
            </a:r>
            <a:r>
              <a:rPr lang="en-US" dirty="0" smtClean="0">
                <a:solidFill>
                  <a:srgbClr val="FFFFFF"/>
                </a:solidFill>
              </a:rPr>
              <a:t>. </a:t>
            </a:r>
            <a:r>
              <a:rPr lang="en-US" dirty="0">
                <a:solidFill>
                  <a:schemeClr val="bg1"/>
                </a:solidFill>
              </a:rPr>
              <a:t>Industry self regulation (delegated authority) </a:t>
            </a:r>
            <a:r>
              <a:rPr lang="en-US" dirty="0" smtClean="0">
                <a:solidFill>
                  <a:schemeClr val="bg1"/>
                </a:solidFill>
              </a:rPr>
              <a:t>&amp;</a:t>
            </a:r>
            <a:r>
              <a:rPr lang="en-US" dirty="0">
                <a:solidFill>
                  <a:schemeClr val="bg1"/>
                </a:solidFill>
              </a:rPr>
              <a:t> </a:t>
            </a:r>
            <a:r>
              <a:rPr lang="en-US" dirty="0" smtClean="0">
                <a:solidFill>
                  <a:srgbClr val="FFFFFF"/>
                </a:solidFill>
              </a:rPr>
              <a:t>medium </a:t>
            </a:r>
            <a:r>
              <a:rPr lang="en-US" dirty="0">
                <a:solidFill>
                  <a:srgbClr val="FFFFFF"/>
                </a:solidFill>
              </a:rPr>
              <a:t>specific </a:t>
            </a:r>
            <a:endParaRPr lang="en-US" dirty="0" smtClean="0">
              <a:solidFill>
                <a:srgbClr val="FFFFFF"/>
              </a:solidFill>
            </a:endParaRPr>
          </a:p>
          <a:p>
            <a:pPr marL="0" indent="0">
              <a:buNone/>
            </a:pPr>
            <a:r>
              <a:rPr lang="en-US" dirty="0">
                <a:solidFill>
                  <a:srgbClr val="FFFFFF"/>
                </a:solidFill>
              </a:rPr>
              <a:t> </a:t>
            </a:r>
            <a:r>
              <a:rPr lang="en-US" dirty="0" smtClean="0">
                <a:solidFill>
                  <a:srgbClr val="FFFFFF"/>
                </a:solidFill>
              </a:rPr>
              <a:t>   regulation </a:t>
            </a:r>
            <a:r>
              <a:rPr lang="en-US" dirty="0">
                <a:solidFill>
                  <a:srgbClr val="FFFFFF"/>
                </a:solidFill>
              </a:rPr>
              <a:t>(constitutional</a:t>
            </a:r>
            <a:r>
              <a:rPr lang="en-US" dirty="0" smtClean="0">
                <a:solidFill>
                  <a:srgbClr val="FFFFFF"/>
                </a:solidFill>
              </a:rPr>
              <a:t>)</a:t>
            </a:r>
          </a:p>
          <a:p>
            <a:pPr marL="0" indent="0">
              <a:buNone/>
            </a:pPr>
            <a:endParaRPr lang="en-US" dirty="0" smtClean="0"/>
          </a:p>
          <a:p>
            <a:pPr marL="0" indent="0">
              <a:buNone/>
            </a:pPr>
            <a:r>
              <a:rPr lang="en-US" dirty="0" smtClean="0"/>
              <a:t>           </a:t>
            </a:r>
            <a:r>
              <a:rPr lang="en-US" sz="2200" b="1" dirty="0">
                <a:solidFill>
                  <a:srgbClr val="FF0000"/>
                </a:solidFill>
              </a:rPr>
              <a:t>Out of the </a:t>
            </a:r>
            <a:r>
              <a:rPr lang="en-US" sz="2200" b="1" dirty="0" smtClean="0">
                <a:solidFill>
                  <a:srgbClr val="FF0000"/>
                </a:solidFill>
              </a:rPr>
              <a:t>Creation                                        </a:t>
            </a:r>
            <a:r>
              <a:rPr lang="en-US" sz="2200" b="1" dirty="0">
                <a:solidFill>
                  <a:srgbClr val="FF0000"/>
                </a:solidFill>
              </a:rPr>
              <a:t>Norms</a:t>
            </a:r>
          </a:p>
          <a:p>
            <a:pPr marL="0" indent="0">
              <a:buNone/>
            </a:pPr>
            <a:r>
              <a:rPr lang="en-US" dirty="0" smtClean="0">
                <a:solidFill>
                  <a:srgbClr val="FFFF00"/>
                </a:solidFill>
              </a:rPr>
              <a:t>------------------------------------------------------------------------------------------------</a:t>
            </a:r>
          </a:p>
          <a:p>
            <a:pPr marL="0" indent="0">
              <a:buNone/>
            </a:pPr>
            <a:r>
              <a:rPr lang="en-US" dirty="0" smtClean="0"/>
              <a:t>     </a:t>
            </a:r>
            <a:r>
              <a:rPr lang="en-US" sz="2200" b="1" dirty="0" smtClean="0">
                <a:solidFill>
                  <a:schemeClr val="tx2">
                    <a:lumMod val="40000"/>
                    <a:lumOff val="60000"/>
                  </a:schemeClr>
                </a:solidFill>
              </a:rPr>
              <a:t>In </a:t>
            </a:r>
            <a:r>
              <a:rPr lang="en-US" sz="2200" b="1" dirty="0">
                <a:solidFill>
                  <a:schemeClr val="tx2">
                    <a:lumMod val="40000"/>
                    <a:lumOff val="60000"/>
                  </a:schemeClr>
                </a:solidFill>
              </a:rPr>
              <a:t>the </a:t>
            </a:r>
            <a:r>
              <a:rPr lang="en-US" sz="2200" b="1" dirty="0" smtClean="0">
                <a:solidFill>
                  <a:schemeClr val="tx2">
                    <a:lumMod val="40000"/>
                    <a:lumOff val="60000"/>
                  </a:schemeClr>
                </a:solidFill>
              </a:rPr>
              <a:t>Creation </a:t>
            </a:r>
            <a:r>
              <a:rPr lang="en-US" sz="1700" b="1" dirty="0">
                <a:solidFill>
                  <a:schemeClr val="accent4">
                    <a:lumMod val="40000"/>
                    <a:lumOff val="60000"/>
                  </a:schemeClr>
                </a:solidFill>
              </a:rPr>
              <a:t>(Magic Circle) </a:t>
            </a:r>
            <a:r>
              <a:rPr lang="en-US" sz="1700" b="1" dirty="0">
                <a:solidFill>
                  <a:srgbClr val="660066"/>
                </a:solidFill>
              </a:rPr>
              <a:t>          </a:t>
            </a:r>
            <a:r>
              <a:rPr lang="en-US" sz="2200" b="1" dirty="0">
                <a:solidFill>
                  <a:srgbClr val="660066"/>
                </a:solidFill>
              </a:rPr>
              <a:t>  </a:t>
            </a:r>
            <a:r>
              <a:rPr lang="en-US" sz="2200" b="1" dirty="0">
                <a:solidFill>
                  <a:srgbClr val="8EB4E3"/>
                </a:solidFill>
              </a:rPr>
              <a:t>Ethics</a:t>
            </a:r>
            <a:r>
              <a:rPr lang="en-US" sz="2200" b="1" dirty="0">
                <a:solidFill>
                  <a:srgbClr val="0000FF"/>
                </a:solidFill>
              </a:rPr>
              <a:t> </a:t>
            </a:r>
            <a:r>
              <a:rPr lang="en-US" sz="1700" b="1" dirty="0">
                <a:solidFill>
                  <a:schemeClr val="accent4">
                    <a:lumMod val="40000"/>
                    <a:lumOff val="60000"/>
                  </a:schemeClr>
                </a:solidFill>
              </a:rPr>
              <a:t>(</a:t>
            </a:r>
            <a:r>
              <a:rPr lang="en-US" sz="1700" b="1" u="sng" dirty="0">
                <a:solidFill>
                  <a:schemeClr val="accent4">
                    <a:lumMod val="40000"/>
                    <a:lumOff val="60000"/>
                  </a:schemeClr>
                </a:solidFill>
              </a:rPr>
              <a:t>of</a:t>
            </a:r>
            <a:r>
              <a:rPr lang="en-US" sz="1700" b="1" dirty="0">
                <a:solidFill>
                  <a:schemeClr val="accent4">
                    <a:lumMod val="40000"/>
                    <a:lumOff val="60000"/>
                  </a:schemeClr>
                </a:solidFill>
              </a:rPr>
              <a:t> Originality, Creativity &amp; Expression)</a:t>
            </a:r>
          </a:p>
          <a:p>
            <a:pPr marL="0" indent="0">
              <a:buNone/>
            </a:pPr>
            <a:endParaRPr lang="en-US" b="1" dirty="0" smtClean="0">
              <a:solidFill>
                <a:schemeClr val="bg1"/>
              </a:solidFill>
            </a:endParaRPr>
          </a:p>
          <a:p>
            <a:pPr marL="0" indent="0">
              <a:buNone/>
            </a:pPr>
            <a:r>
              <a:rPr lang="en-US" dirty="0" smtClean="0">
                <a:solidFill>
                  <a:schemeClr val="bg1"/>
                </a:solidFill>
              </a:rPr>
              <a:t>6. Privacy, Defamation &amp; Personality law </a:t>
            </a:r>
            <a:r>
              <a:rPr lang="en-US" dirty="0">
                <a:solidFill>
                  <a:schemeClr val="bg1"/>
                </a:solidFill>
              </a:rPr>
              <a:t>(tort, IP)</a:t>
            </a:r>
          </a:p>
          <a:p>
            <a:pPr marL="0" indent="0">
              <a:buNone/>
            </a:pPr>
            <a:r>
              <a:rPr lang="en-US" dirty="0">
                <a:solidFill>
                  <a:schemeClr val="bg1"/>
                </a:solidFill>
              </a:rPr>
              <a:t>5</a:t>
            </a:r>
            <a:r>
              <a:rPr lang="en-US" dirty="0" smtClean="0">
                <a:solidFill>
                  <a:schemeClr val="bg1"/>
                </a:solidFill>
              </a:rPr>
              <a:t>. </a:t>
            </a:r>
            <a:r>
              <a:rPr lang="en-US" dirty="0">
                <a:solidFill>
                  <a:schemeClr val="bg1"/>
                </a:solidFill>
              </a:rPr>
              <a:t>EULA/</a:t>
            </a:r>
            <a:r>
              <a:rPr lang="en-US" dirty="0" err="1" smtClean="0">
                <a:solidFill>
                  <a:schemeClr val="bg1"/>
                </a:solidFill>
              </a:rPr>
              <a:t>ToS</a:t>
            </a:r>
            <a:r>
              <a:rPr lang="en-US" dirty="0" smtClean="0">
                <a:solidFill>
                  <a:schemeClr val="bg1"/>
                </a:solidFill>
              </a:rPr>
              <a:t> &amp; Contracts </a:t>
            </a:r>
            <a:r>
              <a:rPr lang="en-US" dirty="0">
                <a:solidFill>
                  <a:schemeClr val="bg1"/>
                </a:solidFill>
              </a:rPr>
              <a:t>(contractual, private</a:t>
            </a:r>
            <a:r>
              <a:rPr lang="en-US" dirty="0" smtClean="0">
                <a:solidFill>
                  <a:schemeClr val="bg1"/>
                </a:solidFill>
              </a:rPr>
              <a:t>)</a:t>
            </a:r>
          </a:p>
          <a:p>
            <a:pPr marL="0" indent="0">
              <a:buNone/>
            </a:pPr>
            <a:r>
              <a:rPr lang="en-US" dirty="0" smtClean="0">
                <a:solidFill>
                  <a:schemeClr val="bg1"/>
                </a:solidFill>
              </a:rPr>
              <a:t>4. Trademark, Patents &amp; the IP Business</a:t>
            </a:r>
            <a:endParaRPr lang="en-US" dirty="0">
              <a:solidFill>
                <a:schemeClr val="bg1"/>
              </a:solidFill>
            </a:endParaRPr>
          </a:p>
          <a:p>
            <a:pPr marL="0" indent="0">
              <a:buNone/>
            </a:pPr>
            <a:r>
              <a:rPr lang="en-US" dirty="0" smtClean="0">
                <a:solidFill>
                  <a:schemeClr val="bg1"/>
                </a:solidFill>
              </a:rPr>
              <a:t>3. Copyright &amp; Users Rights (statutory)</a:t>
            </a:r>
            <a:endParaRPr lang="en-US" dirty="0">
              <a:solidFill>
                <a:schemeClr val="bg1"/>
              </a:solidFill>
            </a:endParaRPr>
          </a:p>
          <a:p>
            <a:pPr marL="0" indent="0">
              <a:buNone/>
            </a:pPr>
            <a:r>
              <a:rPr lang="en-US" dirty="0" smtClean="0">
                <a:solidFill>
                  <a:schemeClr val="bg1"/>
                </a:solidFill>
              </a:rPr>
              <a:t>2. </a:t>
            </a:r>
            <a:r>
              <a:rPr lang="en-US" dirty="0">
                <a:solidFill>
                  <a:schemeClr val="bg1"/>
                </a:solidFill>
              </a:rPr>
              <a:t>Technology (quasi extra-legal)</a:t>
            </a:r>
          </a:p>
          <a:p>
            <a:pPr marL="0" indent="0">
              <a:buNone/>
            </a:pPr>
            <a:r>
              <a:rPr lang="en-US" dirty="0" smtClean="0">
                <a:solidFill>
                  <a:schemeClr val="bg1"/>
                </a:solidFill>
              </a:rPr>
              <a:t>1. Community </a:t>
            </a:r>
            <a:r>
              <a:rPr lang="en-US" dirty="0">
                <a:solidFill>
                  <a:schemeClr val="bg1"/>
                </a:solidFill>
              </a:rPr>
              <a:t>(extra-legal</a:t>
            </a:r>
            <a:r>
              <a:rPr lang="en-US" dirty="0" smtClean="0">
                <a:solidFill>
                  <a:schemeClr val="bg1"/>
                </a:solidFill>
              </a:rPr>
              <a:t>)</a:t>
            </a:r>
            <a:endParaRPr lang="en-US" dirty="0">
              <a:solidFill>
                <a:schemeClr val="bg1"/>
              </a:solidFill>
            </a:endParaRPr>
          </a:p>
        </p:txBody>
      </p:sp>
      <p:sp>
        <p:nvSpPr>
          <p:cNvPr id="4" name="TextBox 3"/>
          <p:cNvSpPr txBox="1"/>
          <p:nvPr/>
        </p:nvSpPr>
        <p:spPr>
          <a:xfrm>
            <a:off x="5592410" y="512078"/>
            <a:ext cx="184663" cy="373659"/>
          </a:xfrm>
          <a:prstGeom prst="rect">
            <a:avLst/>
          </a:prstGeom>
          <a:noFill/>
        </p:spPr>
        <p:txBody>
          <a:bodyPr wrap="none" lIns="91435" tIns="45718" rIns="91435" bIns="45718" rtlCol="0">
            <a:spAutoFit/>
          </a:bodyPr>
          <a:lstStyle/>
          <a:p>
            <a:endParaRPr lang="en-US" dirty="0"/>
          </a:p>
        </p:txBody>
      </p:sp>
    </p:spTree>
    <p:extLst>
      <p:ext uri="{BB962C8B-B14F-4D97-AF65-F5344CB8AC3E}">
        <p14:creationId xmlns:p14="http://schemas.microsoft.com/office/powerpoint/2010/main" val="2278627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11-16 at 2.28.49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32" r="-180"/>
          <a:stretch/>
        </p:blipFill>
        <p:spPr>
          <a:xfrm>
            <a:off x="289014" y="368225"/>
            <a:ext cx="8506043" cy="5264260"/>
          </a:xfrm>
        </p:spPr>
      </p:pic>
      <p:sp>
        <p:nvSpPr>
          <p:cNvPr id="5" name="TextBox 4"/>
          <p:cNvSpPr txBox="1"/>
          <p:nvPr/>
        </p:nvSpPr>
        <p:spPr>
          <a:xfrm>
            <a:off x="-1" y="5632485"/>
            <a:ext cx="9144001" cy="584776"/>
          </a:xfrm>
          <a:prstGeom prst="rect">
            <a:avLst/>
          </a:prstGeom>
          <a:noFill/>
        </p:spPr>
        <p:txBody>
          <a:bodyPr wrap="square" rtlCol="0">
            <a:spAutoFit/>
          </a:bodyPr>
          <a:lstStyle/>
          <a:p>
            <a:r>
              <a:rPr lang="en-US" sz="1400" dirty="0">
                <a:hlinkClick r:id="rId3"/>
              </a:rPr>
              <a:t>http://motherboard.vice.com/read/how-the-baseless-terrorists-communicating-over-playstation-4-rumor-got-</a:t>
            </a:r>
            <a:r>
              <a:rPr lang="en-US" sz="1400" dirty="0" smtClean="0">
                <a:hlinkClick r:id="rId3"/>
              </a:rPr>
              <a:t>started</a:t>
            </a:r>
            <a:endParaRPr lang="en-US" sz="1400" dirty="0" smtClean="0"/>
          </a:p>
          <a:p>
            <a:endParaRPr lang="en-US" dirty="0"/>
          </a:p>
        </p:txBody>
      </p:sp>
    </p:spTree>
    <p:extLst>
      <p:ext uri="{BB962C8B-B14F-4D97-AF65-F5344CB8AC3E}">
        <p14:creationId xmlns:p14="http://schemas.microsoft.com/office/powerpoint/2010/main" val="18344652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570"/>
            <a:ext cx="9144000" cy="1016000"/>
          </a:xfrm>
        </p:spPr>
        <p:txBody>
          <a:bodyPr>
            <a:normAutofit fontScale="90000"/>
          </a:bodyPr>
          <a:lstStyle/>
          <a:p>
            <a:r>
              <a:rPr lang="en-US" b="1" dirty="0" smtClean="0"/>
              <a:t>   </a:t>
            </a:r>
            <a:r>
              <a:rPr lang="en-US" b="1" dirty="0" smtClean="0">
                <a:latin typeface="+mn-lt"/>
              </a:rPr>
              <a:t> </a:t>
            </a:r>
            <a:r>
              <a:rPr lang="en-US" b="1" dirty="0" smtClean="0">
                <a:solidFill>
                  <a:srgbClr val="FFFF00"/>
                </a:solidFill>
                <a:latin typeface="+mn-lt"/>
                <a:cs typeface="Times New Roman"/>
              </a:rPr>
              <a:t>Legal Constraints on Digital Creativity:</a:t>
            </a:r>
            <a:r>
              <a:rPr lang="en-US" b="1" dirty="0" smtClean="0"/>
              <a:t/>
            </a:r>
            <a:br>
              <a:rPr lang="en-US" b="1" dirty="0" smtClean="0"/>
            </a:br>
            <a:r>
              <a:rPr lang="en-US" b="1" dirty="0" smtClean="0"/>
              <a:t>                </a:t>
            </a:r>
            <a:r>
              <a:rPr lang="en-US" sz="3600" b="1" dirty="0" smtClean="0">
                <a:solidFill>
                  <a:srgbClr val="CCFFCC"/>
                </a:solidFill>
                <a:latin typeface="Apple Chancery"/>
                <a:cs typeface="Apple Chancery"/>
              </a:rPr>
              <a:t>Originalities &amp; Behaviors</a:t>
            </a:r>
            <a:endParaRPr lang="en-US" sz="3600" b="1" dirty="0">
              <a:solidFill>
                <a:srgbClr val="CCFFCC"/>
              </a:solidFill>
              <a:latin typeface="Apple Chancery"/>
              <a:cs typeface="Apple Chancery"/>
            </a:endParaRPr>
          </a:p>
        </p:txBody>
      </p:sp>
      <p:sp>
        <p:nvSpPr>
          <p:cNvPr id="3" name="Content Placeholder 2"/>
          <p:cNvSpPr>
            <a:spLocks noGrp="1"/>
          </p:cNvSpPr>
          <p:nvPr>
            <p:ph sz="quarter" idx="10"/>
          </p:nvPr>
        </p:nvSpPr>
        <p:spPr>
          <a:xfrm>
            <a:off x="457200" y="1170084"/>
            <a:ext cx="8229600" cy="4556049"/>
          </a:xfrm>
        </p:spPr>
        <p:txBody>
          <a:bodyPr/>
          <a:lstStyle/>
          <a:p>
            <a:pPr marL="0" indent="0">
              <a:buNone/>
            </a:pPr>
            <a:r>
              <a:rPr lang="en-US" dirty="0" smtClean="0"/>
              <a:t> </a:t>
            </a:r>
            <a:r>
              <a:rPr lang="en-US" dirty="0" smtClean="0">
                <a:solidFill>
                  <a:srgbClr val="FF0000"/>
                </a:solidFill>
              </a:rPr>
              <a:t> </a:t>
            </a:r>
            <a:r>
              <a:rPr lang="en-US" dirty="0" smtClean="0">
                <a:solidFill>
                  <a:srgbClr val="FF0000"/>
                </a:solidFill>
                <a:latin typeface="+mn-lt"/>
              </a:rPr>
              <a:t> </a:t>
            </a:r>
            <a:r>
              <a:rPr lang="en-US" b="1" dirty="0" smtClean="0">
                <a:solidFill>
                  <a:srgbClr val="FF0000"/>
                </a:solidFill>
                <a:latin typeface="+mn-lt"/>
              </a:rPr>
              <a:t>  </a:t>
            </a:r>
            <a:r>
              <a:rPr lang="en-US" b="1" dirty="0" smtClean="0">
                <a:solidFill>
                  <a:srgbClr val="CCFFCC"/>
                </a:solidFill>
                <a:latin typeface="+mn-lt"/>
              </a:rPr>
              <a:t>First </a:t>
            </a:r>
            <a:r>
              <a:rPr lang="en-US" b="1" dirty="0">
                <a:solidFill>
                  <a:srgbClr val="CCFFCC"/>
                </a:solidFill>
                <a:latin typeface="+mn-lt"/>
              </a:rPr>
              <a:t>6</a:t>
            </a:r>
            <a:r>
              <a:rPr lang="en-US" b="1" dirty="0" smtClean="0">
                <a:solidFill>
                  <a:srgbClr val="CCFFCC"/>
                </a:solidFill>
                <a:latin typeface="+mn-lt"/>
              </a:rPr>
              <a:t> </a:t>
            </a:r>
            <a:r>
              <a:rPr lang="en-US" b="1" dirty="0" smtClean="0">
                <a:solidFill>
                  <a:schemeClr val="bg1"/>
                </a:solidFill>
                <a:latin typeface="+mn-lt"/>
              </a:rPr>
              <a:t>layers concern what is “</a:t>
            </a:r>
            <a:r>
              <a:rPr lang="en-US" b="1" dirty="0" smtClean="0">
                <a:solidFill>
                  <a:srgbClr val="CCFFCC"/>
                </a:solidFill>
                <a:latin typeface="+mn-lt"/>
              </a:rPr>
              <a:t>original</a:t>
            </a:r>
            <a:r>
              <a:rPr lang="en-US" b="1" dirty="0" smtClean="0">
                <a:solidFill>
                  <a:schemeClr val="bg1"/>
                </a:solidFill>
                <a:latin typeface="+mn-lt"/>
              </a:rPr>
              <a:t>” in the game.</a:t>
            </a:r>
          </a:p>
          <a:p>
            <a:pPr marL="0" indent="0">
              <a:buNone/>
            </a:pPr>
            <a:r>
              <a:rPr lang="en-US" b="1" dirty="0" smtClean="0">
                <a:solidFill>
                  <a:schemeClr val="bg1"/>
                </a:solidFill>
                <a:latin typeface="+mn-lt"/>
              </a:rPr>
              <a:t>     </a:t>
            </a:r>
            <a:r>
              <a:rPr lang="en-US" b="1" dirty="0" smtClean="0">
                <a:solidFill>
                  <a:srgbClr val="FF0000"/>
                </a:solidFill>
                <a:latin typeface="+mn-lt"/>
              </a:rPr>
              <a:t>Final 5 </a:t>
            </a:r>
            <a:r>
              <a:rPr lang="en-US" b="1" dirty="0" smtClean="0">
                <a:solidFill>
                  <a:schemeClr val="bg1"/>
                </a:solidFill>
                <a:latin typeface="+mn-lt"/>
              </a:rPr>
              <a:t>concern limiting behaviors </a:t>
            </a:r>
            <a:r>
              <a:rPr lang="en-US" b="1" dirty="0" smtClean="0">
                <a:solidFill>
                  <a:srgbClr val="FF0000"/>
                </a:solidFill>
                <a:latin typeface="+mn-lt"/>
              </a:rPr>
              <a:t>outside</a:t>
            </a:r>
            <a:r>
              <a:rPr lang="en-US" b="1" dirty="0" smtClean="0">
                <a:solidFill>
                  <a:schemeClr val="bg1"/>
                </a:solidFill>
                <a:latin typeface="+mn-lt"/>
              </a:rPr>
              <a:t> the game</a:t>
            </a:r>
            <a:r>
              <a:rPr lang="en-US" b="1" dirty="0" smtClean="0">
                <a:solidFill>
                  <a:schemeClr val="bg1"/>
                </a:solidFill>
              </a:rPr>
              <a:t>.</a:t>
            </a:r>
            <a:endParaRPr lang="en-US" sz="3200" b="1" dirty="0" smtClean="0">
              <a:solidFill>
                <a:schemeClr val="bg1"/>
              </a:solidFill>
            </a:endParaRPr>
          </a:p>
          <a:p>
            <a:pPr marL="0" indent="0">
              <a:buNone/>
            </a:pPr>
            <a:r>
              <a:rPr lang="en-US" sz="3200" b="1" dirty="0">
                <a:solidFill>
                  <a:srgbClr val="0000FF"/>
                </a:solidFill>
              </a:rPr>
              <a:t> </a:t>
            </a:r>
            <a:r>
              <a:rPr lang="en-US" sz="3200" b="1" dirty="0" smtClean="0">
                <a:solidFill>
                  <a:srgbClr val="0000FF"/>
                </a:solidFill>
              </a:rPr>
              <a:t>             </a:t>
            </a:r>
            <a:endParaRPr lang="en-US" sz="3200" b="1" dirty="0">
              <a:solidFill>
                <a:schemeClr val="accent5">
                  <a:lumMod val="60000"/>
                  <a:lumOff val="40000"/>
                </a:schemeClr>
              </a:solidFill>
              <a:latin typeface="+mn-lt"/>
            </a:endParaRPr>
          </a:p>
        </p:txBody>
      </p:sp>
      <p:pic>
        <p:nvPicPr>
          <p:cNvPr id="4" name="Content Placeholder 3" descr="file2091257892257.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4395" y="2233081"/>
            <a:ext cx="8883628" cy="3694213"/>
          </a:xfrm>
          <a:prstGeom prst="rect">
            <a:avLst/>
          </a:prstGeom>
        </p:spPr>
      </p:pic>
    </p:spTree>
    <p:extLst>
      <p:ext uri="{BB962C8B-B14F-4D97-AF65-F5344CB8AC3E}">
        <p14:creationId xmlns:p14="http://schemas.microsoft.com/office/powerpoint/2010/main" val="23753429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225746"/>
          </a:xfrm>
        </p:spPr>
        <p:txBody>
          <a:bodyPr>
            <a:noAutofit/>
          </a:bodyPr>
          <a:lstStyle/>
          <a:p>
            <a:r>
              <a:rPr lang="en-US" sz="4800" b="1" dirty="0">
                <a:solidFill>
                  <a:srgbClr val="FFFF00"/>
                </a:solidFill>
                <a:latin typeface="P22 Typewriter"/>
                <a:cs typeface="P22 Typewriter"/>
              </a:rPr>
              <a:t>T</a:t>
            </a:r>
            <a:r>
              <a:rPr lang="en-US" sz="4800" b="1" dirty="0" smtClean="0">
                <a:solidFill>
                  <a:srgbClr val="FFFF00"/>
                </a:solidFill>
                <a:latin typeface="P22 Typewriter"/>
                <a:cs typeface="P22 Typewriter"/>
              </a:rPr>
              <a:t>he Really New &amp; Difficult: What is next…</a:t>
            </a:r>
            <a:r>
              <a:rPr lang="en-US" sz="4400" b="1" dirty="0" smtClean="0">
                <a:solidFill>
                  <a:srgbClr val="FF6600"/>
                </a:solidFill>
                <a:latin typeface="P22 Typewriter"/>
                <a:cs typeface="P22 Typewriter"/>
              </a:rPr>
              <a:t>(&amp; 2 b controlled?)</a:t>
            </a:r>
            <a:endParaRPr lang="en-US" sz="4400" b="1" dirty="0">
              <a:solidFill>
                <a:srgbClr val="FF6600"/>
              </a:solidFill>
              <a:latin typeface="P22 Typewriter"/>
              <a:cs typeface="P22 Typewriter"/>
            </a:endParaRPr>
          </a:p>
        </p:txBody>
      </p:sp>
      <p:sp>
        <p:nvSpPr>
          <p:cNvPr id="3" name="Content Placeholder 2"/>
          <p:cNvSpPr>
            <a:spLocks noGrp="1"/>
          </p:cNvSpPr>
          <p:nvPr>
            <p:ph sz="quarter" idx="10"/>
          </p:nvPr>
        </p:nvSpPr>
        <p:spPr>
          <a:xfrm>
            <a:off x="251587" y="2502392"/>
            <a:ext cx="8892413" cy="3428526"/>
          </a:xfrm>
        </p:spPr>
        <p:txBody>
          <a:bodyPr>
            <a:normAutofit/>
          </a:bodyPr>
          <a:lstStyle/>
          <a:p>
            <a:pPr marL="0" indent="0">
              <a:buNone/>
            </a:pPr>
            <a:r>
              <a:rPr lang="en-US" sz="9600" b="1" dirty="0" smtClean="0">
                <a:solidFill>
                  <a:schemeClr val="bg1"/>
                </a:solidFill>
                <a:latin typeface="P22 Typewriter"/>
                <a:cs typeface="P22 Typewriter"/>
              </a:rPr>
              <a:t>TELEPATHIC GAMING</a:t>
            </a:r>
          </a:p>
        </p:txBody>
      </p:sp>
      <p:pic>
        <p:nvPicPr>
          <p:cNvPr id="4" name="Picture 3" descr="Matrix-50x50.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20307" y="3860597"/>
            <a:ext cx="2250637" cy="2250637"/>
          </a:xfrm>
          <a:prstGeom prst="rect">
            <a:avLst/>
          </a:prstGeom>
        </p:spPr>
      </p:pic>
    </p:spTree>
    <p:extLst>
      <p:ext uri="{BB962C8B-B14F-4D97-AF65-F5344CB8AC3E}">
        <p14:creationId xmlns:p14="http://schemas.microsoft.com/office/powerpoint/2010/main" val="33376142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42593"/>
          </a:xfrm>
        </p:spPr>
        <p:txBody>
          <a:bodyPr>
            <a:noAutofit/>
          </a:bodyPr>
          <a:lstStyle/>
          <a:p>
            <a:r>
              <a:rPr lang="en-US" sz="6000" b="1" dirty="0">
                <a:solidFill>
                  <a:srgbClr val="FF0000"/>
                </a:solidFill>
                <a:latin typeface="+mn-lt"/>
                <a:cs typeface="Times New Roman"/>
              </a:rPr>
              <a:t> </a:t>
            </a:r>
            <a:r>
              <a:rPr lang="en-US" sz="6000" b="1" dirty="0" smtClean="0">
                <a:solidFill>
                  <a:srgbClr val="FF0000"/>
                </a:solidFill>
                <a:latin typeface="+mn-lt"/>
                <a:cs typeface="Times New Roman"/>
              </a:rPr>
              <a:t> </a:t>
            </a:r>
            <a:r>
              <a:rPr lang="en-US" sz="6000" b="1" dirty="0" smtClean="0">
                <a:solidFill>
                  <a:srgbClr val="FFFF00"/>
                </a:solidFill>
                <a:latin typeface="+mn-lt"/>
                <a:cs typeface="Times New Roman"/>
              </a:rPr>
              <a:t>Can the </a:t>
            </a:r>
            <a:r>
              <a:rPr lang="en-US" sz="6000" b="1" dirty="0" smtClean="0">
                <a:solidFill>
                  <a:srgbClr val="FF0000"/>
                </a:solidFill>
                <a:latin typeface="+mn-lt"/>
                <a:cs typeface="Times New Roman"/>
              </a:rPr>
              <a:t>Magic Circle</a:t>
            </a:r>
            <a:endParaRPr lang="en-US" sz="6000" b="1" dirty="0">
              <a:solidFill>
                <a:srgbClr val="FF0000"/>
              </a:solidFill>
              <a:latin typeface="+mn-lt"/>
              <a:cs typeface="Times New Roman"/>
            </a:endParaRPr>
          </a:p>
        </p:txBody>
      </p:sp>
      <p:sp>
        <p:nvSpPr>
          <p:cNvPr id="3" name="Content Placeholder 2"/>
          <p:cNvSpPr>
            <a:spLocks noGrp="1"/>
          </p:cNvSpPr>
          <p:nvPr>
            <p:ph sz="quarter" idx="10"/>
          </p:nvPr>
        </p:nvSpPr>
        <p:spPr>
          <a:xfrm>
            <a:off x="88014" y="1408134"/>
            <a:ext cx="9055986" cy="4564912"/>
          </a:xfrm>
        </p:spPr>
        <p:txBody>
          <a:bodyPr>
            <a:normAutofit/>
          </a:bodyPr>
          <a:lstStyle/>
          <a:p>
            <a:pPr marL="0" indent="0">
              <a:buNone/>
            </a:pPr>
            <a:r>
              <a:rPr lang="en-US" sz="8600" i="1" dirty="0" smtClean="0">
                <a:solidFill>
                  <a:srgbClr val="FFFF00"/>
                </a:solidFill>
                <a:latin typeface="+mn-lt"/>
              </a:rPr>
              <a:t>EVEN SURVIVE?</a:t>
            </a:r>
          </a:p>
          <a:p>
            <a:pPr marL="0" indent="0">
              <a:buNone/>
            </a:pPr>
            <a:r>
              <a:rPr lang="en-US" sz="7200" dirty="0" smtClean="0">
                <a:solidFill>
                  <a:schemeClr val="bg1"/>
                </a:solidFill>
                <a:latin typeface="+mn-lt"/>
              </a:rPr>
              <a:t>     </a:t>
            </a:r>
          </a:p>
          <a:p>
            <a:pPr marL="0" indent="0">
              <a:buNone/>
            </a:pPr>
            <a:r>
              <a:rPr lang="en-US" sz="7200" b="1" dirty="0">
                <a:solidFill>
                  <a:schemeClr val="bg1"/>
                </a:solidFill>
                <a:latin typeface="+mn-lt"/>
              </a:rPr>
              <a:t> </a:t>
            </a:r>
            <a:r>
              <a:rPr lang="en-US" sz="7200" b="1" dirty="0" smtClean="0">
                <a:solidFill>
                  <a:schemeClr val="bg1"/>
                </a:solidFill>
                <a:latin typeface="+mn-lt"/>
              </a:rPr>
              <a:t>     N</a:t>
            </a:r>
            <a:r>
              <a:rPr lang="en-US" sz="6600" b="1" dirty="0" smtClean="0">
                <a:solidFill>
                  <a:schemeClr val="bg1"/>
                </a:solidFill>
                <a:latin typeface="+mn-lt"/>
              </a:rPr>
              <a:t>O </a:t>
            </a:r>
            <a:r>
              <a:rPr lang="en-US" sz="6000" b="1" dirty="0" smtClean="0">
                <a:solidFill>
                  <a:schemeClr val="bg1"/>
                </a:solidFill>
                <a:latin typeface="+mn-lt"/>
              </a:rPr>
              <a:t>Q</a:t>
            </a:r>
            <a:r>
              <a:rPr lang="en-US" sz="5400" b="1" dirty="0" smtClean="0">
                <a:solidFill>
                  <a:schemeClr val="bg1"/>
                </a:solidFill>
                <a:latin typeface="+mn-lt"/>
              </a:rPr>
              <a:t>U</a:t>
            </a:r>
            <a:r>
              <a:rPr lang="en-US" sz="4800" b="1" dirty="0" smtClean="0">
                <a:solidFill>
                  <a:schemeClr val="bg1"/>
                </a:solidFill>
                <a:latin typeface="+mn-lt"/>
              </a:rPr>
              <a:t>E</a:t>
            </a:r>
            <a:r>
              <a:rPr lang="en-US" sz="4400" b="1" dirty="0" smtClean="0">
                <a:solidFill>
                  <a:schemeClr val="bg1"/>
                </a:solidFill>
                <a:latin typeface="+mn-lt"/>
              </a:rPr>
              <a:t>S</a:t>
            </a:r>
            <a:r>
              <a:rPr lang="en-US" sz="4000" b="1" dirty="0" smtClean="0">
                <a:solidFill>
                  <a:schemeClr val="bg1"/>
                </a:solidFill>
                <a:latin typeface="+mn-lt"/>
              </a:rPr>
              <a:t>T</a:t>
            </a:r>
            <a:r>
              <a:rPr lang="en-US" sz="3600" b="1" dirty="0" smtClean="0">
                <a:solidFill>
                  <a:schemeClr val="bg1"/>
                </a:solidFill>
                <a:latin typeface="+mn-lt"/>
              </a:rPr>
              <a:t>I</a:t>
            </a:r>
            <a:r>
              <a:rPr lang="en-US" sz="3200" b="1" dirty="0" smtClean="0">
                <a:solidFill>
                  <a:schemeClr val="bg1"/>
                </a:solidFill>
                <a:latin typeface="+mn-lt"/>
              </a:rPr>
              <a:t>O</a:t>
            </a:r>
            <a:r>
              <a:rPr lang="en-US" sz="2800" b="1" dirty="0" smtClean="0">
                <a:solidFill>
                  <a:schemeClr val="bg1"/>
                </a:solidFill>
                <a:latin typeface="+mn-lt"/>
              </a:rPr>
              <a:t>N </a:t>
            </a:r>
            <a:r>
              <a:rPr lang="en-US" b="1" dirty="0" smtClean="0">
                <a:solidFill>
                  <a:schemeClr val="bg1"/>
                </a:solidFill>
                <a:latin typeface="+mn-lt"/>
              </a:rPr>
              <a:t>I</a:t>
            </a:r>
            <a:r>
              <a:rPr lang="en-US" sz="2000" b="1" dirty="0" smtClean="0">
                <a:solidFill>
                  <a:schemeClr val="bg1"/>
                </a:solidFill>
                <a:latin typeface="+mn-lt"/>
              </a:rPr>
              <a:t>T’</a:t>
            </a:r>
            <a:r>
              <a:rPr lang="en-US" sz="1800" b="1" dirty="0" smtClean="0">
                <a:solidFill>
                  <a:schemeClr val="bg1"/>
                </a:solidFill>
                <a:latin typeface="+mn-lt"/>
              </a:rPr>
              <a:t>S </a:t>
            </a:r>
            <a:r>
              <a:rPr lang="en-US" sz="1600" b="1" dirty="0" err="1" smtClean="0">
                <a:solidFill>
                  <a:schemeClr val="bg1"/>
                </a:solidFill>
                <a:latin typeface="+mn-lt"/>
              </a:rPr>
              <a:t>S</a:t>
            </a:r>
            <a:r>
              <a:rPr lang="en-US" sz="1400" b="1" dirty="0" err="1" smtClean="0">
                <a:solidFill>
                  <a:schemeClr val="bg1"/>
                </a:solidFill>
                <a:latin typeface="+mn-lt"/>
              </a:rPr>
              <a:t>H</a:t>
            </a:r>
            <a:r>
              <a:rPr lang="en-US" sz="1200" b="1" dirty="0" err="1" smtClean="0">
                <a:solidFill>
                  <a:schemeClr val="bg1"/>
                </a:solidFill>
                <a:latin typeface="+mn-lt"/>
              </a:rPr>
              <a:t>R</a:t>
            </a:r>
            <a:r>
              <a:rPr lang="en-US" sz="1100" b="1" dirty="0" err="1" smtClean="0">
                <a:solidFill>
                  <a:schemeClr val="bg1"/>
                </a:solidFill>
                <a:latin typeface="+mn-lt"/>
              </a:rPr>
              <a:t>I</a:t>
            </a:r>
            <a:r>
              <a:rPr lang="en-US" sz="1050" b="1" dirty="0" err="1" smtClean="0">
                <a:solidFill>
                  <a:schemeClr val="bg1"/>
                </a:solidFill>
                <a:latin typeface="+mn-lt"/>
              </a:rPr>
              <a:t>N</a:t>
            </a:r>
            <a:r>
              <a:rPr lang="en-US" sz="1000" b="1" dirty="0" err="1" smtClean="0">
                <a:solidFill>
                  <a:schemeClr val="bg1"/>
                </a:solidFill>
                <a:latin typeface="+mn-lt"/>
              </a:rPr>
              <a:t>K</a:t>
            </a:r>
            <a:r>
              <a:rPr lang="en-US" sz="900" b="1" dirty="0" err="1" smtClean="0">
                <a:solidFill>
                  <a:schemeClr val="bg1"/>
                </a:solidFill>
                <a:latin typeface="+mn-lt"/>
              </a:rPr>
              <a:t>I</a:t>
            </a:r>
            <a:r>
              <a:rPr lang="en-US" sz="800" b="1" dirty="0" err="1" smtClean="0">
                <a:solidFill>
                  <a:schemeClr val="bg1"/>
                </a:solidFill>
                <a:latin typeface="+mn-lt"/>
              </a:rPr>
              <a:t>Ng</a:t>
            </a:r>
            <a:r>
              <a:rPr lang="en-US" sz="800" b="1" dirty="0" smtClean="0">
                <a:solidFill>
                  <a:schemeClr val="bg1"/>
                </a:solidFill>
                <a:latin typeface="+mn-lt"/>
              </a:rPr>
              <a:t>  </a:t>
            </a:r>
            <a:endParaRPr lang="en-US" sz="7200" b="1" dirty="0" smtClean="0">
              <a:solidFill>
                <a:schemeClr val="bg1"/>
              </a:solidFill>
              <a:latin typeface="+mn-lt"/>
            </a:endParaRPr>
          </a:p>
        </p:txBody>
      </p:sp>
    </p:spTree>
    <p:extLst>
      <p:ext uri="{BB962C8B-B14F-4D97-AF65-F5344CB8AC3E}">
        <p14:creationId xmlns:p14="http://schemas.microsoft.com/office/powerpoint/2010/main" val="42112101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smtClean="0">
                <a:solidFill>
                  <a:srgbClr val="FFFF00"/>
                </a:solidFill>
                <a:latin typeface="+mn-lt"/>
              </a:rPr>
              <a:t>Remember</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016000"/>
            <a:ext cx="8529806" cy="4710134"/>
          </a:xfrm>
        </p:spPr>
        <p:txBody>
          <a:bodyPr>
            <a:normAutofit/>
          </a:bodyPr>
          <a:lstStyle/>
          <a:p>
            <a:pPr marL="0" indent="0">
              <a:buNone/>
            </a:pPr>
            <a:r>
              <a:rPr lang="en-US" sz="3600" b="1" dirty="0" smtClean="0">
                <a:solidFill>
                  <a:schemeClr val="bg1"/>
                </a:solidFill>
                <a:latin typeface="+mn-lt"/>
              </a:rPr>
              <a:t>The </a:t>
            </a:r>
            <a:r>
              <a:rPr lang="en-US" sz="3600" b="1" dirty="0" smtClean="0">
                <a:solidFill>
                  <a:schemeClr val="accent4">
                    <a:lumMod val="40000"/>
                    <a:lumOff val="60000"/>
                  </a:schemeClr>
                </a:solidFill>
                <a:latin typeface="+mn-lt"/>
              </a:rPr>
              <a:t>“Magic Circle” </a:t>
            </a:r>
            <a:r>
              <a:rPr lang="en-US" sz="3600" b="1" dirty="0" smtClean="0">
                <a:solidFill>
                  <a:schemeClr val="bg1"/>
                </a:solidFill>
                <a:latin typeface="+mn-lt"/>
              </a:rPr>
              <a:t>acts (in theory) as a fence keeping out real world laws</a:t>
            </a:r>
            <a:endParaRPr lang="en-US" sz="3600" b="1" dirty="0">
              <a:solidFill>
                <a:schemeClr val="bg1"/>
              </a:solidFill>
              <a:latin typeface="+mn-lt"/>
            </a:endParaRPr>
          </a:p>
        </p:txBody>
      </p:sp>
      <p:pic>
        <p:nvPicPr>
          <p:cNvPr id="4" name="Picture 3" descr="1407256259e4wg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35144" y="2055542"/>
            <a:ext cx="5833881" cy="3820251"/>
          </a:xfrm>
          <a:prstGeom prst="rect">
            <a:avLst/>
          </a:prstGeom>
        </p:spPr>
      </p:pic>
    </p:spTree>
    <p:extLst>
      <p:ext uri="{BB962C8B-B14F-4D97-AF65-F5344CB8AC3E}">
        <p14:creationId xmlns:p14="http://schemas.microsoft.com/office/powerpoint/2010/main" val="13953517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3285"/>
            <a:ext cx="8229600" cy="1016000"/>
          </a:xfrm>
        </p:spPr>
        <p:txBody>
          <a:bodyPr>
            <a:normAutofit fontScale="90000"/>
          </a:bodyPr>
          <a:lstStyle/>
          <a:p>
            <a:r>
              <a:rPr lang="en-US" sz="4800" b="1" dirty="0" smtClean="0">
                <a:solidFill>
                  <a:srgbClr val="FFFF00"/>
                </a:solidFill>
                <a:latin typeface="+mn-lt"/>
                <a:cs typeface="Times New Roman"/>
              </a:rPr>
              <a:t>The “Missing (</a:t>
            </a:r>
            <a:r>
              <a:rPr lang="en-US" sz="4800" b="1" u="sng" dirty="0" smtClean="0">
                <a:solidFill>
                  <a:srgbClr val="FFFF00"/>
                </a:solidFill>
                <a:latin typeface="+mn-lt"/>
                <a:cs typeface="Times New Roman"/>
              </a:rPr>
              <a:t>Iron</a:t>
            </a:r>
            <a:r>
              <a:rPr lang="en-US" sz="4800" b="1" dirty="0" smtClean="0">
                <a:solidFill>
                  <a:srgbClr val="FFFF00"/>
                </a:solidFill>
                <a:latin typeface="+mn-lt"/>
                <a:cs typeface="Times New Roman"/>
              </a:rPr>
              <a:t>ic) Link”?</a:t>
            </a:r>
            <a:endParaRPr lang="en-US" sz="4800" b="1" dirty="0">
              <a:solidFill>
                <a:srgbClr val="FFFF00"/>
              </a:solidFill>
              <a:latin typeface="+mn-lt"/>
              <a:cs typeface="Times New Roman"/>
            </a:endParaRPr>
          </a:p>
        </p:txBody>
      </p:sp>
      <p:sp>
        <p:nvSpPr>
          <p:cNvPr id="5" name="Content Placeholder 4"/>
          <p:cNvSpPr>
            <a:spLocks noGrp="1"/>
          </p:cNvSpPr>
          <p:nvPr>
            <p:ph sz="quarter" idx="10"/>
          </p:nvPr>
        </p:nvSpPr>
        <p:spPr>
          <a:xfrm>
            <a:off x="457200" y="1119285"/>
            <a:ext cx="8229600" cy="4606849"/>
          </a:xfrm>
        </p:spPr>
        <p:txBody>
          <a:bodyPr>
            <a:normAutofit/>
          </a:bodyPr>
          <a:lstStyle/>
          <a:p>
            <a:pPr marL="0" indent="0">
              <a:lnSpc>
                <a:spcPct val="90000"/>
              </a:lnSpc>
              <a:buNone/>
            </a:pPr>
            <a:r>
              <a:rPr lang="en-US" sz="3200" b="1" dirty="0" smtClean="0">
                <a:solidFill>
                  <a:schemeClr val="bg1"/>
                </a:solidFill>
                <a:latin typeface="+mn-lt"/>
              </a:rPr>
              <a:t>Were EULA &amp; </a:t>
            </a:r>
            <a:r>
              <a:rPr lang="en-US" sz="3200" b="1" dirty="0" err="1" smtClean="0">
                <a:solidFill>
                  <a:schemeClr val="bg1"/>
                </a:solidFill>
                <a:latin typeface="+mn-lt"/>
              </a:rPr>
              <a:t>ToS</a:t>
            </a:r>
            <a:r>
              <a:rPr lang="en-US" sz="3200" b="1" dirty="0" smtClean="0">
                <a:solidFill>
                  <a:schemeClr val="bg1"/>
                </a:solidFill>
                <a:latin typeface="+mn-lt"/>
              </a:rPr>
              <a:t> originally considered the way to create community laws </a:t>
            </a:r>
            <a:r>
              <a:rPr lang="en-US" sz="3200" b="1" dirty="0" smtClean="0">
                <a:solidFill>
                  <a:srgbClr val="FF0000"/>
                </a:solidFill>
                <a:latin typeface="+mn-lt"/>
              </a:rPr>
              <a:t>insulated from real – world laws</a:t>
            </a:r>
            <a:r>
              <a:rPr lang="en-US" sz="3200" b="1" dirty="0" smtClean="0">
                <a:solidFill>
                  <a:schemeClr val="bg1"/>
                </a:solidFill>
                <a:latin typeface="+mn-lt"/>
              </a:rPr>
              <a:t>? </a:t>
            </a:r>
          </a:p>
          <a:p>
            <a:pPr marL="0" indent="0">
              <a:lnSpc>
                <a:spcPct val="90000"/>
              </a:lnSpc>
              <a:buNone/>
            </a:pPr>
            <a:r>
              <a:rPr lang="en-US" sz="3200" b="1" dirty="0" smtClean="0">
                <a:solidFill>
                  <a:srgbClr val="FFFF00"/>
                </a:solidFill>
                <a:latin typeface="+mn-lt"/>
              </a:rPr>
              <a:t>Reinforcing ‘the magic circle’…</a:t>
            </a:r>
            <a:endParaRPr lang="en-US" sz="3200" b="1" dirty="0">
              <a:solidFill>
                <a:srgbClr val="FFFF00"/>
              </a:solidFill>
              <a:latin typeface="+mn-lt"/>
            </a:endParaRPr>
          </a:p>
        </p:txBody>
      </p:sp>
      <p:pic>
        <p:nvPicPr>
          <p:cNvPr id="6" name="Picture 5" descr="file3851274215519.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14617" y="3254303"/>
            <a:ext cx="3997226" cy="2657730"/>
          </a:xfrm>
          <a:prstGeom prst="rect">
            <a:avLst/>
          </a:prstGeom>
        </p:spPr>
      </p:pic>
    </p:spTree>
    <p:extLst>
      <p:ext uri="{BB962C8B-B14F-4D97-AF65-F5344CB8AC3E}">
        <p14:creationId xmlns:p14="http://schemas.microsoft.com/office/powerpoint/2010/main" val="6950439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sz="4800" b="1" dirty="0" smtClean="0">
                <a:solidFill>
                  <a:srgbClr val="FFFF00"/>
                </a:solidFill>
                <a:latin typeface="+mn-lt"/>
                <a:cs typeface="Times New Roman"/>
              </a:rPr>
              <a:t>The “Magic Circle”</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0" y="1016000"/>
            <a:ext cx="9144000" cy="4710134"/>
          </a:xfrm>
        </p:spPr>
        <p:txBody>
          <a:bodyPr>
            <a:normAutofit/>
          </a:bodyPr>
          <a:lstStyle/>
          <a:p>
            <a:pPr marL="0" indent="0">
              <a:buNone/>
            </a:pPr>
            <a:r>
              <a:rPr lang="en-US" sz="2000" dirty="0" smtClean="0">
                <a:solidFill>
                  <a:srgbClr val="FFFFFF"/>
                </a:solidFill>
                <a:latin typeface="+mn-lt"/>
              </a:rPr>
              <a:t>“All </a:t>
            </a:r>
            <a:r>
              <a:rPr lang="en-US" sz="2000" dirty="0">
                <a:solidFill>
                  <a:srgbClr val="FFFFFF"/>
                </a:solidFill>
                <a:latin typeface="+mn-lt"/>
              </a:rPr>
              <a:t>play moves and has its being within a play-ground marked off beforehand either materially or ideally, deliberately or as a matter of course. Just as there is no formal difference between play and ritual, so the ‘consecrated spot’ cannot be formally distinguished from the play-ground</a:t>
            </a:r>
            <a:r>
              <a:rPr lang="en-US" sz="2000" dirty="0">
                <a:latin typeface="+mn-lt"/>
              </a:rPr>
              <a:t>. </a:t>
            </a:r>
            <a:r>
              <a:rPr lang="en-US" sz="2000" dirty="0">
                <a:solidFill>
                  <a:schemeClr val="tx2">
                    <a:lumMod val="20000"/>
                    <a:lumOff val="80000"/>
                  </a:schemeClr>
                </a:solidFill>
                <a:latin typeface="+mn-lt"/>
              </a:rPr>
              <a:t>The arena, the card-table, the magic circle, the temple, the stage, the screen, the tennis court, the court of justice, </a:t>
            </a:r>
            <a:r>
              <a:rPr lang="en-US" sz="2000" dirty="0" smtClean="0">
                <a:solidFill>
                  <a:schemeClr val="tx2">
                    <a:lumMod val="20000"/>
                    <a:lumOff val="80000"/>
                  </a:schemeClr>
                </a:solidFill>
                <a:latin typeface="+mn-lt"/>
              </a:rPr>
              <a:t>etc</a:t>
            </a:r>
            <a:r>
              <a:rPr lang="en-US" sz="2000" dirty="0">
                <a:solidFill>
                  <a:schemeClr val="tx2">
                    <a:lumMod val="20000"/>
                    <a:lumOff val="80000"/>
                  </a:schemeClr>
                </a:solidFill>
                <a:latin typeface="+mn-lt"/>
              </a:rPr>
              <a:t>.</a:t>
            </a:r>
            <a:r>
              <a:rPr lang="en-US" sz="2000" dirty="0" smtClean="0">
                <a:solidFill>
                  <a:schemeClr val="tx2">
                    <a:lumMod val="20000"/>
                    <a:lumOff val="80000"/>
                  </a:schemeClr>
                </a:solidFill>
                <a:latin typeface="+mn-lt"/>
              </a:rPr>
              <a:t> </a:t>
            </a:r>
            <a:r>
              <a:rPr lang="en-US" sz="2000" dirty="0">
                <a:solidFill>
                  <a:schemeClr val="tx2">
                    <a:lumMod val="20000"/>
                    <a:lumOff val="80000"/>
                  </a:schemeClr>
                </a:solidFill>
                <a:latin typeface="+mn-lt"/>
              </a:rPr>
              <a:t>are all in form and function play-grounds, i.e. forbidden spots, isolated, hedged round, hallowed, within which special rules obtain. </a:t>
            </a:r>
            <a:r>
              <a:rPr lang="en-US" sz="2000" dirty="0">
                <a:solidFill>
                  <a:srgbClr val="FFFF00"/>
                </a:solidFill>
                <a:latin typeface="+mn-lt"/>
              </a:rPr>
              <a:t>All are temporary worlds within the ordinary world, dedicated to the performance of an act apart</a:t>
            </a:r>
            <a:r>
              <a:rPr lang="en-US" sz="2000" dirty="0" smtClean="0">
                <a:solidFill>
                  <a:srgbClr val="FFFF00"/>
                </a:solidFill>
                <a:latin typeface="+mn-lt"/>
              </a:rPr>
              <a:t>.”</a:t>
            </a:r>
          </a:p>
          <a:p>
            <a:pPr marL="0" indent="0">
              <a:buNone/>
            </a:pPr>
            <a:r>
              <a:rPr lang="en-US" sz="2000" dirty="0" smtClean="0">
                <a:solidFill>
                  <a:schemeClr val="bg1"/>
                </a:solidFill>
                <a:latin typeface="+mn-lt"/>
              </a:rPr>
              <a:t>Johan Huizinga (1872-1945) in “Homo Ludens: </a:t>
            </a:r>
            <a:r>
              <a:rPr lang="en-US" sz="2000" i="1" dirty="0" smtClean="0">
                <a:solidFill>
                  <a:schemeClr val="bg1"/>
                </a:solidFill>
                <a:latin typeface="+mn-lt"/>
              </a:rPr>
              <a:t>A Study of the Play-Element in Culture</a:t>
            </a:r>
            <a:r>
              <a:rPr lang="en-US" sz="2000" dirty="0" smtClean="0">
                <a:solidFill>
                  <a:schemeClr val="bg1"/>
                </a:solidFill>
                <a:latin typeface="+mn-lt"/>
              </a:rPr>
              <a:t>”. Applied to video games by Katie </a:t>
            </a:r>
            <a:r>
              <a:rPr lang="en-US" sz="2000" dirty="0" err="1" smtClean="0">
                <a:solidFill>
                  <a:schemeClr val="bg1"/>
                </a:solidFill>
                <a:latin typeface="+mn-lt"/>
              </a:rPr>
              <a:t>Salen</a:t>
            </a:r>
            <a:r>
              <a:rPr lang="en-US" sz="2000" dirty="0" smtClean="0">
                <a:solidFill>
                  <a:schemeClr val="bg1"/>
                </a:solidFill>
                <a:latin typeface="+mn-lt"/>
              </a:rPr>
              <a:t> &amp; Eric Zimmerman in “Rules of Play: Game Design Fundamentals” (2003)</a:t>
            </a:r>
          </a:p>
          <a:p>
            <a:pPr marL="0" indent="0">
              <a:buNone/>
            </a:pPr>
            <a:endParaRPr lang="en-US" sz="2000" baseline="30000" dirty="0"/>
          </a:p>
          <a:p>
            <a:pPr marL="0" indent="0">
              <a:buNone/>
            </a:pPr>
            <a:endParaRPr lang="en-US" sz="2000" baseline="30000" dirty="0" smtClean="0"/>
          </a:p>
        </p:txBody>
      </p:sp>
      <p:pic>
        <p:nvPicPr>
          <p:cNvPr id="6" name="Content Placeholder 5" descr="220px-CIRCLE_1.png"/>
          <p:cNvPicPr>
            <a:picLocks noChangeAspect="1"/>
          </p:cNvPicPr>
          <p:nvPr/>
        </p:nvPicPr>
        <p:blipFill rotWithShape="1">
          <a:blip r:embed="rId2" cstate="print">
            <a:extLst>
              <a:ext uri="{28A0092B-C50C-407E-A947-70E740481C1C}">
                <a14:useLocalDpi xmlns:a14="http://schemas.microsoft.com/office/drawing/2010/main"/>
              </a:ext>
            </a:extLst>
          </a:blip>
          <a:srcRect l="-625" r="-3610"/>
          <a:stretch/>
        </p:blipFill>
        <p:spPr>
          <a:xfrm>
            <a:off x="5207219" y="3908680"/>
            <a:ext cx="2474352" cy="2351735"/>
          </a:xfrm>
          <a:prstGeom prst="rect">
            <a:avLst/>
          </a:prstGeom>
        </p:spPr>
      </p:pic>
    </p:spTree>
    <p:extLst>
      <p:ext uri="{BB962C8B-B14F-4D97-AF65-F5344CB8AC3E}">
        <p14:creationId xmlns:p14="http://schemas.microsoft.com/office/powerpoint/2010/main" val="16006851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4201"/>
            <a:ext cx="9144000" cy="832726"/>
          </a:xfrm>
        </p:spPr>
        <p:txBody>
          <a:bodyPr>
            <a:normAutofit fontScale="90000"/>
          </a:bodyPr>
          <a:lstStyle/>
          <a:p>
            <a:r>
              <a:rPr lang="en-US" dirty="0" smtClean="0"/>
              <a:t> </a:t>
            </a:r>
            <a:r>
              <a:rPr lang="en-US" sz="4400" b="1" dirty="0" smtClean="0">
                <a:solidFill>
                  <a:srgbClr val="FFFF00"/>
                </a:solidFill>
                <a:latin typeface="+mn-lt"/>
                <a:cs typeface="Times New Roman"/>
              </a:rPr>
              <a:t>The legalities of the </a:t>
            </a:r>
            <a:r>
              <a:rPr lang="en-US" sz="4400" b="1" dirty="0">
                <a:solidFill>
                  <a:srgbClr val="FFFF00"/>
                </a:solidFill>
                <a:latin typeface="+mn-lt"/>
                <a:cs typeface="Times New Roman"/>
              </a:rPr>
              <a:t>“Magic Circle</a:t>
            </a:r>
            <a:r>
              <a:rPr lang="en-US" sz="4400" b="1" dirty="0" smtClean="0">
                <a:solidFill>
                  <a:srgbClr val="FFFF00"/>
                </a:solidFill>
                <a:latin typeface="+mn-lt"/>
                <a:cs typeface="Times New Roman"/>
              </a:rPr>
              <a:t>” </a:t>
            </a:r>
            <a:r>
              <a:rPr lang="en-US" sz="2400" dirty="0" smtClean="0">
                <a:solidFill>
                  <a:srgbClr val="000000"/>
                </a:solidFill>
              </a:rPr>
              <a:t>1</a:t>
            </a:r>
            <a:endParaRPr lang="en-US" sz="2400" dirty="0">
              <a:solidFill>
                <a:srgbClr val="000000"/>
              </a:solidFill>
            </a:endParaRPr>
          </a:p>
        </p:txBody>
      </p:sp>
      <p:sp>
        <p:nvSpPr>
          <p:cNvPr id="3" name="Content Placeholder 2"/>
          <p:cNvSpPr>
            <a:spLocks noGrp="1"/>
          </p:cNvSpPr>
          <p:nvPr>
            <p:ph sz="quarter" idx="10"/>
          </p:nvPr>
        </p:nvSpPr>
        <p:spPr>
          <a:xfrm>
            <a:off x="0" y="856927"/>
            <a:ext cx="9144000" cy="5471945"/>
          </a:xfrm>
        </p:spPr>
        <p:txBody>
          <a:bodyPr>
            <a:normAutofit fontScale="92500" lnSpcReduction="10000"/>
          </a:bodyPr>
          <a:lstStyle/>
          <a:p>
            <a:pPr marL="0" indent="0">
              <a:buNone/>
            </a:pPr>
            <a:r>
              <a:rPr lang="en-US" sz="1800" dirty="0" smtClean="0">
                <a:solidFill>
                  <a:schemeClr val="bg1"/>
                </a:solidFill>
                <a:latin typeface="+mn-lt"/>
              </a:rPr>
              <a:t>1. “The Laws of the Virtual Worlds” - Greg </a:t>
            </a:r>
            <a:r>
              <a:rPr lang="en-US" sz="1800" dirty="0" err="1" smtClean="0">
                <a:solidFill>
                  <a:schemeClr val="bg1"/>
                </a:solidFill>
                <a:latin typeface="+mn-lt"/>
              </a:rPr>
              <a:t>Lastowka</a:t>
            </a:r>
            <a:r>
              <a:rPr lang="en-US" sz="1800" dirty="0" smtClean="0">
                <a:solidFill>
                  <a:schemeClr val="bg1"/>
                </a:solidFill>
                <a:latin typeface="+mn-lt"/>
              </a:rPr>
              <a:t> &amp; Dan Hunter (2003)</a:t>
            </a:r>
          </a:p>
          <a:p>
            <a:pPr marL="0" indent="0">
              <a:buNone/>
            </a:pPr>
            <a:r>
              <a:rPr lang="en-US" sz="1400" dirty="0">
                <a:solidFill>
                  <a:schemeClr val="bg1"/>
                </a:solidFill>
                <a:latin typeface="+mn-lt"/>
                <a:hlinkClick r:id="rId2"/>
              </a:rPr>
              <a:t>http://papers.ssrn.com/sol3/papers.cfm?abstract_id=</a:t>
            </a:r>
            <a:r>
              <a:rPr lang="en-US" sz="1400" dirty="0" smtClean="0">
                <a:solidFill>
                  <a:schemeClr val="bg1"/>
                </a:solidFill>
                <a:latin typeface="+mn-lt"/>
                <a:hlinkClick r:id="rId2"/>
              </a:rPr>
              <a:t>402860</a:t>
            </a:r>
            <a:endParaRPr lang="en-US" sz="1400" dirty="0">
              <a:solidFill>
                <a:schemeClr val="bg1"/>
              </a:solidFill>
              <a:latin typeface="+mn-lt"/>
            </a:endParaRPr>
          </a:p>
          <a:p>
            <a:pPr marL="0" indent="0">
              <a:buNone/>
            </a:pPr>
            <a:r>
              <a:rPr lang="en-US" sz="1400" dirty="0" smtClean="0">
                <a:solidFill>
                  <a:schemeClr val="bg1"/>
                </a:solidFill>
                <a:latin typeface="+mn-lt"/>
              </a:rPr>
              <a:t>“No </a:t>
            </a:r>
            <a:r>
              <a:rPr lang="en-US" sz="1400" dirty="0">
                <a:solidFill>
                  <a:schemeClr val="bg1"/>
                </a:solidFill>
                <a:latin typeface="+mn-lt"/>
              </a:rPr>
              <a:t>doubt there will be time and litigation enough to soon </a:t>
            </a:r>
            <a:r>
              <a:rPr lang="en-US" sz="1400" dirty="0" smtClean="0">
                <a:solidFill>
                  <a:schemeClr val="bg1"/>
                </a:solidFill>
                <a:latin typeface="+mn-lt"/>
              </a:rPr>
              <a:t>make further </a:t>
            </a:r>
            <a:r>
              <a:rPr lang="en-US" sz="1400" dirty="0">
                <a:solidFill>
                  <a:schemeClr val="bg1"/>
                </a:solidFill>
                <a:latin typeface="+mn-lt"/>
              </a:rPr>
              <a:t>observations. However there is one </a:t>
            </a:r>
            <a:r>
              <a:rPr lang="en-US" sz="1400" dirty="0" smtClean="0">
                <a:solidFill>
                  <a:schemeClr val="bg1"/>
                </a:solidFill>
                <a:latin typeface="+mn-lt"/>
              </a:rPr>
              <a:t>point</a:t>
            </a:r>
          </a:p>
          <a:p>
            <a:pPr marL="0" indent="0">
              <a:buNone/>
            </a:pPr>
            <a:r>
              <a:rPr lang="en-US" sz="1400" dirty="0" smtClean="0">
                <a:solidFill>
                  <a:schemeClr val="bg1"/>
                </a:solidFill>
                <a:latin typeface="+mn-lt"/>
              </a:rPr>
              <a:t>that </a:t>
            </a:r>
            <a:r>
              <a:rPr lang="en-US" sz="1400" dirty="0">
                <a:solidFill>
                  <a:schemeClr val="bg1"/>
                </a:solidFill>
                <a:latin typeface="+mn-lt"/>
              </a:rPr>
              <a:t>is worth making </a:t>
            </a:r>
            <a:r>
              <a:rPr lang="en-US" sz="1400" dirty="0" smtClean="0">
                <a:solidFill>
                  <a:schemeClr val="bg1"/>
                </a:solidFill>
                <a:latin typeface="+mn-lt"/>
              </a:rPr>
              <a:t>in conclusion</a:t>
            </a:r>
            <a:r>
              <a:rPr lang="en-US" sz="1400" dirty="0">
                <a:solidFill>
                  <a:schemeClr val="bg1"/>
                </a:solidFill>
                <a:latin typeface="+mn-lt"/>
              </a:rPr>
              <a:t>. </a:t>
            </a:r>
            <a:r>
              <a:rPr lang="en-US" sz="1400" dirty="0">
                <a:solidFill>
                  <a:srgbClr val="FFFF00"/>
                </a:solidFill>
                <a:latin typeface="+mn-lt"/>
              </a:rPr>
              <a:t>It is not going to be a sufficient answer, either for property or </a:t>
            </a:r>
            <a:r>
              <a:rPr lang="en-US" sz="1400" dirty="0" smtClean="0">
                <a:solidFill>
                  <a:srgbClr val="FFFF00"/>
                </a:solidFill>
                <a:latin typeface="+mn-lt"/>
              </a:rPr>
              <a:t>avatar rights</a:t>
            </a:r>
            <a:r>
              <a:rPr lang="en-US" sz="1400" dirty="0">
                <a:solidFill>
                  <a:srgbClr val="FFFF00"/>
                </a:solidFill>
                <a:latin typeface="+mn-lt"/>
              </a:rPr>
              <a:t>, </a:t>
            </a:r>
            <a:r>
              <a:rPr lang="en-US" sz="1400" dirty="0" smtClean="0">
                <a:solidFill>
                  <a:srgbClr val="FFFF00"/>
                </a:solidFill>
                <a:latin typeface="+mn-lt"/>
              </a:rPr>
              <a:t>to</a:t>
            </a:r>
          </a:p>
          <a:p>
            <a:pPr marL="0" indent="0">
              <a:buNone/>
            </a:pPr>
            <a:r>
              <a:rPr lang="en-US" sz="1400" dirty="0" smtClean="0">
                <a:solidFill>
                  <a:srgbClr val="FFFF00"/>
                </a:solidFill>
                <a:latin typeface="+mn-lt"/>
              </a:rPr>
              <a:t>say</a:t>
            </a:r>
            <a:r>
              <a:rPr lang="en-US" sz="1400" dirty="0">
                <a:solidFill>
                  <a:srgbClr val="FFFF00"/>
                </a:solidFill>
                <a:latin typeface="+mn-lt"/>
              </a:rPr>
              <a:t>, “It’s just a game”. Nor can the company creating the world </a:t>
            </a:r>
            <a:r>
              <a:rPr lang="en-US" sz="1400" dirty="0" smtClean="0">
                <a:solidFill>
                  <a:srgbClr val="FFFF00"/>
                </a:solidFill>
                <a:latin typeface="+mn-lt"/>
              </a:rPr>
              <a:t>simply intone </a:t>
            </a:r>
            <a:r>
              <a:rPr lang="en-US" sz="1400" dirty="0">
                <a:solidFill>
                  <a:srgbClr val="FFFF00"/>
                </a:solidFill>
                <a:latin typeface="+mn-lt"/>
              </a:rPr>
              <a:t>that the world is theirs to do with </a:t>
            </a:r>
            <a:r>
              <a:rPr lang="en-US" sz="1400" dirty="0" smtClean="0">
                <a:solidFill>
                  <a:srgbClr val="FFFF00"/>
                </a:solidFill>
                <a:latin typeface="+mn-lt"/>
              </a:rPr>
              <a:t>as</a:t>
            </a:r>
          </a:p>
          <a:p>
            <a:pPr marL="0" indent="0">
              <a:buNone/>
            </a:pPr>
            <a:r>
              <a:rPr lang="en-US" sz="1400" dirty="0" smtClean="0">
                <a:solidFill>
                  <a:srgbClr val="FFFF00"/>
                </a:solidFill>
                <a:latin typeface="+mn-lt"/>
              </a:rPr>
              <a:t>they </a:t>
            </a:r>
            <a:r>
              <a:rPr lang="en-US" sz="1400" dirty="0">
                <a:solidFill>
                  <a:srgbClr val="FFFF00"/>
                </a:solidFill>
                <a:latin typeface="+mn-lt"/>
              </a:rPr>
              <a:t>wish. The issues are </a:t>
            </a:r>
            <a:r>
              <a:rPr lang="en-US" sz="1400" dirty="0" smtClean="0">
                <a:solidFill>
                  <a:srgbClr val="FFFF00"/>
                </a:solidFill>
                <a:latin typeface="+mn-lt"/>
              </a:rPr>
              <a:t>more complex </a:t>
            </a:r>
            <a:r>
              <a:rPr lang="en-US" sz="1400" dirty="0">
                <a:solidFill>
                  <a:srgbClr val="FFFF00"/>
                </a:solidFill>
                <a:latin typeface="+mn-lt"/>
              </a:rPr>
              <a:t>than that, and the users and community will have a say in the </a:t>
            </a:r>
            <a:r>
              <a:rPr lang="en-US" sz="1400" dirty="0" smtClean="0">
                <a:solidFill>
                  <a:srgbClr val="FFFF00"/>
                </a:solidFill>
                <a:latin typeface="+mn-lt"/>
              </a:rPr>
              <a:t>outcome</a:t>
            </a:r>
          </a:p>
          <a:p>
            <a:pPr marL="0" indent="0">
              <a:buNone/>
            </a:pPr>
            <a:r>
              <a:rPr lang="en-US" sz="1400" dirty="0" smtClean="0">
                <a:solidFill>
                  <a:srgbClr val="FFFF00"/>
                </a:solidFill>
                <a:latin typeface="+mn-lt"/>
              </a:rPr>
              <a:t>of </a:t>
            </a:r>
            <a:r>
              <a:rPr lang="en-US" sz="1400" dirty="0">
                <a:solidFill>
                  <a:srgbClr val="FFFF00"/>
                </a:solidFill>
                <a:latin typeface="+mn-lt"/>
              </a:rPr>
              <a:t>these </a:t>
            </a:r>
            <a:r>
              <a:rPr lang="en-US" sz="1400" dirty="0" smtClean="0">
                <a:solidFill>
                  <a:srgbClr val="FFFF00"/>
                </a:solidFill>
                <a:latin typeface="+mn-lt"/>
              </a:rPr>
              <a:t>questions</a:t>
            </a:r>
            <a:r>
              <a:rPr lang="en-US" sz="1400" dirty="0" smtClean="0">
                <a:solidFill>
                  <a:schemeClr val="bg1"/>
                </a:solidFill>
                <a:latin typeface="+mn-lt"/>
              </a:rPr>
              <a:t>…We will have </a:t>
            </a:r>
            <a:r>
              <a:rPr lang="en-US" sz="1400" dirty="0">
                <a:solidFill>
                  <a:schemeClr val="bg1"/>
                </a:solidFill>
                <a:latin typeface="+mn-lt"/>
              </a:rPr>
              <a:t>to recognize that these are separate places, with a separate </a:t>
            </a:r>
            <a:r>
              <a:rPr lang="en-US" sz="1400" dirty="0" smtClean="0">
                <a:solidFill>
                  <a:schemeClr val="bg1"/>
                </a:solidFill>
                <a:latin typeface="+mn-lt"/>
              </a:rPr>
              <a:t>community, separate </a:t>
            </a:r>
            <a:r>
              <a:rPr lang="en-US" sz="1400" dirty="0">
                <a:solidFill>
                  <a:schemeClr val="bg1"/>
                </a:solidFill>
                <a:latin typeface="+mn-lt"/>
              </a:rPr>
              <a:t>laws</a:t>
            </a:r>
            <a:r>
              <a:rPr lang="en-US" sz="1400" dirty="0" smtClean="0">
                <a:solidFill>
                  <a:schemeClr val="bg1"/>
                </a:solidFill>
                <a:latin typeface="+mn-lt"/>
              </a:rPr>
              <a:t>,</a:t>
            </a:r>
          </a:p>
          <a:p>
            <a:pPr marL="0" indent="0">
              <a:buNone/>
            </a:pPr>
            <a:r>
              <a:rPr lang="en-US" sz="1400" dirty="0" smtClean="0">
                <a:solidFill>
                  <a:schemeClr val="bg1"/>
                </a:solidFill>
                <a:latin typeface="+mn-lt"/>
              </a:rPr>
              <a:t>and </a:t>
            </a:r>
            <a:r>
              <a:rPr lang="en-US" sz="1400" dirty="0">
                <a:solidFill>
                  <a:schemeClr val="bg1"/>
                </a:solidFill>
                <a:latin typeface="+mn-lt"/>
              </a:rPr>
              <a:t>separate rights. Sometimes the inhabitants of these </a:t>
            </a:r>
            <a:r>
              <a:rPr lang="en-US" sz="1400" dirty="0" smtClean="0">
                <a:solidFill>
                  <a:schemeClr val="bg1"/>
                </a:solidFill>
                <a:latin typeface="+mn-lt"/>
              </a:rPr>
              <a:t>worlds will </a:t>
            </a:r>
            <a:r>
              <a:rPr lang="en-US" sz="1400" dirty="0">
                <a:solidFill>
                  <a:schemeClr val="bg1"/>
                </a:solidFill>
                <a:latin typeface="+mn-lt"/>
              </a:rPr>
              <a:t>come down to our world, to </a:t>
            </a:r>
            <a:r>
              <a:rPr lang="en-US" sz="1400" dirty="0" smtClean="0">
                <a:solidFill>
                  <a:schemeClr val="bg1"/>
                </a:solidFill>
                <a:latin typeface="+mn-lt"/>
              </a:rPr>
              <a:t>have</a:t>
            </a:r>
          </a:p>
          <a:p>
            <a:pPr marL="0" indent="0">
              <a:buNone/>
            </a:pPr>
            <a:r>
              <a:rPr lang="en-US" sz="1400" dirty="0" smtClean="0">
                <a:solidFill>
                  <a:schemeClr val="bg1"/>
                </a:solidFill>
                <a:latin typeface="+mn-lt"/>
              </a:rPr>
              <a:t>recourse </a:t>
            </a:r>
            <a:r>
              <a:rPr lang="en-US" sz="1400" dirty="0">
                <a:solidFill>
                  <a:schemeClr val="bg1"/>
                </a:solidFill>
                <a:latin typeface="+mn-lt"/>
              </a:rPr>
              <a:t>to our law, and gain </a:t>
            </a:r>
            <a:r>
              <a:rPr lang="en-US" sz="1400" dirty="0" smtClean="0">
                <a:solidFill>
                  <a:schemeClr val="bg1"/>
                </a:solidFill>
                <a:latin typeface="+mn-lt"/>
              </a:rPr>
              <a:t>protections against </a:t>
            </a:r>
            <a:r>
              <a:rPr lang="en-US" sz="1400" dirty="0">
                <a:solidFill>
                  <a:schemeClr val="bg1"/>
                </a:solidFill>
                <a:latin typeface="+mn-lt"/>
              </a:rPr>
              <a:t>their gods. But more and more they will live out their lives in a </a:t>
            </a:r>
            <a:r>
              <a:rPr lang="en-US" sz="1400" dirty="0" smtClean="0">
                <a:solidFill>
                  <a:schemeClr val="bg1"/>
                </a:solidFill>
                <a:latin typeface="+mn-lt"/>
              </a:rPr>
              <a:t>different</a:t>
            </a:r>
          </a:p>
          <a:p>
            <a:pPr marL="0" indent="0">
              <a:buNone/>
            </a:pPr>
            <a:r>
              <a:rPr lang="en-US" sz="1400" dirty="0" smtClean="0">
                <a:solidFill>
                  <a:schemeClr val="bg1"/>
                </a:solidFill>
                <a:latin typeface="+mn-lt"/>
              </a:rPr>
              <a:t>world</a:t>
            </a:r>
            <a:r>
              <a:rPr lang="en-US" sz="1400" dirty="0">
                <a:solidFill>
                  <a:schemeClr val="bg1"/>
                </a:solidFill>
                <a:latin typeface="+mn-lt"/>
              </a:rPr>
              <a:t>, and they will eventually come to create their own laws, just as they </a:t>
            </a:r>
            <a:r>
              <a:rPr lang="en-US" sz="1400" dirty="0" smtClean="0">
                <a:solidFill>
                  <a:schemeClr val="bg1"/>
                </a:solidFill>
                <a:latin typeface="+mn-lt"/>
              </a:rPr>
              <a:t>are building </a:t>
            </a:r>
            <a:r>
              <a:rPr lang="en-US" sz="1400" dirty="0">
                <a:solidFill>
                  <a:schemeClr val="bg1"/>
                </a:solidFill>
                <a:latin typeface="+mn-lt"/>
              </a:rPr>
              <a:t>their own community. </a:t>
            </a:r>
            <a:r>
              <a:rPr lang="en-US" sz="1400" dirty="0">
                <a:solidFill>
                  <a:srgbClr val="FFFF00"/>
                </a:solidFill>
                <a:latin typeface="+mn-lt"/>
              </a:rPr>
              <a:t>In </a:t>
            </a:r>
            <a:r>
              <a:rPr lang="en-US" sz="1400" dirty="0" smtClean="0">
                <a:solidFill>
                  <a:srgbClr val="FFFF00"/>
                </a:solidFill>
                <a:latin typeface="+mn-lt"/>
              </a:rPr>
              <a:t>time </a:t>
            </a:r>
            <a:r>
              <a:rPr lang="en-US" sz="1400" dirty="0">
                <a:solidFill>
                  <a:srgbClr val="FFFF00"/>
                </a:solidFill>
                <a:latin typeface="+mn-lt"/>
              </a:rPr>
              <a:t>perhaps they won’t care what we </a:t>
            </a:r>
            <a:r>
              <a:rPr lang="en-US" sz="1400" dirty="0" smtClean="0">
                <a:solidFill>
                  <a:srgbClr val="FFFF00"/>
                </a:solidFill>
                <a:latin typeface="+mn-lt"/>
              </a:rPr>
              <a:t>think or </a:t>
            </a:r>
            <a:r>
              <a:rPr lang="en-US" sz="1400" dirty="0">
                <a:solidFill>
                  <a:srgbClr val="FFFF00"/>
                </a:solidFill>
                <a:latin typeface="+mn-lt"/>
              </a:rPr>
              <a:t>what our laws say. They will live and love and law for themselves</a:t>
            </a:r>
            <a:r>
              <a:rPr lang="en-US" sz="1400" dirty="0" smtClean="0">
                <a:solidFill>
                  <a:srgbClr val="FFFF00"/>
                </a:solidFill>
                <a:latin typeface="+mn-lt"/>
              </a:rPr>
              <a:t>.</a:t>
            </a:r>
            <a:r>
              <a:rPr lang="en-US" sz="1400" dirty="0" smtClean="0">
                <a:solidFill>
                  <a:schemeClr val="bg1"/>
                </a:solidFill>
                <a:latin typeface="+mn-lt"/>
              </a:rPr>
              <a:t>”</a:t>
            </a:r>
            <a:endParaRPr lang="en-US" sz="1800" dirty="0">
              <a:solidFill>
                <a:schemeClr val="bg1"/>
              </a:solidFill>
              <a:latin typeface="+mn-lt"/>
            </a:endParaRPr>
          </a:p>
          <a:p>
            <a:pPr marL="0" indent="0">
              <a:buNone/>
            </a:pPr>
            <a:r>
              <a:rPr lang="en-US" sz="1800" dirty="0" smtClean="0">
                <a:solidFill>
                  <a:schemeClr val="bg1"/>
                </a:solidFill>
                <a:latin typeface="+mn-lt"/>
              </a:rPr>
              <a:t>2. “Virtual Liberty: Freedom to Design and Freedom to Play in Virtual Worlds” Jack </a:t>
            </a:r>
            <a:r>
              <a:rPr lang="en-US" sz="1800" dirty="0" err="1" smtClean="0">
                <a:solidFill>
                  <a:schemeClr val="bg1"/>
                </a:solidFill>
                <a:latin typeface="+mn-lt"/>
              </a:rPr>
              <a:t>Balkin</a:t>
            </a:r>
            <a:r>
              <a:rPr lang="en-US" sz="1800" dirty="0" smtClean="0">
                <a:solidFill>
                  <a:schemeClr val="bg1"/>
                </a:solidFill>
                <a:latin typeface="+mn-lt"/>
              </a:rPr>
              <a:t> (2004) </a:t>
            </a:r>
            <a:r>
              <a:rPr lang="en-US" sz="1400" dirty="0" smtClean="0">
                <a:solidFill>
                  <a:schemeClr val="bg1"/>
                </a:solidFill>
                <a:latin typeface="+mn-lt"/>
                <a:hlinkClick r:id="rId3"/>
              </a:rPr>
              <a:t>http</a:t>
            </a:r>
            <a:r>
              <a:rPr lang="en-US" sz="1400" dirty="0">
                <a:solidFill>
                  <a:schemeClr val="bg1"/>
                </a:solidFill>
                <a:latin typeface="+mn-lt"/>
                <a:hlinkClick r:id="rId3"/>
              </a:rPr>
              <a:t>://papers.ssrn.com/sol3/papers.cfm?abstract_id=</a:t>
            </a:r>
            <a:r>
              <a:rPr lang="en-US" sz="1400" dirty="0" smtClean="0">
                <a:solidFill>
                  <a:schemeClr val="bg1"/>
                </a:solidFill>
                <a:latin typeface="+mn-lt"/>
                <a:hlinkClick r:id="rId3"/>
              </a:rPr>
              <a:t>555683</a:t>
            </a:r>
            <a:endParaRPr lang="en-US" sz="1400" dirty="0" smtClean="0">
              <a:solidFill>
                <a:schemeClr val="bg1"/>
              </a:solidFill>
              <a:latin typeface="+mn-lt"/>
            </a:endParaRPr>
          </a:p>
          <a:p>
            <a:pPr marL="0" indent="0">
              <a:buNone/>
            </a:pPr>
            <a:r>
              <a:rPr lang="en-US" sz="1400" dirty="0" smtClean="0">
                <a:solidFill>
                  <a:schemeClr val="bg1"/>
                </a:solidFill>
                <a:latin typeface="+mn-lt"/>
              </a:rPr>
              <a:t>“</a:t>
            </a:r>
            <a:r>
              <a:rPr lang="en-US" sz="1400" dirty="0" smtClean="0">
                <a:solidFill>
                  <a:srgbClr val="B3A2C7"/>
                </a:solidFill>
                <a:latin typeface="+mn-lt"/>
              </a:rPr>
              <a:t>I</a:t>
            </a:r>
            <a:r>
              <a:rPr lang="en-US" sz="1400" dirty="0" smtClean="0">
                <a:solidFill>
                  <a:srgbClr val="FFFF00"/>
                </a:solidFill>
                <a:latin typeface="+mn-lt"/>
              </a:rPr>
              <a:t>n </a:t>
            </a:r>
            <a:r>
              <a:rPr lang="en-US" sz="1400" dirty="0">
                <a:solidFill>
                  <a:srgbClr val="FFFF00"/>
                </a:solidFill>
                <a:latin typeface="+mn-lt"/>
              </a:rPr>
              <a:t>the future, virtual worlds are likely to become important spaces for innovation and free expression. </a:t>
            </a:r>
            <a:r>
              <a:rPr lang="en-US" sz="1400" dirty="0" smtClean="0">
                <a:solidFill>
                  <a:srgbClr val="FFFF00"/>
                </a:solidFill>
                <a:latin typeface="+mn-lt"/>
              </a:rPr>
              <a:t>Properly</a:t>
            </a:r>
          </a:p>
          <a:p>
            <a:pPr marL="0" indent="0">
              <a:buNone/>
            </a:pPr>
            <a:r>
              <a:rPr lang="en-US" sz="1400" dirty="0" smtClean="0">
                <a:solidFill>
                  <a:srgbClr val="FFFF00"/>
                </a:solidFill>
                <a:latin typeface="+mn-lt"/>
              </a:rPr>
              <a:t>drafted </a:t>
            </a:r>
            <a:r>
              <a:rPr lang="en-US" sz="1400" dirty="0" err="1" smtClean="0">
                <a:solidFill>
                  <a:srgbClr val="FFFF00"/>
                </a:solidFill>
                <a:latin typeface="+mn-lt"/>
              </a:rPr>
              <a:t>interration</a:t>
            </a:r>
            <a:r>
              <a:rPr lang="en-US" sz="1400" dirty="0" smtClean="0">
                <a:solidFill>
                  <a:srgbClr val="FFFF00"/>
                </a:solidFill>
                <a:latin typeface="+mn-lt"/>
              </a:rPr>
              <a:t> </a:t>
            </a:r>
            <a:r>
              <a:rPr lang="en-US" sz="1400" dirty="0">
                <a:solidFill>
                  <a:srgbClr val="FFFF00"/>
                </a:solidFill>
                <a:latin typeface="+mn-lt"/>
              </a:rPr>
              <a:t>statutes can help promote these values. </a:t>
            </a:r>
            <a:r>
              <a:rPr lang="en-US" sz="1400" dirty="0">
                <a:solidFill>
                  <a:schemeClr val="bg1"/>
                </a:solidFill>
                <a:latin typeface="+mn-lt"/>
              </a:rPr>
              <a:t>To this end, </a:t>
            </a:r>
            <a:r>
              <a:rPr lang="en-US" sz="1400" dirty="0" smtClean="0">
                <a:solidFill>
                  <a:schemeClr val="bg1"/>
                </a:solidFill>
                <a:latin typeface="+mn-lt"/>
              </a:rPr>
              <a:t>legislatures </a:t>
            </a:r>
            <a:r>
              <a:rPr lang="en-US" sz="1400" dirty="0">
                <a:solidFill>
                  <a:schemeClr val="bg1"/>
                </a:solidFill>
                <a:latin typeface="+mn-lt"/>
              </a:rPr>
              <a:t>should prominently state </a:t>
            </a:r>
            <a:r>
              <a:rPr lang="en-US" sz="1400" dirty="0" smtClean="0">
                <a:solidFill>
                  <a:schemeClr val="bg1"/>
                </a:solidFill>
                <a:latin typeface="+mn-lt"/>
              </a:rPr>
              <a:t>the</a:t>
            </a:r>
          </a:p>
          <a:p>
            <a:pPr marL="0" indent="0">
              <a:buNone/>
            </a:pPr>
            <a:r>
              <a:rPr lang="en-US" sz="1400" dirty="0" smtClean="0">
                <a:solidFill>
                  <a:schemeClr val="bg1"/>
                </a:solidFill>
                <a:latin typeface="+mn-lt"/>
              </a:rPr>
              <a:t>public </a:t>
            </a:r>
            <a:r>
              <a:rPr lang="en-US" sz="1400" dirty="0">
                <a:solidFill>
                  <a:schemeClr val="bg1"/>
                </a:solidFill>
                <a:latin typeface="+mn-lt"/>
              </a:rPr>
              <a:t>values these statutes are designed to serve in the statutes themselves as guides to </a:t>
            </a:r>
            <a:r>
              <a:rPr lang="en-US" sz="1400" dirty="0" smtClean="0">
                <a:solidFill>
                  <a:schemeClr val="bg1"/>
                </a:solidFill>
                <a:latin typeface="+mn-lt"/>
              </a:rPr>
              <a:t>interpretation by</a:t>
            </a:r>
          </a:p>
          <a:p>
            <a:pPr marL="0" indent="0">
              <a:buNone/>
            </a:pPr>
            <a:r>
              <a:rPr lang="en-US" sz="1400" dirty="0" smtClean="0">
                <a:solidFill>
                  <a:schemeClr val="bg1"/>
                </a:solidFill>
                <a:latin typeface="+mn-lt"/>
              </a:rPr>
              <a:t>courts</a:t>
            </a:r>
            <a:r>
              <a:rPr lang="en-US" sz="1400" dirty="0">
                <a:solidFill>
                  <a:schemeClr val="bg1"/>
                </a:solidFill>
                <a:latin typeface="+mn-lt"/>
              </a:rPr>
              <a:t>, and courts, in turn, should interpret these statutes liberally to promote free speech values. We should </a:t>
            </a:r>
            <a:r>
              <a:rPr lang="en-US" sz="1400" dirty="0" smtClean="0">
                <a:solidFill>
                  <a:schemeClr val="bg1"/>
                </a:solidFill>
                <a:latin typeface="+mn-lt"/>
              </a:rPr>
              <a:t>view</a:t>
            </a:r>
          </a:p>
          <a:p>
            <a:pPr marL="0" indent="0">
              <a:buNone/>
            </a:pPr>
            <a:r>
              <a:rPr lang="en-US" sz="1400" dirty="0" err="1" smtClean="0">
                <a:solidFill>
                  <a:schemeClr val="bg1"/>
                </a:solidFill>
                <a:latin typeface="+mn-lt"/>
              </a:rPr>
              <a:t>interration</a:t>
            </a:r>
            <a:r>
              <a:rPr lang="en-US" sz="1400" dirty="0" smtClean="0">
                <a:solidFill>
                  <a:schemeClr val="bg1"/>
                </a:solidFill>
                <a:latin typeface="+mn-lt"/>
              </a:rPr>
              <a:t> </a:t>
            </a:r>
            <a:r>
              <a:rPr lang="en-US" sz="1400" dirty="0">
                <a:solidFill>
                  <a:schemeClr val="bg1"/>
                </a:solidFill>
                <a:latin typeface="+mn-lt"/>
              </a:rPr>
              <a:t>statutes as applications and extensions of the central values of </a:t>
            </a:r>
            <a:r>
              <a:rPr lang="en-US" sz="1400" dirty="0" smtClean="0">
                <a:solidFill>
                  <a:schemeClr val="bg1"/>
                </a:solidFill>
                <a:latin typeface="+mn-lt"/>
              </a:rPr>
              <a:t>individual </a:t>
            </a:r>
            <a:r>
              <a:rPr lang="en-US" sz="1400" dirty="0">
                <a:solidFill>
                  <a:schemeClr val="bg1"/>
                </a:solidFill>
                <a:latin typeface="+mn-lt"/>
              </a:rPr>
              <a:t>creativity and </a:t>
            </a:r>
            <a:r>
              <a:rPr lang="en-US" sz="1400" dirty="0" smtClean="0">
                <a:solidFill>
                  <a:schemeClr val="bg1"/>
                </a:solidFill>
                <a:latin typeface="+mn-lt"/>
              </a:rPr>
              <a:t>democratic</a:t>
            </a:r>
          </a:p>
          <a:p>
            <a:pPr marL="0" indent="0">
              <a:buNone/>
            </a:pPr>
            <a:r>
              <a:rPr lang="en-US" sz="1400" dirty="0" smtClean="0">
                <a:solidFill>
                  <a:schemeClr val="bg1"/>
                </a:solidFill>
                <a:latin typeface="+mn-lt"/>
              </a:rPr>
              <a:t>participation </a:t>
            </a:r>
            <a:r>
              <a:rPr lang="en-US" sz="1400" dirty="0">
                <a:solidFill>
                  <a:schemeClr val="bg1"/>
                </a:solidFill>
                <a:latin typeface="+mn-lt"/>
              </a:rPr>
              <a:t>that we associate with the First Amendment.</a:t>
            </a:r>
            <a:r>
              <a:rPr lang="en-US" sz="1400" baseline="30000" dirty="0">
                <a:solidFill>
                  <a:schemeClr val="bg1"/>
                </a:solidFill>
                <a:latin typeface="+mn-lt"/>
              </a:rPr>
              <a:t>96 </a:t>
            </a:r>
            <a:r>
              <a:rPr lang="en-US" sz="1400" dirty="0">
                <a:solidFill>
                  <a:schemeClr val="bg1"/>
                </a:solidFill>
                <a:latin typeface="+mn-lt"/>
              </a:rPr>
              <a:t>That is to say, we should view them as “</a:t>
            </a:r>
            <a:r>
              <a:rPr lang="en-US" sz="1400" dirty="0" smtClean="0">
                <a:solidFill>
                  <a:schemeClr val="bg1"/>
                </a:solidFill>
                <a:latin typeface="+mn-lt"/>
              </a:rPr>
              <a:t>First</a:t>
            </a:r>
          </a:p>
          <a:p>
            <a:pPr marL="0" indent="0">
              <a:buNone/>
            </a:pPr>
            <a:r>
              <a:rPr lang="en-US" sz="1400" dirty="0" smtClean="0">
                <a:solidFill>
                  <a:schemeClr val="bg1"/>
                </a:solidFill>
                <a:latin typeface="+mn-lt"/>
              </a:rPr>
              <a:t>Amendment </a:t>
            </a:r>
            <a:r>
              <a:rPr lang="en-US" sz="1400" dirty="0">
                <a:solidFill>
                  <a:schemeClr val="bg1"/>
                </a:solidFill>
                <a:latin typeface="+mn-lt"/>
              </a:rPr>
              <a:t>extension acts” appropriate for a digital world in which many of the most important spaces </a:t>
            </a:r>
            <a:r>
              <a:rPr lang="en-US" sz="1400" dirty="0" smtClean="0">
                <a:solidFill>
                  <a:schemeClr val="bg1"/>
                </a:solidFill>
                <a:latin typeface="+mn-lt"/>
              </a:rPr>
              <a:t>for</a:t>
            </a:r>
          </a:p>
          <a:p>
            <a:pPr marL="0" indent="0">
              <a:buNone/>
            </a:pPr>
            <a:r>
              <a:rPr lang="en-US" sz="1400" dirty="0" smtClean="0">
                <a:solidFill>
                  <a:schemeClr val="bg1"/>
                </a:solidFill>
                <a:latin typeface="+mn-lt"/>
              </a:rPr>
              <a:t>creative </a:t>
            </a:r>
            <a:r>
              <a:rPr lang="en-US" sz="1400" dirty="0">
                <a:solidFill>
                  <a:schemeClr val="bg1"/>
                </a:solidFill>
                <a:latin typeface="+mn-lt"/>
              </a:rPr>
              <a:t>expression are held in private hands</a:t>
            </a:r>
            <a:r>
              <a:rPr lang="en-US" sz="1400" dirty="0" smtClean="0">
                <a:solidFill>
                  <a:schemeClr val="bg1"/>
                </a:solidFill>
                <a:latin typeface="+mn-lt"/>
              </a:rPr>
              <a:t>.” </a:t>
            </a:r>
            <a:endParaRPr lang="en-US" sz="1400" dirty="0">
              <a:solidFill>
                <a:schemeClr val="bg1"/>
              </a:solidFill>
              <a:latin typeface="+mn-lt"/>
            </a:endParaRPr>
          </a:p>
          <a:p>
            <a:pPr marL="0" indent="0">
              <a:buNone/>
            </a:pPr>
            <a:r>
              <a:rPr lang="en-US" sz="1800" dirty="0" smtClean="0">
                <a:solidFill>
                  <a:schemeClr val="bg1"/>
                </a:solidFill>
                <a:latin typeface="+mn-lt"/>
              </a:rPr>
              <a:t>3. “The Right to Play” - Edward </a:t>
            </a:r>
            <a:r>
              <a:rPr lang="en-US" sz="1800" dirty="0" err="1" smtClean="0">
                <a:solidFill>
                  <a:schemeClr val="bg1"/>
                </a:solidFill>
                <a:latin typeface="+mn-lt"/>
              </a:rPr>
              <a:t>Castronova</a:t>
            </a:r>
            <a:r>
              <a:rPr lang="en-US" sz="1800" dirty="0" smtClean="0">
                <a:solidFill>
                  <a:schemeClr val="bg1"/>
                </a:solidFill>
                <a:latin typeface="+mn-lt"/>
              </a:rPr>
              <a:t> (2005)</a:t>
            </a:r>
          </a:p>
          <a:p>
            <a:pPr marL="0" indent="0">
              <a:buNone/>
            </a:pPr>
            <a:r>
              <a:rPr lang="en-US" sz="1400" dirty="0" smtClean="0">
                <a:solidFill>
                  <a:schemeClr val="bg1"/>
                </a:solidFill>
                <a:latin typeface="+mn-lt"/>
                <a:hlinkClick r:id="rId4"/>
              </a:rPr>
              <a:t>http</a:t>
            </a:r>
            <a:r>
              <a:rPr lang="en-US" sz="1400" dirty="0">
                <a:solidFill>
                  <a:schemeClr val="bg1"/>
                </a:solidFill>
                <a:latin typeface="+mn-lt"/>
                <a:hlinkClick r:id="rId4"/>
              </a:rPr>
              <a:t>://papers.ssrn.com/sol3/papers.cfm?abstract_id=</a:t>
            </a:r>
            <a:r>
              <a:rPr lang="en-US" sz="1400" dirty="0" smtClean="0">
                <a:solidFill>
                  <a:schemeClr val="bg1"/>
                </a:solidFill>
                <a:latin typeface="+mn-lt"/>
                <a:hlinkClick r:id="rId4"/>
              </a:rPr>
              <a:t>733486</a:t>
            </a:r>
            <a:endParaRPr lang="en-US" sz="1400" dirty="0" smtClean="0">
              <a:solidFill>
                <a:schemeClr val="bg1"/>
              </a:solidFill>
              <a:latin typeface="+mn-lt"/>
            </a:endParaRPr>
          </a:p>
          <a:p>
            <a:pPr marL="0" indent="0">
              <a:buNone/>
            </a:pPr>
            <a:r>
              <a:rPr lang="en-US" sz="1400" dirty="0" smtClean="0">
                <a:solidFill>
                  <a:srgbClr val="FFFF00"/>
                </a:solidFill>
                <a:latin typeface="+mn-lt"/>
              </a:rPr>
              <a:t>“A </a:t>
            </a:r>
            <a:r>
              <a:rPr lang="en-US" sz="1400" dirty="0">
                <a:solidFill>
                  <a:srgbClr val="FFFF00"/>
                </a:solidFill>
                <a:latin typeface="+mn-lt"/>
              </a:rPr>
              <a:t>legal framework for make-</a:t>
            </a:r>
            <a:r>
              <a:rPr lang="en-US" sz="1400" dirty="0" smtClean="0">
                <a:solidFill>
                  <a:srgbClr val="FFFF00"/>
                </a:solidFill>
                <a:latin typeface="+mn-lt"/>
              </a:rPr>
              <a:t>believe places </a:t>
            </a:r>
            <a:r>
              <a:rPr lang="en-US" sz="1400" dirty="0">
                <a:solidFill>
                  <a:srgbClr val="FFFF00"/>
                </a:solidFill>
                <a:latin typeface="+mn-lt"/>
              </a:rPr>
              <a:t>will not be very fun to create either. </a:t>
            </a:r>
            <a:r>
              <a:rPr lang="en-US" sz="1400" dirty="0">
                <a:solidFill>
                  <a:schemeClr val="bg1"/>
                </a:solidFill>
                <a:latin typeface="+mn-lt"/>
              </a:rPr>
              <a:t>It will require </a:t>
            </a:r>
            <a:r>
              <a:rPr lang="en-US" sz="1400" dirty="0" smtClean="0">
                <a:solidFill>
                  <a:schemeClr val="bg1"/>
                </a:solidFill>
                <a:latin typeface="+mn-lt"/>
              </a:rPr>
              <a:t>numerous creditors,</a:t>
            </a:r>
          </a:p>
          <a:p>
            <a:pPr marL="0" indent="0">
              <a:buNone/>
            </a:pPr>
            <a:r>
              <a:rPr lang="en-US" sz="1400" dirty="0" smtClean="0">
                <a:solidFill>
                  <a:schemeClr val="bg1"/>
                </a:solidFill>
                <a:latin typeface="+mn-lt"/>
              </a:rPr>
              <a:t>theft </a:t>
            </a:r>
            <a:r>
              <a:rPr lang="en-US" sz="1400" dirty="0">
                <a:solidFill>
                  <a:schemeClr val="bg1"/>
                </a:solidFill>
                <a:latin typeface="+mn-lt"/>
              </a:rPr>
              <a:t>victims, </a:t>
            </a:r>
            <a:r>
              <a:rPr lang="en-US" sz="1400" dirty="0" smtClean="0">
                <a:solidFill>
                  <a:schemeClr val="bg1"/>
                </a:solidFill>
                <a:latin typeface="+mn-lt"/>
              </a:rPr>
              <a:t>tax collectors</a:t>
            </a:r>
            <a:r>
              <a:rPr lang="en-US" sz="1400" dirty="0">
                <a:solidFill>
                  <a:schemeClr val="bg1"/>
                </a:solidFill>
                <a:latin typeface="+mn-lt"/>
              </a:rPr>
              <a:t>, protestors, defeated </a:t>
            </a:r>
            <a:r>
              <a:rPr lang="en-US" sz="1400" dirty="0" smtClean="0">
                <a:solidFill>
                  <a:schemeClr val="bg1"/>
                </a:solidFill>
                <a:latin typeface="+mn-lt"/>
              </a:rPr>
              <a:t>warriors and </a:t>
            </a:r>
            <a:r>
              <a:rPr lang="en-US" sz="1400" dirty="0">
                <a:solidFill>
                  <a:schemeClr val="bg1"/>
                </a:solidFill>
                <a:latin typeface="+mn-lt"/>
              </a:rPr>
              <a:t>impoverished wizards to simply go home </a:t>
            </a:r>
            <a:r>
              <a:rPr lang="en-US" sz="1400" dirty="0" smtClean="0">
                <a:solidFill>
                  <a:schemeClr val="bg1"/>
                </a:solidFill>
                <a:latin typeface="+mn-lt"/>
              </a:rPr>
              <a:t>empty</a:t>
            </a:r>
          </a:p>
          <a:p>
            <a:pPr marL="0" indent="0">
              <a:buNone/>
            </a:pPr>
            <a:r>
              <a:rPr lang="en-US" sz="1400" dirty="0" smtClean="0">
                <a:solidFill>
                  <a:schemeClr val="bg1"/>
                </a:solidFill>
                <a:latin typeface="+mn-lt"/>
              </a:rPr>
              <a:t>handed</a:t>
            </a:r>
            <a:r>
              <a:rPr lang="en-US" sz="1400" dirty="0">
                <a:solidFill>
                  <a:schemeClr val="bg1"/>
                </a:solidFill>
                <a:latin typeface="+mn-lt"/>
              </a:rPr>
              <a:t>, unsatisfied</a:t>
            </a:r>
            <a:r>
              <a:rPr lang="en-US" sz="1400" dirty="0" smtClean="0">
                <a:solidFill>
                  <a:schemeClr val="bg1"/>
                </a:solidFill>
                <a:latin typeface="+mn-lt"/>
              </a:rPr>
              <a:t>, perhaps </a:t>
            </a:r>
            <a:r>
              <a:rPr lang="en-US" sz="1400" dirty="0">
                <a:solidFill>
                  <a:schemeClr val="bg1"/>
                </a:solidFill>
                <a:latin typeface="+mn-lt"/>
              </a:rPr>
              <a:t>distraught. </a:t>
            </a:r>
            <a:r>
              <a:rPr lang="en-US" sz="1400" dirty="0">
                <a:solidFill>
                  <a:srgbClr val="FFFF00"/>
                </a:solidFill>
                <a:latin typeface="+mn-lt"/>
              </a:rPr>
              <a:t>But it will allow everyone, all of us, </a:t>
            </a:r>
            <a:r>
              <a:rPr lang="en-US" sz="1400" dirty="0" smtClean="0">
                <a:solidFill>
                  <a:srgbClr val="FFFF00"/>
                </a:solidFill>
                <a:latin typeface="+mn-lt"/>
              </a:rPr>
              <a:t>to spend </a:t>
            </a:r>
            <a:r>
              <a:rPr lang="en-US" sz="1400" dirty="0">
                <a:solidFill>
                  <a:srgbClr val="FFFF00"/>
                </a:solidFill>
                <a:latin typeface="+mn-lt"/>
              </a:rPr>
              <a:t>time in worlds where </a:t>
            </a:r>
            <a:r>
              <a:rPr lang="en-US" sz="1400" dirty="0" smtClean="0">
                <a:solidFill>
                  <a:srgbClr val="FFFF00"/>
                </a:solidFill>
                <a:latin typeface="+mn-lt"/>
              </a:rPr>
              <a:t>magic</a:t>
            </a:r>
          </a:p>
          <a:p>
            <a:pPr marL="0" indent="0">
              <a:buNone/>
            </a:pPr>
            <a:r>
              <a:rPr lang="en-US" sz="1400" dirty="0" smtClean="0">
                <a:solidFill>
                  <a:srgbClr val="FFFF00"/>
                </a:solidFill>
                <a:latin typeface="+mn-lt"/>
              </a:rPr>
              <a:t>is </a:t>
            </a:r>
            <a:r>
              <a:rPr lang="en-US" sz="1400" dirty="0">
                <a:solidFill>
                  <a:srgbClr val="FFFF00"/>
                </a:solidFill>
                <a:latin typeface="+mn-lt"/>
              </a:rPr>
              <a:t>real. </a:t>
            </a:r>
            <a:r>
              <a:rPr lang="en-US" sz="1400" dirty="0">
                <a:solidFill>
                  <a:schemeClr val="bg1"/>
                </a:solidFill>
                <a:latin typeface="+mn-lt"/>
              </a:rPr>
              <a:t>Goodness, we </a:t>
            </a:r>
            <a:r>
              <a:rPr lang="en-US" sz="1400" dirty="0" smtClean="0">
                <a:solidFill>
                  <a:schemeClr val="bg1"/>
                </a:solidFill>
                <a:latin typeface="+mn-lt"/>
              </a:rPr>
              <a:t>haven’t done </a:t>
            </a:r>
            <a:r>
              <a:rPr lang="en-US" sz="1400" dirty="0">
                <a:solidFill>
                  <a:schemeClr val="bg1"/>
                </a:solidFill>
                <a:latin typeface="+mn-lt"/>
              </a:rPr>
              <a:t>anything like that in hundreds of years. We miss it</a:t>
            </a:r>
            <a:r>
              <a:rPr lang="en-US" sz="1400" dirty="0" smtClean="0">
                <a:solidFill>
                  <a:schemeClr val="bg1"/>
                </a:solidFill>
                <a:latin typeface="+mn-lt"/>
              </a:rPr>
              <a:t>.”</a:t>
            </a:r>
          </a:p>
          <a:p>
            <a:endParaRPr lang="en-US" dirty="0"/>
          </a:p>
        </p:txBody>
      </p:sp>
    </p:spTree>
    <p:extLst>
      <p:ext uri="{BB962C8B-B14F-4D97-AF65-F5344CB8AC3E}">
        <p14:creationId xmlns:p14="http://schemas.microsoft.com/office/powerpoint/2010/main" val="12219060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6860"/>
            <a:ext cx="9144000" cy="823201"/>
          </a:xfrm>
        </p:spPr>
        <p:txBody>
          <a:bodyPr>
            <a:normAutofit fontScale="90000"/>
          </a:bodyPr>
          <a:lstStyle/>
          <a:p>
            <a:r>
              <a:rPr lang="en-US" dirty="0" smtClean="0"/>
              <a:t> </a:t>
            </a:r>
            <a:r>
              <a:rPr lang="en-US" sz="4400" b="1" dirty="0" smtClean="0">
                <a:solidFill>
                  <a:srgbClr val="FFFF00"/>
                </a:solidFill>
                <a:latin typeface="+mn-lt"/>
                <a:cs typeface="Times New Roman"/>
              </a:rPr>
              <a:t>The </a:t>
            </a:r>
            <a:r>
              <a:rPr lang="en-US" sz="4400" b="1" dirty="0">
                <a:solidFill>
                  <a:srgbClr val="FFFF00"/>
                </a:solidFill>
                <a:latin typeface="+mn-lt"/>
                <a:cs typeface="Times New Roman"/>
              </a:rPr>
              <a:t>legalities of the “Magic Circle” </a:t>
            </a:r>
            <a:r>
              <a:rPr lang="en-US" sz="4400" b="1" dirty="0" smtClean="0">
                <a:solidFill>
                  <a:srgbClr val="FFFF00"/>
                </a:solidFill>
                <a:latin typeface="+mn-lt"/>
                <a:cs typeface="Times New Roman"/>
              </a:rPr>
              <a:t>2</a:t>
            </a:r>
            <a:endParaRPr lang="en-US" sz="4400" b="1" dirty="0">
              <a:solidFill>
                <a:srgbClr val="FFFF00"/>
              </a:solidFill>
              <a:latin typeface="+mn-lt"/>
              <a:cs typeface="Times New Roman"/>
            </a:endParaRPr>
          </a:p>
        </p:txBody>
      </p:sp>
      <p:sp>
        <p:nvSpPr>
          <p:cNvPr id="3" name="Content Placeholder 2"/>
          <p:cNvSpPr>
            <a:spLocks noGrp="1"/>
          </p:cNvSpPr>
          <p:nvPr>
            <p:ph sz="quarter" idx="10"/>
          </p:nvPr>
        </p:nvSpPr>
        <p:spPr>
          <a:xfrm>
            <a:off x="1" y="840061"/>
            <a:ext cx="9144000" cy="5302972"/>
          </a:xfrm>
        </p:spPr>
        <p:txBody>
          <a:bodyPr>
            <a:normAutofit fontScale="92500" lnSpcReduction="10000"/>
          </a:bodyPr>
          <a:lstStyle/>
          <a:p>
            <a:pPr marL="0" indent="0">
              <a:buNone/>
            </a:pPr>
            <a:r>
              <a:rPr lang="en-US" sz="2100" dirty="0" smtClean="0">
                <a:solidFill>
                  <a:schemeClr val="bg1"/>
                </a:solidFill>
                <a:latin typeface="+mn-lt"/>
              </a:rPr>
              <a:t>4. </a:t>
            </a:r>
            <a:r>
              <a:rPr lang="en-US" sz="2100" dirty="0">
                <a:solidFill>
                  <a:schemeClr val="bg1"/>
                </a:solidFill>
                <a:latin typeface="+mn-lt"/>
              </a:rPr>
              <a:t>“Virtual Property” - Joshua Fairfield (2005) </a:t>
            </a:r>
            <a:r>
              <a:rPr lang="en-US" sz="1600" dirty="0">
                <a:solidFill>
                  <a:schemeClr val="bg1"/>
                </a:solidFill>
                <a:latin typeface="+mn-lt"/>
                <a:hlinkClick r:id="rId2"/>
              </a:rPr>
              <a:t>http://papers.ssrn.com/sol3/papers.cfm?abstract_id=807966</a:t>
            </a:r>
            <a:endParaRPr lang="en-US" sz="1600" dirty="0">
              <a:solidFill>
                <a:schemeClr val="bg1"/>
              </a:solidFill>
              <a:latin typeface="+mn-lt"/>
            </a:endParaRPr>
          </a:p>
          <a:p>
            <a:pPr marL="0" indent="0">
              <a:buNone/>
            </a:pPr>
            <a:r>
              <a:rPr lang="en-US" sz="1600" dirty="0">
                <a:solidFill>
                  <a:srgbClr val="FFFF00"/>
                </a:solidFill>
                <a:latin typeface="+mn-lt"/>
              </a:rPr>
              <a:t>“I propose a different answer: cyberspace is neither a bad analogy nor a </a:t>
            </a:r>
            <a:r>
              <a:rPr lang="en-US" sz="1600" dirty="0" smtClean="0">
                <a:solidFill>
                  <a:srgbClr val="FFFF00"/>
                </a:solidFill>
                <a:latin typeface="+mn-lt"/>
              </a:rPr>
              <a:t>metaphor. Cyberspace </a:t>
            </a:r>
            <a:r>
              <a:rPr lang="en-US" sz="1600" dirty="0">
                <a:solidFill>
                  <a:srgbClr val="FFFF00"/>
                </a:solidFill>
                <a:latin typeface="+mn-lt"/>
              </a:rPr>
              <a:t>is a </a:t>
            </a:r>
            <a:endParaRPr lang="en-US" sz="1600" dirty="0" smtClean="0">
              <a:solidFill>
                <a:srgbClr val="FFFF00"/>
              </a:solidFill>
              <a:latin typeface="+mn-lt"/>
            </a:endParaRPr>
          </a:p>
          <a:p>
            <a:pPr marL="0" indent="0">
              <a:buNone/>
            </a:pPr>
            <a:r>
              <a:rPr lang="en-US" sz="1600" dirty="0" smtClean="0">
                <a:solidFill>
                  <a:srgbClr val="FFFF00"/>
                </a:solidFill>
                <a:latin typeface="+mn-lt"/>
              </a:rPr>
              <a:t>descriptive </a:t>
            </a:r>
            <a:r>
              <a:rPr lang="en-US" sz="1600" dirty="0">
                <a:solidFill>
                  <a:srgbClr val="FFFF00"/>
                </a:solidFill>
                <a:latin typeface="+mn-lt"/>
              </a:rPr>
              <a:t>term. </a:t>
            </a:r>
            <a:r>
              <a:rPr lang="en-US" sz="1600" dirty="0">
                <a:solidFill>
                  <a:schemeClr val="bg1"/>
                </a:solidFill>
                <a:latin typeface="+mn-lt"/>
              </a:rPr>
              <a:t>It describes the degree to which some kinds of </a:t>
            </a:r>
            <a:r>
              <a:rPr lang="en-US" sz="1600" dirty="0" smtClean="0">
                <a:solidFill>
                  <a:schemeClr val="bg1"/>
                </a:solidFill>
                <a:latin typeface="+mn-lt"/>
              </a:rPr>
              <a:t>code </a:t>
            </a:r>
            <a:r>
              <a:rPr lang="en-US" sz="1600" dirty="0">
                <a:solidFill>
                  <a:schemeClr val="bg1"/>
                </a:solidFill>
                <a:latin typeface="+mn-lt"/>
              </a:rPr>
              <a:t>act like spaces or objects…And </a:t>
            </a:r>
            <a:endParaRPr lang="en-US" sz="1600" dirty="0" smtClean="0">
              <a:solidFill>
                <a:schemeClr val="bg1"/>
              </a:solidFill>
              <a:latin typeface="+mn-lt"/>
            </a:endParaRPr>
          </a:p>
          <a:p>
            <a:pPr marL="0" indent="0">
              <a:buNone/>
            </a:pPr>
            <a:r>
              <a:rPr lang="en-US" sz="1600" dirty="0" smtClean="0">
                <a:solidFill>
                  <a:schemeClr val="bg1"/>
                </a:solidFill>
                <a:latin typeface="+mn-lt"/>
              </a:rPr>
              <a:t>while </a:t>
            </a:r>
            <a:r>
              <a:rPr lang="en-US" sz="1600" dirty="0">
                <a:solidFill>
                  <a:schemeClr val="bg1"/>
                </a:solidFill>
                <a:latin typeface="+mn-lt"/>
              </a:rPr>
              <a:t>the place and space language </a:t>
            </a:r>
            <a:r>
              <a:rPr lang="en-US" sz="1600" dirty="0" smtClean="0">
                <a:solidFill>
                  <a:schemeClr val="bg1"/>
                </a:solidFill>
                <a:latin typeface="+mn-lt"/>
              </a:rPr>
              <a:t>is routinely </a:t>
            </a:r>
            <a:r>
              <a:rPr lang="en-US" sz="1600" dirty="0">
                <a:solidFill>
                  <a:schemeClr val="bg1"/>
                </a:solidFill>
                <a:latin typeface="+mn-lt"/>
              </a:rPr>
              <a:t>used by the courts and lawyers, again, legal academics </a:t>
            </a:r>
            <a:endParaRPr lang="en-US" sz="1600" dirty="0" smtClean="0">
              <a:solidFill>
                <a:schemeClr val="bg1"/>
              </a:solidFill>
              <a:latin typeface="+mn-lt"/>
            </a:endParaRPr>
          </a:p>
          <a:p>
            <a:pPr marL="0" indent="0">
              <a:buNone/>
            </a:pPr>
            <a:r>
              <a:rPr lang="en-US" sz="1600" dirty="0" smtClean="0">
                <a:solidFill>
                  <a:schemeClr val="bg1"/>
                </a:solidFill>
                <a:latin typeface="+mn-lt"/>
              </a:rPr>
              <a:t>have either supported </a:t>
            </a:r>
            <a:r>
              <a:rPr lang="en-US" sz="1600" dirty="0">
                <a:solidFill>
                  <a:schemeClr val="bg1"/>
                </a:solidFill>
                <a:latin typeface="+mn-lt"/>
              </a:rPr>
              <a:t>the place metaphor as merely psychologically useful, or have </a:t>
            </a:r>
            <a:r>
              <a:rPr lang="en-US" sz="1600" dirty="0" smtClean="0">
                <a:solidFill>
                  <a:schemeClr val="bg1"/>
                </a:solidFill>
                <a:latin typeface="+mn-lt"/>
              </a:rPr>
              <a:t>completely</a:t>
            </a:r>
          </a:p>
          <a:p>
            <a:pPr marL="0" indent="0">
              <a:buNone/>
            </a:pPr>
            <a:r>
              <a:rPr lang="en-US" sz="1600" dirty="0" smtClean="0">
                <a:solidFill>
                  <a:schemeClr val="bg1"/>
                </a:solidFill>
                <a:latin typeface="+mn-lt"/>
              </a:rPr>
              <a:t>rejected </a:t>
            </a:r>
            <a:r>
              <a:rPr lang="en-US" sz="1600" dirty="0">
                <a:solidFill>
                  <a:schemeClr val="bg1"/>
                </a:solidFill>
                <a:latin typeface="+mn-lt"/>
              </a:rPr>
              <a:t>it as a bad analogy</a:t>
            </a:r>
            <a:r>
              <a:rPr lang="en-US" sz="1600" dirty="0" smtClean="0">
                <a:solidFill>
                  <a:schemeClr val="bg1"/>
                </a:solidFill>
                <a:latin typeface="+mn-lt"/>
              </a:rPr>
              <a:t>.”</a:t>
            </a:r>
          </a:p>
          <a:p>
            <a:pPr marL="0" indent="0">
              <a:buNone/>
            </a:pPr>
            <a:endParaRPr lang="en-US" sz="2200" dirty="0">
              <a:solidFill>
                <a:schemeClr val="bg1"/>
              </a:solidFill>
              <a:latin typeface="+mn-lt"/>
            </a:endParaRPr>
          </a:p>
          <a:p>
            <a:pPr marL="0" indent="0">
              <a:buNone/>
            </a:pPr>
            <a:r>
              <a:rPr lang="en-US" sz="2100" dirty="0">
                <a:solidFill>
                  <a:schemeClr val="bg1"/>
                </a:solidFill>
                <a:latin typeface="+mn-lt"/>
              </a:rPr>
              <a:t>5</a:t>
            </a:r>
            <a:r>
              <a:rPr lang="en-US" sz="2100" dirty="0" smtClean="0">
                <a:solidFill>
                  <a:schemeClr val="bg1"/>
                </a:solidFill>
                <a:latin typeface="+mn-lt"/>
              </a:rPr>
              <a:t>. </a:t>
            </a:r>
            <a:r>
              <a:rPr lang="en-US" sz="2100" dirty="0">
                <a:solidFill>
                  <a:schemeClr val="bg1"/>
                </a:solidFill>
                <a:latin typeface="+mn-lt"/>
              </a:rPr>
              <a:t>“Virtual Borders: The Interdependence of Real and Virtual worlds” </a:t>
            </a:r>
            <a:r>
              <a:rPr lang="en-US" sz="2100" dirty="0" smtClean="0">
                <a:solidFill>
                  <a:schemeClr val="bg1"/>
                </a:solidFill>
                <a:latin typeface="+mn-lt"/>
              </a:rPr>
              <a:t>– James</a:t>
            </a:r>
          </a:p>
          <a:p>
            <a:pPr marL="0" indent="0">
              <a:buNone/>
            </a:pPr>
            <a:r>
              <a:rPr lang="en-US" sz="2100" dirty="0" err="1" smtClean="0">
                <a:solidFill>
                  <a:schemeClr val="bg1"/>
                </a:solidFill>
                <a:latin typeface="+mn-lt"/>
              </a:rPr>
              <a:t>Grimmelmann</a:t>
            </a:r>
            <a:r>
              <a:rPr lang="en-US" sz="2100" dirty="0" smtClean="0">
                <a:solidFill>
                  <a:schemeClr val="bg1"/>
                </a:solidFill>
                <a:latin typeface="+mn-lt"/>
              </a:rPr>
              <a:t> </a:t>
            </a:r>
            <a:r>
              <a:rPr lang="en-US" sz="2100" dirty="0">
                <a:solidFill>
                  <a:schemeClr val="bg1"/>
                </a:solidFill>
                <a:latin typeface="+mn-lt"/>
              </a:rPr>
              <a:t>(2006) </a:t>
            </a:r>
            <a:r>
              <a:rPr lang="en-US" sz="1600" dirty="0">
                <a:solidFill>
                  <a:schemeClr val="bg1"/>
                </a:solidFill>
                <a:latin typeface="+mn-lt"/>
                <a:hlinkClick r:id="rId3"/>
              </a:rPr>
              <a:t>http://papers.ssrn.com/sol3/papers.cfm?abstract_id=</a:t>
            </a:r>
            <a:r>
              <a:rPr lang="en-US" sz="1600" dirty="0" smtClean="0">
                <a:solidFill>
                  <a:schemeClr val="bg1"/>
                </a:solidFill>
                <a:latin typeface="+mn-lt"/>
                <a:hlinkClick r:id="rId3"/>
              </a:rPr>
              <a:t>868824</a:t>
            </a:r>
            <a:endParaRPr lang="en-US" sz="1600" dirty="0" smtClean="0">
              <a:solidFill>
                <a:schemeClr val="bg1"/>
              </a:solidFill>
              <a:latin typeface="+mn-lt"/>
            </a:endParaRPr>
          </a:p>
          <a:p>
            <a:pPr marL="0" indent="0">
              <a:buNone/>
            </a:pPr>
            <a:r>
              <a:rPr lang="en-US" sz="1600" dirty="0" smtClean="0">
                <a:solidFill>
                  <a:srgbClr val="FFFF00"/>
                </a:solidFill>
                <a:latin typeface="+mn-lt"/>
              </a:rPr>
              <a:t>“</a:t>
            </a:r>
            <a:r>
              <a:rPr lang="en-US" sz="1600" dirty="0">
                <a:solidFill>
                  <a:srgbClr val="FFFF00"/>
                </a:solidFill>
                <a:latin typeface="+mn-lt"/>
              </a:rPr>
              <a:t>In the end, talking about the real-money trade points out the deep interdependence of </a:t>
            </a:r>
            <a:r>
              <a:rPr lang="en-US" sz="1600" dirty="0" smtClean="0">
                <a:solidFill>
                  <a:srgbClr val="FFFF00"/>
                </a:solidFill>
                <a:latin typeface="+mn-lt"/>
              </a:rPr>
              <a:t>the virtual </a:t>
            </a:r>
            <a:r>
              <a:rPr lang="en-US" sz="1600" dirty="0">
                <a:solidFill>
                  <a:srgbClr val="FFFF00"/>
                </a:solidFill>
                <a:latin typeface="+mn-lt"/>
              </a:rPr>
              <a:t>and the real. </a:t>
            </a:r>
            <a:r>
              <a:rPr lang="en-US" sz="1600" dirty="0">
                <a:solidFill>
                  <a:schemeClr val="bg1"/>
                </a:solidFill>
                <a:latin typeface="+mn-lt"/>
              </a:rPr>
              <a:t>It is possible only because of their interrelationship. If avatars in </a:t>
            </a:r>
            <a:r>
              <a:rPr lang="en-US" sz="1600" dirty="0" smtClean="0">
                <a:solidFill>
                  <a:schemeClr val="bg1"/>
                </a:solidFill>
                <a:latin typeface="+mn-lt"/>
              </a:rPr>
              <a:t>virtual worlds </a:t>
            </a:r>
            <a:r>
              <a:rPr lang="en-US" sz="1600" dirty="0">
                <a:solidFill>
                  <a:schemeClr val="bg1"/>
                </a:solidFill>
                <a:latin typeface="+mn-lt"/>
              </a:rPr>
              <a:t>were not so profoundly linked to people in the real one, there would be no real-</a:t>
            </a:r>
            <a:r>
              <a:rPr lang="en-US" sz="1600" dirty="0" smtClean="0">
                <a:solidFill>
                  <a:schemeClr val="bg1"/>
                </a:solidFill>
                <a:latin typeface="+mn-lt"/>
              </a:rPr>
              <a:t>money trade</a:t>
            </a:r>
            <a:r>
              <a:rPr lang="en-US" sz="1600" dirty="0">
                <a:solidFill>
                  <a:schemeClr val="bg1"/>
                </a:solidFill>
                <a:latin typeface="+mn-lt"/>
              </a:rPr>
              <a:t>. To the extent that the real-money trade is a problem, its solution also must </a:t>
            </a:r>
            <a:r>
              <a:rPr lang="en-US" sz="1600" dirty="0" smtClean="0">
                <a:solidFill>
                  <a:schemeClr val="bg1"/>
                </a:solidFill>
                <a:latin typeface="+mn-lt"/>
              </a:rPr>
              <a:t>recognize the </a:t>
            </a:r>
            <a:r>
              <a:rPr lang="en-US" sz="1600" dirty="0">
                <a:solidFill>
                  <a:schemeClr val="bg1"/>
                </a:solidFill>
                <a:latin typeface="+mn-lt"/>
              </a:rPr>
              <a:t>interdependence of the real and the virtual.</a:t>
            </a:r>
            <a:r>
              <a:rPr lang="en-US" sz="1600" dirty="0" smtClean="0">
                <a:solidFill>
                  <a:schemeClr val="bg1"/>
                </a:solidFill>
                <a:latin typeface="+mn-lt"/>
              </a:rPr>
              <a:t>”</a:t>
            </a:r>
          </a:p>
          <a:p>
            <a:pPr marL="0" indent="0">
              <a:buNone/>
            </a:pPr>
            <a:endParaRPr lang="en-US" sz="2100" dirty="0">
              <a:solidFill>
                <a:schemeClr val="bg1"/>
              </a:solidFill>
              <a:latin typeface="+mn-lt"/>
            </a:endParaRPr>
          </a:p>
          <a:p>
            <a:pPr marL="0" indent="0">
              <a:buNone/>
            </a:pPr>
            <a:r>
              <a:rPr lang="en-US" sz="2100" dirty="0">
                <a:solidFill>
                  <a:schemeClr val="bg1"/>
                </a:solidFill>
                <a:latin typeface="+mn-lt"/>
              </a:rPr>
              <a:t>6</a:t>
            </a:r>
            <a:r>
              <a:rPr lang="en-US" sz="2100" dirty="0" smtClean="0">
                <a:solidFill>
                  <a:schemeClr val="bg1"/>
                </a:solidFill>
                <a:latin typeface="+mn-lt"/>
              </a:rPr>
              <a:t>. </a:t>
            </a:r>
            <a:r>
              <a:rPr lang="en-US" sz="2100" dirty="0">
                <a:solidFill>
                  <a:schemeClr val="bg1"/>
                </a:solidFill>
                <a:latin typeface="+mn-lt"/>
              </a:rPr>
              <a:t>“The Magic Circle” - Joshua Fairfield (</a:t>
            </a:r>
            <a:r>
              <a:rPr lang="en-US" sz="2100" dirty="0" smtClean="0">
                <a:solidFill>
                  <a:schemeClr val="bg1"/>
                </a:solidFill>
                <a:latin typeface="+mn-lt"/>
              </a:rPr>
              <a:t>2008)</a:t>
            </a:r>
          </a:p>
          <a:p>
            <a:pPr marL="0" indent="0">
              <a:buNone/>
            </a:pPr>
            <a:r>
              <a:rPr lang="en-US" sz="1600" dirty="0" smtClean="0">
                <a:solidFill>
                  <a:schemeClr val="bg1"/>
                </a:solidFill>
                <a:latin typeface="+mn-lt"/>
                <a:hlinkClick r:id="rId4"/>
              </a:rPr>
              <a:t>http://papers.ssrn.com/sol3/papers.cfm?abstract_id=1304234</a:t>
            </a:r>
            <a:endParaRPr lang="en-US" sz="1600" dirty="0" smtClean="0">
              <a:solidFill>
                <a:schemeClr val="bg1"/>
              </a:solidFill>
              <a:latin typeface="+mn-lt"/>
            </a:endParaRPr>
          </a:p>
          <a:p>
            <a:pPr marL="0" indent="0">
              <a:buNone/>
            </a:pPr>
            <a:r>
              <a:rPr lang="en-US" sz="1600" dirty="0" smtClean="0">
                <a:solidFill>
                  <a:schemeClr val="bg1"/>
                </a:solidFill>
                <a:latin typeface="+mn-lt"/>
              </a:rPr>
              <a:t>“</a:t>
            </a:r>
            <a:r>
              <a:rPr lang="en-US" sz="1600" dirty="0">
                <a:solidFill>
                  <a:schemeClr val="bg1"/>
                </a:solidFill>
                <a:latin typeface="+mn-lt"/>
              </a:rPr>
              <a:t>The implications for the future of virtual worlds are complex. On one hand, denizens of virtual </a:t>
            </a:r>
            <a:r>
              <a:rPr lang="en-US" sz="1600" dirty="0" smtClean="0">
                <a:solidFill>
                  <a:schemeClr val="bg1"/>
                </a:solidFill>
                <a:latin typeface="+mn-lt"/>
              </a:rPr>
              <a:t>worlds </a:t>
            </a:r>
          </a:p>
          <a:p>
            <a:pPr marL="0" indent="0">
              <a:buNone/>
            </a:pPr>
            <a:r>
              <a:rPr lang="en-US" sz="1600" dirty="0" smtClean="0">
                <a:solidFill>
                  <a:schemeClr val="bg1"/>
                </a:solidFill>
                <a:latin typeface="+mn-lt"/>
              </a:rPr>
              <a:t>should </a:t>
            </a:r>
            <a:r>
              <a:rPr lang="en-US" sz="1600" dirty="0">
                <a:solidFill>
                  <a:schemeClr val="bg1"/>
                </a:solidFill>
                <a:latin typeface="+mn-lt"/>
              </a:rPr>
              <a:t>hope that the law that ultimately govern virtual worlds will not only take their interests into </a:t>
            </a:r>
            <a:r>
              <a:rPr lang="en-US" sz="1600" dirty="0" smtClean="0">
                <a:solidFill>
                  <a:schemeClr val="bg1"/>
                </a:solidFill>
                <a:latin typeface="+mn-lt"/>
              </a:rPr>
              <a:t>account</a:t>
            </a:r>
          </a:p>
          <a:p>
            <a:pPr marL="0" indent="0">
              <a:buNone/>
            </a:pPr>
            <a:r>
              <a:rPr lang="en-US" sz="1600" dirty="0" smtClean="0">
                <a:solidFill>
                  <a:schemeClr val="bg1"/>
                </a:solidFill>
                <a:latin typeface="+mn-lt"/>
              </a:rPr>
              <a:t>in </a:t>
            </a:r>
            <a:r>
              <a:rPr lang="en-US" sz="1600" dirty="0">
                <a:solidFill>
                  <a:schemeClr val="bg1"/>
                </a:solidFill>
                <a:latin typeface="+mn-lt"/>
              </a:rPr>
              <a:t>some sort of paternalistic fashion, but that courts will give the actual solutions worked out by online </a:t>
            </a:r>
            <a:endParaRPr lang="en-US" sz="1600" dirty="0" smtClean="0">
              <a:solidFill>
                <a:schemeClr val="bg1"/>
              </a:solidFill>
              <a:latin typeface="+mn-lt"/>
            </a:endParaRPr>
          </a:p>
          <a:p>
            <a:pPr marL="0" indent="0">
              <a:buNone/>
            </a:pPr>
            <a:r>
              <a:rPr lang="en-US" sz="1600" dirty="0" smtClean="0">
                <a:solidFill>
                  <a:schemeClr val="bg1"/>
                </a:solidFill>
                <a:latin typeface="+mn-lt"/>
              </a:rPr>
              <a:t>communities </a:t>
            </a:r>
            <a:r>
              <a:rPr lang="en-US" sz="1600" dirty="0">
                <a:solidFill>
                  <a:schemeClr val="bg1"/>
                </a:solidFill>
                <a:latin typeface="+mn-lt"/>
              </a:rPr>
              <a:t>the force of law. On the other hand, </a:t>
            </a:r>
            <a:r>
              <a:rPr lang="en-US" sz="1600" dirty="0">
                <a:solidFill>
                  <a:srgbClr val="FFFF00"/>
                </a:solidFill>
                <a:latin typeface="+mn-lt"/>
              </a:rPr>
              <a:t>players in virtual worlds should understand that their </a:t>
            </a:r>
            <a:endParaRPr lang="en-US" sz="1600" dirty="0" smtClean="0">
              <a:solidFill>
                <a:srgbClr val="FFFF00"/>
              </a:solidFill>
              <a:latin typeface="+mn-lt"/>
            </a:endParaRPr>
          </a:p>
          <a:p>
            <a:pPr marL="0" indent="0">
              <a:buNone/>
            </a:pPr>
            <a:r>
              <a:rPr lang="en-US" sz="1600" dirty="0" smtClean="0">
                <a:solidFill>
                  <a:srgbClr val="FFFF00"/>
                </a:solidFill>
                <a:latin typeface="+mn-lt"/>
              </a:rPr>
              <a:t>behavior </a:t>
            </a:r>
            <a:r>
              <a:rPr lang="en-US" sz="1600" dirty="0">
                <a:solidFill>
                  <a:srgbClr val="FFFF00"/>
                </a:solidFill>
                <a:latin typeface="+mn-lt"/>
              </a:rPr>
              <a:t>online is not entirely free from real-world scrutiny. This is a bit saddening. It was wonderful to </a:t>
            </a:r>
            <a:r>
              <a:rPr lang="en-US" sz="1600" dirty="0" smtClean="0">
                <a:solidFill>
                  <a:srgbClr val="FFFF00"/>
                </a:solidFill>
                <a:latin typeface="+mn-lt"/>
              </a:rPr>
              <a:t>live </a:t>
            </a:r>
          </a:p>
          <a:p>
            <a:pPr marL="0" indent="0">
              <a:buNone/>
            </a:pPr>
            <a:r>
              <a:rPr lang="en-US" sz="1600" dirty="0" smtClean="0">
                <a:solidFill>
                  <a:srgbClr val="FFFF00"/>
                </a:solidFill>
                <a:latin typeface="+mn-lt"/>
              </a:rPr>
              <a:t>in </a:t>
            </a:r>
            <a:r>
              <a:rPr lang="en-US" sz="1600" dirty="0">
                <a:solidFill>
                  <a:srgbClr val="FFFF00"/>
                </a:solidFill>
                <a:latin typeface="+mn-lt"/>
              </a:rPr>
              <a:t>the cyber Wild West. But every new frontier has its civilizing moments</a:t>
            </a:r>
            <a:r>
              <a:rPr lang="en-US" sz="1600" dirty="0">
                <a:solidFill>
                  <a:schemeClr val="bg1"/>
                </a:solidFill>
                <a:latin typeface="+mn-lt"/>
              </a:rPr>
              <a:t>. And virtual worlds are an </a:t>
            </a:r>
            <a:endParaRPr lang="en-US" sz="1600" dirty="0" smtClean="0">
              <a:solidFill>
                <a:schemeClr val="bg1"/>
              </a:solidFill>
              <a:latin typeface="+mn-lt"/>
            </a:endParaRPr>
          </a:p>
          <a:p>
            <a:pPr marL="0" indent="0">
              <a:buNone/>
            </a:pPr>
            <a:r>
              <a:rPr lang="en-US" sz="1600" dirty="0" smtClean="0">
                <a:solidFill>
                  <a:schemeClr val="bg1"/>
                </a:solidFill>
                <a:latin typeface="+mn-lt"/>
              </a:rPr>
              <a:t>enormous </a:t>
            </a:r>
            <a:r>
              <a:rPr lang="en-US" sz="1600" dirty="0">
                <a:solidFill>
                  <a:schemeClr val="bg1"/>
                </a:solidFill>
                <a:latin typeface="+mn-lt"/>
              </a:rPr>
              <a:t>phenomenon, one that law cannot afford to ignore.”</a:t>
            </a:r>
          </a:p>
          <a:p>
            <a:endParaRPr lang="en-US" dirty="0"/>
          </a:p>
        </p:txBody>
      </p:sp>
    </p:spTree>
    <p:extLst>
      <p:ext uri="{BB962C8B-B14F-4D97-AF65-F5344CB8AC3E}">
        <p14:creationId xmlns:p14="http://schemas.microsoft.com/office/powerpoint/2010/main" val="8756932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185"/>
            <a:ext cx="8229600" cy="860716"/>
          </a:xfrm>
        </p:spPr>
        <p:txBody>
          <a:bodyPr>
            <a:normAutofit fontScale="90000"/>
          </a:bodyPr>
          <a:lstStyle/>
          <a:p>
            <a:r>
              <a:rPr lang="en-US" dirty="0" smtClean="0"/>
              <a:t> </a:t>
            </a:r>
            <a:r>
              <a:rPr lang="en-US" sz="4800" b="1" dirty="0" smtClean="0">
                <a:latin typeface="Times New Roman"/>
                <a:cs typeface="Times New Roman"/>
              </a:rPr>
              <a:t> </a:t>
            </a:r>
            <a:r>
              <a:rPr lang="en-US" sz="4900" b="1" dirty="0" smtClean="0">
                <a:solidFill>
                  <a:srgbClr val="FFFF00"/>
                </a:solidFill>
                <a:latin typeface="+mn-lt"/>
                <a:cs typeface="Times New Roman"/>
              </a:rPr>
              <a:t>The </a:t>
            </a:r>
            <a:r>
              <a:rPr lang="en-US" sz="4900" b="1" dirty="0">
                <a:solidFill>
                  <a:srgbClr val="FFFF00"/>
                </a:solidFill>
                <a:latin typeface="+mn-lt"/>
                <a:cs typeface="Times New Roman"/>
              </a:rPr>
              <a:t>“Magic Circle</a:t>
            </a:r>
            <a:r>
              <a:rPr lang="en-US" sz="4900" b="1" dirty="0" smtClean="0">
                <a:solidFill>
                  <a:srgbClr val="FFFF00"/>
                </a:solidFill>
                <a:latin typeface="+mn-lt"/>
                <a:cs typeface="Times New Roman"/>
              </a:rPr>
              <a:t>” exposed</a:t>
            </a:r>
            <a:endParaRPr lang="en-US" sz="4900" b="1" dirty="0">
              <a:solidFill>
                <a:srgbClr val="FFFF00"/>
              </a:solidFill>
              <a:latin typeface="+mn-lt"/>
              <a:cs typeface="Times New Roman"/>
            </a:endParaRPr>
          </a:p>
        </p:txBody>
      </p:sp>
      <p:sp>
        <p:nvSpPr>
          <p:cNvPr id="3" name="Content Placeholder 2"/>
          <p:cNvSpPr>
            <a:spLocks noGrp="1"/>
          </p:cNvSpPr>
          <p:nvPr>
            <p:ph sz="quarter" idx="10"/>
          </p:nvPr>
        </p:nvSpPr>
        <p:spPr>
          <a:xfrm>
            <a:off x="0" y="887901"/>
            <a:ext cx="9144000" cy="5492593"/>
          </a:xfrm>
        </p:spPr>
        <p:txBody>
          <a:bodyPr>
            <a:normAutofit/>
          </a:bodyPr>
          <a:lstStyle/>
          <a:p>
            <a:pPr marL="0" indent="0">
              <a:buNone/>
            </a:pPr>
            <a:r>
              <a:rPr lang="en-US" sz="1600" dirty="0" smtClean="0">
                <a:solidFill>
                  <a:srgbClr val="FFFFFF"/>
                </a:solidFill>
                <a:latin typeface="+mn-lt"/>
              </a:rPr>
              <a:t>“As </a:t>
            </a:r>
            <a:r>
              <a:rPr lang="en-US" sz="1600" dirty="0">
                <a:solidFill>
                  <a:srgbClr val="FFFFFF"/>
                </a:solidFill>
                <a:latin typeface="+mn-lt"/>
              </a:rPr>
              <a:t>stated previously, players never play a new game or fail to bring outside </a:t>
            </a:r>
            <a:r>
              <a:rPr lang="en-US" sz="1600" dirty="0" smtClean="0">
                <a:solidFill>
                  <a:srgbClr val="FFFFFF"/>
                </a:solidFill>
                <a:latin typeface="+mn-lt"/>
              </a:rPr>
              <a:t>knowledge </a:t>
            </a:r>
            <a:r>
              <a:rPr lang="en-US" sz="1600" dirty="0">
                <a:solidFill>
                  <a:srgbClr val="FFFFFF"/>
                </a:solidFill>
                <a:latin typeface="+mn-lt"/>
              </a:rPr>
              <a:t>about games and gameplay into their gaming situations. The event is ‘‘tainted’’ perhaps by prior knowledge. </a:t>
            </a:r>
            <a:r>
              <a:rPr lang="en-US" sz="1600" dirty="0">
                <a:solidFill>
                  <a:srgbClr val="FFFF00"/>
                </a:solidFill>
                <a:latin typeface="+mn-lt"/>
              </a:rPr>
              <a:t>There is no innocent </a:t>
            </a:r>
            <a:r>
              <a:rPr lang="en-US" sz="1600" dirty="0" smtClean="0">
                <a:solidFill>
                  <a:srgbClr val="FFFF00"/>
                </a:solidFill>
                <a:latin typeface="+mn-lt"/>
              </a:rPr>
              <a:t>gaming…Players </a:t>
            </a:r>
            <a:r>
              <a:rPr lang="en-US" sz="1600" dirty="0">
                <a:solidFill>
                  <a:srgbClr val="FFFF00"/>
                </a:solidFill>
                <a:latin typeface="+mn-lt"/>
              </a:rPr>
              <a:t>also have real lives, with real commitments, expectations, hopes, and desires. That is also brought into the game world, here </a:t>
            </a:r>
            <a:r>
              <a:rPr lang="en-US" sz="1600" dirty="0" err="1">
                <a:solidFill>
                  <a:srgbClr val="FFFF00"/>
                </a:solidFill>
                <a:latin typeface="+mn-lt"/>
              </a:rPr>
              <a:t>Azeroth</a:t>
            </a:r>
            <a:r>
              <a:rPr lang="en-US" sz="1600" dirty="0">
                <a:solidFill>
                  <a:srgbClr val="FFFF00"/>
                </a:solidFill>
                <a:latin typeface="+mn-lt"/>
              </a:rPr>
              <a:t>. We can neither ignore such realities nor retreat to </a:t>
            </a:r>
            <a:r>
              <a:rPr lang="en-US" sz="1600" dirty="0" err="1">
                <a:solidFill>
                  <a:srgbClr val="FFFF00"/>
                </a:solidFill>
                <a:latin typeface="+mn-lt"/>
              </a:rPr>
              <a:t>structuralist</a:t>
            </a:r>
            <a:r>
              <a:rPr lang="en-US" sz="1600" dirty="0">
                <a:solidFill>
                  <a:srgbClr val="FFFF00"/>
                </a:solidFill>
                <a:latin typeface="+mn-lt"/>
              </a:rPr>
              <a:t> definitions of what makes or </a:t>
            </a:r>
            <a:r>
              <a:rPr lang="en-US" sz="1600" dirty="0" smtClean="0">
                <a:solidFill>
                  <a:srgbClr val="FFFF00"/>
                </a:solidFill>
                <a:latin typeface="+mn-lt"/>
              </a:rPr>
              <a:t>defines a </a:t>
            </a:r>
            <a:r>
              <a:rPr lang="en-US" sz="1600" dirty="0">
                <a:solidFill>
                  <a:srgbClr val="FFFF00"/>
                </a:solidFill>
                <a:latin typeface="+mn-lt"/>
              </a:rPr>
              <a:t>game.</a:t>
            </a:r>
            <a:r>
              <a:rPr lang="en-US" sz="1600" dirty="0">
                <a:solidFill>
                  <a:srgbClr val="B3A2C7"/>
                </a:solidFill>
                <a:latin typeface="+mn-lt"/>
              </a:rPr>
              <a:t> </a:t>
            </a:r>
            <a:r>
              <a:rPr lang="en-US" sz="1600" dirty="0">
                <a:solidFill>
                  <a:srgbClr val="FFFF00"/>
                </a:solidFill>
                <a:latin typeface="+mn-lt"/>
              </a:rPr>
              <a:t>Games are created through the act </a:t>
            </a:r>
            <a:r>
              <a:rPr lang="en-US" sz="1600" dirty="0" smtClean="0">
                <a:solidFill>
                  <a:srgbClr val="FFFF00"/>
                </a:solidFill>
                <a:latin typeface="+mn-lt"/>
              </a:rPr>
              <a:t>of gameplay</a:t>
            </a:r>
            <a:r>
              <a:rPr lang="en-US" sz="1600" dirty="0">
                <a:solidFill>
                  <a:srgbClr val="FFFF00"/>
                </a:solidFill>
                <a:latin typeface="+mn-lt"/>
              </a:rPr>
              <a:t>, which is contingent on acts by players</a:t>
            </a:r>
            <a:r>
              <a:rPr lang="en-US" sz="1600" dirty="0" smtClean="0">
                <a:solidFill>
                  <a:srgbClr val="FFFF00"/>
                </a:solidFill>
                <a:latin typeface="+mn-lt"/>
              </a:rPr>
              <a:t>.</a:t>
            </a:r>
            <a:r>
              <a:rPr lang="en-US" sz="1600" dirty="0" smtClean="0">
                <a:solidFill>
                  <a:srgbClr val="B3A2C7"/>
                </a:solidFill>
                <a:latin typeface="+mn-lt"/>
              </a:rPr>
              <a:t>”</a:t>
            </a:r>
            <a:r>
              <a:rPr lang="en-US" sz="1600" dirty="0">
                <a:solidFill>
                  <a:srgbClr val="B3A2C7"/>
                </a:solidFill>
                <a:latin typeface="+mn-lt"/>
              </a:rPr>
              <a:t> </a:t>
            </a:r>
            <a:endParaRPr lang="en-US" sz="1600" dirty="0" smtClean="0">
              <a:solidFill>
                <a:srgbClr val="B3A2C7"/>
              </a:solidFill>
              <a:latin typeface="+mn-lt"/>
            </a:endParaRPr>
          </a:p>
          <a:p>
            <a:pPr marL="0" indent="0">
              <a:buNone/>
            </a:pPr>
            <a:r>
              <a:rPr lang="en-US" sz="2000" dirty="0" smtClean="0">
                <a:solidFill>
                  <a:srgbClr val="FFFF00"/>
                </a:solidFill>
                <a:latin typeface="+mn-lt"/>
              </a:rPr>
              <a:t>“There is No Magic Circle” - Mia </a:t>
            </a:r>
            <a:r>
              <a:rPr lang="en-US" sz="2000" dirty="0" err="1" smtClean="0">
                <a:solidFill>
                  <a:srgbClr val="FFFF00"/>
                </a:solidFill>
                <a:latin typeface="+mn-lt"/>
              </a:rPr>
              <a:t>Consalvo</a:t>
            </a:r>
            <a:r>
              <a:rPr lang="en-US" sz="2000" dirty="0">
                <a:solidFill>
                  <a:srgbClr val="FFFF00"/>
                </a:solidFill>
                <a:latin typeface="+mn-lt"/>
              </a:rPr>
              <a:t> </a:t>
            </a:r>
            <a:r>
              <a:rPr lang="en-US" sz="2000" dirty="0" smtClean="0">
                <a:solidFill>
                  <a:srgbClr val="FFFF00"/>
                </a:solidFill>
                <a:latin typeface="+mn-lt"/>
              </a:rPr>
              <a:t>(2009)</a:t>
            </a:r>
            <a:r>
              <a:rPr lang="en-US" sz="1400" dirty="0" smtClean="0">
                <a:solidFill>
                  <a:srgbClr val="FFFFFF"/>
                </a:solidFill>
                <a:latin typeface="+mn-lt"/>
                <a:hlinkClick r:id="rId2"/>
              </a:rPr>
              <a:t>http</a:t>
            </a:r>
            <a:r>
              <a:rPr lang="en-US" sz="1400" dirty="0">
                <a:solidFill>
                  <a:srgbClr val="FFFFFF"/>
                </a:solidFill>
                <a:latin typeface="+mn-lt"/>
                <a:hlinkClick r:id="rId2"/>
              </a:rPr>
              <a:t>://www.academia.edu/654444/</a:t>
            </a:r>
            <a:r>
              <a:rPr lang="en-US" sz="1400" dirty="0" smtClean="0">
                <a:solidFill>
                  <a:srgbClr val="FFFFFF"/>
                </a:solidFill>
                <a:latin typeface="+mn-lt"/>
                <a:hlinkClick r:id="rId2"/>
              </a:rPr>
              <a:t>There_is_no_magic_circle</a:t>
            </a:r>
            <a:endParaRPr lang="en-US" sz="1400" dirty="0" smtClean="0">
              <a:solidFill>
                <a:srgbClr val="FFFFFF"/>
              </a:solidFill>
              <a:latin typeface="+mn-lt"/>
            </a:endParaRPr>
          </a:p>
          <a:p>
            <a:pPr marL="0" indent="0">
              <a:buNone/>
            </a:pPr>
            <a:endParaRPr lang="en-US" sz="1400" dirty="0">
              <a:solidFill>
                <a:srgbClr val="FFFFFF"/>
              </a:solidFill>
              <a:latin typeface="+mn-lt"/>
            </a:endParaRPr>
          </a:p>
          <a:p>
            <a:pPr marL="0" indent="0">
              <a:buNone/>
            </a:pPr>
            <a:r>
              <a:rPr lang="en-US" sz="1600" dirty="0" smtClean="0">
                <a:solidFill>
                  <a:schemeClr val="bg1"/>
                </a:solidFill>
                <a:latin typeface="+mn-lt"/>
              </a:rPr>
              <a:t>“An activity that occurs in a virtual environment is subject to real-world law if the user undertaking the activity reasonably understood, or should have reasonably understood, at the time of acting, that the act would have real-world implications.”</a:t>
            </a:r>
          </a:p>
          <a:p>
            <a:pPr marL="0" indent="0">
              <a:buNone/>
            </a:pPr>
            <a:r>
              <a:rPr lang="en-US" sz="2000" dirty="0" smtClean="0">
                <a:solidFill>
                  <a:srgbClr val="FFFFFF"/>
                </a:solidFill>
                <a:latin typeface="+mn-lt"/>
              </a:rPr>
              <a:t>“Virtual Law: Navigating the Legal Landscape of Virtual Worlds” – Benjamin </a:t>
            </a:r>
            <a:r>
              <a:rPr lang="en-US" sz="2000" dirty="0" err="1" smtClean="0">
                <a:solidFill>
                  <a:srgbClr val="FFFFFF"/>
                </a:solidFill>
                <a:latin typeface="+mn-lt"/>
              </a:rPr>
              <a:t>Duranske</a:t>
            </a:r>
            <a:r>
              <a:rPr lang="en-US" sz="2000" dirty="0" smtClean="0">
                <a:solidFill>
                  <a:srgbClr val="FFFFFF"/>
                </a:solidFill>
                <a:latin typeface="+mn-lt"/>
              </a:rPr>
              <a:t> (Paperback, ABA, 2008)</a:t>
            </a:r>
          </a:p>
          <a:p>
            <a:pPr marL="0" indent="0">
              <a:buNone/>
            </a:pPr>
            <a:endParaRPr lang="en-US" sz="2000" dirty="0">
              <a:solidFill>
                <a:srgbClr val="FFFFFF"/>
              </a:solidFill>
              <a:latin typeface="+mn-lt"/>
            </a:endParaRPr>
          </a:p>
          <a:p>
            <a:pPr marL="0" indent="0">
              <a:buNone/>
            </a:pPr>
            <a:r>
              <a:rPr lang="en-US" sz="1600" b="1" dirty="0" smtClean="0">
                <a:solidFill>
                  <a:srgbClr val="FFFF00"/>
                </a:solidFill>
                <a:latin typeface="+mn-lt"/>
              </a:rPr>
              <a:t>BACK TO: </a:t>
            </a:r>
          </a:p>
          <a:p>
            <a:pPr marL="0" indent="0">
              <a:buNone/>
            </a:pPr>
            <a:r>
              <a:rPr lang="en-US" sz="1600" dirty="0" smtClean="0">
                <a:solidFill>
                  <a:srgbClr val="FFFFFF"/>
                </a:solidFill>
                <a:latin typeface="+mn-lt"/>
              </a:rPr>
              <a:t>Real</a:t>
            </a:r>
            <a:r>
              <a:rPr lang="en-US" sz="1600" dirty="0">
                <a:solidFill>
                  <a:srgbClr val="FFFFFF"/>
                </a:solidFill>
                <a:latin typeface="+mn-lt"/>
              </a:rPr>
              <a:t>-world “play” (“Ingress” – Capture the Flag mechanic)</a:t>
            </a:r>
          </a:p>
          <a:p>
            <a:pPr marL="0" indent="0">
              <a:buNone/>
            </a:pPr>
            <a:r>
              <a:rPr lang="en-US" sz="1600" dirty="0">
                <a:solidFill>
                  <a:srgbClr val="FFFFFF"/>
                </a:solidFill>
                <a:latin typeface="+mn-lt"/>
              </a:rPr>
              <a:t>+ Immersive control mechanism (Google Glass)</a:t>
            </a:r>
          </a:p>
          <a:p>
            <a:pPr marL="0" indent="0">
              <a:buNone/>
            </a:pPr>
            <a:r>
              <a:rPr lang="en-US" sz="1600" dirty="0">
                <a:solidFill>
                  <a:srgbClr val="FFFFFF"/>
                </a:solidFill>
                <a:latin typeface="+mn-lt"/>
              </a:rPr>
              <a:t>+ Anywhere/any device capability (the “cloud”)</a:t>
            </a:r>
          </a:p>
          <a:p>
            <a:pPr marL="0" indent="0">
              <a:buNone/>
            </a:pPr>
            <a:r>
              <a:rPr lang="en-US" sz="1600" dirty="0">
                <a:solidFill>
                  <a:srgbClr val="FFFFFF"/>
                </a:solidFill>
                <a:latin typeface="+mn-lt"/>
              </a:rPr>
              <a:t>+ “Open World” design (literally &amp; Google Earth)</a:t>
            </a:r>
          </a:p>
          <a:p>
            <a:pPr marL="0" indent="0">
              <a:buNone/>
            </a:pPr>
            <a:r>
              <a:rPr lang="en-US" sz="1600" dirty="0">
                <a:solidFill>
                  <a:srgbClr val="FFFFFF"/>
                </a:solidFill>
                <a:latin typeface="+mn-lt"/>
              </a:rPr>
              <a:t>+ Tools/weapons (AR Drone Quadra Copter; Google Car)</a:t>
            </a:r>
          </a:p>
          <a:p>
            <a:pPr marL="0" indent="0">
              <a:buNone/>
            </a:pPr>
            <a:r>
              <a:rPr lang="en-US" sz="1600" b="1" dirty="0">
                <a:solidFill>
                  <a:srgbClr val="FFFF00"/>
                </a:solidFill>
                <a:latin typeface="+mn-lt"/>
              </a:rPr>
              <a:t>IS THIS REALLY A GAME? </a:t>
            </a:r>
            <a:endParaRPr lang="en-US" sz="1600" dirty="0">
              <a:solidFill>
                <a:srgbClr val="FFFF00"/>
              </a:solidFill>
              <a:latin typeface="+mn-lt"/>
            </a:endParaRPr>
          </a:p>
          <a:p>
            <a:pPr marL="0" indent="0">
              <a:buNone/>
            </a:pPr>
            <a:endParaRPr lang="en-US" sz="2000" dirty="0" smtClean="0">
              <a:solidFill>
                <a:srgbClr val="000000"/>
              </a:solidFill>
            </a:endParaRPr>
          </a:p>
          <a:p>
            <a:endParaRPr lang="en-US" dirty="0"/>
          </a:p>
        </p:txBody>
      </p:sp>
      <p:pic>
        <p:nvPicPr>
          <p:cNvPr id="4" name="Content Placeholder 3" descr="800px-Emmen_Smithson_0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68953" y="4020193"/>
            <a:ext cx="3651147" cy="2070515"/>
          </a:xfrm>
          <a:prstGeom prst="rect">
            <a:avLst/>
          </a:prstGeom>
        </p:spPr>
      </p:pic>
    </p:spTree>
    <p:extLst>
      <p:ext uri="{BB962C8B-B14F-4D97-AF65-F5344CB8AC3E}">
        <p14:creationId xmlns:p14="http://schemas.microsoft.com/office/powerpoint/2010/main" val="2515640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377245"/>
            <a:ext cx="9144000" cy="5558077"/>
          </a:xfrm>
        </p:spPr>
        <p:txBody>
          <a:bodyPr>
            <a:normAutofit/>
          </a:bodyPr>
          <a:lstStyle/>
          <a:p>
            <a:pPr marL="0" indent="0">
              <a:buNone/>
            </a:pPr>
            <a:r>
              <a:rPr lang="en-US" sz="5400" dirty="0" smtClean="0">
                <a:solidFill>
                  <a:srgbClr val="FFFF00"/>
                </a:solidFill>
                <a:latin typeface="P22 Typewriter"/>
                <a:cs typeface="P22 Typewriter"/>
              </a:rPr>
              <a:t>So now..</a:t>
            </a:r>
          </a:p>
          <a:p>
            <a:pPr marL="0" indent="0">
              <a:buNone/>
            </a:pPr>
            <a:r>
              <a:rPr lang="en-US" sz="5400" dirty="0" smtClean="0">
                <a:solidFill>
                  <a:srgbClr val="FFFF00"/>
                </a:solidFill>
                <a:latin typeface="P22 Typewriter"/>
                <a:cs typeface="P22 Typewriter"/>
              </a:rPr>
              <a:t>With the </a:t>
            </a:r>
            <a:r>
              <a:rPr lang="en-US" sz="5400" dirty="0" smtClean="0">
                <a:solidFill>
                  <a:schemeClr val="accent2">
                    <a:lumMod val="60000"/>
                    <a:lumOff val="40000"/>
                  </a:schemeClr>
                </a:solidFill>
                <a:latin typeface="P22 Typewriter"/>
                <a:cs typeface="P22 Typewriter"/>
              </a:rPr>
              <a:t>magic circle</a:t>
            </a:r>
            <a:r>
              <a:rPr lang="en-US" sz="5400" dirty="0" smtClean="0">
                <a:solidFill>
                  <a:srgbClr val="FFFF00"/>
                </a:solidFill>
                <a:latin typeface="P22 Typewriter"/>
                <a:cs typeface="P22 Typewriter"/>
              </a:rPr>
              <a:t> shrinking or shrunk</a:t>
            </a:r>
          </a:p>
          <a:p>
            <a:pPr marL="0" indent="0">
              <a:buNone/>
            </a:pPr>
            <a:r>
              <a:rPr lang="en-US" sz="5400" dirty="0" smtClean="0">
                <a:solidFill>
                  <a:srgbClr val="FFFF00"/>
                </a:solidFill>
                <a:latin typeface="P22 Typewriter"/>
                <a:cs typeface="P22 Typewriter"/>
              </a:rPr>
              <a:t>What </a:t>
            </a:r>
            <a:r>
              <a:rPr lang="en-US" sz="5400" dirty="0">
                <a:solidFill>
                  <a:srgbClr val="FFFF00"/>
                </a:solidFill>
                <a:latin typeface="P22 Typewriter"/>
                <a:cs typeface="P22 Typewriter"/>
              </a:rPr>
              <a:t>is original (</a:t>
            </a:r>
            <a:r>
              <a:rPr lang="en-US" sz="5400" dirty="0" smtClean="0">
                <a:solidFill>
                  <a:srgbClr val="FFFF00"/>
                </a:solidFill>
                <a:latin typeface="P22 Typewriter"/>
                <a:cs typeface="P22 Typewriter"/>
              </a:rPr>
              <a:t>&amp; therefore </a:t>
            </a:r>
            <a:r>
              <a:rPr lang="en-US" sz="5400" dirty="0">
                <a:solidFill>
                  <a:srgbClr val="FFFF00"/>
                </a:solidFill>
                <a:latin typeface="P22 Typewriter"/>
                <a:cs typeface="P22 Typewriter"/>
              </a:rPr>
              <a:t>IP) in a Video Game</a:t>
            </a:r>
            <a:r>
              <a:rPr lang="en-US" sz="5400" dirty="0" smtClean="0">
                <a:solidFill>
                  <a:srgbClr val="FFFF00"/>
                </a:solidFill>
                <a:latin typeface="P22 Typewriter"/>
                <a:cs typeface="P22 Typewriter"/>
              </a:rPr>
              <a:t>?</a:t>
            </a:r>
          </a:p>
          <a:p>
            <a:pPr marL="0" indent="0">
              <a:buNone/>
            </a:pPr>
            <a:endParaRPr lang="en-US" sz="3600" dirty="0" smtClean="0">
              <a:solidFill>
                <a:schemeClr val="bg1"/>
              </a:solidFill>
              <a:latin typeface="+mn-lt"/>
              <a:cs typeface="P22 Typewriter"/>
            </a:endParaRPr>
          </a:p>
          <a:p>
            <a:pPr marL="0" indent="0">
              <a:buNone/>
            </a:pPr>
            <a:r>
              <a:rPr lang="en-US" sz="3600" dirty="0" smtClean="0">
                <a:solidFill>
                  <a:schemeClr val="bg1"/>
                </a:solidFill>
                <a:latin typeface="+mn-lt"/>
                <a:cs typeface="P22 Typewriter"/>
              </a:rPr>
              <a:t>(</a:t>
            </a:r>
            <a:r>
              <a:rPr lang="en-US" sz="3600" dirty="0" smtClean="0">
                <a:solidFill>
                  <a:srgbClr val="FF6600"/>
                </a:solidFill>
                <a:latin typeface="+mn-lt"/>
                <a:cs typeface="P22 Typewriter"/>
              </a:rPr>
              <a:t>Hint: </a:t>
            </a:r>
            <a:r>
              <a:rPr lang="en-US" sz="3600" dirty="0" smtClean="0">
                <a:solidFill>
                  <a:schemeClr val="bg1"/>
                </a:solidFill>
                <a:latin typeface="+mn-lt"/>
                <a:cs typeface="P22 Typewriter"/>
              </a:rPr>
              <a:t>not as much as you think..)</a:t>
            </a:r>
            <a:endParaRPr lang="en-US" sz="3600" dirty="0">
              <a:solidFill>
                <a:schemeClr val="bg1"/>
              </a:solidFill>
              <a:latin typeface="+mn-lt"/>
              <a:cs typeface="P22 Typewriter"/>
            </a:endParaRPr>
          </a:p>
          <a:p>
            <a:pPr marL="0" indent="0">
              <a:buNone/>
            </a:pPr>
            <a:endParaRPr lang="en-US" sz="5400" dirty="0"/>
          </a:p>
        </p:txBody>
      </p:sp>
    </p:spTree>
    <p:extLst>
      <p:ext uri="{BB962C8B-B14F-4D97-AF65-F5344CB8AC3E}">
        <p14:creationId xmlns:p14="http://schemas.microsoft.com/office/powerpoint/2010/main" val="1676438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11-08 at 6.56.27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481" r="-528"/>
          <a:stretch/>
        </p:blipFill>
        <p:spPr>
          <a:xfrm>
            <a:off x="1706915" y="230937"/>
            <a:ext cx="5521640" cy="5690944"/>
          </a:xfrm>
        </p:spPr>
      </p:pic>
    </p:spTree>
    <p:extLst>
      <p:ext uri="{BB962C8B-B14F-4D97-AF65-F5344CB8AC3E}">
        <p14:creationId xmlns:p14="http://schemas.microsoft.com/office/powerpoint/2010/main" val="39510172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016000"/>
          </a:xfrm>
        </p:spPr>
        <p:txBody>
          <a:bodyPr>
            <a:noAutofit/>
          </a:bodyPr>
          <a:lstStyle/>
          <a:p>
            <a:r>
              <a:rPr lang="en-US" sz="4800" b="1" dirty="0" smtClean="0">
                <a:solidFill>
                  <a:srgbClr val="FFFF00"/>
                </a:solidFill>
                <a:latin typeface="Arial"/>
                <a:cs typeface="Arial"/>
              </a:rPr>
              <a:t> Psychological factors first</a:t>
            </a:r>
            <a:r>
              <a:rPr lang="is-IS" sz="4800" b="1" dirty="0" smtClean="0">
                <a:solidFill>
                  <a:srgbClr val="FFFF00"/>
                </a:solidFill>
                <a:latin typeface="Arial"/>
                <a:cs typeface="Arial"/>
              </a:rPr>
              <a:t>…</a:t>
            </a:r>
            <a:endParaRPr lang="en-US" sz="4800" b="1" dirty="0">
              <a:solidFill>
                <a:srgbClr val="FFFF00"/>
              </a:solidFill>
              <a:latin typeface="Arial"/>
              <a:cs typeface="Arial"/>
            </a:endParaRPr>
          </a:p>
        </p:txBody>
      </p:sp>
      <p:pic>
        <p:nvPicPr>
          <p:cNvPr id="4" name="Content Placeholder 3" descr="Screen Shot 2015-11-18 at 10.11.57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286" r="-403"/>
          <a:stretch/>
        </p:blipFill>
        <p:spPr>
          <a:xfrm>
            <a:off x="1937478" y="1016000"/>
            <a:ext cx="5275150" cy="4894263"/>
          </a:xfrm>
        </p:spPr>
      </p:pic>
    </p:spTree>
    <p:extLst>
      <p:ext uri="{BB962C8B-B14F-4D97-AF65-F5344CB8AC3E}">
        <p14:creationId xmlns:p14="http://schemas.microsoft.com/office/powerpoint/2010/main" val="32322577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11-18 at 10.09.43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55" r="980"/>
          <a:stretch/>
        </p:blipFill>
        <p:spPr>
          <a:xfrm>
            <a:off x="1628132" y="227660"/>
            <a:ext cx="5372838" cy="2898123"/>
          </a:xfrm>
        </p:spPr>
      </p:pic>
      <p:pic>
        <p:nvPicPr>
          <p:cNvPr id="5" name="Picture 4" descr="Screen Shot 2015-11-18 at 10.10.02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28132" y="3125783"/>
            <a:ext cx="5372838" cy="2648367"/>
          </a:xfrm>
          <a:prstGeom prst="rect">
            <a:avLst/>
          </a:prstGeom>
        </p:spPr>
      </p:pic>
    </p:spTree>
    <p:extLst>
      <p:ext uri="{BB962C8B-B14F-4D97-AF65-F5344CB8AC3E}">
        <p14:creationId xmlns:p14="http://schemas.microsoft.com/office/powerpoint/2010/main" val="42040827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9107"/>
            <a:ext cx="9144000" cy="1016000"/>
          </a:xfrm>
        </p:spPr>
        <p:txBody>
          <a:bodyPr>
            <a:normAutofit/>
          </a:bodyPr>
          <a:lstStyle/>
          <a:p>
            <a:r>
              <a:rPr lang="en-US" sz="5400" b="1" dirty="0" smtClean="0">
                <a:solidFill>
                  <a:srgbClr val="FFFF00"/>
                </a:solidFill>
                <a:latin typeface="+mn-lt"/>
                <a:cs typeface="Times New Roman"/>
              </a:rPr>
              <a:t>STEP 1 – not the “system”</a:t>
            </a:r>
            <a:endParaRPr lang="en-US" sz="5400" b="1" dirty="0">
              <a:solidFill>
                <a:srgbClr val="FFFF00"/>
              </a:solidFill>
              <a:latin typeface="+mn-lt"/>
              <a:cs typeface="Times New Roman"/>
            </a:endParaRPr>
          </a:p>
        </p:txBody>
      </p:sp>
      <p:sp>
        <p:nvSpPr>
          <p:cNvPr id="3" name="Content Placeholder 2"/>
          <p:cNvSpPr>
            <a:spLocks noGrp="1"/>
          </p:cNvSpPr>
          <p:nvPr>
            <p:ph sz="quarter" idx="10"/>
          </p:nvPr>
        </p:nvSpPr>
        <p:spPr>
          <a:xfrm>
            <a:off x="-33485" y="1025106"/>
            <a:ext cx="9144000" cy="5141446"/>
          </a:xfrm>
        </p:spPr>
        <p:txBody>
          <a:bodyPr>
            <a:normAutofit/>
          </a:bodyPr>
          <a:lstStyle/>
          <a:p>
            <a:pPr marL="0" indent="0">
              <a:buNone/>
            </a:pPr>
            <a:r>
              <a:rPr lang="en-US" b="1" i="1" dirty="0">
                <a:solidFill>
                  <a:schemeClr val="bg2"/>
                </a:solidFill>
              </a:rPr>
              <a:t>“Games and Other </a:t>
            </a:r>
            <a:r>
              <a:rPr lang="en-US" b="1" i="1" dirty="0" err="1">
                <a:solidFill>
                  <a:schemeClr val="bg2"/>
                </a:solidFill>
              </a:rPr>
              <a:t>Uncopyrightable</a:t>
            </a:r>
            <a:r>
              <a:rPr lang="en-US" b="1" i="1" dirty="0">
                <a:solidFill>
                  <a:schemeClr val="bg2"/>
                </a:solidFill>
              </a:rPr>
              <a:t> Systems” </a:t>
            </a:r>
            <a:r>
              <a:rPr lang="en-US" dirty="0">
                <a:solidFill>
                  <a:schemeClr val="bg1"/>
                </a:solidFill>
              </a:rPr>
              <a:t>Bruce Boyden (2011) </a:t>
            </a:r>
            <a:r>
              <a:rPr lang="en-US" sz="1600" dirty="0">
                <a:hlinkClick r:id="rId2"/>
              </a:rPr>
              <a:t>http://www.georgemasonlawreview.org/doc/Boyden_18-2_2011.</a:t>
            </a:r>
            <a:r>
              <a:rPr lang="en-US" sz="1600" dirty="0" smtClean="0">
                <a:hlinkClick r:id="rId2"/>
              </a:rPr>
              <a:t>pdf</a:t>
            </a:r>
            <a:endParaRPr lang="en-US" sz="1600" dirty="0" smtClean="0"/>
          </a:p>
          <a:p>
            <a:pPr marL="0" indent="0">
              <a:buNone/>
            </a:pPr>
            <a:r>
              <a:rPr lang="en-US" sz="2000" dirty="0">
                <a:solidFill>
                  <a:srgbClr val="FFFFFF"/>
                </a:solidFill>
              </a:rPr>
              <a:t>“</a:t>
            </a:r>
            <a:r>
              <a:rPr lang="en-US" sz="2000" b="1" dirty="0">
                <a:solidFill>
                  <a:srgbClr val="FFFFFF"/>
                </a:solidFill>
              </a:rPr>
              <a:t>Games are systems in exactly the same way</a:t>
            </a:r>
            <a:r>
              <a:rPr lang="en-US" sz="2000" dirty="0">
                <a:solidFill>
                  <a:srgbClr val="FFFFFF"/>
                </a:solidFill>
              </a:rPr>
              <a:t>. </a:t>
            </a:r>
            <a:r>
              <a:rPr lang="en-US" sz="2000" b="1" dirty="0">
                <a:solidFill>
                  <a:srgbClr val="8EB4E3"/>
                </a:solidFill>
              </a:rPr>
              <a:t>A game, as sold, is only a </a:t>
            </a:r>
            <a:r>
              <a:rPr lang="en-US" sz="2000" b="1" dirty="0" smtClean="0">
                <a:solidFill>
                  <a:srgbClr val="8EB4E3"/>
                </a:solidFill>
              </a:rPr>
              <a:t> </a:t>
            </a:r>
          </a:p>
          <a:p>
            <a:pPr marL="0" indent="0">
              <a:buNone/>
            </a:pPr>
            <a:r>
              <a:rPr lang="en-US" sz="2000" b="1" dirty="0" smtClean="0">
                <a:solidFill>
                  <a:srgbClr val="8EB4E3"/>
                </a:solidFill>
              </a:rPr>
              <a:t>game </a:t>
            </a:r>
            <a:r>
              <a:rPr lang="en-US" sz="2000" b="1" dirty="0">
                <a:solidFill>
                  <a:srgbClr val="8EB4E3"/>
                </a:solidFill>
              </a:rPr>
              <a:t>form; the content necessary for an instance of the game comes </a:t>
            </a:r>
            <a:endParaRPr lang="en-US" sz="2000" b="1" dirty="0" smtClean="0">
              <a:solidFill>
                <a:srgbClr val="8EB4E3"/>
              </a:solidFill>
            </a:endParaRPr>
          </a:p>
          <a:p>
            <a:pPr marL="0" indent="0">
              <a:buNone/>
            </a:pPr>
            <a:r>
              <a:rPr lang="en-US" sz="2000" b="1" dirty="0" smtClean="0">
                <a:solidFill>
                  <a:srgbClr val="8EB4E3"/>
                </a:solidFill>
              </a:rPr>
              <a:t>from </a:t>
            </a:r>
            <a:r>
              <a:rPr lang="en-US" sz="2000" b="1" dirty="0">
                <a:solidFill>
                  <a:srgbClr val="8EB4E3"/>
                </a:solidFill>
              </a:rPr>
              <a:t>the players</a:t>
            </a:r>
            <a:r>
              <a:rPr lang="en-US" sz="2000" dirty="0">
                <a:solidFill>
                  <a:srgbClr val="8EB4E3"/>
                </a:solidFill>
              </a:rPr>
              <a:t>. </a:t>
            </a:r>
            <a:r>
              <a:rPr lang="en-US" sz="2000" dirty="0">
                <a:solidFill>
                  <a:srgbClr val="FFFFFF"/>
                </a:solidFill>
              </a:rPr>
              <a:t>That is, the game form establishes the environment for </a:t>
            </a:r>
            <a:r>
              <a:rPr lang="en-US" sz="2000" dirty="0" smtClean="0">
                <a:solidFill>
                  <a:srgbClr val="FFFFFF"/>
                </a:solidFill>
              </a:rPr>
              <a:t>play </a:t>
            </a:r>
          </a:p>
          <a:p>
            <a:pPr marL="0" indent="0">
              <a:buNone/>
            </a:pPr>
            <a:r>
              <a:rPr lang="en-US" sz="2000" dirty="0" smtClean="0">
                <a:solidFill>
                  <a:srgbClr val="FFFFFF"/>
                </a:solidFill>
              </a:rPr>
              <a:t>—</a:t>
            </a:r>
            <a:r>
              <a:rPr lang="en-US" sz="2000" dirty="0">
                <a:solidFill>
                  <a:srgbClr val="FFFFFF"/>
                </a:solidFill>
              </a:rPr>
              <a:t>the game space—and it defines permissible moves and the conditions for </a:t>
            </a:r>
            <a:r>
              <a:rPr lang="en-US" sz="2000" dirty="0" smtClean="0">
                <a:solidFill>
                  <a:srgbClr val="FFFFFF"/>
                </a:solidFill>
              </a:rPr>
              <a:t> </a:t>
            </a:r>
          </a:p>
          <a:p>
            <a:pPr marL="0" indent="0">
              <a:buNone/>
            </a:pPr>
            <a:r>
              <a:rPr lang="en-US" sz="2000" dirty="0" smtClean="0">
                <a:solidFill>
                  <a:srgbClr val="FFFFFF"/>
                </a:solidFill>
              </a:rPr>
              <a:t>winning </a:t>
            </a:r>
            <a:r>
              <a:rPr lang="en-US" sz="2000" dirty="0">
                <a:solidFill>
                  <a:srgbClr val="FFFFFF"/>
                </a:solidFill>
              </a:rPr>
              <a:t>or drawing. </a:t>
            </a:r>
            <a:r>
              <a:rPr lang="en-US" sz="2000" b="1" dirty="0">
                <a:solidFill>
                  <a:srgbClr val="8EB4E3"/>
                </a:solidFill>
              </a:rPr>
              <a:t>But the game itself is supplied by the players</a:t>
            </a:r>
            <a:r>
              <a:rPr lang="en-US" sz="2000" dirty="0">
                <a:solidFill>
                  <a:srgbClr val="000000"/>
                </a:solidFill>
              </a:rPr>
              <a:t>. </a:t>
            </a:r>
            <a:r>
              <a:rPr lang="en-US" sz="2000" b="1" dirty="0">
                <a:solidFill>
                  <a:srgbClr val="CCC1DA"/>
                </a:solidFill>
              </a:rPr>
              <a:t>Games </a:t>
            </a:r>
            <a:r>
              <a:rPr lang="en-US" sz="2000" b="1" dirty="0" smtClean="0">
                <a:solidFill>
                  <a:srgbClr val="CCC1DA"/>
                </a:solidFill>
              </a:rPr>
              <a:t> </a:t>
            </a:r>
          </a:p>
          <a:p>
            <a:pPr marL="0" indent="0">
              <a:buNone/>
            </a:pPr>
            <a:r>
              <a:rPr lang="en-US" sz="2000" b="1" dirty="0" smtClean="0">
                <a:solidFill>
                  <a:srgbClr val="CCC1DA"/>
                </a:solidFill>
              </a:rPr>
              <a:t>are </a:t>
            </a:r>
            <a:r>
              <a:rPr lang="en-US" sz="2000" b="1" dirty="0">
                <a:solidFill>
                  <a:srgbClr val="CCC1DA"/>
                </a:solidFill>
              </a:rPr>
              <a:t>systems </a:t>
            </a:r>
            <a:r>
              <a:rPr lang="en-US" sz="2000" dirty="0">
                <a:solidFill>
                  <a:srgbClr val="CCC1DA"/>
                </a:solidFill>
              </a:rPr>
              <a:t>in </a:t>
            </a:r>
            <a:r>
              <a:rPr lang="en-US" sz="2000" dirty="0">
                <a:solidFill>
                  <a:srgbClr val="FFFFFF"/>
                </a:solidFill>
              </a:rPr>
              <a:t>the same way that the excluded schemes in the cases above </a:t>
            </a:r>
            <a:r>
              <a:rPr lang="en-US" sz="2000" dirty="0" smtClean="0">
                <a:solidFill>
                  <a:srgbClr val="FFFFFF"/>
                </a:solidFill>
              </a:rPr>
              <a:t> </a:t>
            </a:r>
          </a:p>
          <a:p>
            <a:pPr marL="0" indent="0">
              <a:buNone/>
            </a:pPr>
            <a:r>
              <a:rPr lang="en-US" sz="2000" dirty="0" smtClean="0">
                <a:solidFill>
                  <a:srgbClr val="FFFFFF"/>
                </a:solidFill>
              </a:rPr>
              <a:t>were </a:t>
            </a:r>
            <a:r>
              <a:rPr lang="en-US" sz="2000" dirty="0">
                <a:solidFill>
                  <a:srgbClr val="FFFFFF"/>
                </a:solidFill>
              </a:rPr>
              <a:t>systems.”</a:t>
            </a:r>
          </a:p>
          <a:p>
            <a:pPr marL="0" indent="0">
              <a:buNone/>
            </a:pPr>
            <a:endParaRPr lang="en-US" sz="2000" dirty="0">
              <a:solidFill>
                <a:srgbClr val="FFFFFF"/>
              </a:solidFill>
            </a:endParaRPr>
          </a:p>
          <a:p>
            <a:pPr marL="0" indent="0">
              <a:buNone/>
            </a:pPr>
            <a:r>
              <a:rPr lang="en-US" sz="2000" dirty="0">
                <a:solidFill>
                  <a:srgbClr val="FFFFFF"/>
                </a:solidFill>
              </a:rPr>
              <a:t>“For systems, the rule against the </a:t>
            </a:r>
            <a:r>
              <a:rPr lang="en-US" sz="2000" dirty="0" err="1">
                <a:solidFill>
                  <a:srgbClr val="FFFFFF"/>
                </a:solidFill>
              </a:rPr>
              <a:t>copyrightability</a:t>
            </a:r>
            <a:r>
              <a:rPr lang="en-US" sz="2000" dirty="0">
                <a:solidFill>
                  <a:srgbClr val="FFFFFF"/>
                </a:solidFill>
              </a:rPr>
              <a:t> of games demonstrates why </a:t>
            </a:r>
            <a:r>
              <a:rPr lang="en-US" sz="2000" dirty="0" smtClean="0">
                <a:solidFill>
                  <a:srgbClr val="FFFFFF"/>
                </a:solidFill>
              </a:rPr>
              <a:t> </a:t>
            </a:r>
          </a:p>
          <a:p>
            <a:pPr marL="0" indent="0">
              <a:buNone/>
            </a:pPr>
            <a:r>
              <a:rPr lang="en-US" sz="2000" dirty="0" smtClean="0">
                <a:solidFill>
                  <a:srgbClr val="FFFFFF"/>
                </a:solidFill>
              </a:rPr>
              <a:t>systems </a:t>
            </a:r>
            <a:r>
              <a:rPr lang="en-US" sz="2000" dirty="0">
                <a:solidFill>
                  <a:srgbClr val="FFFFFF"/>
                </a:solidFill>
              </a:rPr>
              <a:t>are generally </a:t>
            </a:r>
            <a:r>
              <a:rPr lang="en-US" sz="2000" dirty="0" err="1">
                <a:solidFill>
                  <a:srgbClr val="FFFFFF"/>
                </a:solidFill>
              </a:rPr>
              <a:t>uncopyrightable</a:t>
            </a:r>
            <a:r>
              <a:rPr lang="en-US" sz="2000" dirty="0">
                <a:solidFill>
                  <a:srgbClr val="FFFFFF"/>
                </a:solidFill>
              </a:rPr>
              <a:t> and why that term has special </a:t>
            </a:r>
            <a:endParaRPr lang="en-US" sz="2000" dirty="0" smtClean="0">
              <a:solidFill>
                <a:srgbClr val="FFFFFF"/>
              </a:solidFill>
            </a:endParaRPr>
          </a:p>
          <a:p>
            <a:pPr marL="0" indent="0">
              <a:buNone/>
            </a:pPr>
            <a:r>
              <a:rPr lang="en-US" sz="2000" dirty="0" smtClean="0">
                <a:solidFill>
                  <a:srgbClr val="FFFFFF"/>
                </a:solidFill>
              </a:rPr>
              <a:t>significance</a:t>
            </a:r>
            <a:r>
              <a:rPr lang="en-US" sz="2000" dirty="0">
                <a:solidFill>
                  <a:srgbClr val="FFFFFF"/>
                </a:solidFill>
              </a:rPr>
              <a:t>. </a:t>
            </a:r>
            <a:r>
              <a:rPr lang="en-US" sz="2000" b="1" dirty="0">
                <a:solidFill>
                  <a:schemeClr val="accent4">
                    <a:lumMod val="40000"/>
                    <a:lumOff val="60000"/>
                  </a:schemeClr>
                </a:solidFill>
              </a:rPr>
              <a:t>The term is not merely a synonym for “idea,” or “process.” </a:t>
            </a:r>
            <a:endParaRPr lang="en-US" sz="2000" b="1" dirty="0" smtClean="0">
              <a:solidFill>
                <a:schemeClr val="accent4">
                  <a:lumMod val="40000"/>
                  <a:lumOff val="60000"/>
                </a:schemeClr>
              </a:solidFill>
            </a:endParaRPr>
          </a:p>
          <a:p>
            <a:pPr marL="0" indent="0">
              <a:buNone/>
            </a:pPr>
            <a:r>
              <a:rPr lang="en-US" sz="2000" b="1" dirty="0" smtClean="0">
                <a:solidFill>
                  <a:schemeClr val="tx2">
                    <a:lumMod val="40000"/>
                    <a:lumOff val="60000"/>
                  </a:schemeClr>
                </a:solidFill>
              </a:rPr>
              <a:t>Systems </a:t>
            </a:r>
            <a:r>
              <a:rPr lang="en-US" sz="2000" b="1" dirty="0">
                <a:solidFill>
                  <a:schemeClr val="tx2">
                    <a:lumMod val="40000"/>
                    <a:lumOff val="60000"/>
                  </a:schemeClr>
                </a:solidFill>
              </a:rPr>
              <a:t>are shells into which users pour meaning</a:t>
            </a:r>
            <a:r>
              <a:rPr lang="en-US" sz="2000" dirty="0">
                <a:solidFill>
                  <a:schemeClr val="tx2">
                    <a:lumMod val="40000"/>
                    <a:lumOff val="60000"/>
                  </a:schemeClr>
                </a:solidFill>
              </a:rPr>
              <a:t>. </a:t>
            </a:r>
            <a:r>
              <a:rPr lang="en-US" sz="2000" dirty="0">
                <a:solidFill>
                  <a:srgbClr val="FFFFFF"/>
                </a:solidFill>
              </a:rPr>
              <a:t>While they may contain </a:t>
            </a:r>
            <a:r>
              <a:rPr lang="en-US" sz="2000" dirty="0" smtClean="0">
                <a:solidFill>
                  <a:srgbClr val="FFFFFF"/>
                </a:solidFill>
              </a:rPr>
              <a:t> </a:t>
            </a:r>
          </a:p>
          <a:p>
            <a:pPr marL="0" indent="0">
              <a:buNone/>
            </a:pPr>
            <a:r>
              <a:rPr lang="en-US" sz="2000" dirty="0" smtClean="0">
                <a:solidFill>
                  <a:srgbClr val="FFFFFF"/>
                </a:solidFill>
              </a:rPr>
              <a:t>expression </a:t>
            </a:r>
            <a:r>
              <a:rPr lang="en-US" sz="2000" dirty="0">
                <a:solidFill>
                  <a:srgbClr val="FFFFFF"/>
                </a:solidFill>
              </a:rPr>
              <a:t>themselves, that expression is there merely to facilitate the meaning </a:t>
            </a:r>
            <a:r>
              <a:rPr lang="en-US" sz="2000" dirty="0" smtClean="0">
                <a:solidFill>
                  <a:srgbClr val="FFFFFF"/>
                </a:solidFill>
              </a:rPr>
              <a:t> </a:t>
            </a:r>
          </a:p>
          <a:p>
            <a:pPr marL="0" indent="0">
              <a:buNone/>
            </a:pPr>
            <a:r>
              <a:rPr lang="en-US" sz="2000" dirty="0" smtClean="0">
                <a:solidFill>
                  <a:srgbClr val="FFFFFF"/>
                </a:solidFill>
              </a:rPr>
              <a:t>added </a:t>
            </a:r>
            <a:r>
              <a:rPr lang="en-US" sz="2000" dirty="0">
                <a:solidFill>
                  <a:srgbClr val="FFFFFF"/>
                </a:solidFill>
              </a:rPr>
              <a:t>by the user. Copyright properly excludes them.”</a:t>
            </a:r>
          </a:p>
          <a:p>
            <a:pPr marL="0" indent="0">
              <a:buNone/>
            </a:pPr>
            <a:endParaRPr lang="en-US" sz="1900" dirty="0" smtClean="0"/>
          </a:p>
          <a:p>
            <a:pPr marL="0" indent="0">
              <a:buNone/>
            </a:pPr>
            <a:endParaRPr lang="en-US" sz="1900" dirty="0"/>
          </a:p>
        </p:txBody>
      </p:sp>
    </p:spTree>
    <p:extLst>
      <p:ext uri="{BB962C8B-B14F-4D97-AF65-F5344CB8AC3E}">
        <p14:creationId xmlns:p14="http://schemas.microsoft.com/office/powerpoint/2010/main" val="14050348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2"/>
            <a:ext cx="8229600" cy="1016000"/>
          </a:xfrm>
        </p:spPr>
        <p:txBody>
          <a:bodyPr>
            <a:noAutofit/>
          </a:bodyPr>
          <a:lstStyle/>
          <a:p>
            <a:r>
              <a:rPr lang="en-US" sz="7200" b="1" dirty="0" smtClean="0">
                <a:solidFill>
                  <a:srgbClr val="FFFF00"/>
                </a:solidFill>
                <a:latin typeface="Times New Roman"/>
                <a:cs typeface="Times New Roman"/>
              </a:rPr>
              <a:t> </a:t>
            </a:r>
            <a:r>
              <a:rPr lang="en-US" sz="6600" b="1" dirty="0" smtClean="0">
                <a:solidFill>
                  <a:srgbClr val="FFFF00"/>
                </a:solidFill>
                <a:latin typeface="+mn-lt"/>
                <a:cs typeface="Times New Roman"/>
              </a:rPr>
              <a:t>Other Steps</a:t>
            </a:r>
            <a:endParaRPr lang="en-US" sz="6600" b="1" dirty="0">
              <a:solidFill>
                <a:srgbClr val="FFFF00"/>
              </a:solidFill>
              <a:latin typeface="+mn-lt"/>
              <a:cs typeface="Times New Roman"/>
            </a:endParaRPr>
          </a:p>
        </p:txBody>
      </p:sp>
      <p:sp>
        <p:nvSpPr>
          <p:cNvPr id="3" name="Content Placeholder 2"/>
          <p:cNvSpPr>
            <a:spLocks noGrp="1"/>
          </p:cNvSpPr>
          <p:nvPr>
            <p:ph sz="quarter" idx="10"/>
          </p:nvPr>
        </p:nvSpPr>
        <p:spPr>
          <a:xfrm>
            <a:off x="457200" y="1028222"/>
            <a:ext cx="8686800" cy="4944824"/>
          </a:xfrm>
        </p:spPr>
        <p:txBody>
          <a:bodyPr>
            <a:noAutofit/>
          </a:bodyPr>
          <a:lstStyle/>
          <a:p>
            <a:pPr marL="0" indent="0">
              <a:buNone/>
            </a:pPr>
            <a:r>
              <a:rPr lang="en-US" sz="4800" dirty="0" smtClean="0">
                <a:solidFill>
                  <a:schemeClr val="bg1"/>
                </a:solidFill>
                <a:latin typeface="+mn-lt"/>
              </a:rPr>
              <a:t>*Not Ideas or General  </a:t>
            </a:r>
          </a:p>
          <a:p>
            <a:pPr marL="0" indent="0">
              <a:buNone/>
            </a:pPr>
            <a:r>
              <a:rPr lang="en-US" sz="4800" dirty="0" smtClean="0">
                <a:solidFill>
                  <a:schemeClr val="bg1"/>
                </a:solidFill>
                <a:latin typeface="+mn-lt"/>
              </a:rPr>
              <a:t> Concepts</a:t>
            </a:r>
          </a:p>
          <a:p>
            <a:pPr marL="0" indent="0">
              <a:buNone/>
            </a:pPr>
            <a:r>
              <a:rPr lang="en-US" sz="4800" dirty="0" smtClean="0">
                <a:solidFill>
                  <a:schemeClr val="bg1"/>
                </a:solidFill>
                <a:latin typeface="+mn-lt"/>
              </a:rPr>
              <a:t>*Not Genres; </a:t>
            </a:r>
            <a:r>
              <a:rPr lang="en-US" sz="4800" i="1" dirty="0" smtClean="0">
                <a:solidFill>
                  <a:schemeClr val="bg1"/>
                </a:solidFill>
                <a:latin typeface="+mn-lt"/>
              </a:rPr>
              <a:t>scenes a faire</a:t>
            </a:r>
          </a:p>
          <a:p>
            <a:pPr marL="0" indent="0">
              <a:buNone/>
            </a:pPr>
            <a:r>
              <a:rPr lang="en-US" sz="4800" dirty="0" smtClean="0">
                <a:solidFill>
                  <a:schemeClr val="bg1"/>
                </a:solidFill>
                <a:latin typeface="+mn-lt"/>
              </a:rPr>
              <a:t>*Not Rules, play methods,  </a:t>
            </a:r>
          </a:p>
          <a:p>
            <a:pPr marL="0" indent="0">
              <a:buNone/>
            </a:pPr>
            <a:r>
              <a:rPr lang="en-US" sz="4800" dirty="0" smtClean="0">
                <a:solidFill>
                  <a:schemeClr val="bg1"/>
                </a:solidFill>
                <a:latin typeface="+mn-lt"/>
              </a:rPr>
              <a:t> common moves </a:t>
            </a:r>
          </a:p>
          <a:p>
            <a:pPr marL="0" indent="0">
              <a:buNone/>
            </a:pPr>
            <a:r>
              <a:rPr lang="en-US" sz="4800" dirty="0" smtClean="0">
                <a:solidFill>
                  <a:schemeClr val="bg1"/>
                </a:solidFill>
                <a:latin typeface="+mn-lt"/>
              </a:rPr>
              <a:t>*Not stock characters</a:t>
            </a:r>
            <a:endParaRPr lang="en-US" sz="4800" dirty="0">
              <a:solidFill>
                <a:schemeClr val="bg1"/>
              </a:solidFill>
              <a:latin typeface="+mn-lt"/>
            </a:endParaRPr>
          </a:p>
        </p:txBody>
      </p:sp>
    </p:spTree>
    <p:extLst>
      <p:ext uri="{BB962C8B-B14F-4D97-AF65-F5344CB8AC3E}">
        <p14:creationId xmlns:p14="http://schemas.microsoft.com/office/powerpoint/2010/main" val="15781196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fontScale="90000"/>
          </a:bodyPr>
          <a:lstStyle/>
          <a:p>
            <a:r>
              <a:rPr lang="en-US" sz="4800" b="1" dirty="0" smtClean="0">
                <a:solidFill>
                  <a:srgbClr val="FFFF00"/>
                </a:solidFill>
                <a:latin typeface="+mn-lt"/>
                <a:cs typeface="Times New Roman"/>
              </a:rPr>
              <a:t>What’s left that is protectable?</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457200" y="1016000"/>
            <a:ext cx="8686800" cy="4955176"/>
          </a:xfrm>
        </p:spPr>
        <p:txBody>
          <a:bodyPr>
            <a:normAutofit lnSpcReduction="10000"/>
          </a:bodyPr>
          <a:lstStyle/>
          <a:p>
            <a:pPr marL="0" indent="0">
              <a:buNone/>
            </a:pPr>
            <a:r>
              <a:rPr lang="en-US" sz="4000" b="1" dirty="0" smtClean="0">
                <a:solidFill>
                  <a:srgbClr val="FF0000"/>
                </a:solidFill>
                <a:latin typeface="+mn-lt"/>
              </a:rPr>
              <a:t>A</a:t>
            </a:r>
            <a:r>
              <a:rPr lang="en-US" sz="4000" b="1" dirty="0" smtClean="0">
                <a:solidFill>
                  <a:srgbClr val="3366FF"/>
                </a:solidFill>
                <a:latin typeface="+mn-lt"/>
              </a:rPr>
              <a:t>R</a:t>
            </a:r>
            <a:r>
              <a:rPr lang="en-US" sz="4000" b="1" dirty="0" smtClean="0">
                <a:solidFill>
                  <a:srgbClr val="008000"/>
                </a:solidFill>
                <a:latin typeface="+mn-lt"/>
              </a:rPr>
              <a:t>T</a:t>
            </a:r>
            <a:r>
              <a:rPr lang="en-US" sz="4000" b="1" dirty="0" smtClean="0">
                <a:solidFill>
                  <a:schemeClr val="bg1"/>
                </a:solidFill>
                <a:latin typeface="+mn-lt"/>
              </a:rPr>
              <a:t> - look &amp; feel</a:t>
            </a:r>
          </a:p>
          <a:p>
            <a:pPr marL="0" indent="0">
              <a:buNone/>
            </a:pPr>
            <a:r>
              <a:rPr lang="en-US" sz="3000" dirty="0" smtClean="0">
                <a:solidFill>
                  <a:schemeClr val="accent3">
                    <a:lumMod val="40000"/>
                    <a:lumOff val="60000"/>
                  </a:schemeClr>
                </a:solidFill>
                <a:latin typeface="+mn-lt"/>
              </a:rPr>
              <a:t>&amp; Atari v. Oman (Breakout) almost denied that</a:t>
            </a:r>
          </a:p>
          <a:p>
            <a:pPr marL="0" indent="0">
              <a:buNone/>
            </a:pPr>
            <a:r>
              <a:rPr lang="en-US" sz="4000" b="1" dirty="0" smtClean="0">
                <a:solidFill>
                  <a:schemeClr val="bg1"/>
                </a:solidFill>
                <a:latin typeface="+mn-lt"/>
              </a:rPr>
              <a:t>+</a:t>
            </a:r>
          </a:p>
          <a:p>
            <a:pPr marL="0" indent="0">
              <a:buNone/>
            </a:pPr>
            <a:r>
              <a:rPr lang="en-US" sz="4000" b="1" dirty="0" smtClean="0">
                <a:solidFill>
                  <a:schemeClr val="bg1"/>
                </a:solidFill>
                <a:latin typeface="+mn-lt"/>
              </a:rPr>
              <a:t>Underlying Code</a:t>
            </a:r>
          </a:p>
          <a:p>
            <a:pPr marL="0" indent="0">
              <a:buNone/>
            </a:pPr>
            <a:r>
              <a:rPr lang="en-US" sz="4000" b="1" dirty="0" smtClean="0">
                <a:solidFill>
                  <a:schemeClr val="bg1"/>
                </a:solidFill>
                <a:latin typeface="+mn-lt"/>
              </a:rPr>
              <a:t>+</a:t>
            </a:r>
          </a:p>
          <a:p>
            <a:pPr marL="0" indent="0">
              <a:buNone/>
            </a:pPr>
            <a:r>
              <a:rPr lang="en-US" sz="4000" b="1" dirty="0" smtClean="0">
                <a:solidFill>
                  <a:schemeClr val="bg1"/>
                </a:solidFill>
                <a:latin typeface="+mn-lt"/>
              </a:rPr>
              <a:t>Sound</a:t>
            </a:r>
          </a:p>
          <a:p>
            <a:pPr marL="0" indent="0">
              <a:buNone/>
            </a:pPr>
            <a:r>
              <a:rPr lang="en-US" sz="4000" b="1" dirty="0">
                <a:solidFill>
                  <a:schemeClr val="bg1"/>
                </a:solidFill>
                <a:latin typeface="+mn-lt"/>
              </a:rPr>
              <a:t>+</a:t>
            </a:r>
            <a:r>
              <a:rPr lang="en-US" sz="4000" b="1" dirty="0" smtClean="0">
                <a:solidFill>
                  <a:schemeClr val="bg1"/>
                </a:solidFill>
                <a:latin typeface="+mn-lt"/>
              </a:rPr>
              <a:t> </a:t>
            </a:r>
          </a:p>
          <a:p>
            <a:pPr marL="0" indent="0">
              <a:buNone/>
            </a:pPr>
            <a:r>
              <a:rPr lang="en-US" sz="4000" b="1" dirty="0" smtClean="0">
                <a:solidFill>
                  <a:schemeClr val="bg1"/>
                </a:solidFill>
                <a:latin typeface="+mn-lt"/>
              </a:rPr>
              <a:t>Plagiarism </a:t>
            </a:r>
            <a:r>
              <a:rPr lang="en-US" sz="4000" i="1" dirty="0" smtClean="0">
                <a:solidFill>
                  <a:schemeClr val="bg1"/>
                </a:solidFill>
                <a:latin typeface="+mn-lt"/>
              </a:rPr>
              <a:t>(protected against)</a:t>
            </a:r>
          </a:p>
          <a:p>
            <a:pPr marL="0" indent="0">
              <a:buNone/>
            </a:pPr>
            <a:r>
              <a:rPr lang="en-US" dirty="0" smtClean="0"/>
              <a:t>  </a:t>
            </a:r>
            <a:endParaRPr lang="en-US" dirty="0"/>
          </a:p>
        </p:txBody>
      </p:sp>
    </p:spTree>
    <p:extLst>
      <p:ext uri="{BB962C8B-B14F-4D97-AF65-F5344CB8AC3E}">
        <p14:creationId xmlns:p14="http://schemas.microsoft.com/office/powerpoint/2010/main" val="18131455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576"/>
            <a:ext cx="9144000" cy="603474"/>
          </a:xfrm>
        </p:spPr>
        <p:txBody>
          <a:bodyPr>
            <a:noAutofit/>
          </a:bodyPr>
          <a:lstStyle/>
          <a:p>
            <a:r>
              <a:rPr lang="en-US" sz="3600" b="1" dirty="0" smtClean="0"/>
              <a:t>      </a:t>
            </a:r>
            <a:r>
              <a:rPr lang="en-US" sz="4400" b="1" dirty="0" smtClean="0">
                <a:solidFill>
                  <a:srgbClr val="FFFF00"/>
                </a:solidFill>
                <a:latin typeface="Times New Roman"/>
                <a:cs typeface="Times New Roman"/>
              </a:rPr>
              <a:t>Original-</a:t>
            </a:r>
            <a:r>
              <a:rPr lang="en-US" sz="4400" b="1" dirty="0" smtClean="0">
                <a:solidFill>
                  <a:srgbClr val="FF0000"/>
                </a:solidFill>
                <a:latin typeface="Times New Roman"/>
                <a:cs typeface="Times New Roman"/>
              </a:rPr>
              <a:t>ism </a:t>
            </a:r>
            <a:r>
              <a:rPr lang="en-US" sz="4400" b="1" dirty="0" smtClean="0">
                <a:solidFill>
                  <a:srgbClr val="FFFF00"/>
                </a:solidFill>
                <a:latin typeface="Times New Roman"/>
                <a:cs typeface="Times New Roman"/>
              </a:rPr>
              <a:t>cases </a:t>
            </a:r>
            <a:endParaRPr lang="en-US" sz="4400" i="1" dirty="0">
              <a:solidFill>
                <a:srgbClr val="FFFF00"/>
              </a:solidFill>
              <a:latin typeface="Times New Roman"/>
              <a:cs typeface="Times New Roman"/>
            </a:endParaRPr>
          </a:p>
        </p:txBody>
      </p:sp>
      <p:sp>
        <p:nvSpPr>
          <p:cNvPr id="3" name="Content Placeholder 2"/>
          <p:cNvSpPr>
            <a:spLocks noGrp="1"/>
          </p:cNvSpPr>
          <p:nvPr>
            <p:ph sz="quarter" idx="10"/>
          </p:nvPr>
        </p:nvSpPr>
        <p:spPr>
          <a:xfrm>
            <a:off x="0" y="804790"/>
            <a:ext cx="9144000" cy="5143106"/>
          </a:xfrm>
        </p:spPr>
        <p:txBody>
          <a:bodyPr>
            <a:normAutofit lnSpcReduction="10000"/>
          </a:bodyPr>
          <a:lstStyle/>
          <a:p>
            <a:pPr marL="0" indent="0">
              <a:buNone/>
            </a:pPr>
            <a:r>
              <a:rPr lang="en-US" sz="1600" dirty="0" smtClean="0">
                <a:solidFill>
                  <a:schemeClr val="bg1"/>
                </a:solidFill>
                <a:latin typeface="+mn-lt"/>
              </a:rPr>
              <a:t>* “IGT v. Alliance Gaming Corp” </a:t>
            </a:r>
            <a:r>
              <a:rPr lang="en-US" sz="1600" dirty="0">
                <a:solidFill>
                  <a:schemeClr val="bg1"/>
                </a:solidFill>
                <a:latin typeface="+mn-lt"/>
              </a:rPr>
              <a:t>(wheel of </a:t>
            </a:r>
            <a:r>
              <a:rPr lang="en-US" sz="1600" dirty="0" smtClean="0">
                <a:solidFill>
                  <a:schemeClr val="bg1"/>
                </a:solidFill>
                <a:latin typeface="+mn-lt"/>
              </a:rPr>
              <a:t>Fortune </a:t>
            </a:r>
            <a:r>
              <a:rPr lang="en-US" sz="1200" dirty="0" smtClean="0">
                <a:solidFill>
                  <a:schemeClr val="bg1"/>
                </a:solidFill>
                <a:latin typeface="+mn-lt"/>
                <a:hlinkClick r:id="rId2"/>
              </a:rPr>
              <a:t>http</a:t>
            </a:r>
            <a:r>
              <a:rPr lang="en-US" sz="1200" dirty="0">
                <a:solidFill>
                  <a:schemeClr val="bg1"/>
                </a:solidFill>
                <a:latin typeface="+mn-lt"/>
                <a:hlinkClick r:id="rId2"/>
              </a:rPr>
              <a:t>://www.bakerlaw.com/alerts/patent-watch-igt-v-alliance-gaming-corp-12-20-2012</a:t>
            </a:r>
            <a:r>
              <a:rPr lang="en-US" sz="1200" dirty="0" smtClean="0">
                <a:solidFill>
                  <a:schemeClr val="bg1"/>
                </a:solidFill>
                <a:latin typeface="+mn-lt"/>
                <a:hlinkClick r:id="rId2"/>
              </a:rPr>
              <a:t>/</a:t>
            </a:r>
            <a:endParaRPr lang="en-US" sz="1200" dirty="0" smtClean="0">
              <a:solidFill>
                <a:schemeClr val="bg1"/>
              </a:solidFill>
              <a:latin typeface="+mn-lt"/>
            </a:endParaRPr>
          </a:p>
          <a:p>
            <a:pPr marL="0" indent="0">
              <a:buNone/>
            </a:pPr>
            <a:r>
              <a:rPr lang="en-US" sz="1600" dirty="0" smtClean="0">
                <a:solidFill>
                  <a:schemeClr val="bg1"/>
                </a:solidFill>
                <a:latin typeface="+mn-lt"/>
              </a:rPr>
              <a:t>* “Washington </a:t>
            </a:r>
            <a:r>
              <a:rPr lang="en-US" sz="1600" dirty="0">
                <a:solidFill>
                  <a:schemeClr val="bg1"/>
                </a:solidFill>
                <a:latin typeface="+mn-lt"/>
              </a:rPr>
              <a:t>v. Take-two Interactive Software, Inc., et al</a:t>
            </a:r>
            <a:r>
              <a:rPr lang="en-US" sz="1600" dirty="0" smtClean="0">
                <a:solidFill>
                  <a:schemeClr val="bg1"/>
                </a:solidFill>
                <a:latin typeface="+mn-lt"/>
              </a:rPr>
              <a:t>.” (misappropriation of likeness in GTA) </a:t>
            </a:r>
            <a:r>
              <a:rPr lang="en-US" sz="1200" dirty="0" smtClean="0">
                <a:solidFill>
                  <a:schemeClr val="bg1"/>
                </a:solidFill>
                <a:latin typeface="+mn-lt"/>
                <a:hlinkClick r:id="rId3"/>
              </a:rPr>
              <a:t>http</a:t>
            </a:r>
            <a:r>
              <a:rPr lang="en-US" sz="1200" dirty="0">
                <a:solidFill>
                  <a:schemeClr val="bg1"/>
                </a:solidFill>
                <a:latin typeface="+mn-lt"/>
                <a:hlinkClick r:id="rId3"/>
              </a:rPr>
              <a:t>://www.loeb.com/news/CaseList.aspx?Type=ip&amp;case=</a:t>
            </a:r>
            <a:r>
              <a:rPr lang="en-US" sz="1200" dirty="0" smtClean="0">
                <a:solidFill>
                  <a:schemeClr val="bg1"/>
                </a:solidFill>
                <a:latin typeface="+mn-lt"/>
                <a:hlinkClick r:id="rId3"/>
              </a:rPr>
              <a:t>1907</a:t>
            </a:r>
            <a:endParaRPr lang="en-US" sz="1200" dirty="0" smtClean="0">
              <a:solidFill>
                <a:schemeClr val="bg1"/>
              </a:solidFill>
              <a:latin typeface="+mn-lt"/>
            </a:endParaRPr>
          </a:p>
          <a:p>
            <a:pPr marL="0" indent="0">
              <a:buNone/>
            </a:pPr>
            <a:r>
              <a:rPr lang="en-US" sz="1600" dirty="0" smtClean="0">
                <a:solidFill>
                  <a:schemeClr val="bg1"/>
                </a:solidFill>
                <a:latin typeface="+mn-lt"/>
              </a:rPr>
              <a:t>* “GSC Game World Claims Ownership of S.T.A.L.K.E.R. Game </a:t>
            </a:r>
            <a:r>
              <a:rPr lang="en-US" sz="1600" dirty="0" err="1" smtClean="0">
                <a:solidFill>
                  <a:schemeClr val="bg1"/>
                </a:solidFill>
                <a:latin typeface="+mn-lt"/>
              </a:rPr>
              <a:t>Rights”</a:t>
            </a:r>
            <a:r>
              <a:rPr lang="en-US" sz="1200" dirty="0" err="1" smtClean="0">
                <a:solidFill>
                  <a:schemeClr val="bg1"/>
                </a:solidFill>
                <a:latin typeface="+mn-lt"/>
                <a:hlinkClick r:id="rId4"/>
              </a:rPr>
              <a:t>http</a:t>
            </a:r>
            <a:r>
              <a:rPr lang="en-US" sz="1200" dirty="0">
                <a:solidFill>
                  <a:schemeClr val="bg1"/>
                </a:solidFill>
                <a:latin typeface="+mn-lt"/>
                <a:hlinkClick r:id="rId4"/>
              </a:rPr>
              <a:t>://gamepolitics.com/2012/12/13/gsc-game-world-claims-ownership-stalker-game-rights#.</a:t>
            </a:r>
            <a:r>
              <a:rPr lang="en-US" sz="1200" dirty="0" smtClean="0">
                <a:solidFill>
                  <a:schemeClr val="bg1"/>
                </a:solidFill>
                <a:latin typeface="+mn-lt"/>
                <a:hlinkClick r:id="rId4"/>
              </a:rPr>
              <a:t>UTb246XR2kU</a:t>
            </a:r>
            <a:endParaRPr lang="en-US" sz="1200" dirty="0" smtClean="0">
              <a:solidFill>
                <a:schemeClr val="bg1"/>
              </a:solidFill>
              <a:latin typeface="+mn-lt"/>
            </a:endParaRPr>
          </a:p>
          <a:p>
            <a:pPr marL="0" indent="0">
              <a:buNone/>
            </a:pPr>
            <a:r>
              <a:rPr lang="en-US" sz="1600" dirty="0" smtClean="0">
                <a:solidFill>
                  <a:schemeClr val="bg1"/>
                </a:solidFill>
                <a:latin typeface="+mn-lt"/>
              </a:rPr>
              <a:t>* “SEGA </a:t>
            </a:r>
            <a:r>
              <a:rPr lang="en-US" sz="1600" dirty="0">
                <a:solidFill>
                  <a:schemeClr val="bg1"/>
                </a:solidFill>
                <a:latin typeface="+mn-lt"/>
              </a:rPr>
              <a:t>Takes Legal Action Against Level-5 Over Nintendo DS </a:t>
            </a:r>
            <a:r>
              <a:rPr lang="en-US" sz="1600" dirty="0" smtClean="0">
                <a:solidFill>
                  <a:schemeClr val="bg1"/>
                </a:solidFill>
                <a:latin typeface="+mn-lt"/>
              </a:rPr>
              <a:t>Patent </a:t>
            </a:r>
            <a:r>
              <a:rPr lang="en-US" sz="1600" dirty="0" err="1" smtClean="0">
                <a:solidFill>
                  <a:schemeClr val="bg1"/>
                </a:solidFill>
                <a:latin typeface="+mn-lt"/>
              </a:rPr>
              <a:t>Dispute”</a:t>
            </a:r>
            <a:r>
              <a:rPr lang="en-US" sz="1200" dirty="0" err="1" smtClean="0">
                <a:solidFill>
                  <a:schemeClr val="bg1"/>
                </a:solidFill>
                <a:latin typeface="+mn-lt"/>
                <a:hlinkClick r:id="rId5"/>
              </a:rPr>
              <a:t>http</a:t>
            </a:r>
            <a:r>
              <a:rPr lang="en-US" sz="1200" dirty="0">
                <a:solidFill>
                  <a:schemeClr val="bg1"/>
                </a:solidFill>
                <a:latin typeface="+mn-lt"/>
                <a:hlinkClick r:id="rId5"/>
              </a:rPr>
              <a:t>://www.nintendolife.com/news/2012/12/</a:t>
            </a:r>
            <a:r>
              <a:rPr lang="en-US" sz="1200" dirty="0" smtClean="0">
                <a:solidFill>
                  <a:schemeClr val="bg1"/>
                </a:solidFill>
                <a:latin typeface="+mn-lt"/>
                <a:hlinkClick r:id="rId5"/>
              </a:rPr>
              <a:t>sega_takes_legal_action_against_level_5_over_nintendo_ds_patent_dispute</a:t>
            </a:r>
            <a:endParaRPr lang="en-US" sz="1200" dirty="0" smtClean="0">
              <a:solidFill>
                <a:schemeClr val="bg1"/>
              </a:solidFill>
              <a:latin typeface="+mn-lt"/>
            </a:endParaRPr>
          </a:p>
          <a:p>
            <a:pPr marL="0" indent="0">
              <a:buNone/>
            </a:pPr>
            <a:r>
              <a:rPr lang="en-US" sz="1600" dirty="0" smtClean="0">
                <a:solidFill>
                  <a:schemeClr val="bg1"/>
                </a:solidFill>
                <a:latin typeface="+mn-lt"/>
              </a:rPr>
              <a:t>* “Court </a:t>
            </a:r>
            <a:r>
              <a:rPr lang="en-US" sz="1600" dirty="0">
                <a:solidFill>
                  <a:schemeClr val="bg1"/>
                </a:solidFill>
                <a:latin typeface="+mn-lt"/>
              </a:rPr>
              <a:t>Tackles Copyright Issue of "Throwback" NFL Uniforms in </a:t>
            </a:r>
            <a:r>
              <a:rPr lang="en-US" sz="1600" dirty="0" smtClean="0">
                <a:solidFill>
                  <a:schemeClr val="bg1"/>
                </a:solidFill>
                <a:latin typeface="+mn-lt"/>
              </a:rPr>
              <a:t>Video Games” </a:t>
            </a:r>
            <a:r>
              <a:rPr lang="en-US" sz="1200" dirty="0" smtClean="0">
                <a:solidFill>
                  <a:schemeClr val="bg1"/>
                </a:solidFill>
                <a:latin typeface="+mn-lt"/>
                <a:hlinkClick r:id="rId6"/>
              </a:rPr>
              <a:t>http</a:t>
            </a:r>
            <a:r>
              <a:rPr lang="en-US" sz="1200" dirty="0">
                <a:solidFill>
                  <a:schemeClr val="bg1"/>
                </a:solidFill>
                <a:latin typeface="+mn-lt"/>
                <a:hlinkClick r:id="rId6"/>
              </a:rPr>
              <a:t>://www.manatt.com/SportsLaw/</a:t>
            </a:r>
            <a:r>
              <a:rPr lang="en-US" sz="1200" dirty="0" smtClean="0">
                <a:solidFill>
                  <a:schemeClr val="bg1"/>
                </a:solidFill>
                <a:latin typeface="+mn-lt"/>
                <a:hlinkClick r:id="rId6"/>
              </a:rPr>
              <a:t>Court_Tackles_Copyright_Issue_of_Throwback_NFL_Uniforms_in_Video_Games.aspx</a:t>
            </a:r>
            <a:endParaRPr lang="en-US" sz="1200" dirty="0" smtClean="0">
              <a:solidFill>
                <a:schemeClr val="bg1"/>
              </a:solidFill>
              <a:latin typeface="+mn-lt"/>
            </a:endParaRPr>
          </a:p>
          <a:p>
            <a:pPr marL="0" indent="0">
              <a:buNone/>
            </a:pPr>
            <a:r>
              <a:rPr lang="en-US" sz="1600" dirty="0" smtClean="0">
                <a:solidFill>
                  <a:schemeClr val="bg1"/>
                </a:solidFill>
                <a:latin typeface="+mn-lt"/>
              </a:rPr>
              <a:t>* “</a:t>
            </a:r>
            <a:r>
              <a:rPr lang="en-US" sz="1600" dirty="0" err="1" smtClean="0">
                <a:solidFill>
                  <a:schemeClr val="bg1"/>
                </a:solidFill>
                <a:latin typeface="+mn-lt"/>
              </a:rPr>
              <a:t>Tweeria</a:t>
            </a:r>
            <a:r>
              <a:rPr lang="en-US" sz="1600" dirty="0" smtClean="0">
                <a:solidFill>
                  <a:schemeClr val="bg1"/>
                </a:solidFill>
                <a:latin typeface="+mn-lt"/>
              </a:rPr>
              <a:t> Struggles With Copyright </a:t>
            </a:r>
            <a:r>
              <a:rPr lang="en-US" sz="1600" dirty="0" err="1" smtClean="0">
                <a:solidFill>
                  <a:schemeClr val="bg1"/>
                </a:solidFill>
                <a:latin typeface="+mn-lt"/>
              </a:rPr>
              <a:t>Problems”</a:t>
            </a:r>
            <a:r>
              <a:rPr lang="en-US" sz="1200" dirty="0" err="1" smtClean="0">
                <a:solidFill>
                  <a:schemeClr val="bg1"/>
                </a:solidFill>
                <a:latin typeface="+mn-lt"/>
                <a:hlinkClick r:id="rId7"/>
              </a:rPr>
              <a:t>http</a:t>
            </a:r>
            <a:r>
              <a:rPr lang="en-US" sz="1200" dirty="0">
                <a:solidFill>
                  <a:schemeClr val="bg1"/>
                </a:solidFill>
                <a:latin typeface="+mn-lt"/>
                <a:hlinkClick r:id="rId7"/>
              </a:rPr>
              <a:t>://www.gamepolitics.com/2012/12/27/tweeria-struggles-copyright-problems#.</a:t>
            </a:r>
            <a:r>
              <a:rPr lang="en-US" sz="1200" dirty="0" smtClean="0">
                <a:solidFill>
                  <a:schemeClr val="bg1"/>
                </a:solidFill>
                <a:latin typeface="+mn-lt"/>
                <a:hlinkClick r:id="rId7"/>
              </a:rPr>
              <a:t>UTb6UaXR2kU</a:t>
            </a:r>
            <a:endParaRPr lang="en-US" sz="1200" dirty="0" smtClean="0">
              <a:solidFill>
                <a:schemeClr val="bg1"/>
              </a:solidFill>
              <a:latin typeface="+mn-lt"/>
            </a:endParaRPr>
          </a:p>
          <a:p>
            <a:pPr marL="0" indent="0">
              <a:buNone/>
            </a:pPr>
            <a:r>
              <a:rPr lang="en-US" sz="1600" dirty="0" smtClean="0">
                <a:solidFill>
                  <a:schemeClr val="bg1"/>
                </a:solidFill>
                <a:latin typeface="+mn-lt"/>
              </a:rPr>
              <a:t>* “</a:t>
            </a:r>
            <a:r>
              <a:rPr lang="en-US" sz="1600" dirty="0" err="1" smtClean="0">
                <a:solidFill>
                  <a:schemeClr val="bg1"/>
                </a:solidFill>
                <a:latin typeface="+mn-lt"/>
              </a:rPr>
              <a:t>Tetricide</a:t>
            </a:r>
            <a:r>
              <a:rPr lang="en-US" sz="1600" dirty="0">
                <a:solidFill>
                  <a:schemeClr val="bg1"/>
                </a:solidFill>
                <a:latin typeface="+mn-lt"/>
              </a:rPr>
              <a:t>” </a:t>
            </a:r>
            <a:r>
              <a:rPr lang="en-US" sz="1200" dirty="0">
                <a:solidFill>
                  <a:schemeClr val="bg1"/>
                </a:solidFill>
                <a:latin typeface="+mn-lt"/>
                <a:hlinkClick r:id="rId8"/>
              </a:rPr>
              <a:t>http://uttresl.wordpress.com/2013/02/01/tetricide-2</a:t>
            </a:r>
            <a:r>
              <a:rPr lang="en-US" sz="1200" dirty="0" smtClean="0">
                <a:solidFill>
                  <a:schemeClr val="bg1"/>
                </a:solidFill>
                <a:latin typeface="+mn-lt"/>
                <a:hlinkClick r:id="rId8"/>
              </a:rPr>
              <a:t>/</a:t>
            </a:r>
            <a:endParaRPr lang="en-US" sz="1200" dirty="0" smtClean="0">
              <a:solidFill>
                <a:schemeClr val="bg1"/>
              </a:solidFill>
              <a:latin typeface="+mn-lt"/>
            </a:endParaRPr>
          </a:p>
          <a:p>
            <a:pPr marL="0" indent="0">
              <a:buNone/>
            </a:pPr>
            <a:r>
              <a:rPr lang="en-US" sz="1600" dirty="0" smtClean="0">
                <a:solidFill>
                  <a:schemeClr val="bg1"/>
                </a:solidFill>
                <a:latin typeface="+mn-lt"/>
              </a:rPr>
              <a:t>* “Wizards of the Coast Sued for Magic: The Gathering Online Patent Infringement </a:t>
            </a:r>
            <a:r>
              <a:rPr lang="en-US" sz="1600" dirty="0" err="1" smtClean="0">
                <a:solidFill>
                  <a:schemeClr val="bg1"/>
                </a:solidFill>
                <a:latin typeface="+mn-lt"/>
              </a:rPr>
              <a:t>Claims”</a:t>
            </a:r>
            <a:r>
              <a:rPr lang="en-US" sz="1200" dirty="0" err="1" smtClean="0">
                <a:solidFill>
                  <a:schemeClr val="bg1"/>
                </a:solidFill>
                <a:latin typeface="+mn-lt"/>
                <a:hlinkClick r:id="rId9"/>
              </a:rPr>
              <a:t>http</a:t>
            </a:r>
            <a:r>
              <a:rPr lang="en-US" sz="1200" dirty="0">
                <a:solidFill>
                  <a:schemeClr val="bg1"/>
                </a:solidFill>
                <a:latin typeface="+mn-lt"/>
                <a:hlinkClick r:id="rId9"/>
              </a:rPr>
              <a:t>://gamepolitics.com/2012/11/02/wizards-coast-sued-magic-gathering-online-patent-infringement-claims#.</a:t>
            </a:r>
            <a:r>
              <a:rPr lang="en-US" sz="1200" dirty="0" smtClean="0">
                <a:solidFill>
                  <a:schemeClr val="bg1"/>
                </a:solidFill>
                <a:latin typeface="+mn-lt"/>
                <a:hlinkClick r:id="rId9"/>
              </a:rPr>
              <a:t>UTb8KKXR2kU</a:t>
            </a:r>
            <a:endParaRPr lang="en-US" sz="1200" dirty="0" smtClean="0">
              <a:solidFill>
                <a:schemeClr val="bg1"/>
              </a:solidFill>
              <a:latin typeface="+mn-lt"/>
            </a:endParaRPr>
          </a:p>
          <a:p>
            <a:pPr marL="0" indent="0">
              <a:buNone/>
            </a:pPr>
            <a:r>
              <a:rPr lang="en-US" sz="1600" dirty="0" smtClean="0">
                <a:solidFill>
                  <a:schemeClr val="bg1"/>
                </a:solidFill>
                <a:latin typeface="+mn-lt"/>
              </a:rPr>
              <a:t>* “Scrabble 3D tile held to be invalid by High Court - JW Spear &amp; Sons Ltd and Mattel </a:t>
            </a:r>
            <a:r>
              <a:rPr lang="en-US" sz="1600" dirty="0" err="1" smtClean="0">
                <a:solidFill>
                  <a:schemeClr val="bg1"/>
                </a:solidFill>
                <a:latin typeface="+mn-lt"/>
              </a:rPr>
              <a:t>Inc</a:t>
            </a:r>
            <a:r>
              <a:rPr lang="en-US" sz="1600" dirty="0" smtClean="0">
                <a:solidFill>
                  <a:schemeClr val="bg1"/>
                </a:solidFill>
                <a:latin typeface="+mn-lt"/>
              </a:rPr>
              <a:t> v </a:t>
            </a:r>
            <a:r>
              <a:rPr lang="en-US" sz="1600" dirty="0" err="1" smtClean="0">
                <a:solidFill>
                  <a:schemeClr val="bg1"/>
                </a:solidFill>
                <a:latin typeface="+mn-lt"/>
              </a:rPr>
              <a:t>Zynga</a:t>
            </a:r>
            <a:r>
              <a:rPr lang="en-US" sz="1600" dirty="0" smtClean="0">
                <a:solidFill>
                  <a:schemeClr val="bg1"/>
                </a:solidFill>
                <a:latin typeface="+mn-lt"/>
              </a:rPr>
              <a:t>” </a:t>
            </a:r>
            <a:r>
              <a:rPr lang="en-US" sz="1200" dirty="0" smtClean="0">
                <a:solidFill>
                  <a:schemeClr val="bg1"/>
                </a:solidFill>
                <a:latin typeface="+mn-lt"/>
                <a:hlinkClick r:id="rId10"/>
              </a:rPr>
              <a:t>http</a:t>
            </a:r>
            <a:r>
              <a:rPr lang="en-US" sz="1200" dirty="0">
                <a:solidFill>
                  <a:schemeClr val="bg1"/>
                </a:solidFill>
                <a:latin typeface="+mn-lt"/>
                <a:hlinkClick r:id="rId10"/>
              </a:rPr>
              <a:t>://www.lexology.com/library/detail.aspx?g=c918285f-f721-4a1a-8b70-</a:t>
            </a:r>
            <a:r>
              <a:rPr lang="en-US" sz="1200" dirty="0" smtClean="0">
                <a:solidFill>
                  <a:schemeClr val="bg1"/>
                </a:solidFill>
                <a:latin typeface="+mn-lt"/>
                <a:hlinkClick r:id="rId10"/>
              </a:rPr>
              <a:t>80dce5b422ba</a:t>
            </a:r>
            <a:endParaRPr lang="en-US" sz="1200" dirty="0" smtClean="0">
              <a:solidFill>
                <a:schemeClr val="bg1"/>
              </a:solidFill>
              <a:latin typeface="+mn-lt"/>
            </a:endParaRPr>
          </a:p>
          <a:p>
            <a:pPr marL="0" indent="0">
              <a:buNone/>
            </a:pPr>
            <a:r>
              <a:rPr lang="en-US" sz="1600" dirty="0" smtClean="0">
                <a:solidFill>
                  <a:schemeClr val="bg1"/>
                </a:solidFill>
                <a:latin typeface="+mn-lt"/>
              </a:rPr>
              <a:t>* “British </a:t>
            </a:r>
            <a:r>
              <a:rPr lang="en-US" sz="1600" dirty="0">
                <a:solidFill>
                  <a:schemeClr val="bg1"/>
                </a:solidFill>
                <a:latin typeface="+mn-lt"/>
              </a:rPr>
              <a:t>games company says it owns the idea of space </a:t>
            </a:r>
            <a:r>
              <a:rPr lang="en-US" sz="1600" dirty="0" err="1">
                <a:solidFill>
                  <a:schemeClr val="bg1"/>
                </a:solidFill>
                <a:latin typeface="+mn-lt"/>
              </a:rPr>
              <a:t>marines</a:t>
            </a:r>
            <a:r>
              <a:rPr lang="en-US" sz="1600" dirty="0" err="1" smtClean="0">
                <a:solidFill>
                  <a:schemeClr val="bg1"/>
                </a:solidFill>
                <a:latin typeface="+mn-lt"/>
              </a:rPr>
              <a:t>”</a:t>
            </a:r>
            <a:r>
              <a:rPr lang="en-US" sz="1200" dirty="0" err="1" smtClean="0">
                <a:solidFill>
                  <a:schemeClr val="bg1"/>
                </a:solidFill>
                <a:latin typeface="+mn-lt"/>
                <a:hlinkClick r:id="rId11"/>
              </a:rPr>
              <a:t>http</a:t>
            </a:r>
            <a:r>
              <a:rPr lang="en-US" sz="1200" dirty="0">
                <a:solidFill>
                  <a:schemeClr val="bg1"/>
                </a:solidFill>
                <a:latin typeface="+mn-lt"/>
                <a:hlinkClick r:id="rId11"/>
              </a:rPr>
              <a:t>://www.theregister.co.uk/2013/02/07/games_workshop_in_spurious_space_marines_claim</a:t>
            </a:r>
            <a:r>
              <a:rPr lang="en-US" sz="1200" dirty="0" smtClean="0">
                <a:solidFill>
                  <a:schemeClr val="bg1"/>
                </a:solidFill>
                <a:latin typeface="+mn-lt"/>
                <a:hlinkClick r:id="rId11"/>
              </a:rPr>
              <a:t>/</a:t>
            </a:r>
            <a:endParaRPr lang="en-US" sz="1200" dirty="0" smtClean="0">
              <a:solidFill>
                <a:schemeClr val="bg1"/>
              </a:solidFill>
              <a:latin typeface="+mn-lt"/>
            </a:endParaRPr>
          </a:p>
          <a:p>
            <a:pPr marL="0" indent="0">
              <a:buNone/>
            </a:pPr>
            <a:r>
              <a:rPr lang="en-US" sz="1600" dirty="0" smtClean="0">
                <a:solidFill>
                  <a:schemeClr val="bg1"/>
                </a:solidFill>
                <a:latin typeface="+mn-lt"/>
              </a:rPr>
              <a:t>* “Infringing </a:t>
            </a:r>
            <a:r>
              <a:rPr lang="en-US" sz="1600" dirty="0">
                <a:solidFill>
                  <a:schemeClr val="bg1"/>
                </a:solidFill>
                <a:latin typeface="+mn-lt"/>
              </a:rPr>
              <a:t>World of </a:t>
            </a:r>
            <a:r>
              <a:rPr lang="en-US" sz="1600" dirty="0" err="1">
                <a:solidFill>
                  <a:schemeClr val="bg1"/>
                </a:solidFill>
                <a:latin typeface="+mn-lt"/>
              </a:rPr>
              <a:t>Warcraft</a:t>
            </a:r>
            <a:r>
              <a:rPr lang="en-US" sz="1600" dirty="0">
                <a:solidFill>
                  <a:schemeClr val="bg1"/>
                </a:solidFill>
                <a:latin typeface="+mn-lt"/>
              </a:rPr>
              <a:t> theme park built in </a:t>
            </a:r>
            <a:r>
              <a:rPr lang="en-US" sz="1600" dirty="0" err="1" smtClean="0">
                <a:solidFill>
                  <a:schemeClr val="bg1"/>
                </a:solidFill>
                <a:latin typeface="+mn-lt"/>
              </a:rPr>
              <a:t>China”</a:t>
            </a:r>
            <a:r>
              <a:rPr lang="en-US" sz="1200" dirty="0" err="1" smtClean="0">
                <a:solidFill>
                  <a:schemeClr val="bg1"/>
                </a:solidFill>
                <a:latin typeface="+mn-lt"/>
                <a:hlinkClick r:id="rId12"/>
              </a:rPr>
              <a:t>http</a:t>
            </a:r>
            <a:r>
              <a:rPr lang="en-US" sz="1200" dirty="0">
                <a:solidFill>
                  <a:schemeClr val="bg1"/>
                </a:solidFill>
                <a:latin typeface="+mn-lt"/>
                <a:hlinkClick r:id="rId12"/>
              </a:rPr>
              <a:t>://the1709blog.blogspot.ca/2013/01/infringing-world-of-warcraft-theme-</a:t>
            </a:r>
            <a:r>
              <a:rPr lang="en-US" sz="1200" dirty="0" smtClean="0">
                <a:solidFill>
                  <a:schemeClr val="bg1"/>
                </a:solidFill>
                <a:latin typeface="+mn-lt"/>
                <a:hlinkClick r:id="rId12"/>
              </a:rPr>
              <a:t>park.html</a:t>
            </a:r>
            <a:endParaRPr lang="en-US" sz="1200" dirty="0" smtClean="0">
              <a:solidFill>
                <a:schemeClr val="bg1"/>
              </a:solidFill>
              <a:latin typeface="+mn-lt"/>
            </a:endParaRPr>
          </a:p>
          <a:p>
            <a:pPr marL="0" indent="0">
              <a:buNone/>
            </a:pPr>
            <a:r>
              <a:rPr lang="en-US" sz="1600" dirty="0" smtClean="0">
                <a:solidFill>
                  <a:schemeClr val="bg1"/>
                </a:solidFill>
                <a:latin typeface="+mn-lt"/>
              </a:rPr>
              <a:t>* “Tolkien </a:t>
            </a:r>
            <a:r>
              <a:rPr lang="en-US" sz="1600" dirty="0">
                <a:solidFill>
                  <a:schemeClr val="bg1"/>
                </a:solidFill>
                <a:latin typeface="+mn-lt"/>
              </a:rPr>
              <a:t>estate unleashes legal </a:t>
            </a:r>
            <a:r>
              <a:rPr lang="en-US" sz="1600" dirty="0" err="1">
                <a:solidFill>
                  <a:schemeClr val="bg1"/>
                </a:solidFill>
                <a:latin typeface="+mn-lt"/>
              </a:rPr>
              <a:t>Uruk-hai</a:t>
            </a:r>
            <a:r>
              <a:rPr lang="en-US" sz="1600" dirty="0">
                <a:solidFill>
                  <a:schemeClr val="bg1"/>
                </a:solidFill>
                <a:latin typeface="+mn-lt"/>
              </a:rPr>
              <a:t> on </a:t>
            </a:r>
            <a:r>
              <a:rPr lang="en-US" sz="1600" i="1" dirty="0" err="1">
                <a:solidFill>
                  <a:schemeClr val="bg1"/>
                </a:solidFill>
                <a:latin typeface="+mn-lt"/>
              </a:rPr>
              <a:t>LoTR</a:t>
            </a:r>
            <a:r>
              <a:rPr lang="en-US" sz="1600" dirty="0">
                <a:solidFill>
                  <a:schemeClr val="bg1"/>
                </a:solidFill>
                <a:latin typeface="+mn-lt"/>
              </a:rPr>
              <a:t> online slot </a:t>
            </a:r>
            <a:r>
              <a:rPr lang="en-US" sz="1600" dirty="0" smtClean="0">
                <a:solidFill>
                  <a:schemeClr val="bg1"/>
                </a:solidFill>
                <a:latin typeface="+mn-lt"/>
              </a:rPr>
              <a:t>machines”</a:t>
            </a:r>
            <a:endParaRPr lang="en-US" sz="1600" dirty="0">
              <a:solidFill>
                <a:schemeClr val="bg1"/>
              </a:solidFill>
              <a:latin typeface="+mn-lt"/>
            </a:endParaRPr>
          </a:p>
          <a:p>
            <a:pPr marL="0" indent="0">
              <a:buNone/>
            </a:pPr>
            <a:r>
              <a:rPr lang="en-US" sz="1200" dirty="0">
                <a:solidFill>
                  <a:schemeClr val="bg1"/>
                </a:solidFill>
                <a:latin typeface="+mn-lt"/>
                <a:hlinkClick r:id="rId13"/>
              </a:rPr>
              <a:t>http://arstechnica.com/tech-policy/2012/11/tolkien-estate-unleashes-legal-uruk-hai-on-lotr-online-slot-machines</a:t>
            </a:r>
            <a:r>
              <a:rPr lang="en-US" sz="1200" dirty="0" smtClean="0">
                <a:solidFill>
                  <a:schemeClr val="bg1"/>
                </a:solidFill>
                <a:latin typeface="+mn-lt"/>
                <a:hlinkClick r:id="rId13"/>
              </a:rPr>
              <a:t>/</a:t>
            </a:r>
            <a:endParaRPr lang="en-US" sz="1200" dirty="0" smtClean="0">
              <a:solidFill>
                <a:schemeClr val="bg1"/>
              </a:solidFill>
              <a:latin typeface="+mn-lt"/>
            </a:endParaRPr>
          </a:p>
          <a:p>
            <a:pPr marL="0" indent="0">
              <a:buNone/>
            </a:pPr>
            <a:r>
              <a:rPr lang="en-US" sz="1600" dirty="0" smtClean="0">
                <a:solidFill>
                  <a:schemeClr val="bg1"/>
                </a:solidFill>
                <a:latin typeface="+mn-lt"/>
              </a:rPr>
              <a:t>* “Keller v. EA: visual elements mean game isn’t protected by First Amendment”</a:t>
            </a:r>
          </a:p>
          <a:p>
            <a:pPr marL="0" indent="0">
              <a:buNone/>
            </a:pPr>
            <a:r>
              <a:rPr lang="en-US" sz="1200" dirty="0">
                <a:solidFill>
                  <a:schemeClr val="bg1"/>
                </a:solidFill>
                <a:latin typeface="+mn-lt"/>
                <a:hlinkClick r:id="rId14"/>
              </a:rPr>
              <a:t>http://tushnet.blogspot.ca/2013/08/keller-v-ea-visual-elements-mean-</a:t>
            </a:r>
            <a:r>
              <a:rPr lang="en-US" sz="1200" dirty="0" smtClean="0">
                <a:solidFill>
                  <a:schemeClr val="bg1"/>
                </a:solidFill>
                <a:latin typeface="+mn-lt"/>
                <a:hlinkClick r:id="rId14"/>
              </a:rPr>
              <a:t>game.html</a:t>
            </a:r>
            <a:endParaRPr lang="en-US" sz="1200" dirty="0" smtClean="0">
              <a:solidFill>
                <a:schemeClr val="bg1"/>
              </a:solidFill>
              <a:latin typeface="+mn-lt"/>
            </a:endParaRPr>
          </a:p>
          <a:p>
            <a:pPr marL="0" indent="0">
              <a:buNone/>
            </a:pPr>
            <a:r>
              <a:rPr lang="en-US" sz="1600" dirty="0" smtClean="0">
                <a:solidFill>
                  <a:schemeClr val="bg1"/>
                </a:solidFill>
                <a:latin typeface="+mn-lt"/>
              </a:rPr>
              <a:t>* ”The First Amendment in play: Brown v. </a:t>
            </a:r>
            <a:r>
              <a:rPr lang="en-US" sz="1600" dirty="0" err="1" smtClean="0">
                <a:solidFill>
                  <a:schemeClr val="bg1"/>
                </a:solidFill>
                <a:latin typeface="+mn-lt"/>
              </a:rPr>
              <a:t>EA</a:t>
            </a:r>
            <a:r>
              <a:rPr lang="en-US" sz="1200" dirty="0" err="1" smtClean="0">
                <a:solidFill>
                  <a:srgbClr val="FFFFFF"/>
                </a:solidFill>
                <a:latin typeface="+mn-lt"/>
                <a:hlinkClick r:id="rId15"/>
              </a:rPr>
              <a:t>http</a:t>
            </a:r>
            <a:r>
              <a:rPr lang="en-US" sz="1200" dirty="0">
                <a:solidFill>
                  <a:srgbClr val="FFFFFF"/>
                </a:solidFill>
                <a:latin typeface="+mn-lt"/>
                <a:hlinkClick r:id="rId15"/>
              </a:rPr>
              <a:t>://tushnet.blogspot.ca/2013/08/the-first-amendment-in-play-brown-v-</a:t>
            </a:r>
            <a:r>
              <a:rPr lang="en-US" sz="1200" dirty="0" smtClean="0">
                <a:solidFill>
                  <a:srgbClr val="FFFFFF"/>
                </a:solidFill>
                <a:latin typeface="+mn-lt"/>
                <a:hlinkClick r:id="rId15"/>
              </a:rPr>
              <a:t>ea.html</a:t>
            </a:r>
            <a:endParaRPr lang="en-US" sz="1200" dirty="0" smtClean="0">
              <a:solidFill>
                <a:srgbClr val="FFFFFF"/>
              </a:solidFill>
              <a:latin typeface="+mn-lt"/>
            </a:endParaRPr>
          </a:p>
          <a:p>
            <a:pPr>
              <a:buFontTx/>
              <a:buChar char="•"/>
            </a:pPr>
            <a:endParaRPr lang="en-US" sz="1600" dirty="0" smtClean="0">
              <a:solidFill>
                <a:srgbClr val="FFFFFF"/>
              </a:solidFill>
              <a:latin typeface="+mn-lt"/>
            </a:endParaRPr>
          </a:p>
          <a:p>
            <a:pPr marL="0" indent="0">
              <a:buNone/>
            </a:pPr>
            <a:endParaRPr lang="en-US" sz="1200" dirty="0" smtClean="0">
              <a:solidFill>
                <a:schemeClr val="bg1"/>
              </a:solidFill>
              <a:latin typeface="+mn-lt"/>
            </a:endParaRPr>
          </a:p>
          <a:p>
            <a:pPr>
              <a:buFontTx/>
              <a:buChar char="•"/>
            </a:pPr>
            <a:endParaRPr lang="en-US" sz="1200" dirty="0" smtClean="0"/>
          </a:p>
          <a:p>
            <a:pPr>
              <a:buFontTx/>
              <a:buChar char="•"/>
            </a:pPr>
            <a:endParaRPr lang="en-US" sz="1400" dirty="0"/>
          </a:p>
          <a:p>
            <a:pPr>
              <a:buFontTx/>
              <a:buChar char="•"/>
            </a:pPr>
            <a:endParaRPr lang="en-US" sz="1400" dirty="0"/>
          </a:p>
        </p:txBody>
      </p:sp>
    </p:spTree>
    <p:extLst>
      <p:ext uri="{BB962C8B-B14F-4D97-AF65-F5344CB8AC3E}">
        <p14:creationId xmlns:p14="http://schemas.microsoft.com/office/powerpoint/2010/main" val="34882136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10-29 at 9.46.04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8430" y="0"/>
            <a:ext cx="2133600" cy="508000"/>
          </a:xfrm>
          <a:prstGeom prst="rect">
            <a:avLst/>
          </a:prstGeom>
        </p:spPr>
      </p:pic>
      <p:pic>
        <p:nvPicPr>
          <p:cNvPr id="5" name="Picture 4" descr="Screen Shot 2014-10-29 at 9.46.46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8430" y="508000"/>
            <a:ext cx="7666269" cy="5045124"/>
          </a:xfrm>
          <a:prstGeom prst="rect">
            <a:avLst/>
          </a:prstGeom>
        </p:spPr>
      </p:pic>
      <p:sp>
        <p:nvSpPr>
          <p:cNvPr id="6" name="Rectangle 5"/>
          <p:cNvSpPr/>
          <p:nvPr/>
        </p:nvSpPr>
        <p:spPr>
          <a:xfrm>
            <a:off x="197057" y="5553124"/>
            <a:ext cx="8946943" cy="369332"/>
          </a:xfrm>
          <a:prstGeom prst="rect">
            <a:avLst/>
          </a:prstGeom>
        </p:spPr>
        <p:txBody>
          <a:bodyPr wrap="square">
            <a:spAutoFit/>
          </a:bodyPr>
          <a:lstStyle/>
          <a:p>
            <a:r>
              <a:rPr lang="en-US" dirty="0">
                <a:hlinkClick r:id="rId4"/>
              </a:rPr>
              <a:t>http://www.pcgamer.com/manuel-noriegas-black-ops-2-lawsuit-is-tossed-out-of-court</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35300667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37"/>
            <a:ext cx="8229600" cy="844630"/>
          </a:xfrm>
        </p:spPr>
        <p:txBody>
          <a:bodyPr>
            <a:normAutofit/>
          </a:bodyPr>
          <a:lstStyle/>
          <a:p>
            <a:r>
              <a:rPr lang="en-US" sz="4400" b="1" dirty="0" smtClean="0">
                <a:solidFill>
                  <a:srgbClr val="FFFF00"/>
                </a:solidFill>
                <a:latin typeface="+mn-lt"/>
              </a:rPr>
              <a:t>               My Version…</a:t>
            </a:r>
            <a:endParaRPr lang="en-US" sz="4400" b="1" dirty="0">
              <a:solidFill>
                <a:srgbClr val="FFFF00"/>
              </a:solidFill>
              <a:latin typeface="+mn-lt"/>
            </a:endParaRPr>
          </a:p>
        </p:txBody>
      </p:sp>
      <p:pic>
        <p:nvPicPr>
          <p:cNvPr id="4" name="Content Placeholder 3" descr="Screen Shot 2014-10-29 at 2.29.02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924" r="-1926"/>
          <a:stretch/>
        </p:blipFill>
        <p:spPr>
          <a:xfrm>
            <a:off x="2836334" y="813031"/>
            <a:ext cx="3320486" cy="4728415"/>
          </a:xfrm>
        </p:spPr>
      </p:pic>
      <p:sp>
        <p:nvSpPr>
          <p:cNvPr id="5" name="Rectangle 4"/>
          <p:cNvSpPr/>
          <p:nvPr/>
        </p:nvSpPr>
        <p:spPr>
          <a:xfrm>
            <a:off x="1079500" y="5541447"/>
            <a:ext cx="7607300" cy="369332"/>
          </a:xfrm>
          <a:prstGeom prst="rect">
            <a:avLst/>
          </a:prstGeom>
        </p:spPr>
        <p:txBody>
          <a:bodyPr wrap="square">
            <a:spAutoFit/>
          </a:bodyPr>
          <a:lstStyle/>
          <a:p>
            <a:r>
              <a:rPr lang="en-US" dirty="0">
                <a:hlinkClick r:id="rId3"/>
              </a:rPr>
              <a:t>http://videogame.law.ubc.ca/2014/06/01/full-indie-vancouver-past-future</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12601916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9456"/>
            <a:ext cx="8686800" cy="1016000"/>
          </a:xfrm>
        </p:spPr>
        <p:txBody>
          <a:bodyPr>
            <a:normAutofit fontScale="90000"/>
          </a:bodyPr>
          <a:lstStyle/>
          <a:p>
            <a:r>
              <a:rPr lang="en-US" dirty="0" smtClean="0"/>
              <a:t>    </a:t>
            </a:r>
            <a:r>
              <a:rPr lang="en-US" sz="4800" b="1" dirty="0" smtClean="0">
                <a:solidFill>
                  <a:srgbClr val="FFFF00"/>
                </a:solidFill>
                <a:latin typeface="+mn-lt"/>
                <a:cs typeface="Times New Roman"/>
              </a:rPr>
              <a:t>Next Class: “Mass Effect-s”</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0" y="1022119"/>
            <a:ext cx="9144000" cy="4704016"/>
          </a:xfrm>
        </p:spPr>
        <p:txBody>
          <a:bodyPr/>
          <a:lstStyle/>
          <a:p>
            <a:pPr marL="0" indent="0">
              <a:buNone/>
            </a:pPr>
            <a:r>
              <a:rPr lang="en-US" dirty="0" smtClean="0"/>
              <a:t>                </a:t>
            </a:r>
            <a:r>
              <a:rPr lang="en-US" sz="2800" dirty="0" smtClean="0">
                <a:solidFill>
                  <a:schemeClr val="bg1"/>
                </a:solidFill>
                <a:latin typeface="+mn-lt"/>
              </a:rPr>
              <a:t>      </a:t>
            </a:r>
          </a:p>
          <a:p>
            <a:pPr marL="0" indent="0">
              <a:buNone/>
            </a:pPr>
            <a:r>
              <a:rPr lang="en-US" sz="2800" dirty="0">
                <a:solidFill>
                  <a:schemeClr val="bg1"/>
                </a:solidFill>
                <a:latin typeface="+mn-lt"/>
              </a:rPr>
              <a:t> </a:t>
            </a:r>
            <a:r>
              <a:rPr lang="en-US" sz="2800" dirty="0" smtClean="0">
                <a:solidFill>
                  <a:schemeClr val="bg1"/>
                </a:solidFill>
                <a:latin typeface="+mn-lt"/>
              </a:rPr>
              <a:t>        </a:t>
            </a:r>
            <a:r>
              <a:rPr lang="en-US" sz="2800" dirty="0">
                <a:solidFill>
                  <a:schemeClr val="bg1"/>
                </a:solidFill>
                <a:latin typeface="+mn-lt"/>
              </a:rPr>
              <a:t> </a:t>
            </a:r>
            <a:r>
              <a:rPr lang="en-US" sz="2800" dirty="0" smtClean="0">
                <a:solidFill>
                  <a:schemeClr val="bg1"/>
                </a:solidFill>
                <a:latin typeface="+mn-lt"/>
              </a:rPr>
              <a:t>    The Assault on Video gaming</a:t>
            </a:r>
          </a:p>
          <a:p>
            <a:pPr marL="0" indent="0">
              <a:buNone/>
            </a:pPr>
            <a:r>
              <a:rPr lang="en-US" sz="2800" dirty="0" smtClean="0">
                <a:solidFill>
                  <a:schemeClr val="bg1"/>
                </a:solidFill>
                <a:latin typeface="+mn-lt"/>
              </a:rPr>
              <a:t>         </a:t>
            </a:r>
            <a:r>
              <a:rPr lang="en-US" sz="2800" dirty="0">
                <a:solidFill>
                  <a:schemeClr val="bg1"/>
                </a:solidFill>
                <a:latin typeface="+mn-lt"/>
              </a:rPr>
              <a:t> </a:t>
            </a:r>
            <a:r>
              <a:rPr lang="en-US" sz="2800" dirty="0" smtClean="0">
                <a:solidFill>
                  <a:schemeClr val="bg1"/>
                </a:solidFill>
                <a:latin typeface="+mn-lt"/>
              </a:rPr>
              <a:t>    The Assault by Video gaming</a:t>
            </a:r>
          </a:p>
          <a:p>
            <a:pPr marL="0" indent="0">
              <a:buNone/>
            </a:pPr>
            <a:endParaRPr lang="en-US" sz="2800" dirty="0">
              <a:solidFill>
                <a:schemeClr val="bg1"/>
              </a:solidFill>
              <a:latin typeface="+mn-lt"/>
            </a:endParaRPr>
          </a:p>
          <a:p>
            <a:pPr marL="0" indent="0">
              <a:buNone/>
            </a:pPr>
            <a:r>
              <a:rPr lang="en-US" sz="2800" dirty="0" smtClean="0">
                <a:solidFill>
                  <a:schemeClr val="bg1"/>
                </a:solidFill>
                <a:latin typeface="+mn-lt"/>
              </a:rPr>
              <a:t>  REMIXING VIOLENCE, MISOGYNY &amp; CIVIL SOCIETY</a:t>
            </a:r>
            <a:endParaRPr lang="en-US" sz="2800" dirty="0">
              <a:solidFill>
                <a:schemeClr val="bg1"/>
              </a:solidFill>
              <a:latin typeface="+mn-lt"/>
            </a:endParaRPr>
          </a:p>
        </p:txBody>
      </p:sp>
      <p:pic>
        <p:nvPicPr>
          <p:cNvPr id="4" name="Content Placeholder 3" descr="500px-Typology_of_violence.jpg"/>
          <p:cNvPicPr>
            <a:picLocks noChangeAspect="1"/>
          </p:cNvPicPr>
          <p:nvPr/>
        </p:nvPicPr>
        <p:blipFill rotWithShape="1">
          <a:blip r:embed="rId2" cstate="print">
            <a:extLst>
              <a:ext uri="{28A0092B-C50C-407E-A947-70E740481C1C}">
                <a14:useLocalDpi xmlns:a14="http://schemas.microsoft.com/office/drawing/2010/main"/>
              </a:ext>
            </a:extLst>
          </a:blip>
          <a:srcRect t="-1387" b="-1104"/>
          <a:stretch/>
        </p:blipFill>
        <p:spPr>
          <a:xfrm>
            <a:off x="1437775" y="3179923"/>
            <a:ext cx="6114419" cy="2807524"/>
          </a:xfrm>
          <a:prstGeom prst="rect">
            <a:avLst/>
          </a:prstGeom>
        </p:spPr>
      </p:pic>
    </p:spTree>
    <p:extLst>
      <p:ext uri="{BB962C8B-B14F-4D97-AF65-F5344CB8AC3E}">
        <p14:creationId xmlns:p14="http://schemas.microsoft.com/office/powerpoint/2010/main" val="37411425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r>
              <a:rPr lang="en-US" sz="4800" b="1" dirty="0" smtClean="0">
                <a:solidFill>
                  <a:srgbClr val="FFFF00"/>
                </a:solidFill>
                <a:latin typeface="+mn-lt"/>
                <a:cs typeface="Times New Roman"/>
              </a:rPr>
              <a:t>  Always </a:t>
            </a:r>
            <a:r>
              <a:rPr lang="en-US" sz="4800" b="1" dirty="0">
                <a:solidFill>
                  <a:srgbClr val="FFFF00"/>
                </a:solidFill>
                <a:latin typeface="+mn-lt"/>
                <a:cs typeface="Times New Roman"/>
              </a:rPr>
              <a:t>include a cat </a:t>
            </a:r>
            <a:r>
              <a:rPr lang="en-US" sz="4800" b="1" dirty="0" smtClean="0">
                <a:solidFill>
                  <a:srgbClr val="FFFF00"/>
                </a:solidFill>
                <a:latin typeface="+mn-lt"/>
                <a:cs typeface="Times New Roman"/>
              </a:rPr>
              <a:t>picture</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smtClean="0">
                <a:solidFill>
                  <a:schemeClr val="bg1"/>
                </a:solidFill>
                <a:latin typeface="+mn-lt"/>
                <a:cs typeface="Times New Roman"/>
              </a:rPr>
              <a:t>          </a:t>
            </a:r>
            <a:endParaRPr lang="en-US" sz="3200" dirty="0" smtClean="0">
              <a:solidFill>
                <a:schemeClr val="bg1"/>
              </a:solidFill>
              <a:latin typeface="+mn-lt"/>
              <a:cs typeface="Times New Roman"/>
            </a:endParaRPr>
          </a:p>
          <a:p>
            <a:pPr marL="0" indent="0">
              <a:buNone/>
            </a:pPr>
            <a:r>
              <a:rPr lang="en-US" dirty="0" smtClean="0"/>
              <a:t> </a:t>
            </a:r>
            <a:endParaRPr lang="en-US" dirty="0"/>
          </a:p>
        </p:txBody>
      </p:sp>
      <p:pic>
        <p:nvPicPr>
          <p:cNvPr id="6" name="Content Placeholder 3" descr="cat-1382015906Wuw.jpg"/>
          <p:cNvPicPr>
            <a:picLocks noChangeAspect="1"/>
          </p:cNvPicPr>
          <p:nvPr/>
        </p:nvPicPr>
        <p:blipFill rotWithShape="1">
          <a:blip r:embed="rId2" cstate="print">
            <a:extLst>
              <a:ext uri="{28A0092B-C50C-407E-A947-70E740481C1C}">
                <a14:useLocalDpi xmlns:a14="http://schemas.microsoft.com/office/drawing/2010/main"/>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3067146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11-16 at 3.01.45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054" r="-4399"/>
          <a:stretch/>
        </p:blipFill>
        <p:spPr>
          <a:xfrm>
            <a:off x="3211838" y="180680"/>
            <a:ext cx="4494696" cy="5739896"/>
          </a:xfrm>
        </p:spPr>
      </p:pic>
      <p:sp>
        <p:nvSpPr>
          <p:cNvPr id="5" name="TextBox 4"/>
          <p:cNvSpPr txBox="1"/>
          <p:nvPr/>
        </p:nvSpPr>
        <p:spPr>
          <a:xfrm>
            <a:off x="583568" y="1269920"/>
            <a:ext cx="1998564" cy="3046988"/>
          </a:xfrm>
          <a:prstGeom prst="rect">
            <a:avLst/>
          </a:prstGeom>
          <a:noFill/>
        </p:spPr>
        <p:txBody>
          <a:bodyPr wrap="none" rtlCol="0">
            <a:spAutoFit/>
          </a:bodyPr>
          <a:lstStyle/>
          <a:p>
            <a:r>
              <a:rPr lang="en-US" sz="4800" b="1" dirty="0" smtClean="0">
                <a:solidFill>
                  <a:srgbClr val="FFFF00"/>
                </a:solidFill>
              </a:rPr>
              <a:t>Most</a:t>
            </a:r>
          </a:p>
          <a:p>
            <a:r>
              <a:rPr lang="en-US" sz="4800" b="1" dirty="0" smtClean="0">
                <a:solidFill>
                  <a:srgbClr val="FFFF00"/>
                </a:solidFill>
              </a:rPr>
              <a:t>Mod</a:t>
            </a:r>
          </a:p>
          <a:p>
            <a:r>
              <a:rPr lang="en-US" sz="4800" b="1" dirty="0" smtClean="0">
                <a:solidFill>
                  <a:srgbClr val="FFFF00"/>
                </a:solidFill>
              </a:rPr>
              <a:t>Cases</a:t>
            </a:r>
          </a:p>
          <a:p>
            <a:r>
              <a:rPr lang="en-US" sz="4800" b="1" dirty="0" smtClean="0">
                <a:solidFill>
                  <a:srgbClr val="FFFF00"/>
                </a:solidFill>
              </a:rPr>
              <a:t>EVER</a:t>
            </a:r>
            <a:endParaRPr lang="en-US" sz="4800" b="1" dirty="0">
              <a:solidFill>
                <a:srgbClr val="FFFF00"/>
              </a:solidFill>
            </a:endParaRPr>
          </a:p>
        </p:txBody>
      </p:sp>
    </p:spTree>
    <p:extLst>
      <p:ext uri="{BB962C8B-B14F-4D97-AF65-F5344CB8AC3E}">
        <p14:creationId xmlns:p14="http://schemas.microsoft.com/office/powerpoint/2010/main" val="20192358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464274"/>
            <a:ext cx="8229600" cy="5301852"/>
          </a:xfrm>
        </p:spPr>
        <p:txBody>
          <a:bodyPr>
            <a:noAutofit/>
          </a:bodyPr>
          <a:lstStyle/>
          <a:p>
            <a:pPr marL="0" indent="0">
              <a:buNone/>
            </a:pPr>
            <a:r>
              <a:rPr lang="en-CA" sz="8000" b="1" dirty="0">
                <a:solidFill>
                  <a:srgbClr val="FFFF00"/>
                </a:solidFill>
                <a:latin typeface="+mn-lt"/>
              </a:rPr>
              <a:t>Quest De </a:t>
            </a:r>
            <a:r>
              <a:rPr lang="en-CA" sz="8000" b="1" dirty="0" err="1">
                <a:solidFill>
                  <a:srgbClr val="FFFF00"/>
                </a:solidFill>
                <a:latin typeface="+mn-lt"/>
              </a:rPr>
              <a:t>Integro</a:t>
            </a:r>
            <a:r>
              <a:rPr lang="en-CA" sz="8000" b="1" dirty="0">
                <a:solidFill>
                  <a:srgbClr val="FFFF00"/>
                </a:solidFill>
                <a:latin typeface="+mn-lt"/>
              </a:rPr>
              <a:t> </a:t>
            </a:r>
            <a:r>
              <a:rPr lang="en-CA" sz="8000" b="1" dirty="0" err="1">
                <a:solidFill>
                  <a:srgbClr val="FFFF00"/>
                </a:solidFill>
                <a:latin typeface="+mn-lt"/>
              </a:rPr>
              <a:t>Ludus</a:t>
            </a:r>
            <a:r>
              <a:rPr lang="en-CA" sz="8000" b="1" dirty="0">
                <a:solidFill>
                  <a:srgbClr val="FFFF00"/>
                </a:solidFill>
                <a:latin typeface="+mn-lt"/>
              </a:rPr>
              <a:t> (</a:t>
            </a:r>
            <a:r>
              <a:rPr lang="en-CA" sz="8000" b="1" dirty="0" err="1">
                <a:solidFill>
                  <a:srgbClr val="FFFF00"/>
                </a:solidFill>
                <a:latin typeface="+mn-lt"/>
              </a:rPr>
              <a:t>latin</a:t>
            </a:r>
            <a:r>
              <a:rPr lang="en-CA" sz="8000" b="1" dirty="0">
                <a:solidFill>
                  <a:srgbClr val="FFFF00"/>
                </a:solidFill>
                <a:latin typeface="+mn-lt"/>
              </a:rPr>
              <a:t> for “concerning the whole</a:t>
            </a:r>
            <a:r>
              <a:rPr lang="en-CA" sz="8000" b="1" dirty="0" smtClean="0">
                <a:solidFill>
                  <a:srgbClr val="FFFF00"/>
                </a:solidFill>
                <a:latin typeface="+mn-lt"/>
              </a:rPr>
              <a:t>” Game)</a:t>
            </a:r>
            <a:r>
              <a:rPr lang="en-CA" sz="8000" dirty="0" smtClean="0">
                <a:solidFill>
                  <a:srgbClr val="FFFF00"/>
                </a:solidFill>
                <a:latin typeface="+mn-lt"/>
              </a:rPr>
              <a:t> </a:t>
            </a:r>
            <a:endParaRPr lang="en-US" sz="8000" dirty="0">
              <a:solidFill>
                <a:srgbClr val="FFFF00"/>
              </a:solidFill>
              <a:latin typeface="+mn-lt"/>
            </a:endParaRPr>
          </a:p>
        </p:txBody>
      </p:sp>
    </p:spTree>
    <p:extLst>
      <p:ext uri="{BB962C8B-B14F-4D97-AF65-F5344CB8AC3E}">
        <p14:creationId xmlns:p14="http://schemas.microsoft.com/office/powerpoint/2010/main" val="384841741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Video Game Law Badge Pathway - Quest - New Page.jpe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32" r="-506"/>
          <a:stretch/>
        </p:blipFill>
        <p:spPr>
          <a:xfrm>
            <a:off x="1579068" y="190652"/>
            <a:ext cx="6004000" cy="5678440"/>
          </a:xfrm>
        </p:spPr>
      </p:pic>
    </p:spTree>
    <p:extLst>
      <p:ext uri="{BB962C8B-B14F-4D97-AF65-F5344CB8AC3E}">
        <p14:creationId xmlns:p14="http://schemas.microsoft.com/office/powerpoint/2010/main" val="1236616439"/>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9-15 at 11.00.43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843" r="-346"/>
          <a:stretch/>
        </p:blipFill>
        <p:spPr>
          <a:xfrm>
            <a:off x="686550" y="393861"/>
            <a:ext cx="7678856" cy="5441743"/>
          </a:xfrm>
        </p:spPr>
      </p:pic>
    </p:spTree>
    <p:extLst>
      <p:ext uri="{BB962C8B-B14F-4D97-AF65-F5344CB8AC3E}">
        <p14:creationId xmlns:p14="http://schemas.microsoft.com/office/powerpoint/2010/main" val="404504198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46826"/>
          </a:xfrm>
        </p:spPr>
        <p:txBody>
          <a:bodyPr>
            <a:noAutofit/>
          </a:bodyPr>
          <a:lstStyle/>
          <a:p>
            <a:r>
              <a:rPr lang="en-CA" sz="3200" b="1" dirty="0">
                <a:latin typeface="+mn-lt"/>
              </a:rPr>
              <a:t/>
            </a:r>
            <a:br>
              <a:rPr lang="en-CA" sz="3200" b="1" dirty="0">
                <a:latin typeface="+mn-lt"/>
              </a:rPr>
            </a:br>
            <a:r>
              <a:rPr lang="en-CA" sz="3200" b="1" dirty="0" smtClean="0">
                <a:latin typeface="+mn-lt"/>
              </a:rPr>
              <a:t>   </a:t>
            </a:r>
            <a:r>
              <a:rPr lang="en-CA" sz="3200" b="1" dirty="0" smtClean="0">
                <a:solidFill>
                  <a:srgbClr val="FFFF00"/>
                </a:solidFill>
                <a:latin typeface="+mn-lt"/>
              </a:rPr>
              <a:t>Topics </a:t>
            </a:r>
            <a:r>
              <a:rPr lang="en-CA" sz="3200" b="1" dirty="0">
                <a:solidFill>
                  <a:srgbClr val="FFFF00"/>
                </a:solidFill>
                <a:latin typeface="+mn-lt"/>
              </a:rPr>
              <a:t>(+Legal Aspects of  + Video games)</a:t>
            </a:r>
            <a:br>
              <a:rPr lang="en-CA" sz="3200" b="1" dirty="0">
                <a:solidFill>
                  <a:srgbClr val="FFFF00"/>
                </a:solidFill>
                <a:latin typeface="+mn-lt"/>
              </a:rPr>
            </a:br>
            <a:endParaRPr lang="en-US" sz="3200" b="1" dirty="0">
              <a:solidFill>
                <a:srgbClr val="FFFF00"/>
              </a:solidFill>
              <a:latin typeface="+mn-lt"/>
            </a:endParaRPr>
          </a:p>
        </p:txBody>
      </p:sp>
      <p:sp>
        <p:nvSpPr>
          <p:cNvPr id="3" name="Content Placeholder 2"/>
          <p:cNvSpPr>
            <a:spLocks noGrp="1"/>
          </p:cNvSpPr>
          <p:nvPr>
            <p:ph sz="quarter" idx="10"/>
          </p:nvPr>
        </p:nvSpPr>
        <p:spPr>
          <a:xfrm>
            <a:off x="457199" y="1046826"/>
            <a:ext cx="8553781" cy="5131165"/>
          </a:xfrm>
        </p:spPr>
        <p:txBody>
          <a:bodyPr>
            <a:normAutofit fontScale="70000" lnSpcReduction="20000"/>
          </a:bodyPr>
          <a:lstStyle/>
          <a:p>
            <a:pPr marL="0" indent="0">
              <a:buNone/>
            </a:pPr>
            <a:r>
              <a:rPr lang="en-CA" sz="2800" dirty="0" smtClean="0">
                <a:solidFill>
                  <a:schemeClr val="bg1"/>
                </a:solidFill>
                <a:latin typeface="+mn-lt"/>
              </a:rPr>
              <a:t>Topic </a:t>
            </a:r>
            <a:r>
              <a:rPr lang="en-CA" sz="2800" dirty="0">
                <a:solidFill>
                  <a:schemeClr val="bg1"/>
                </a:solidFill>
                <a:latin typeface="+mn-lt"/>
              </a:rPr>
              <a:t>1 (Class 2): Freedom of Expression</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2 (Class 3): Copyright</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3 (Classes 4 &amp; 9): </a:t>
            </a:r>
            <a:r>
              <a:rPr lang="en-CA" sz="2800" dirty="0" err="1">
                <a:solidFill>
                  <a:schemeClr val="bg1"/>
                </a:solidFill>
                <a:latin typeface="+mn-lt"/>
              </a:rPr>
              <a:t>Modding</a:t>
            </a:r>
            <a:r>
              <a:rPr lang="en-CA" sz="2800" dirty="0">
                <a:solidFill>
                  <a:schemeClr val="bg1"/>
                </a:solidFill>
                <a:latin typeface="+mn-lt"/>
              </a:rPr>
              <a:t> &amp; Content Originality </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4 (Class 5): Consumer Rights</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5 (Class 6): Contract Law</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6 (Class 7): EULA’s - Good &amp; Evil</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7 (Class 8): Technology &amp; Change</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8 (Class 10): Violence, Misogyny &amp; Social Issues</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9 (Class 11):  Privacy &amp; Surveillance</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10 (Class 11, 12 &amp; 13): Government Regulation &amp; Control</a:t>
            </a:r>
          </a:p>
          <a:p>
            <a:pPr marL="0" indent="0">
              <a:buNone/>
            </a:pPr>
            <a:endParaRPr lang="en-CA" dirty="0"/>
          </a:p>
        </p:txBody>
      </p:sp>
    </p:spTree>
    <p:extLst>
      <p:ext uri="{BB962C8B-B14F-4D97-AF65-F5344CB8AC3E}">
        <p14:creationId xmlns:p14="http://schemas.microsoft.com/office/powerpoint/2010/main" val="422911217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2016"/>
            <a:ext cx="8229600" cy="651589"/>
          </a:xfrm>
        </p:spPr>
        <p:txBody>
          <a:bodyPr>
            <a:normAutofit fontScale="90000"/>
          </a:bodyPr>
          <a:lstStyle/>
          <a:p>
            <a:r>
              <a:rPr lang="en-CA" b="1" dirty="0" smtClean="0"/>
              <a:t/>
            </a:r>
            <a:br>
              <a:rPr lang="en-CA" b="1" dirty="0" smtClean="0"/>
            </a:br>
            <a:r>
              <a:rPr lang="en-CA" sz="5300" b="1" dirty="0" smtClean="0">
                <a:solidFill>
                  <a:srgbClr val="FFFF00"/>
                </a:solidFill>
                <a:latin typeface="+mn-lt"/>
              </a:rPr>
              <a:t>Class </a:t>
            </a:r>
            <a:r>
              <a:rPr lang="en-CA" sz="5300" b="1" dirty="0">
                <a:solidFill>
                  <a:srgbClr val="FFFF00"/>
                </a:solidFill>
                <a:latin typeface="+mn-lt"/>
              </a:rPr>
              <a:t>Activities</a:t>
            </a:r>
            <a:r>
              <a:rPr lang="en-CA" dirty="0"/>
              <a:t/>
            </a:r>
            <a:br>
              <a:rPr lang="en-CA" dirty="0"/>
            </a:br>
            <a:endParaRPr lang="en-US" dirty="0"/>
          </a:p>
        </p:txBody>
      </p:sp>
      <p:sp>
        <p:nvSpPr>
          <p:cNvPr id="3" name="Content Placeholder 2"/>
          <p:cNvSpPr>
            <a:spLocks noGrp="1"/>
          </p:cNvSpPr>
          <p:nvPr>
            <p:ph sz="quarter" idx="10"/>
          </p:nvPr>
        </p:nvSpPr>
        <p:spPr>
          <a:xfrm>
            <a:off x="457200" y="703605"/>
            <a:ext cx="8686800" cy="5886253"/>
          </a:xfrm>
        </p:spPr>
        <p:txBody>
          <a:bodyPr>
            <a:normAutofit fontScale="40000" lnSpcReduction="20000"/>
          </a:bodyPr>
          <a:lstStyle/>
          <a:p>
            <a:pPr marL="0" indent="0">
              <a:buNone/>
            </a:pPr>
            <a:r>
              <a:rPr lang="en-CA" sz="4000" dirty="0">
                <a:solidFill>
                  <a:schemeClr val="bg1"/>
                </a:solidFill>
                <a:latin typeface="+mn-lt"/>
              </a:rPr>
              <a:t>C</a:t>
            </a:r>
            <a:r>
              <a:rPr lang="en-CA" sz="4000" dirty="0" smtClean="0">
                <a:solidFill>
                  <a:schemeClr val="bg1"/>
                </a:solidFill>
                <a:latin typeface="+mn-lt"/>
              </a:rPr>
              <a:t>lass </a:t>
            </a:r>
            <a:r>
              <a:rPr lang="en-CA" sz="4000" dirty="0">
                <a:solidFill>
                  <a:schemeClr val="bg1"/>
                </a:solidFill>
                <a:latin typeface="+mn-lt"/>
              </a:rPr>
              <a:t>1 Rules Explained:  *Guilds of up to 4 per group; *All CC licensed and in Wiki.</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2 Guilds Formation Based on Topics (no redundancies though Topics are potentially sub-dividable into distinct sub-topics). Guild picks a relevant name and creates an “origin story”.</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3 </a:t>
            </a:r>
            <a:r>
              <a:rPr lang="en-CA" sz="4000" dirty="0" err="1">
                <a:solidFill>
                  <a:schemeClr val="bg1"/>
                </a:solidFill>
                <a:latin typeface="+mn-lt"/>
              </a:rPr>
              <a:t>Ludology</a:t>
            </a:r>
            <a:r>
              <a:rPr lang="en-CA" sz="4000" dirty="0">
                <a:solidFill>
                  <a:schemeClr val="bg1"/>
                </a:solidFill>
                <a:latin typeface="+mn-lt"/>
              </a:rPr>
              <a:t> Research 1 – Find &amp; Briefly Describe at least 7 relevant papers</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4 </a:t>
            </a:r>
            <a:r>
              <a:rPr lang="en-CA" sz="4000" dirty="0" err="1">
                <a:solidFill>
                  <a:schemeClr val="bg1"/>
                </a:solidFill>
                <a:latin typeface="+mn-lt"/>
              </a:rPr>
              <a:t>Ludology</a:t>
            </a:r>
            <a:r>
              <a:rPr lang="en-CA" sz="4000" dirty="0">
                <a:solidFill>
                  <a:schemeClr val="bg1"/>
                </a:solidFill>
                <a:latin typeface="+mn-lt"/>
              </a:rPr>
              <a:t> Research 2 – Discuss &amp; Brief Synopsis of at least the 2 most important papers</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5 Legal Research 1 – Find &amp; Briefly Describe at least 7 relevant papers</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6 Legal Research 2  – Discuss &amp; Brief Synopsis of at least 2 most important papers</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7 </a:t>
            </a:r>
            <a:r>
              <a:rPr lang="en-CA" sz="4000" b="1" dirty="0">
                <a:solidFill>
                  <a:schemeClr val="bg1"/>
                </a:solidFill>
                <a:latin typeface="+mn-lt"/>
              </a:rPr>
              <a:t>Mid- Term Oral Reports: </a:t>
            </a:r>
            <a:r>
              <a:rPr lang="en-CA" sz="4000" dirty="0">
                <a:solidFill>
                  <a:schemeClr val="bg1"/>
                </a:solidFill>
                <a:latin typeface="+mn-lt"/>
              </a:rPr>
              <a:t> Provide a synopsis to the class of the current state of the law and </a:t>
            </a:r>
            <a:r>
              <a:rPr lang="en-CA" sz="4000" dirty="0" err="1">
                <a:solidFill>
                  <a:schemeClr val="bg1"/>
                </a:solidFill>
                <a:latin typeface="+mn-lt"/>
              </a:rPr>
              <a:t>Ludological</a:t>
            </a:r>
            <a:r>
              <a:rPr lang="en-CA" sz="4000" dirty="0">
                <a:solidFill>
                  <a:schemeClr val="bg1"/>
                </a:solidFill>
                <a:latin typeface="+mn-lt"/>
              </a:rPr>
              <a:t> research in the area your Guild has chosen + a brief written report. In-class presentation of up to 5 slides/5 minutes per group.</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8 Collaboratively define and describe how the law could change in the future</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9 Create a Pro &amp; Con list re changes to the law</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10 Recommendations for Law Reform/Change</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a:t>
            </a:r>
            <a:r>
              <a:rPr lang="en-CA" sz="4000" dirty="0" smtClean="0">
                <a:solidFill>
                  <a:schemeClr val="bg1"/>
                </a:solidFill>
                <a:latin typeface="+mn-lt"/>
              </a:rPr>
              <a:t>11 </a:t>
            </a:r>
            <a:r>
              <a:rPr lang="en-CA" sz="4000" b="1" dirty="0">
                <a:solidFill>
                  <a:schemeClr val="bg1"/>
                </a:solidFill>
                <a:latin typeface="+mn-lt"/>
              </a:rPr>
              <a:t>Oral Opinions/Presentation:</a:t>
            </a:r>
            <a:r>
              <a:rPr lang="en-CA" sz="4000" dirty="0">
                <a:solidFill>
                  <a:schemeClr val="bg1"/>
                </a:solidFill>
                <a:latin typeface="+mn-lt"/>
              </a:rPr>
              <a:t> </a:t>
            </a:r>
            <a:r>
              <a:rPr lang="en-CA" sz="4000" dirty="0" smtClean="0">
                <a:solidFill>
                  <a:schemeClr val="bg1"/>
                </a:solidFill>
                <a:latin typeface="+mn-lt"/>
              </a:rPr>
              <a:t>Each </a:t>
            </a:r>
            <a:r>
              <a:rPr lang="en-CA" sz="4000" dirty="0">
                <a:solidFill>
                  <a:schemeClr val="bg1"/>
                </a:solidFill>
                <a:latin typeface="+mn-lt"/>
              </a:rPr>
              <a:t>Guild present up </a:t>
            </a:r>
            <a:r>
              <a:rPr lang="en-CA" sz="4000" dirty="0" smtClean="0">
                <a:solidFill>
                  <a:schemeClr val="bg1"/>
                </a:solidFill>
                <a:latin typeface="+mn-lt"/>
              </a:rPr>
              <a:t>to 20 </a:t>
            </a:r>
            <a:r>
              <a:rPr lang="en-CA" sz="4000" dirty="0">
                <a:solidFill>
                  <a:schemeClr val="bg1"/>
                </a:solidFill>
                <a:latin typeface="+mn-lt"/>
              </a:rPr>
              <a:t>slides of alternating but responsible views on critical aspects of their legal quest in up to </a:t>
            </a:r>
            <a:r>
              <a:rPr lang="en-CA" sz="4000" dirty="0" smtClean="0">
                <a:solidFill>
                  <a:schemeClr val="bg1"/>
                </a:solidFill>
                <a:latin typeface="+mn-lt"/>
              </a:rPr>
              <a:t>15 </a:t>
            </a:r>
            <a:r>
              <a:rPr lang="en-CA" sz="4000" dirty="0">
                <a:solidFill>
                  <a:schemeClr val="bg1"/>
                </a:solidFill>
                <a:latin typeface="+mn-lt"/>
              </a:rPr>
              <a:t>minutes. This is not intended as a debate but rather as a technique to fairly illuminate different perspectives on a particular issue. </a:t>
            </a:r>
            <a:r>
              <a:rPr lang="en-CA" sz="4000" dirty="0" smtClean="0">
                <a:solidFill>
                  <a:schemeClr val="bg1"/>
                </a:solidFill>
                <a:latin typeface="+mn-lt"/>
              </a:rPr>
              <a:t>A joint conclusion or perspective at the end is optional</a:t>
            </a:r>
            <a:r>
              <a:rPr lang="en-CA" sz="4000" smtClean="0">
                <a:solidFill>
                  <a:schemeClr val="bg1"/>
                </a:solidFill>
                <a:latin typeface="+mn-lt"/>
              </a:rPr>
              <a:t>, but </a:t>
            </a:r>
            <a:r>
              <a:rPr lang="en-CA" sz="4000" dirty="0" smtClean="0">
                <a:solidFill>
                  <a:schemeClr val="bg1"/>
                </a:solidFill>
                <a:latin typeface="+mn-lt"/>
              </a:rPr>
              <a:t>encouraged.</a:t>
            </a:r>
            <a:endParaRPr lang="en-CA" sz="4000" dirty="0">
              <a:solidFill>
                <a:schemeClr val="bg1"/>
              </a:solidFill>
              <a:latin typeface="+mn-lt"/>
            </a:endParaRPr>
          </a:p>
          <a:p>
            <a:pPr marL="0" indent="0">
              <a:buNone/>
            </a:pPr>
            <a:r>
              <a:rPr lang="en-CA" sz="4000" dirty="0">
                <a:latin typeface="+mn-lt"/>
              </a:rPr>
              <a:t> </a:t>
            </a:r>
          </a:p>
          <a:p>
            <a:endParaRPr lang="en-US" dirty="0"/>
          </a:p>
        </p:txBody>
      </p:sp>
    </p:spTree>
    <p:extLst>
      <p:ext uri="{BB962C8B-B14F-4D97-AF65-F5344CB8AC3E}">
        <p14:creationId xmlns:p14="http://schemas.microsoft.com/office/powerpoint/2010/main" val="415980516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76078"/>
            <a:ext cx="9144000" cy="1016000"/>
          </a:xfrm>
        </p:spPr>
        <p:txBody>
          <a:bodyPr>
            <a:normAutofit fontScale="90000"/>
          </a:bodyPr>
          <a:lstStyle/>
          <a:p>
            <a:r>
              <a:rPr lang="en-US" sz="5400" b="1" dirty="0" smtClean="0">
                <a:solidFill>
                  <a:srgbClr val="FFFFFF"/>
                </a:solidFill>
                <a:latin typeface="Arial"/>
                <a:cs typeface="Arial"/>
              </a:rPr>
              <a:t>    </a:t>
            </a:r>
            <a:r>
              <a:rPr lang="en-US" sz="6000" b="1" dirty="0" smtClean="0">
                <a:solidFill>
                  <a:srgbClr val="FFFF00"/>
                </a:solidFill>
                <a:latin typeface="+mn-lt"/>
                <a:cs typeface="Times New Roman"/>
              </a:rPr>
              <a:t>Our Academic Partners </a:t>
            </a:r>
            <a:endParaRPr lang="en-US" sz="6000" b="1" dirty="0">
              <a:solidFill>
                <a:srgbClr val="FFFF00"/>
              </a:solidFill>
              <a:latin typeface="+mn-lt"/>
              <a:cs typeface="Times New Roman"/>
            </a:endParaRPr>
          </a:p>
        </p:txBody>
      </p:sp>
      <p:pic>
        <p:nvPicPr>
          <p:cNvPr id="10" name="Picture 9"/>
          <p:cNvPicPr>
            <a:picLocks noChangeAspect="1"/>
          </p:cNvPicPr>
          <p:nvPr/>
        </p:nvPicPr>
        <p:blipFill>
          <a:blip r:embed="rId2"/>
          <a:stretch>
            <a:fillRect/>
          </a:stretch>
        </p:blipFill>
        <p:spPr>
          <a:xfrm>
            <a:off x="1280391" y="2771403"/>
            <a:ext cx="6570518" cy="980674"/>
          </a:xfrm>
          <a:prstGeom prst="rect">
            <a:avLst/>
          </a:prstGeom>
        </p:spPr>
      </p:pic>
    </p:spTree>
    <p:extLst>
      <p:ext uri="{BB962C8B-B14F-4D97-AF65-F5344CB8AC3E}">
        <p14:creationId xmlns:p14="http://schemas.microsoft.com/office/powerpoint/2010/main" val="160273810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95754" y="65158"/>
            <a:ext cx="7291045" cy="1016000"/>
          </a:xfrm>
        </p:spPr>
        <p:txBody>
          <a:bodyPr>
            <a:normAutofit/>
          </a:bodyPr>
          <a:lstStyle/>
          <a:p>
            <a:r>
              <a:rPr lang="en-US" sz="4800" b="1" dirty="0" smtClean="0">
                <a:solidFill>
                  <a:srgbClr val="FFFF00"/>
                </a:solidFill>
                <a:latin typeface="+mn-lt"/>
              </a:rPr>
              <a:t>But</a:t>
            </a:r>
            <a:r>
              <a:rPr lang="is-IS" sz="4800" b="1" dirty="0" smtClean="0">
                <a:solidFill>
                  <a:srgbClr val="FFFF00"/>
                </a:solidFill>
                <a:latin typeface="+mn-lt"/>
              </a:rPr>
              <a:t>…</a:t>
            </a:r>
            <a:endParaRPr lang="en-US" sz="4800" b="1" dirty="0">
              <a:solidFill>
                <a:srgbClr val="FFFF00"/>
              </a:solidFill>
              <a:latin typeface="+mn-lt"/>
            </a:endParaRPr>
          </a:p>
        </p:txBody>
      </p:sp>
      <p:pic>
        <p:nvPicPr>
          <p:cNvPr id="4" name="Content Placeholder 3" descr="Screen Shot 2015-11-17 at 9.03.10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507"/>
          <a:stretch/>
        </p:blipFill>
        <p:spPr>
          <a:xfrm>
            <a:off x="1395755" y="1081158"/>
            <a:ext cx="6074452" cy="4777160"/>
          </a:xfrm>
        </p:spPr>
      </p:pic>
    </p:spTree>
    <p:extLst>
      <p:ext uri="{BB962C8B-B14F-4D97-AF65-F5344CB8AC3E}">
        <p14:creationId xmlns:p14="http://schemas.microsoft.com/office/powerpoint/2010/main" val="4195911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7108"/>
            <a:ext cx="8686800" cy="1016000"/>
          </a:xfrm>
        </p:spPr>
        <p:txBody>
          <a:bodyPr>
            <a:normAutofit/>
          </a:bodyPr>
          <a:lstStyle/>
          <a:p>
            <a:r>
              <a:rPr lang="en-US" sz="4800" b="1" dirty="0" smtClean="0">
                <a:solidFill>
                  <a:srgbClr val="FFFF00"/>
                </a:solidFill>
                <a:latin typeface="+mn-lt"/>
              </a:rPr>
              <a:t>    Something is going on</a:t>
            </a:r>
            <a:r>
              <a:rPr lang="is-IS" sz="4800" b="1" dirty="0" smtClean="0">
                <a:solidFill>
                  <a:srgbClr val="FFFF00"/>
                </a:solidFill>
                <a:latin typeface="+mn-lt"/>
              </a:rPr>
              <a:t>…</a:t>
            </a:r>
            <a:endParaRPr lang="en-US" sz="4800" b="1" dirty="0">
              <a:solidFill>
                <a:srgbClr val="FFFF00"/>
              </a:solidFill>
              <a:latin typeface="+mn-lt"/>
            </a:endParaRPr>
          </a:p>
        </p:txBody>
      </p:sp>
      <p:pic>
        <p:nvPicPr>
          <p:cNvPr id="4" name="Content Placeholder 3" descr="Screen Shot 2015-11-17 at 9.08.07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780" r="-816"/>
          <a:stretch/>
        </p:blipFill>
        <p:spPr>
          <a:xfrm>
            <a:off x="1950115" y="1093788"/>
            <a:ext cx="5328804" cy="4826000"/>
          </a:xfrm>
        </p:spPr>
      </p:pic>
    </p:spTree>
    <p:extLst>
      <p:ext uri="{BB962C8B-B14F-4D97-AF65-F5344CB8AC3E}">
        <p14:creationId xmlns:p14="http://schemas.microsoft.com/office/powerpoint/2010/main" val="3519206435"/>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2411</TotalTime>
  <Words>4444</Words>
  <Application>Microsoft Macintosh PowerPoint</Application>
  <PresentationFormat>On-screen Show (4:3)</PresentationFormat>
  <Paragraphs>390</Paragraphs>
  <Slides>75</Slides>
  <Notes>1</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CDM_PPT_Template </vt:lpstr>
      <vt:lpstr>  Controlling Originality                             </vt:lpstr>
      <vt:lpstr>Follow up to last week on advancing tech...</vt:lpstr>
      <vt:lpstr>News of the Week</vt:lpstr>
      <vt:lpstr>PowerPoint Presentation</vt:lpstr>
      <vt:lpstr>PowerPoint Presentation</vt:lpstr>
      <vt:lpstr>PowerPoint Presentation</vt:lpstr>
      <vt:lpstr>PowerPoint Presentation</vt:lpstr>
      <vt:lpstr>But…</vt:lpstr>
      <vt:lpstr>    Something is going on…</vt:lpstr>
      <vt:lpstr>&amp;</vt:lpstr>
      <vt:lpstr>PowerPoint Presentation</vt:lpstr>
      <vt:lpstr>Revisions</vt:lpstr>
      <vt:lpstr>Today: Jennifer Kelly</vt:lpstr>
      <vt:lpstr>Continuing: The Big Question</vt:lpstr>
      <vt:lpstr>All the World is a Game</vt:lpstr>
      <vt:lpstr>Bonus re Bostrom</vt:lpstr>
      <vt:lpstr>PowerPoint Presentation</vt:lpstr>
      <vt:lpstr>   Is this a video game?</vt:lpstr>
      <vt:lpstr>NO, IT IS YOU</vt:lpstr>
      <vt:lpstr>Could it be..?</vt:lpstr>
      <vt:lpstr>PowerPoint Presentation</vt:lpstr>
      <vt:lpstr>Is this why we are so obsessed with pursuing confusion between what is virtual and what is real?</vt:lpstr>
      <vt:lpstr>The Game of Life</vt:lpstr>
      <vt:lpstr>If you want to go all the way…</vt:lpstr>
      <vt:lpstr>PowerPoint Presentation</vt:lpstr>
      <vt:lpstr>But even if not…</vt:lpstr>
      <vt:lpstr>WHY?</vt:lpstr>
      <vt:lpstr> Perhaps we can answer that… at least </vt:lpstr>
      <vt:lpstr>Exhibit 1: Jung on Games &amp; Instinct</vt:lpstr>
      <vt:lpstr>Exhibit 2: Play as Evolution</vt:lpstr>
      <vt:lpstr> Exhibit 3: McLuhan, 1964  (Games as social reaction) </vt:lpstr>
      <vt:lpstr>Exhibit 4:</vt:lpstr>
      <vt:lpstr>Exhibit 5: Boyden</vt:lpstr>
      <vt:lpstr> So Who Are We (in-game) A?</vt:lpstr>
      <vt:lpstr>So Who Are We (in-game) B?</vt:lpstr>
      <vt:lpstr>So Who Are We (in-game) C?</vt:lpstr>
      <vt:lpstr>PowerPoint Presentation</vt:lpstr>
      <vt:lpstr>Two phenomena we have (fairly) observed?</vt:lpstr>
      <vt:lpstr>+ One More…</vt:lpstr>
      <vt:lpstr>  Exhibit 6: Video-Games as                      Post-Structuralism</vt:lpstr>
      <vt:lpstr>From “Post-Structuralism and Videogames</vt:lpstr>
      <vt:lpstr>Some legal concepts to consider if video-games are post-structuralist?</vt:lpstr>
      <vt:lpstr>Accordingly…</vt:lpstr>
      <vt:lpstr>Preliminary Assessments If So</vt:lpstr>
      <vt:lpstr>PowerPoint Presentation</vt:lpstr>
      <vt:lpstr>PowerPoint Presentation</vt:lpstr>
      <vt:lpstr>PowerPoint Presentation</vt:lpstr>
      <vt:lpstr>“Part C. Controlling” begins</vt:lpstr>
      <vt:lpstr>  Which Laws? Layers of Control </vt:lpstr>
      <vt:lpstr>    Legal Constraints on Digital Creativity:                 Originalities &amp; Behaviors</vt:lpstr>
      <vt:lpstr>The Really New &amp; Difficult: What is next…(&amp; 2 b controlled?)</vt:lpstr>
      <vt:lpstr>  Can the Magic Circle</vt:lpstr>
      <vt:lpstr>Remember</vt:lpstr>
      <vt:lpstr>The “Missing (Ironic) Link”?</vt:lpstr>
      <vt:lpstr>The “Magic Circle”</vt:lpstr>
      <vt:lpstr> The legalities of the “Magic Circle” 1</vt:lpstr>
      <vt:lpstr> The legalities of the “Magic Circle” 2</vt:lpstr>
      <vt:lpstr>  The “Magic Circle” exposed</vt:lpstr>
      <vt:lpstr>PowerPoint Presentation</vt:lpstr>
      <vt:lpstr> Psychological factors first…</vt:lpstr>
      <vt:lpstr>PowerPoint Presentation</vt:lpstr>
      <vt:lpstr>STEP 1 – not the “system”</vt:lpstr>
      <vt:lpstr> Other Steps</vt:lpstr>
      <vt:lpstr>What’s left that is protectable?</vt:lpstr>
      <vt:lpstr>      Original-ism cases </vt:lpstr>
      <vt:lpstr>PowerPoint Presentation</vt:lpstr>
      <vt:lpstr>               My Version…</vt:lpstr>
      <vt:lpstr>    Next Class: “Mass Effect-s”</vt:lpstr>
      <vt:lpstr>  Always include a cat picture</vt:lpstr>
      <vt:lpstr>PowerPoint Presentation</vt:lpstr>
      <vt:lpstr>PowerPoint Presentation</vt:lpstr>
      <vt:lpstr>PowerPoint Presentation</vt:lpstr>
      <vt:lpstr>    Topics (+Legal Aspects of  + Video games) </vt:lpstr>
      <vt:lpstr> Class Activities </vt:lpstr>
      <vt:lpstr>    Our Academic Partners </vt:lpstr>
    </vt:vector>
  </TitlesOfParts>
  <Company>Festinger Bahniwal Law &amp; Strategy LLP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Festinger</dc:creator>
  <cp:lastModifiedBy>Jon Festinger</cp:lastModifiedBy>
  <cp:revision>276</cp:revision>
  <cp:lastPrinted>2013-11-11T05:48:06Z</cp:lastPrinted>
  <dcterms:created xsi:type="dcterms:W3CDTF">2013-02-28T07:37:07Z</dcterms:created>
  <dcterms:modified xsi:type="dcterms:W3CDTF">2015-11-24T17:28:22Z</dcterms:modified>
</cp:coreProperties>
</file>