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6" r:id="rId2"/>
    <p:sldMasterId id="2147483662" r:id="rId3"/>
  </p:sldMasterIdLst>
  <p:notesMasterIdLst>
    <p:notesMasterId r:id="rId75"/>
  </p:notesMasterIdLst>
  <p:sldIdLst>
    <p:sldId id="293" r:id="rId4"/>
    <p:sldId id="330" r:id="rId5"/>
    <p:sldId id="350" r:id="rId6"/>
    <p:sldId id="351" r:id="rId7"/>
    <p:sldId id="331" r:id="rId8"/>
    <p:sldId id="332" r:id="rId9"/>
    <p:sldId id="327" r:id="rId10"/>
    <p:sldId id="349" r:id="rId11"/>
    <p:sldId id="378" r:id="rId12"/>
    <p:sldId id="334" r:id="rId13"/>
    <p:sldId id="322" r:id="rId14"/>
    <p:sldId id="352" r:id="rId15"/>
    <p:sldId id="291" r:id="rId16"/>
    <p:sldId id="294" r:id="rId17"/>
    <p:sldId id="298" r:id="rId18"/>
    <p:sldId id="299" r:id="rId19"/>
    <p:sldId id="300" r:id="rId20"/>
    <p:sldId id="302" r:id="rId21"/>
    <p:sldId id="296" r:id="rId22"/>
    <p:sldId id="264" r:id="rId23"/>
    <p:sldId id="303" r:id="rId24"/>
    <p:sldId id="353" r:id="rId25"/>
    <p:sldId id="354" r:id="rId26"/>
    <p:sldId id="355" r:id="rId27"/>
    <p:sldId id="356" r:id="rId28"/>
    <p:sldId id="357" r:id="rId29"/>
    <p:sldId id="358" r:id="rId30"/>
    <p:sldId id="359" r:id="rId31"/>
    <p:sldId id="360" r:id="rId32"/>
    <p:sldId id="361" r:id="rId33"/>
    <p:sldId id="362" r:id="rId34"/>
    <p:sldId id="363" r:id="rId35"/>
    <p:sldId id="364" r:id="rId36"/>
    <p:sldId id="370" r:id="rId37"/>
    <p:sldId id="371" r:id="rId38"/>
    <p:sldId id="372" r:id="rId39"/>
    <p:sldId id="373" r:id="rId40"/>
    <p:sldId id="374" r:id="rId41"/>
    <p:sldId id="375" r:id="rId42"/>
    <p:sldId id="368" r:id="rId43"/>
    <p:sldId id="376" r:id="rId44"/>
    <p:sldId id="377" r:id="rId45"/>
    <p:sldId id="304" r:id="rId46"/>
    <p:sldId id="260" r:id="rId47"/>
    <p:sldId id="283" r:id="rId48"/>
    <p:sldId id="306" r:id="rId49"/>
    <p:sldId id="285" r:id="rId50"/>
    <p:sldId id="287" r:id="rId51"/>
    <p:sldId id="286" r:id="rId52"/>
    <p:sldId id="307" r:id="rId53"/>
    <p:sldId id="347" r:id="rId54"/>
    <p:sldId id="348" r:id="rId55"/>
    <p:sldId id="328" r:id="rId56"/>
    <p:sldId id="258" r:id="rId57"/>
    <p:sldId id="305" r:id="rId58"/>
    <p:sldId id="262" r:id="rId59"/>
    <p:sldId id="308" r:id="rId60"/>
    <p:sldId id="309" r:id="rId61"/>
    <p:sldId id="289" r:id="rId62"/>
    <p:sldId id="290" r:id="rId63"/>
    <p:sldId id="278" r:id="rId64"/>
    <p:sldId id="329" r:id="rId65"/>
    <p:sldId id="280" r:id="rId66"/>
    <p:sldId id="266" r:id="rId67"/>
    <p:sldId id="312" r:id="rId68"/>
    <p:sldId id="380" r:id="rId69"/>
    <p:sldId id="379" r:id="rId70"/>
    <p:sldId id="326" r:id="rId71"/>
    <p:sldId id="267" r:id="rId72"/>
    <p:sldId id="310" r:id="rId73"/>
    <p:sldId id="311" r:id="rId7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62192D"/>
    <a:srgbClr val="20623D"/>
    <a:srgbClr val="62253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7"/>
  </p:normalViewPr>
  <p:slideViewPr>
    <p:cSldViewPr snapToGrid="0" snapToObjects="1">
      <p:cViewPr varScale="1">
        <p:scale>
          <a:sx n="108" d="100"/>
          <a:sy n="108" d="100"/>
        </p:scale>
        <p:origin x="1760"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slide" Target="slides/slide6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70" Type="http://schemas.openxmlformats.org/officeDocument/2006/relationships/slide" Target="slides/slide67.xml"/><Relationship Id="rId71" Type="http://schemas.openxmlformats.org/officeDocument/2006/relationships/slide" Target="slides/slide68.xml"/><Relationship Id="rId72" Type="http://schemas.openxmlformats.org/officeDocument/2006/relationships/slide" Target="slides/slide69.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73" Type="http://schemas.openxmlformats.org/officeDocument/2006/relationships/slide" Target="slides/slide70.xml"/><Relationship Id="rId74" Type="http://schemas.openxmlformats.org/officeDocument/2006/relationships/slide" Target="slides/slide71.xml"/><Relationship Id="rId75" Type="http://schemas.openxmlformats.org/officeDocument/2006/relationships/notesMaster" Target="notesMasters/notesMaster1.xml"/><Relationship Id="rId76" Type="http://schemas.openxmlformats.org/officeDocument/2006/relationships/presProps" Target="presProps.xml"/><Relationship Id="rId77" Type="http://schemas.openxmlformats.org/officeDocument/2006/relationships/viewProps" Target="viewProps.xml"/><Relationship Id="rId78" Type="http://schemas.openxmlformats.org/officeDocument/2006/relationships/theme" Target="theme/theme1.xml"/><Relationship Id="rId79" Type="http://schemas.openxmlformats.org/officeDocument/2006/relationships/tableStyles" Target="tableStyles.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7E0D13-08DB-7440-9357-ED7FC6CC0867}" type="datetimeFigureOut">
              <a:rPr lang="en-US" smtClean="0"/>
              <a:t>9/18/17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EF069A-9DFC-7E43-9297-C37D4DE71C7B}" type="slidenum">
              <a:rPr lang="en-US" smtClean="0"/>
              <a:t>‹#›</a:t>
            </a:fld>
            <a:endParaRPr lang="en-US"/>
          </a:p>
        </p:txBody>
      </p:sp>
    </p:spTree>
    <p:extLst>
      <p:ext uri="{BB962C8B-B14F-4D97-AF65-F5344CB8AC3E}">
        <p14:creationId xmlns:p14="http://schemas.microsoft.com/office/powerpoint/2010/main" val="119605126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F43DED-E70C-3E4A-94E7-E4A33D16A59A}" type="slidenum">
              <a:rPr lang="en-US" smtClean="0">
                <a:solidFill>
                  <a:prstClr val="black"/>
                </a:solidFill>
                <a:latin typeface="Calibri"/>
              </a:rPr>
              <a:pPr/>
              <a:t>1</a:t>
            </a:fld>
            <a:endParaRPr lang="en-US">
              <a:solidFill>
                <a:prstClr val="black"/>
              </a:solidFill>
              <a:latin typeface="Calibri"/>
            </a:endParaRPr>
          </a:p>
        </p:txBody>
      </p:sp>
    </p:spTree>
    <p:extLst>
      <p:ext uri="{BB962C8B-B14F-4D97-AF65-F5344CB8AC3E}">
        <p14:creationId xmlns:p14="http://schemas.microsoft.com/office/powerpoint/2010/main" val="1547175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6706" y="2352435"/>
            <a:ext cx="8229600" cy="1016000"/>
          </a:xfrm>
        </p:spPr>
        <p:txBody>
          <a:bodyPr lIns="76200" tIns="76200" rIns="76200" bIns="76200"/>
          <a:lstStyle/>
          <a:p>
            <a:r>
              <a:rPr lang="en-CA" dirty="0" smtClean="0"/>
              <a:t>Click To Edit Master Title Style</a:t>
            </a:r>
            <a:endParaRPr lang="en-US" dirty="0"/>
          </a:p>
        </p:txBody>
      </p:sp>
      <p:sp>
        <p:nvSpPr>
          <p:cNvPr id="3" name="Subtitle 2"/>
          <p:cNvSpPr>
            <a:spLocks noGrp="1"/>
          </p:cNvSpPr>
          <p:nvPr>
            <p:ph type="subTitle" idx="1"/>
          </p:nvPr>
        </p:nvSpPr>
        <p:spPr>
          <a:xfrm>
            <a:off x="416706" y="3373189"/>
            <a:ext cx="8229600" cy="1197050"/>
          </a:xfrm>
        </p:spPr>
        <p:txBody>
          <a:bodyPr lIns="76200" tIns="76200" rIns="76200" bIns="0">
            <a:normAutofit/>
          </a:bodyPr>
          <a:lstStyle>
            <a:lvl1pPr marL="0" indent="0" algn="l">
              <a:buNone/>
              <a:defRPr sz="2400">
                <a:solidFill>
                  <a:srgbClr val="5E606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Tree>
    <p:extLst>
      <p:ext uri="{BB962C8B-B14F-4D97-AF65-F5344CB8AC3E}">
        <p14:creationId xmlns:p14="http://schemas.microsoft.com/office/powerpoint/2010/main" val="989231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1149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6706" y="2352435"/>
            <a:ext cx="8229600" cy="1016000"/>
          </a:xfrm>
        </p:spPr>
        <p:txBody>
          <a:bodyPr lIns="76200" tIns="76200" rIns="76200" bIns="76200"/>
          <a:lstStyle/>
          <a:p>
            <a:r>
              <a:rPr lang="en-CA" dirty="0" smtClean="0"/>
              <a:t>Click To Edit Master Title Style</a:t>
            </a:r>
            <a:endParaRPr lang="en-US" dirty="0"/>
          </a:p>
        </p:txBody>
      </p:sp>
      <p:sp>
        <p:nvSpPr>
          <p:cNvPr id="3" name="Subtitle 2"/>
          <p:cNvSpPr>
            <a:spLocks noGrp="1"/>
          </p:cNvSpPr>
          <p:nvPr>
            <p:ph type="subTitle" idx="1"/>
          </p:nvPr>
        </p:nvSpPr>
        <p:spPr>
          <a:xfrm>
            <a:off x="416706" y="3373189"/>
            <a:ext cx="8229600" cy="1197050"/>
          </a:xfrm>
        </p:spPr>
        <p:txBody>
          <a:bodyPr lIns="76200" tIns="76200" rIns="76200" bIns="0">
            <a:normAutofit/>
          </a:bodyPr>
          <a:lstStyle>
            <a:lvl1pPr marL="0" indent="0" algn="l">
              <a:buNone/>
              <a:defRPr sz="2400">
                <a:solidFill>
                  <a:srgbClr val="5E606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
        <p:nvSpPr>
          <p:cNvPr id="10" name="Content Placeholder 9"/>
          <p:cNvSpPr>
            <a:spLocks noGrp="1"/>
          </p:cNvSpPr>
          <p:nvPr>
            <p:ph sz="quarter" idx="10"/>
          </p:nvPr>
        </p:nvSpPr>
        <p:spPr>
          <a:xfrm>
            <a:off x="457200" y="1408134"/>
            <a:ext cx="8229600" cy="4318000"/>
          </a:xfrm>
        </p:spPr>
        <p:txBody>
          <a:bodyPr>
            <a:normAutofit/>
          </a:bodyPr>
          <a:lstStyle>
            <a:lvl1pPr>
              <a:defRPr sz="2400"/>
            </a:lvl1pPr>
            <a:lvl2pPr>
              <a:defRPr sz="2400"/>
            </a:lvl2pPr>
            <a:lvl3pPr>
              <a:defRPr sz="2400"/>
            </a:lvl3pPr>
            <a:lvl4pPr>
              <a:defRPr sz="2400"/>
            </a:lvl4pPr>
            <a:lvl5pPr>
              <a:defRPr sz="2400"/>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
        <p:nvSpPr>
          <p:cNvPr id="3" name="Content Placeholder 2"/>
          <p:cNvSpPr>
            <a:spLocks noGrp="1"/>
          </p:cNvSpPr>
          <p:nvPr>
            <p:ph sz="half" idx="1"/>
          </p:nvPr>
        </p:nvSpPr>
        <p:spPr>
          <a:xfrm>
            <a:off x="457200" y="1411701"/>
            <a:ext cx="4038600" cy="4318000"/>
          </a:xfrm>
        </p:spPr>
        <p:txBody>
          <a:bodyPr>
            <a:normAutofit/>
          </a:bodyPr>
          <a:lstStyle>
            <a:lvl1pPr marL="457200" indent="-457200">
              <a:buFont typeface="Arial"/>
              <a:buChar char="•"/>
              <a:defRPr sz="2400"/>
            </a:lvl1pPr>
            <a:lvl2pPr marL="914400" indent="-457200">
              <a:buFont typeface="Arial"/>
              <a:buChar char="•"/>
              <a:defRPr sz="2400"/>
            </a:lvl2pPr>
            <a:lvl3pPr marL="1371600" indent="-457200">
              <a:buFont typeface="Arial"/>
              <a:buChar char="•"/>
              <a:defRPr sz="2400"/>
            </a:lvl3pPr>
            <a:lvl4pPr marL="1828800" indent="-457200">
              <a:buFont typeface="Arial"/>
              <a:buChar char="•"/>
              <a:defRPr sz="2400"/>
            </a:lvl4pPr>
            <a:lvl5pPr marL="2286000" indent="-457200">
              <a:buFont typeface="Arial"/>
              <a:buChar char="•"/>
              <a:defRPr sz="24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Content Placeholder 3"/>
          <p:cNvSpPr>
            <a:spLocks noGrp="1"/>
          </p:cNvSpPr>
          <p:nvPr>
            <p:ph sz="half" idx="2"/>
          </p:nvPr>
        </p:nvSpPr>
        <p:spPr>
          <a:xfrm>
            <a:off x="4648200" y="1411701"/>
            <a:ext cx="4038600" cy="4318000"/>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
        <p:nvSpPr>
          <p:cNvPr id="10" name="Content Placeholder 9"/>
          <p:cNvSpPr>
            <a:spLocks noGrp="1"/>
          </p:cNvSpPr>
          <p:nvPr>
            <p:ph sz="quarter" idx="10"/>
          </p:nvPr>
        </p:nvSpPr>
        <p:spPr>
          <a:xfrm>
            <a:off x="457200" y="1408134"/>
            <a:ext cx="8229600" cy="4318000"/>
          </a:xfrm>
        </p:spPr>
        <p:txBody>
          <a:bodyPr>
            <a:normAutofit/>
          </a:bodyPr>
          <a:lstStyle>
            <a:lvl1pPr>
              <a:defRPr sz="2400"/>
            </a:lvl1pPr>
            <a:lvl2pPr>
              <a:defRPr sz="2400"/>
            </a:lvl2pPr>
            <a:lvl3pPr>
              <a:defRPr sz="2400"/>
            </a:lvl3pPr>
            <a:lvl4pPr>
              <a:defRPr sz="2400"/>
            </a:lvl4pPr>
            <a:lvl5pPr>
              <a:defRPr sz="2400"/>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extLst>
      <p:ext uri="{BB962C8B-B14F-4D97-AF65-F5344CB8AC3E}">
        <p14:creationId xmlns:p14="http://schemas.microsoft.com/office/powerpoint/2010/main" val="2628714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
        <p:nvSpPr>
          <p:cNvPr id="3" name="Content Placeholder 2"/>
          <p:cNvSpPr>
            <a:spLocks noGrp="1"/>
          </p:cNvSpPr>
          <p:nvPr>
            <p:ph sz="half" idx="1"/>
          </p:nvPr>
        </p:nvSpPr>
        <p:spPr>
          <a:xfrm>
            <a:off x="457200" y="1411701"/>
            <a:ext cx="4038600" cy="4318000"/>
          </a:xfrm>
        </p:spPr>
        <p:txBody>
          <a:bodyPr>
            <a:normAutofit/>
          </a:bodyPr>
          <a:lstStyle>
            <a:lvl1pPr marL="457200" indent="-457200">
              <a:buFont typeface="Arial"/>
              <a:buChar char="•"/>
              <a:defRPr sz="2400"/>
            </a:lvl1pPr>
            <a:lvl2pPr marL="914400" indent="-457200">
              <a:buFont typeface="Arial"/>
              <a:buChar char="•"/>
              <a:defRPr sz="2400"/>
            </a:lvl2pPr>
            <a:lvl3pPr marL="1371600" indent="-457200">
              <a:buFont typeface="Arial"/>
              <a:buChar char="•"/>
              <a:defRPr sz="2400"/>
            </a:lvl3pPr>
            <a:lvl4pPr marL="1828800" indent="-457200">
              <a:buFont typeface="Arial"/>
              <a:buChar char="•"/>
              <a:defRPr sz="2400"/>
            </a:lvl4pPr>
            <a:lvl5pPr marL="2286000" indent="-457200">
              <a:buFont typeface="Arial"/>
              <a:buChar char="•"/>
              <a:defRPr sz="24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Content Placeholder 3"/>
          <p:cNvSpPr>
            <a:spLocks noGrp="1"/>
          </p:cNvSpPr>
          <p:nvPr>
            <p:ph sz="half" idx="2"/>
          </p:nvPr>
        </p:nvSpPr>
        <p:spPr>
          <a:xfrm>
            <a:off x="4648200" y="1411701"/>
            <a:ext cx="4038600" cy="4318000"/>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extLst>
      <p:ext uri="{BB962C8B-B14F-4D97-AF65-F5344CB8AC3E}">
        <p14:creationId xmlns:p14="http://schemas.microsoft.com/office/powerpoint/2010/main" val="805132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Tree>
    <p:extLst>
      <p:ext uri="{BB962C8B-B14F-4D97-AF65-F5344CB8AC3E}">
        <p14:creationId xmlns:p14="http://schemas.microsoft.com/office/powerpoint/2010/main" val="3995471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7436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6706" y="2352435"/>
            <a:ext cx="8229600" cy="1016000"/>
          </a:xfrm>
        </p:spPr>
        <p:txBody>
          <a:bodyPr lIns="76196" tIns="76196" rIns="76196" bIns="76196"/>
          <a:lstStyle/>
          <a:p>
            <a:r>
              <a:rPr lang="en-CA" dirty="0" smtClean="0"/>
              <a:t>Click To Edit Master Title Style</a:t>
            </a:r>
            <a:endParaRPr lang="en-US" dirty="0"/>
          </a:p>
        </p:txBody>
      </p:sp>
      <p:sp>
        <p:nvSpPr>
          <p:cNvPr id="3" name="Subtitle 2"/>
          <p:cNvSpPr>
            <a:spLocks noGrp="1"/>
          </p:cNvSpPr>
          <p:nvPr>
            <p:ph type="subTitle" idx="1"/>
          </p:nvPr>
        </p:nvSpPr>
        <p:spPr>
          <a:xfrm>
            <a:off x="416706" y="3373189"/>
            <a:ext cx="8229600" cy="1197050"/>
          </a:xfrm>
        </p:spPr>
        <p:txBody>
          <a:bodyPr lIns="76196" tIns="76196" rIns="76196" bIns="0">
            <a:normAutofit/>
          </a:bodyPr>
          <a:lstStyle>
            <a:lvl1pPr marL="0" indent="0" algn="l">
              <a:buNone/>
              <a:defRPr sz="2400">
                <a:solidFill>
                  <a:srgbClr val="5E6062"/>
                </a:solidFill>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en-CA" smtClean="0"/>
              <a:t>Click to edit Master subtitle style</a:t>
            </a:r>
            <a:endParaRPr lang="en-US" dirty="0"/>
          </a:p>
        </p:txBody>
      </p:sp>
    </p:spTree>
    <p:extLst>
      <p:ext uri="{BB962C8B-B14F-4D97-AF65-F5344CB8AC3E}">
        <p14:creationId xmlns:p14="http://schemas.microsoft.com/office/powerpoint/2010/main" val="1272480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
        <p:nvSpPr>
          <p:cNvPr id="10" name="Content Placeholder 9"/>
          <p:cNvSpPr>
            <a:spLocks noGrp="1"/>
          </p:cNvSpPr>
          <p:nvPr>
            <p:ph sz="quarter" idx="10"/>
          </p:nvPr>
        </p:nvSpPr>
        <p:spPr>
          <a:xfrm>
            <a:off x="457200" y="1408134"/>
            <a:ext cx="8229600" cy="4318000"/>
          </a:xfrm>
        </p:spPr>
        <p:txBody>
          <a:bodyPr>
            <a:normAutofit/>
          </a:bodyPr>
          <a:lstStyle>
            <a:lvl1pPr>
              <a:defRPr sz="2400"/>
            </a:lvl1pPr>
            <a:lvl2pPr>
              <a:defRPr sz="2400"/>
            </a:lvl2pPr>
            <a:lvl3pPr>
              <a:defRPr sz="2400"/>
            </a:lvl3pPr>
            <a:lvl4pPr>
              <a:defRPr sz="2400"/>
            </a:lvl4pPr>
            <a:lvl5pPr>
              <a:defRPr sz="2400"/>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extLst>
      <p:ext uri="{BB962C8B-B14F-4D97-AF65-F5344CB8AC3E}">
        <p14:creationId xmlns:p14="http://schemas.microsoft.com/office/powerpoint/2010/main" val="3516467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
        <p:nvSpPr>
          <p:cNvPr id="3" name="Content Placeholder 2"/>
          <p:cNvSpPr>
            <a:spLocks noGrp="1"/>
          </p:cNvSpPr>
          <p:nvPr>
            <p:ph sz="half" idx="1"/>
          </p:nvPr>
        </p:nvSpPr>
        <p:spPr>
          <a:xfrm>
            <a:off x="457200" y="1411701"/>
            <a:ext cx="4038600" cy="4318000"/>
          </a:xfrm>
        </p:spPr>
        <p:txBody>
          <a:bodyPr>
            <a:normAutofit/>
          </a:bodyPr>
          <a:lstStyle>
            <a:lvl1pPr marL="457177" indent="-457177">
              <a:buFont typeface="Arial"/>
              <a:buChar char="•"/>
              <a:defRPr sz="2400"/>
            </a:lvl1pPr>
            <a:lvl2pPr marL="914353" indent="-457177">
              <a:buFont typeface="Arial"/>
              <a:buChar char="•"/>
              <a:defRPr sz="2400"/>
            </a:lvl2pPr>
            <a:lvl3pPr marL="1371530" indent="-457177">
              <a:buFont typeface="Arial"/>
              <a:buChar char="•"/>
              <a:defRPr sz="2400"/>
            </a:lvl3pPr>
            <a:lvl4pPr marL="1828706" indent="-457177">
              <a:buFont typeface="Arial"/>
              <a:buChar char="•"/>
              <a:defRPr sz="2400"/>
            </a:lvl4pPr>
            <a:lvl5pPr marL="2285883" indent="-457177">
              <a:buFont typeface="Arial"/>
              <a:buChar char="•"/>
              <a:defRPr sz="24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Content Placeholder 3"/>
          <p:cNvSpPr>
            <a:spLocks noGrp="1"/>
          </p:cNvSpPr>
          <p:nvPr>
            <p:ph sz="half" idx="2"/>
          </p:nvPr>
        </p:nvSpPr>
        <p:spPr>
          <a:xfrm>
            <a:off x="4648200" y="1411701"/>
            <a:ext cx="4038600" cy="4318000"/>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extLst>
      <p:ext uri="{BB962C8B-B14F-4D97-AF65-F5344CB8AC3E}">
        <p14:creationId xmlns:p14="http://schemas.microsoft.com/office/powerpoint/2010/main" val="1192595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Tree>
    <p:extLst>
      <p:ext uri="{BB962C8B-B14F-4D97-AF65-F5344CB8AC3E}">
        <p14:creationId xmlns:p14="http://schemas.microsoft.com/office/powerpoint/2010/main" val="3199164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emf"/><Relationship Id="rId8"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theme" Target="../theme/theme2.xml"/><Relationship Id="rId7" Type="http://schemas.openxmlformats.org/officeDocument/2006/relationships/image" Target="../media/image1.emf"/><Relationship Id="rId8" Type="http://schemas.openxmlformats.org/officeDocument/2006/relationships/image" Target="../media/image2.emf"/><Relationship Id="rId1" Type="http://schemas.openxmlformats.org/officeDocument/2006/relationships/slideLayout" Target="../slideLayouts/slideLayout6.xml"/><Relationship Id="rId2"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theme" Target="../theme/theme3.xml"/><Relationship Id="rId7" Type="http://schemas.openxmlformats.org/officeDocument/2006/relationships/image" Target="../media/image1.emf"/><Relationship Id="rId8" Type="http://schemas.openxmlformats.org/officeDocument/2006/relationships/image" Target="../media/image2.emf"/><Relationship Id="rId1" Type="http://schemas.openxmlformats.org/officeDocument/2006/relationships/slideLayout" Target="../slideLayouts/slideLayout11.xml"/><Relationship Id="rId2"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76200" tIns="76200" rIns="76200" bIns="76200" rtlCol="0" anchor="ctr">
            <a:normAutofit/>
          </a:bodyPr>
          <a:lstStyle/>
          <a:p>
            <a:r>
              <a:rPr lang="en-CA" smtClean="0"/>
              <a:t>Click to edit Master title style</a:t>
            </a:r>
            <a:endParaRPr lang="en-US" dirty="0"/>
          </a:p>
        </p:txBody>
      </p:sp>
      <p:sp>
        <p:nvSpPr>
          <p:cNvPr id="3" name="Text Placeholder 2"/>
          <p:cNvSpPr>
            <a:spLocks noGrp="1"/>
          </p:cNvSpPr>
          <p:nvPr>
            <p:ph type="body" idx="1"/>
          </p:nvPr>
        </p:nvSpPr>
        <p:spPr>
          <a:xfrm>
            <a:off x="457200" y="1431543"/>
            <a:ext cx="8229600" cy="4318000"/>
          </a:xfrm>
          <a:prstGeom prst="rect">
            <a:avLst/>
          </a:prstGeom>
        </p:spPr>
        <p:txBody>
          <a:bodyPr vert="horz" lIns="76200" tIns="76200" rIns="76200" bIns="7620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17" name="Rectangle 16"/>
          <p:cNvSpPr/>
          <p:nvPr/>
        </p:nvSpPr>
        <p:spPr>
          <a:xfrm>
            <a:off x="-58034" y="5973244"/>
            <a:ext cx="4346075" cy="962351"/>
          </a:xfrm>
          <a:custGeom>
            <a:avLst/>
            <a:gdLst>
              <a:gd name="connsiteX0" fmla="*/ 0 w 4047989"/>
              <a:gd name="connsiteY0" fmla="*/ 0 h 843298"/>
              <a:gd name="connsiteX1" fmla="*/ 4047989 w 4047989"/>
              <a:gd name="connsiteY1" fmla="*/ 0 h 843298"/>
              <a:gd name="connsiteX2" fmla="*/ 4047989 w 4047989"/>
              <a:gd name="connsiteY2" fmla="*/ 843298 h 843298"/>
              <a:gd name="connsiteX3" fmla="*/ 0 w 4047989"/>
              <a:gd name="connsiteY3" fmla="*/ 843298 h 843298"/>
              <a:gd name="connsiteX4" fmla="*/ 0 w 4047989"/>
              <a:gd name="connsiteY4" fmla="*/ 0 h 843298"/>
              <a:gd name="connsiteX0" fmla="*/ 0 w 4980620"/>
              <a:gd name="connsiteY0" fmla="*/ 892904 h 892904"/>
              <a:gd name="connsiteX1" fmla="*/ 4980620 w 4980620"/>
              <a:gd name="connsiteY1" fmla="*/ 0 h 892904"/>
              <a:gd name="connsiteX2" fmla="*/ 4980620 w 4980620"/>
              <a:gd name="connsiteY2" fmla="*/ 843298 h 892904"/>
              <a:gd name="connsiteX3" fmla="*/ 932631 w 4980620"/>
              <a:gd name="connsiteY3" fmla="*/ 843298 h 892904"/>
              <a:gd name="connsiteX4" fmla="*/ 0 w 4980620"/>
              <a:gd name="connsiteY4" fmla="*/ 892904 h 892904"/>
              <a:gd name="connsiteX0" fmla="*/ 89294 w 5069914"/>
              <a:gd name="connsiteY0" fmla="*/ 892904 h 2648949"/>
              <a:gd name="connsiteX1" fmla="*/ 5069914 w 5069914"/>
              <a:gd name="connsiteY1" fmla="*/ 0 h 2648949"/>
              <a:gd name="connsiteX2" fmla="*/ 5069914 w 5069914"/>
              <a:gd name="connsiteY2" fmla="*/ 843298 h 2648949"/>
              <a:gd name="connsiteX3" fmla="*/ 0 w 5069914"/>
              <a:gd name="connsiteY3" fmla="*/ 2648949 h 2648949"/>
              <a:gd name="connsiteX4" fmla="*/ 89294 w 5069914"/>
              <a:gd name="connsiteY4" fmla="*/ 892904 h 2648949"/>
              <a:gd name="connsiteX0" fmla="*/ 0 w 5079836"/>
              <a:gd name="connsiteY0" fmla="*/ 982194 h 2648949"/>
              <a:gd name="connsiteX1" fmla="*/ 5079836 w 5079836"/>
              <a:gd name="connsiteY1" fmla="*/ 0 h 2648949"/>
              <a:gd name="connsiteX2" fmla="*/ 5079836 w 5079836"/>
              <a:gd name="connsiteY2" fmla="*/ 843298 h 2648949"/>
              <a:gd name="connsiteX3" fmla="*/ 9922 w 5079836"/>
              <a:gd name="connsiteY3" fmla="*/ 2648949 h 2648949"/>
              <a:gd name="connsiteX4" fmla="*/ 0 w 5079836"/>
              <a:gd name="connsiteY4" fmla="*/ 982194 h 2648949"/>
              <a:gd name="connsiteX0" fmla="*/ 0 w 5079836"/>
              <a:gd name="connsiteY0" fmla="*/ 138896 h 1805651"/>
              <a:gd name="connsiteX1" fmla="*/ 4891325 w 5079836"/>
              <a:gd name="connsiteY1" fmla="*/ 843299 h 1805651"/>
              <a:gd name="connsiteX2" fmla="*/ 5079836 w 5079836"/>
              <a:gd name="connsiteY2" fmla="*/ 0 h 1805651"/>
              <a:gd name="connsiteX3" fmla="*/ 9922 w 5079836"/>
              <a:gd name="connsiteY3" fmla="*/ 1805651 h 1805651"/>
              <a:gd name="connsiteX4" fmla="*/ 0 w 5079836"/>
              <a:gd name="connsiteY4" fmla="*/ 138896 h 1805651"/>
              <a:gd name="connsiteX0" fmla="*/ 0 w 4970699"/>
              <a:gd name="connsiteY0" fmla="*/ 0 h 1666755"/>
              <a:gd name="connsiteX1" fmla="*/ 4891325 w 4970699"/>
              <a:gd name="connsiteY1" fmla="*/ 704403 h 1666755"/>
              <a:gd name="connsiteX2" fmla="*/ 4970699 w 4970699"/>
              <a:gd name="connsiteY2" fmla="*/ 1170696 h 1666755"/>
              <a:gd name="connsiteX3" fmla="*/ 9922 w 4970699"/>
              <a:gd name="connsiteY3" fmla="*/ 1666755 h 1666755"/>
              <a:gd name="connsiteX4" fmla="*/ 0 w 4970699"/>
              <a:gd name="connsiteY4" fmla="*/ 0 h 1666755"/>
              <a:gd name="connsiteX0" fmla="*/ 0 w 4970699"/>
              <a:gd name="connsiteY0" fmla="*/ 0 h 1666755"/>
              <a:gd name="connsiteX1" fmla="*/ 4871481 w 4970699"/>
              <a:gd name="connsiteY1" fmla="*/ 476216 h 1666755"/>
              <a:gd name="connsiteX2" fmla="*/ 4970699 w 4970699"/>
              <a:gd name="connsiteY2" fmla="*/ 1170696 h 1666755"/>
              <a:gd name="connsiteX3" fmla="*/ 9922 w 4970699"/>
              <a:gd name="connsiteY3" fmla="*/ 1666755 h 1666755"/>
              <a:gd name="connsiteX4" fmla="*/ 0 w 4970699"/>
              <a:gd name="connsiteY4" fmla="*/ 0 h 1666755"/>
              <a:gd name="connsiteX0" fmla="*/ 0 w 4990542"/>
              <a:gd name="connsiteY0" fmla="*/ 396846 h 1190539"/>
              <a:gd name="connsiteX1" fmla="*/ 4891324 w 4990542"/>
              <a:gd name="connsiteY1" fmla="*/ 0 h 1190539"/>
              <a:gd name="connsiteX2" fmla="*/ 4990542 w 4990542"/>
              <a:gd name="connsiteY2" fmla="*/ 694480 h 1190539"/>
              <a:gd name="connsiteX3" fmla="*/ 29765 w 4990542"/>
              <a:gd name="connsiteY3" fmla="*/ 1190539 h 1190539"/>
              <a:gd name="connsiteX4" fmla="*/ 0 w 4990542"/>
              <a:gd name="connsiteY4" fmla="*/ 396846 h 1190539"/>
              <a:gd name="connsiteX0" fmla="*/ 0 w 5238582"/>
              <a:gd name="connsiteY0" fmla="*/ 396846 h 1190539"/>
              <a:gd name="connsiteX1" fmla="*/ 4891324 w 5238582"/>
              <a:gd name="connsiteY1" fmla="*/ 0 h 1190539"/>
              <a:gd name="connsiteX2" fmla="*/ 5238582 w 5238582"/>
              <a:gd name="connsiteY2" fmla="*/ 863140 h 1190539"/>
              <a:gd name="connsiteX3" fmla="*/ 29765 w 5238582"/>
              <a:gd name="connsiteY3" fmla="*/ 1190539 h 1190539"/>
              <a:gd name="connsiteX4" fmla="*/ 0 w 5238582"/>
              <a:gd name="connsiteY4" fmla="*/ 396846 h 1190539"/>
              <a:gd name="connsiteX0" fmla="*/ 0 w 5238582"/>
              <a:gd name="connsiteY0" fmla="*/ 248029 h 1041722"/>
              <a:gd name="connsiteX1" fmla="*/ 5139364 w 5238582"/>
              <a:gd name="connsiteY1" fmla="*/ 0 h 1041722"/>
              <a:gd name="connsiteX2" fmla="*/ 5238582 w 5238582"/>
              <a:gd name="connsiteY2" fmla="*/ 714323 h 1041722"/>
              <a:gd name="connsiteX3" fmla="*/ 29765 w 5238582"/>
              <a:gd name="connsiteY3" fmla="*/ 1041722 h 1041722"/>
              <a:gd name="connsiteX4" fmla="*/ 0 w 5238582"/>
              <a:gd name="connsiteY4" fmla="*/ 248029 h 1041722"/>
              <a:gd name="connsiteX0" fmla="*/ 0 w 5228660"/>
              <a:gd name="connsiteY0" fmla="*/ 248029 h 1041722"/>
              <a:gd name="connsiteX1" fmla="*/ 5129442 w 5228660"/>
              <a:gd name="connsiteY1" fmla="*/ 0 h 1041722"/>
              <a:gd name="connsiteX2" fmla="*/ 5228660 w 5228660"/>
              <a:gd name="connsiteY2" fmla="*/ 714323 h 1041722"/>
              <a:gd name="connsiteX3" fmla="*/ 19843 w 5228660"/>
              <a:gd name="connsiteY3" fmla="*/ 1041722 h 1041722"/>
              <a:gd name="connsiteX4" fmla="*/ 0 w 5228660"/>
              <a:gd name="connsiteY4" fmla="*/ 248029 h 1041722"/>
              <a:gd name="connsiteX0" fmla="*/ 954 w 5229614"/>
              <a:gd name="connsiteY0" fmla="*/ 248029 h 1160776"/>
              <a:gd name="connsiteX1" fmla="*/ 5130396 w 5229614"/>
              <a:gd name="connsiteY1" fmla="*/ 0 h 1160776"/>
              <a:gd name="connsiteX2" fmla="*/ 5229614 w 5229614"/>
              <a:gd name="connsiteY2" fmla="*/ 714323 h 1160776"/>
              <a:gd name="connsiteX3" fmla="*/ 954 w 5229614"/>
              <a:gd name="connsiteY3" fmla="*/ 1160776 h 1160776"/>
              <a:gd name="connsiteX4" fmla="*/ 954 w 5229614"/>
              <a:gd name="connsiteY4" fmla="*/ 248029 h 1160776"/>
              <a:gd name="connsiteX0" fmla="*/ 954 w 5239536"/>
              <a:gd name="connsiteY0" fmla="*/ 248029 h 1160776"/>
              <a:gd name="connsiteX1" fmla="*/ 5130396 w 5239536"/>
              <a:gd name="connsiteY1" fmla="*/ 0 h 1160776"/>
              <a:gd name="connsiteX2" fmla="*/ 5239536 w 5239536"/>
              <a:gd name="connsiteY2" fmla="*/ 1041721 h 1160776"/>
              <a:gd name="connsiteX3" fmla="*/ 954 w 5239536"/>
              <a:gd name="connsiteY3" fmla="*/ 1160776 h 1160776"/>
              <a:gd name="connsiteX4" fmla="*/ 954 w 5239536"/>
              <a:gd name="connsiteY4" fmla="*/ 248029 h 1160776"/>
              <a:gd name="connsiteX0" fmla="*/ 954 w 5368517"/>
              <a:gd name="connsiteY0" fmla="*/ 248029 h 1190538"/>
              <a:gd name="connsiteX1" fmla="*/ 5130396 w 5368517"/>
              <a:gd name="connsiteY1" fmla="*/ 0 h 1190538"/>
              <a:gd name="connsiteX2" fmla="*/ 5368517 w 5368517"/>
              <a:gd name="connsiteY2" fmla="*/ 1190538 h 1190538"/>
              <a:gd name="connsiteX3" fmla="*/ 954 w 5368517"/>
              <a:gd name="connsiteY3" fmla="*/ 1160776 h 1190538"/>
              <a:gd name="connsiteX4" fmla="*/ 954 w 5368517"/>
              <a:gd name="connsiteY4" fmla="*/ 248029 h 1190538"/>
              <a:gd name="connsiteX0" fmla="*/ 954 w 5368517"/>
              <a:gd name="connsiteY0" fmla="*/ 257950 h 1200459"/>
              <a:gd name="connsiteX1" fmla="*/ 5170083 w 5368517"/>
              <a:gd name="connsiteY1" fmla="*/ 0 h 1200459"/>
              <a:gd name="connsiteX2" fmla="*/ 5368517 w 5368517"/>
              <a:gd name="connsiteY2" fmla="*/ 1200459 h 1200459"/>
              <a:gd name="connsiteX3" fmla="*/ 954 w 5368517"/>
              <a:gd name="connsiteY3" fmla="*/ 1170697 h 1200459"/>
              <a:gd name="connsiteX4" fmla="*/ 954 w 5368517"/>
              <a:gd name="connsiteY4" fmla="*/ 257950 h 1200459"/>
              <a:gd name="connsiteX0" fmla="*/ 0 w 5387407"/>
              <a:gd name="connsiteY0" fmla="*/ 198423 h 1200459"/>
              <a:gd name="connsiteX1" fmla="*/ 5188973 w 5387407"/>
              <a:gd name="connsiteY1" fmla="*/ 0 h 1200459"/>
              <a:gd name="connsiteX2" fmla="*/ 5387407 w 5387407"/>
              <a:gd name="connsiteY2" fmla="*/ 1200459 h 1200459"/>
              <a:gd name="connsiteX3" fmla="*/ 19844 w 5387407"/>
              <a:gd name="connsiteY3" fmla="*/ 1170697 h 1200459"/>
              <a:gd name="connsiteX4" fmla="*/ 0 w 5387407"/>
              <a:gd name="connsiteY4" fmla="*/ 198423 h 1200459"/>
              <a:gd name="connsiteX0" fmla="*/ 1002091 w 5367572"/>
              <a:gd name="connsiteY0" fmla="*/ 148818 h 1200459"/>
              <a:gd name="connsiteX1" fmla="*/ 5169138 w 5367572"/>
              <a:gd name="connsiteY1" fmla="*/ 0 h 1200459"/>
              <a:gd name="connsiteX2" fmla="*/ 5367572 w 5367572"/>
              <a:gd name="connsiteY2" fmla="*/ 1200459 h 1200459"/>
              <a:gd name="connsiteX3" fmla="*/ 9 w 5367572"/>
              <a:gd name="connsiteY3" fmla="*/ 1170697 h 1200459"/>
              <a:gd name="connsiteX4" fmla="*/ 1002091 w 5367572"/>
              <a:gd name="connsiteY4" fmla="*/ 148818 h 1200459"/>
              <a:gd name="connsiteX0" fmla="*/ 954 w 4366435"/>
              <a:gd name="connsiteY0" fmla="*/ 148818 h 1200459"/>
              <a:gd name="connsiteX1" fmla="*/ 4168001 w 4366435"/>
              <a:gd name="connsiteY1" fmla="*/ 0 h 1200459"/>
              <a:gd name="connsiteX2" fmla="*/ 4366435 w 4366435"/>
              <a:gd name="connsiteY2" fmla="*/ 1200459 h 1200459"/>
              <a:gd name="connsiteX3" fmla="*/ 955 w 4366435"/>
              <a:gd name="connsiteY3" fmla="*/ 853220 h 1200459"/>
              <a:gd name="connsiteX4" fmla="*/ 954 w 4366435"/>
              <a:gd name="connsiteY4" fmla="*/ 148818 h 1200459"/>
              <a:gd name="connsiteX0" fmla="*/ 954 w 4336670"/>
              <a:gd name="connsiteY0" fmla="*/ 148818 h 962351"/>
              <a:gd name="connsiteX1" fmla="*/ 4168001 w 4336670"/>
              <a:gd name="connsiteY1" fmla="*/ 0 h 962351"/>
              <a:gd name="connsiteX2" fmla="*/ 4336670 w 4336670"/>
              <a:gd name="connsiteY2" fmla="*/ 962351 h 962351"/>
              <a:gd name="connsiteX3" fmla="*/ 955 w 4336670"/>
              <a:gd name="connsiteY3" fmla="*/ 853220 h 962351"/>
              <a:gd name="connsiteX4" fmla="*/ 954 w 4336670"/>
              <a:gd name="connsiteY4" fmla="*/ 148818 h 962351"/>
              <a:gd name="connsiteX0" fmla="*/ 10359 w 4346075"/>
              <a:gd name="connsiteY0" fmla="*/ 148818 h 962351"/>
              <a:gd name="connsiteX1" fmla="*/ 4177406 w 4346075"/>
              <a:gd name="connsiteY1" fmla="*/ 0 h 962351"/>
              <a:gd name="connsiteX2" fmla="*/ 4346075 w 4346075"/>
              <a:gd name="connsiteY2" fmla="*/ 962351 h 962351"/>
              <a:gd name="connsiteX3" fmla="*/ 439 w 4346075"/>
              <a:gd name="connsiteY3" fmla="*/ 942511 h 962351"/>
              <a:gd name="connsiteX4" fmla="*/ 10359 w 4346075"/>
              <a:gd name="connsiteY4" fmla="*/ 148818 h 962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6075" h="962351">
                <a:moveTo>
                  <a:pt x="10359" y="148818"/>
                </a:moveTo>
                <a:lnTo>
                  <a:pt x="4177406" y="0"/>
                </a:lnTo>
                <a:lnTo>
                  <a:pt x="4346075" y="962351"/>
                </a:lnTo>
                <a:lnTo>
                  <a:pt x="439" y="942511"/>
                </a:lnTo>
                <a:cubicBezTo>
                  <a:pt x="-2868" y="386926"/>
                  <a:pt x="13666" y="704403"/>
                  <a:pt x="10359" y="148818"/>
                </a:cubicBezTo>
                <a:close/>
              </a:path>
            </a:pathLst>
          </a:custGeom>
          <a:solidFill>
            <a:srgbClr val="359C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31220" y="6347963"/>
            <a:ext cx="3321425" cy="268516"/>
          </a:xfrm>
          <a:prstGeom prst="rect">
            <a:avLst/>
          </a:prstGeom>
        </p:spPr>
      </p:pic>
      <p:pic>
        <p:nvPicPr>
          <p:cNvPr id="7" name="Picture 6"/>
          <p:cNvPicPr>
            <a:picLocks noChangeAspect="1"/>
          </p:cNvPicPr>
          <p:nvPr/>
        </p:nvPicPr>
        <p:blipFill>
          <a:blip r:embed="rId8"/>
          <a:stretch>
            <a:fillRect/>
          </a:stretch>
        </p:blipFill>
        <p:spPr>
          <a:xfrm>
            <a:off x="5740400" y="6297942"/>
            <a:ext cx="2946400" cy="381000"/>
          </a:xfrm>
          <a:prstGeom prst="rect">
            <a:avLst/>
          </a:prstGeom>
        </p:spPr>
      </p:pic>
    </p:spTree>
    <p:extLst>
      <p:ext uri="{BB962C8B-B14F-4D97-AF65-F5344CB8AC3E}">
        <p14:creationId xmlns:p14="http://schemas.microsoft.com/office/powerpoint/2010/main" val="3852908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txStyles>
    <p:titleStyle>
      <a:lvl1pPr algn="l" defTabSz="457200" rtl="0" eaLnBrk="1" latinLnBrk="0" hangingPunct="1">
        <a:spcBef>
          <a:spcPct val="0"/>
        </a:spcBef>
        <a:buNone/>
        <a:defRPr sz="4400" kern="1200" cap="none">
          <a:solidFill>
            <a:srgbClr val="5E6062"/>
          </a:solidFill>
          <a:latin typeface="Klavika"/>
          <a:ea typeface="+mj-ea"/>
          <a:cs typeface="+mj-cs"/>
        </a:defRPr>
      </a:lvl1pPr>
    </p:titleStyle>
    <p:bodyStyle>
      <a:lvl1pPr marL="342900" indent="-3429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1pPr>
      <a:lvl2pPr marL="742950" indent="-28575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2pPr>
      <a:lvl3pPr marL="11430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3pPr>
      <a:lvl4pPr marL="16002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4pPr>
      <a:lvl5pPr marL="20574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76196" tIns="76196" rIns="76196" bIns="76196" rtlCol="0" anchor="ctr">
            <a:normAutofit/>
          </a:bodyPr>
          <a:lstStyle/>
          <a:p>
            <a:r>
              <a:rPr lang="en-CA" smtClean="0"/>
              <a:t>Click to edit Master title style</a:t>
            </a:r>
            <a:endParaRPr lang="en-US" dirty="0"/>
          </a:p>
        </p:txBody>
      </p:sp>
      <p:sp>
        <p:nvSpPr>
          <p:cNvPr id="3" name="Text Placeholder 2"/>
          <p:cNvSpPr>
            <a:spLocks noGrp="1"/>
          </p:cNvSpPr>
          <p:nvPr>
            <p:ph type="body" idx="1"/>
          </p:nvPr>
        </p:nvSpPr>
        <p:spPr>
          <a:xfrm>
            <a:off x="457200" y="1431543"/>
            <a:ext cx="8229600" cy="4318000"/>
          </a:xfrm>
          <a:prstGeom prst="rect">
            <a:avLst/>
          </a:prstGeom>
        </p:spPr>
        <p:txBody>
          <a:bodyPr vert="horz" lIns="76196" tIns="76196" rIns="76196" bIns="76196"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17" name="Rectangle 16"/>
          <p:cNvSpPr/>
          <p:nvPr/>
        </p:nvSpPr>
        <p:spPr>
          <a:xfrm>
            <a:off x="-58033" y="5973245"/>
            <a:ext cx="4346075" cy="962351"/>
          </a:xfrm>
          <a:custGeom>
            <a:avLst/>
            <a:gdLst>
              <a:gd name="connsiteX0" fmla="*/ 0 w 4047989"/>
              <a:gd name="connsiteY0" fmla="*/ 0 h 843298"/>
              <a:gd name="connsiteX1" fmla="*/ 4047989 w 4047989"/>
              <a:gd name="connsiteY1" fmla="*/ 0 h 843298"/>
              <a:gd name="connsiteX2" fmla="*/ 4047989 w 4047989"/>
              <a:gd name="connsiteY2" fmla="*/ 843298 h 843298"/>
              <a:gd name="connsiteX3" fmla="*/ 0 w 4047989"/>
              <a:gd name="connsiteY3" fmla="*/ 843298 h 843298"/>
              <a:gd name="connsiteX4" fmla="*/ 0 w 4047989"/>
              <a:gd name="connsiteY4" fmla="*/ 0 h 843298"/>
              <a:gd name="connsiteX0" fmla="*/ 0 w 4980620"/>
              <a:gd name="connsiteY0" fmla="*/ 892904 h 892904"/>
              <a:gd name="connsiteX1" fmla="*/ 4980620 w 4980620"/>
              <a:gd name="connsiteY1" fmla="*/ 0 h 892904"/>
              <a:gd name="connsiteX2" fmla="*/ 4980620 w 4980620"/>
              <a:gd name="connsiteY2" fmla="*/ 843298 h 892904"/>
              <a:gd name="connsiteX3" fmla="*/ 932631 w 4980620"/>
              <a:gd name="connsiteY3" fmla="*/ 843298 h 892904"/>
              <a:gd name="connsiteX4" fmla="*/ 0 w 4980620"/>
              <a:gd name="connsiteY4" fmla="*/ 892904 h 892904"/>
              <a:gd name="connsiteX0" fmla="*/ 89294 w 5069914"/>
              <a:gd name="connsiteY0" fmla="*/ 892904 h 2648949"/>
              <a:gd name="connsiteX1" fmla="*/ 5069914 w 5069914"/>
              <a:gd name="connsiteY1" fmla="*/ 0 h 2648949"/>
              <a:gd name="connsiteX2" fmla="*/ 5069914 w 5069914"/>
              <a:gd name="connsiteY2" fmla="*/ 843298 h 2648949"/>
              <a:gd name="connsiteX3" fmla="*/ 0 w 5069914"/>
              <a:gd name="connsiteY3" fmla="*/ 2648949 h 2648949"/>
              <a:gd name="connsiteX4" fmla="*/ 89294 w 5069914"/>
              <a:gd name="connsiteY4" fmla="*/ 892904 h 2648949"/>
              <a:gd name="connsiteX0" fmla="*/ 0 w 5079836"/>
              <a:gd name="connsiteY0" fmla="*/ 982194 h 2648949"/>
              <a:gd name="connsiteX1" fmla="*/ 5079836 w 5079836"/>
              <a:gd name="connsiteY1" fmla="*/ 0 h 2648949"/>
              <a:gd name="connsiteX2" fmla="*/ 5079836 w 5079836"/>
              <a:gd name="connsiteY2" fmla="*/ 843298 h 2648949"/>
              <a:gd name="connsiteX3" fmla="*/ 9922 w 5079836"/>
              <a:gd name="connsiteY3" fmla="*/ 2648949 h 2648949"/>
              <a:gd name="connsiteX4" fmla="*/ 0 w 5079836"/>
              <a:gd name="connsiteY4" fmla="*/ 982194 h 2648949"/>
              <a:gd name="connsiteX0" fmla="*/ 0 w 5079836"/>
              <a:gd name="connsiteY0" fmla="*/ 138896 h 1805651"/>
              <a:gd name="connsiteX1" fmla="*/ 4891325 w 5079836"/>
              <a:gd name="connsiteY1" fmla="*/ 843299 h 1805651"/>
              <a:gd name="connsiteX2" fmla="*/ 5079836 w 5079836"/>
              <a:gd name="connsiteY2" fmla="*/ 0 h 1805651"/>
              <a:gd name="connsiteX3" fmla="*/ 9922 w 5079836"/>
              <a:gd name="connsiteY3" fmla="*/ 1805651 h 1805651"/>
              <a:gd name="connsiteX4" fmla="*/ 0 w 5079836"/>
              <a:gd name="connsiteY4" fmla="*/ 138896 h 1805651"/>
              <a:gd name="connsiteX0" fmla="*/ 0 w 4970699"/>
              <a:gd name="connsiteY0" fmla="*/ 0 h 1666755"/>
              <a:gd name="connsiteX1" fmla="*/ 4891325 w 4970699"/>
              <a:gd name="connsiteY1" fmla="*/ 704403 h 1666755"/>
              <a:gd name="connsiteX2" fmla="*/ 4970699 w 4970699"/>
              <a:gd name="connsiteY2" fmla="*/ 1170696 h 1666755"/>
              <a:gd name="connsiteX3" fmla="*/ 9922 w 4970699"/>
              <a:gd name="connsiteY3" fmla="*/ 1666755 h 1666755"/>
              <a:gd name="connsiteX4" fmla="*/ 0 w 4970699"/>
              <a:gd name="connsiteY4" fmla="*/ 0 h 1666755"/>
              <a:gd name="connsiteX0" fmla="*/ 0 w 4970699"/>
              <a:gd name="connsiteY0" fmla="*/ 0 h 1666755"/>
              <a:gd name="connsiteX1" fmla="*/ 4871481 w 4970699"/>
              <a:gd name="connsiteY1" fmla="*/ 476216 h 1666755"/>
              <a:gd name="connsiteX2" fmla="*/ 4970699 w 4970699"/>
              <a:gd name="connsiteY2" fmla="*/ 1170696 h 1666755"/>
              <a:gd name="connsiteX3" fmla="*/ 9922 w 4970699"/>
              <a:gd name="connsiteY3" fmla="*/ 1666755 h 1666755"/>
              <a:gd name="connsiteX4" fmla="*/ 0 w 4970699"/>
              <a:gd name="connsiteY4" fmla="*/ 0 h 1666755"/>
              <a:gd name="connsiteX0" fmla="*/ 0 w 4990542"/>
              <a:gd name="connsiteY0" fmla="*/ 396846 h 1190539"/>
              <a:gd name="connsiteX1" fmla="*/ 4891324 w 4990542"/>
              <a:gd name="connsiteY1" fmla="*/ 0 h 1190539"/>
              <a:gd name="connsiteX2" fmla="*/ 4990542 w 4990542"/>
              <a:gd name="connsiteY2" fmla="*/ 694480 h 1190539"/>
              <a:gd name="connsiteX3" fmla="*/ 29765 w 4990542"/>
              <a:gd name="connsiteY3" fmla="*/ 1190539 h 1190539"/>
              <a:gd name="connsiteX4" fmla="*/ 0 w 4990542"/>
              <a:gd name="connsiteY4" fmla="*/ 396846 h 1190539"/>
              <a:gd name="connsiteX0" fmla="*/ 0 w 5238582"/>
              <a:gd name="connsiteY0" fmla="*/ 396846 h 1190539"/>
              <a:gd name="connsiteX1" fmla="*/ 4891324 w 5238582"/>
              <a:gd name="connsiteY1" fmla="*/ 0 h 1190539"/>
              <a:gd name="connsiteX2" fmla="*/ 5238582 w 5238582"/>
              <a:gd name="connsiteY2" fmla="*/ 863140 h 1190539"/>
              <a:gd name="connsiteX3" fmla="*/ 29765 w 5238582"/>
              <a:gd name="connsiteY3" fmla="*/ 1190539 h 1190539"/>
              <a:gd name="connsiteX4" fmla="*/ 0 w 5238582"/>
              <a:gd name="connsiteY4" fmla="*/ 396846 h 1190539"/>
              <a:gd name="connsiteX0" fmla="*/ 0 w 5238582"/>
              <a:gd name="connsiteY0" fmla="*/ 248029 h 1041722"/>
              <a:gd name="connsiteX1" fmla="*/ 5139364 w 5238582"/>
              <a:gd name="connsiteY1" fmla="*/ 0 h 1041722"/>
              <a:gd name="connsiteX2" fmla="*/ 5238582 w 5238582"/>
              <a:gd name="connsiteY2" fmla="*/ 714323 h 1041722"/>
              <a:gd name="connsiteX3" fmla="*/ 29765 w 5238582"/>
              <a:gd name="connsiteY3" fmla="*/ 1041722 h 1041722"/>
              <a:gd name="connsiteX4" fmla="*/ 0 w 5238582"/>
              <a:gd name="connsiteY4" fmla="*/ 248029 h 1041722"/>
              <a:gd name="connsiteX0" fmla="*/ 0 w 5228660"/>
              <a:gd name="connsiteY0" fmla="*/ 248029 h 1041722"/>
              <a:gd name="connsiteX1" fmla="*/ 5129442 w 5228660"/>
              <a:gd name="connsiteY1" fmla="*/ 0 h 1041722"/>
              <a:gd name="connsiteX2" fmla="*/ 5228660 w 5228660"/>
              <a:gd name="connsiteY2" fmla="*/ 714323 h 1041722"/>
              <a:gd name="connsiteX3" fmla="*/ 19843 w 5228660"/>
              <a:gd name="connsiteY3" fmla="*/ 1041722 h 1041722"/>
              <a:gd name="connsiteX4" fmla="*/ 0 w 5228660"/>
              <a:gd name="connsiteY4" fmla="*/ 248029 h 1041722"/>
              <a:gd name="connsiteX0" fmla="*/ 954 w 5229614"/>
              <a:gd name="connsiteY0" fmla="*/ 248029 h 1160776"/>
              <a:gd name="connsiteX1" fmla="*/ 5130396 w 5229614"/>
              <a:gd name="connsiteY1" fmla="*/ 0 h 1160776"/>
              <a:gd name="connsiteX2" fmla="*/ 5229614 w 5229614"/>
              <a:gd name="connsiteY2" fmla="*/ 714323 h 1160776"/>
              <a:gd name="connsiteX3" fmla="*/ 954 w 5229614"/>
              <a:gd name="connsiteY3" fmla="*/ 1160776 h 1160776"/>
              <a:gd name="connsiteX4" fmla="*/ 954 w 5229614"/>
              <a:gd name="connsiteY4" fmla="*/ 248029 h 1160776"/>
              <a:gd name="connsiteX0" fmla="*/ 954 w 5239536"/>
              <a:gd name="connsiteY0" fmla="*/ 248029 h 1160776"/>
              <a:gd name="connsiteX1" fmla="*/ 5130396 w 5239536"/>
              <a:gd name="connsiteY1" fmla="*/ 0 h 1160776"/>
              <a:gd name="connsiteX2" fmla="*/ 5239536 w 5239536"/>
              <a:gd name="connsiteY2" fmla="*/ 1041721 h 1160776"/>
              <a:gd name="connsiteX3" fmla="*/ 954 w 5239536"/>
              <a:gd name="connsiteY3" fmla="*/ 1160776 h 1160776"/>
              <a:gd name="connsiteX4" fmla="*/ 954 w 5239536"/>
              <a:gd name="connsiteY4" fmla="*/ 248029 h 1160776"/>
              <a:gd name="connsiteX0" fmla="*/ 954 w 5368517"/>
              <a:gd name="connsiteY0" fmla="*/ 248029 h 1190538"/>
              <a:gd name="connsiteX1" fmla="*/ 5130396 w 5368517"/>
              <a:gd name="connsiteY1" fmla="*/ 0 h 1190538"/>
              <a:gd name="connsiteX2" fmla="*/ 5368517 w 5368517"/>
              <a:gd name="connsiteY2" fmla="*/ 1190538 h 1190538"/>
              <a:gd name="connsiteX3" fmla="*/ 954 w 5368517"/>
              <a:gd name="connsiteY3" fmla="*/ 1160776 h 1190538"/>
              <a:gd name="connsiteX4" fmla="*/ 954 w 5368517"/>
              <a:gd name="connsiteY4" fmla="*/ 248029 h 1190538"/>
              <a:gd name="connsiteX0" fmla="*/ 954 w 5368517"/>
              <a:gd name="connsiteY0" fmla="*/ 257950 h 1200459"/>
              <a:gd name="connsiteX1" fmla="*/ 5170083 w 5368517"/>
              <a:gd name="connsiteY1" fmla="*/ 0 h 1200459"/>
              <a:gd name="connsiteX2" fmla="*/ 5368517 w 5368517"/>
              <a:gd name="connsiteY2" fmla="*/ 1200459 h 1200459"/>
              <a:gd name="connsiteX3" fmla="*/ 954 w 5368517"/>
              <a:gd name="connsiteY3" fmla="*/ 1170697 h 1200459"/>
              <a:gd name="connsiteX4" fmla="*/ 954 w 5368517"/>
              <a:gd name="connsiteY4" fmla="*/ 257950 h 1200459"/>
              <a:gd name="connsiteX0" fmla="*/ 0 w 5387407"/>
              <a:gd name="connsiteY0" fmla="*/ 198423 h 1200459"/>
              <a:gd name="connsiteX1" fmla="*/ 5188973 w 5387407"/>
              <a:gd name="connsiteY1" fmla="*/ 0 h 1200459"/>
              <a:gd name="connsiteX2" fmla="*/ 5387407 w 5387407"/>
              <a:gd name="connsiteY2" fmla="*/ 1200459 h 1200459"/>
              <a:gd name="connsiteX3" fmla="*/ 19844 w 5387407"/>
              <a:gd name="connsiteY3" fmla="*/ 1170697 h 1200459"/>
              <a:gd name="connsiteX4" fmla="*/ 0 w 5387407"/>
              <a:gd name="connsiteY4" fmla="*/ 198423 h 1200459"/>
              <a:gd name="connsiteX0" fmla="*/ 1002091 w 5367572"/>
              <a:gd name="connsiteY0" fmla="*/ 148818 h 1200459"/>
              <a:gd name="connsiteX1" fmla="*/ 5169138 w 5367572"/>
              <a:gd name="connsiteY1" fmla="*/ 0 h 1200459"/>
              <a:gd name="connsiteX2" fmla="*/ 5367572 w 5367572"/>
              <a:gd name="connsiteY2" fmla="*/ 1200459 h 1200459"/>
              <a:gd name="connsiteX3" fmla="*/ 9 w 5367572"/>
              <a:gd name="connsiteY3" fmla="*/ 1170697 h 1200459"/>
              <a:gd name="connsiteX4" fmla="*/ 1002091 w 5367572"/>
              <a:gd name="connsiteY4" fmla="*/ 148818 h 1200459"/>
              <a:gd name="connsiteX0" fmla="*/ 954 w 4366435"/>
              <a:gd name="connsiteY0" fmla="*/ 148818 h 1200459"/>
              <a:gd name="connsiteX1" fmla="*/ 4168001 w 4366435"/>
              <a:gd name="connsiteY1" fmla="*/ 0 h 1200459"/>
              <a:gd name="connsiteX2" fmla="*/ 4366435 w 4366435"/>
              <a:gd name="connsiteY2" fmla="*/ 1200459 h 1200459"/>
              <a:gd name="connsiteX3" fmla="*/ 955 w 4366435"/>
              <a:gd name="connsiteY3" fmla="*/ 853220 h 1200459"/>
              <a:gd name="connsiteX4" fmla="*/ 954 w 4366435"/>
              <a:gd name="connsiteY4" fmla="*/ 148818 h 1200459"/>
              <a:gd name="connsiteX0" fmla="*/ 954 w 4336670"/>
              <a:gd name="connsiteY0" fmla="*/ 148818 h 962351"/>
              <a:gd name="connsiteX1" fmla="*/ 4168001 w 4336670"/>
              <a:gd name="connsiteY1" fmla="*/ 0 h 962351"/>
              <a:gd name="connsiteX2" fmla="*/ 4336670 w 4336670"/>
              <a:gd name="connsiteY2" fmla="*/ 962351 h 962351"/>
              <a:gd name="connsiteX3" fmla="*/ 955 w 4336670"/>
              <a:gd name="connsiteY3" fmla="*/ 853220 h 962351"/>
              <a:gd name="connsiteX4" fmla="*/ 954 w 4336670"/>
              <a:gd name="connsiteY4" fmla="*/ 148818 h 962351"/>
              <a:gd name="connsiteX0" fmla="*/ 10359 w 4346075"/>
              <a:gd name="connsiteY0" fmla="*/ 148818 h 962351"/>
              <a:gd name="connsiteX1" fmla="*/ 4177406 w 4346075"/>
              <a:gd name="connsiteY1" fmla="*/ 0 h 962351"/>
              <a:gd name="connsiteX2" fmla="*/ 4346075 w 4346075"/>
              <a:gd name="connsiteY2" fmla="*/ 962351 h 962351"/>
              <a:gd name="connsiteX3" fmla="*/ 439 w 4346075"/>
              <a:gd name="connsiteY3" fmla="*/ 942511 h 962351"/>
              <a:gd name="connsiteX4" fmla="*/ 10359 w 4346075"/>
              <a:gd name="connsiteY4" fmla="*/ 148818 h 962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6075" h="962351">
                <a:moveTo>
                  <a:pt x="10359" y="148818"/>
                </a:moveTo>
                <a:lnTo>
                  <a:pt x="4177406" y="0"/>
                </a:lnTo>
                <a:lnTo>
                  <a:pt x="4346075" y="962351"/>
                </a:lnTo>
                <a:lnTo>
                  <a:pt x="439" y="942511"/>
                </a:lnTo>
                <a:cubicBezTo>
                  <a:pt x="-2868" y="386926"/>
                  <a:pt x="13666" y="704403"/>
                  <a:pt x="10359" y="148818"/>
                </a:cubicBezTo>
                <a:close/>
              </a:path>
            </a:pathLst>
          </a:custGeom>
          <a:solidFill>
            <a:srgbClr val="359CE9"/>
          </a:solidFill>
          <a:ln>
            <a:noFill/>
          </a:ln>
          <a:effectLst/>
        </p:spPr>
        <p:style>
          <a:lnRef idx="1">
            <a:schemeClr val="accent1"/>
          </a:lnRef>
          <a:fillRef idx="3">
            <a:schemeClr val="accent1"/>
          </a:fillRef>
          <a:effectRef idx="2">
            <a:schemeClr val="accent1"/>
          </a:effectRef>
          <a:fontRef idx="minor">
            <a:schemeClr val="lt1"/>
          </a:fontRef>
        </p:style>
        <p:txBody>
          <a:bodyPr lIns="91435" tIns="45718" rIns="91435" bIns="45718" rtlCol="0" anchor="ctr"/>
          <a:lstStyle/>
          <a:p>
            <a:pPr algn="ctr" defTabSz="457177"/>
            <a:endParaRPr lang="en-US">
              <a:solidFill>
                <a:prstClr val="white"/>
              </a:solidFill>
              <a:latin typeface="Arial"/>
            </a:endParaRPr>
          </a:p>
        </p:txBody>
      </p:sp>
      <p:pic>
        <p:nvPicPr>
          <p:cNvPr id="16" name="Picture 1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31221" y="6347963"/>
            <a:ext cx="3321425" cy="268516"/>
          </a:xfrm>
          <a:prstGeom prst="rect">
            <a:avLst/>
          </a:prstGeom>
        </p:spPr>
      </p:pic>
      <p:pic>
        <p:nvPicPr>
          <p:cNvPr id="7" name="Picture 6"/>
          <p:cNvPicPr>
            <a:picLocks noChangeAspect="1"/>
          </p:cNvPicPr>
          <p:nvPr/>
        </p:nvPicPr>
        <p:blipFill>
          <a:blip r:embed="rId8"/>
          <a:stretch>
            <a:fillRect/>
          </a:stretch>
        </p:blipFill>
        <p:spPr>
          <a:xfrm>
            <a:off x="5740400" y="6297942"/>
            <a:ext cx="2946400" cy="381000"/>
          </a:xfrm>
          <a:prstGeom prst="rect">
            <a:avLst/>
          </a:prstGeom>
        </p:spPr>
      </p:pic>
    </p:spTree>
    <p:extLst>
      <p:ext uri="{BB962C8B-B14F-4D97-AF65-F5344CB8AC3E}">
        <p14:creationId xmlns:p14="http://schemas.microsoft.com/office/powerpoint/2010/main" val="1028167388"/>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Lst>
  <p:txStyles>
    <p:titleStyle>
      <a:lvl1pPr algn="l" defTabSz="457177" rtl="0" eaLnBrk="1" latinLnBrk="0" hangingPunct="1">
        <a:spcBef>
          <a:spcPct val="0"/>
        </a:spcBef>
        <a:buNone/>
        <a:defRPr sz="4400" kern="1200" cap="none">
          <a:solidFill>
            <a:srgbClr val="5E6062"/>
          </a:solidFill>
          <a:latin typeface="Klavika"/>
          <a:ea typeface="+mj-ea"/>
          <a:cs typeface="+mj-cs"/>
        </a:defRPr>
      </a:lvl1pPr>
    </p:titleStyle>
    <p:bodyStyle>
      <a:lvl1pPr marL="342882" indent="-342882" algn="l" defTabSz="457177" rtl="0" eaLnBrk="1" latinLnBrk="0" hangingPunct="1">
        <a:lnSpc>
          <a:spcPct val="80000"/>
        </a:lnSpc>
        <a:spcBef>
          <a:spcPct val="20000"/>
        </a:spcBef>
        <a:buFont typeface="Arial"/>
        <a:buChar char="•"/>
        <a:defRPr sz="2000" kern="1200">
          <a:solidFill>
            <a:srgbClr val="5E6062"/>
          </a:solidFill>
          <a:latin typeface="Klavika"/>
          <a:ea typeface="+mn-ea"/>
          <a:cs typeface="+mn-cs"/>
        </a:defRPr>
      </a:lvl1pPr>
      <a:lvl2pPr marL="742912" indent="-285736" algn="l" defTabSz="457177" rtl="0" eaLnBrk="1" latinLnBrk="0" hangingPunct="1">
        <a:lnSpc>
          <a:spcPct val="80000"/>
        </a:lnSpc>
        <a:spcBef>
          <a:spcPct val="20000"/>
        </a:spcBef>
        <a:buFont typeface="Arial"/>
        <a:buChar char="•"/>
        <a:defRPr sz="2000" kern="1200">
          <a:solidFill>
            <a:srgbClr val="5E6062"/>
          </a:solidFill>
          <a:latin typeface="Klavika"/>
          <a:ea typeface="+mn-ea"/>
          <a:cs typeface="+mn-cs"/>
        </a:defRPr>
      </a:lvl2pPr>
      <a:lvl3pPr marL="1142942" indent="-228588" algn="l" defTabSz="457177" rtl="0" eaLnBrk="1" latinLnBrk="0" hangingPunct="1">
        <a:lnSpc>
          <a:spcPct val="80000"/>
        </a:lnSpc>
        <a:spcBef>
          <a:spcPct val="20000"/>
        </a:spcBef>
        <a:buFont typeface="Arial"/>
        <a:buChar char="•"/>
        <a:defRPr sz="2000" kern="1200">
          <a:solidFill>
            <a:srgbClr val="5E6062"/>
          </a:solidFill>
          <a:latin typeface="Klavika"/>
          <a:ea typeface="+mn-ea"/>
          <a:cs typeface="+mn-cs"/>
        </a:defRPr>
      </a:lvl3pPr>
      <a:lvl4pPr marL="1600118" indent="-228588" algn="l" defTabSz="457177" rtl="0" eaLnBrk="1" latinLnBrk="0" hangingPunct="1">
        <a:lnSpc>
          <a:spcPct val="80000"/>
        </a:lnSpc>
        <a:spcBef>
          <a:spcPct val="20000"/>
        </a:spcBef>
        <a:buFont typeface="Arial"/>
        <a:buChar char="•"/>
        <a:defRPr sz="2000" kern="1200">
          <a:solidFill>
            <a:srgbClr val="5E6062"/>
          </a:solidFill>
          <a:latin typeface="Klavika"/>
          <a:ea typeface="+mn-ea"/>
          <a:cs typeface="+mn-cs"/>
        </a:defRPr>
      </a:lvl4pPr>
      <a:lvl5pPr marL="2057295" indent="-228588" algn="l" defTabSz="457177" rtl="0" eaLnBrk="1" latinLnBrk="0" hangingPunct="1">
        <a:lnSpc>
          <a:spcPct val="80000"/>
        </a:lnSpc>
        <a:spcBef>
          <a:spcPct val="20000"/>
        </a:spcBef>
        <a:buFont typeface="Arial"/>
        <a:buChar char="•"/>
        <a:defRPr sz="2000" kern="1200">
          <a:solidFill>
            <a:srgbClr val="5E6062"/>
          </a:solidFill>
          <a:latin typeface="Klavika"/>
          <a:ea typeface="+mn-ea"/>
          <a:cs typeface="+mn-cs"/>
        </a:defRPr>
      </a:lvl5pPr>
      <a:lvl6pPr marL="2514471" indent="-228588" algn="l" defTabSz="457177" rtl="0" eaLnBrk="1" latinLnBrk="0" hangingPunct="1">
        <a:spcBef>
          <a:spcPct val="20000"/>
        </a:spcBef>
        <a:buFont typeface="Arial"/>
        <a:buChar char="•"/>
        <a:defRPr sz="2000" kern="1200">
          <a:solidFill>
            <a:schemeClr val="tx1"/>
          </a:solidFill>
          <a:latin typeface="+mn-lt"/>
          <a:ea typeface="+mn-ea"/>
          <a:cs typeface="+mn-cs"/>
        </a:defRPr>
      </a:lvl6pPr>
      <a:lvl7pPr marL="2971648" indent="-228588" algn="l" defTabSz="457177" rtl="0" eaLnBrk="1" latinLnBrk="0" hangingPunct="1">
        <a:spcBef>
          <a:spcPct val="20000"/>
        </a:spcBef>
        <a:buFont typeface="Arial"/>
        <a:buChar char="•"/>
        <a:defRPr sz="2000" kern="1200">
          <a:solidFill>
            <a:schemeClr val="tx1"/>
          </a:solidFill>
          <a:latin typeface="+mn-lt"/>
          <a:ea typeface="+mn-ea"/>
          <a:cs typeface="+mn-cs"/>
        </a:defRPr>
      </a:lvl7pPr>
      <a:lvl8pPr marL="3428825" indent="-228588" algn="l" defTabSz="457177" rtl="0" eaLnBrk="1" latinLnBrk="0" hangingPunct="1">
        <a:spcBef>
          <a:spcPct val="20000"/>
        </a:spcBef>
        <a:buFont typeface="Arial"/>
        <a:buChar char="•"/>
        <a:defRPr sz="2000" kern="1200">
          <a:solidFill>
            <a:schemeClr val="tx1"/>
          </a:solidFill>
          <a:latin typeface="+mn-lt"/>
          <a:ea typeface="+mn-ea"/>
          <a:cs typeface="+mn-cs"/>
        </a:defRPr>
      </a:lvl8pPr>
      <a:lvl9pPr marL="3886001" indent="-228588" algn="l" defTabSz="45717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3" algn="l" defTabSz="457177" rtl="0" eaLnBrk="1" latinLnBrk="0" hangingPunct="1">
        <a:defRPr sz="1800" kern="1200">
          <a:solidFill>
            <a:schemeClr val="tx1"/>
          </a:solidFill>
          <a:latin typeface="+mn-lt"/>
          <a:ea typeface="+mn-ea"/>
          <a:cs typeface="+mn-cs"/>
        </a:defRPr>
      </a:lvl3pPr>
      <a:lvl4pPr marL="1371530" algn="l" defTabSz="457177" rtl="0" eaLnBrk="1" latinLnBrk="0" hangingPunct="1">
        <a:defRPr sz="1800" kern="1200">
          <a:solidFill>
            <a:schemeClr val="tx1"/>
          </a:solidFill>
          <a:latin typeface="+mn-lt"/>
          <a:ea typeface="+mn-ea"/>
          <a:cs typeface="+mn-cs"/>
        </a:defRPr>
      </a:lvl4pPr>
      <a:lvl5pPr marL="1828706" algn="l" defTabSz="457177" rtl="0" eaLnBrk="1" latinLnBrk="0" hangingPunct="1">
        <a:defRPr sz="1800" kern="1200">
          <a:solidFill>
            <a:schemeClr val="tx1"/>
          </a:solidFill>
          <a:latin typeface="+mn-lt"/>
          <a:ea typeface="+mn-ea"/>
          <a:cs typeface="+mn-cs"/>
        </a:defRPr>
      </a:lvl5pPr>
      <a:lvl6pPr marL="2285883" algn="l" defTabSz="457177" rtl="0" eaLnBrk="1" latinLnBrk="0" hangingPunct="1">
        <a:defRPr sz="1800" kern="1200">
          <a:solidFill>
            <a:schemeClr val="tx1"/>
          </a:solidFill>
          <a:latin typeface="+mn-lt"/>
          <a:ea typeface="+mn-ea"/>
          <a:cs typeface="+mn-cs"/>
        </a:defRPr>
      </a:lvl6pPr>
      <a:lvl7pPr marL="2743060" algn="l" defTabSz="457177" rtl="0" eaLnBrk="1" latinLnBrk="0" hangingPunct="1">
        <a:defRPr sz="1800" kern="1200">
          <a:solidFill>
            <a:schemeClr val="tx1"/>
          </a:solidFill>
          <a:latin typeface="+mn-lt"/>
          <a:ea typeface="+mn-ea"/>
          <a:cs typeface="+mn-cs"/>
        </a:defRPr>
      </a:lvl7pPr>
      <a:lvl8pPr marL="3200236" algn="l" defTabSz="457177" rtl="0" eaLnBrk="1" latinLnBrk="0" hangingPunct="1">
        <a:defRPr sz="1800" kern="1200">
          <a:solidFill>
            <a:schemeClr val="tx1"/>
          </a:solidFill>
          <a:latin typeface="+mn-lt"/>
          <a:ea typeface="+mn-ea"/>
          <a:cs typeface="+mn-cs"/>
        </a:defRPr>
      </a:lvl8pPr>
      <a:lvl9pPr marL="3657413" algn="l" defTabSz="4571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76200" tIns="76200" rIns="76200" bIns="76200" rtlCol="0" anchor="ctr">
            <a:normAutofit/>
          </a:bodyPr>
          <a:lstStyle/>
          <a:p>
            <a:r>
              <a:rPr lang="en-CA" smtClean="0"/>
              <a:t>Click to edit Master title style</a:t>
            </a:r>
            <a:endParaRPr lang="en-US" dirty="0"/>
          </a:p>
        </p:txBody>
      </p:sp>
      <p:sp>
        <p:nvSpPr>
          <p:cNvPr id="3" name="Text Placeholder 2"/>
          <p:cNvSpPr>
            <a:spLocks noGrp="1"/>
          </p:cNvSpPr>
          <p:nvPr>
            <p:ph type="body" idx="1"/>
          </p:nvPr>
        </p:nvSpPr>
        <p:spPr>
          <a:xfrm>
            <a:off x="457200" y="1431543"/>
            <a:ext cx="8229600" cy="4318000"/>
          </a:xfrm>
          <a:prstGeom prst="rect">
            <a:avLst/>
          </a:prstGeom>
        </p:spPr>
        <p:txBody>
          <a:bodyPr vert="horz" lIns="76200" tIns="76200" rIns="76200" bIns="7620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17" name="Rectangle 16"/>
          <p:cNvSpPr/>
          <p:nvPr/>
        </p:nvSpPr>
        <p:spPr>
          <a:xfrm>
            <a:off x="-58034" y="5973244"/>
            <a:ext cx="4346075" cy="962351"/>
          </a:xfrm>
          <a:custGeom>
            <a:avLst/>
            <a:gdLst>
              <a:gd name="connsiteX0" fmla="*/ 0 w 4047989"/>
              <a:gd name="connsiteY0" fmla="*/ 0 h 843298"/>
              <a:gd name="connsiteX1" fmla="*/ 4047989 w 4047989"/>
              <a:gd name="connsiteY1" fmla="*/ 0 h 843298"/>
              <a:gd name="connsiteX2" fmla="*/ 4047989 w 4047989"/>
              <a:gd name="connsiteY2" fmla="*/ 843298 h 843298"/>
              <a:gd name="connsiteX3" fmla="*/ 0 w 4047989"/>
              <a:gd name="connsiteY3" fmla="*/ 843298 h 843298"/>
              <a:gd name="connsiteX4" fmla="*/ 0 w 4047989"/>
              <a:gd name="connsiteY4" fmla="*/ 0 h 843298"/>
              <a:gd name="connsiteX0" fmla="*/ 0 w 4980620"/>
              <a:gd name="connsiteY0" fmla="*/ 892904 h 892904"/>
              <a:gd name="connsiteX1" fmla="*/ 4980620 w 4980620"/>
              <a:gd name="connsiteY1" fmla="*/ 0 h 892904"/>
              <a:gd name="connsiteX2" fmla="*/ 4980620 w 4980620"/>
              <a:gd name="connsiteY2" fmla="*/ 843298 h 892904"/>
              <a:gd name="connsiteX3" fmla="*/ 932631 w 4980620"/>
              <a:gd name="connsiteY3" fmla="*/ 843298 h 892904"/>
              <a:gd name="connsiteX4" fmla="*/ 0 w 4980620"/>
              <a:gd name="connsiteY4" fmla="*/ 892904 h 892904"/>
              <a:gd name="connsiteX0" fmla="*/ 89294 w 5069914"/>
              <a:gd name="connsiteY0" fmla="*/ 892904 h 2648949"/>
              <a:gd name="connsiteX1" fmla="*/ 5069914 w 5069914"/>
              <a:gd name="connsiteY1" fmla="*/ 0 h 2648949"/>
              <a:gd name="connsiteX2" fmla="*/ 5069914 w 5069914"/>
              <a:gd name="connsiteY2" fmla="*/ 843298 h 2648949"/>
              <a:gd name="connsiteX3" fmla="*/ 0 w 5069914"/>
              <a:gd name="connsiteY3" fmla="*/ 2648949 h 2648949"/>
              <a:gd name="connsiteX4" fmla="*/ 89294 w 5069914"/>
              <a:gd name="connsiteY4" fmla="*/ 892904 h 2648949"/>
              <a:gd name="connsiteX0" fmla="*/ 0 w 5079836"/>
              <a:gd name="connsiteY0" fmla="*/ 982194 h 2648949"/>
              <a:gd name="connsiteX1" fmla="*/ 5079836 w 5079836"/>
              <a:gd name="connsiteY1" fmla="*/ 0 h 2648949"/>
              <a:gd name="connsiteX2" fmla="*/ 5079836 w 5079836"/>
              <a:gd name="connsiteY2" fmla="*/ 843298 h 2648949"/>
              <a:gd name="connsiteX3" fmla="*/ 9922 w 5079836"/>
              <a:gd name="connsiteY3" fmla="*/ 2648949 h 2648949"/>
              <a:gd name="connsiteX4" fmla="*/ 0 w 5079836"/>
              <a:gd name="connsiteY4" fmla="*/ 982194 h 2648949"/>
              <a:gd name="connsiteX0" fmla="*/ 0 w 5079836"/>
              <a:gd name="connsiteY0" fmla="*/ 138896 h 1805651"/>
              <a:gd name="connsiteX1" fmla="*/ 4891325 w 5079836"/>
              <a:gd name="connsiteY1" fmla="*/ 843299 h 1805651"/>
              <a:gd name="connsiteX2" fmla="*/ 5079836 w 5079836"/>
              <a:gd name="connsiteY2" fmla="*/ 0 h 1805651"/>
              <a:gd name="connsiteX3" fmla="*/ 9922 w 5079836"/>
              <a:gd name="connsiteY3" fmla="*/ 1805651 h 1805651"/>
              <a:gd name="connsiteX4" fmla="*/ 0 w 5079836"/>
              <a:gd name="connsiteY4" fmla="*/ 138896 h 1805651"/>
              <a:gd name="connsiteX0" fmla="*/ 0 w 4970699"/>
              <a:gd name="connsiteY0" fmla="*/ 0 h 1666755"/>
              <a:gd name="connsiteX1" fmla="*/ 4891325 w 4970699"/>
              <a:gd name="connsiteY1" fmla="*/ 704403 h 1666755"/>
              <a:gd name="connsiteX2" fmla="*/ 4970699 w 4970699"/>
              <a:gd name="connsiteY2" fmla="*/ 1170696 h 1666755"/>
              <a:gd name="connsiteX3" fmla="*/ 9922 w 4970699"/>
              <a:gd name="connsiteY3" fmla="*/ 1666755 h 1666755"/>
              <a:gd name="connsiteX4" fmla="*/ 0 w 4970699"/>
              <a:gd name="connsiteY4" fmla="*/ 0 h 1666755"/>
              <a:gd name="connsiteX0" fmla="*/ 0 w 4970699"/>
              <a:gd name="connsiteY0" fmla="*/ 0 h 1666755"/>
              <a:gd name="connsiteX1" fmla="*/ 4871481 w 4970699"/>
              <a:gd name="connsiteY1" fmla="*/ 476216 h 1666755"/>
              <a:gd name="connsiteX2" fmla="*/ 4970699 w 4970699"/>
              <a:gd name="connsiteY2" fmla="*/ 1170696 h 1666755"/>
              <a:gd name="connsiteX3" fmla="*/ 9922 w 4970699"/>
              <a:gd name="connsiteY3" fmla="*/ 1666755 h 1666755"/>
              <a:gd name="connsiteX4" fmla="*/ 0 w 4970699"/>
              <a:gd name="connsiteY4" fmla="*/ 0 h 1666755"/>
              <a:gd name="connsiteX0" fmla="*/ 0 w 4990542"/>
              <a:gd name="connsiteY0" fmla="*/ 396846 h 1190539"/>
              <a:gd name="connsiteX1" fmla="*/ 4891324 w 4990542"/>
              <a:gd name="connsiteY1" fmla="*/ 0 h 1190539"/>
              <a:gd name="connsiteX2" fmla="*/ 4990542 w 4990542"/>
              <a:gd name="connsiteY2" fmla="*/ 694480 h 1190539"/>
              <a:gd name="connsiteX3" fmla="*/ 29765 w 4990542"/>
              <a:gd name="connsiteY3" fmla="*/ 1190539 h 1190539"/>
              <a:gd name="connsiteX4" fmla="*/ 0 w 4990542"/>
              <a:gd name="connsiteY4" fmla="*/ 396846 h 1190539"/>
              <a:gd name="connsiteX0" fmla="*/ 0 w 5238582"/>
              <a:gd name="connsiteY0" fmla="*/ 396846 h 1190539"/>
              <a:gd name="connsiteX1" fmla="*/ 4891324 w 5238582"/>
              <a:gd name="connsiteY1" fmla="*/ 0 h 1190539"/>
              <a:gd name="connsiteX2" fmla="*/ 5238582 w 5238582"/>
              <a:gd name="connsiteY2" fmla="*/ 863140 h 1190539"/>
              <a:gd name="connsiteX3" fmla="*/ 29765 w 5238582"/>
              <a:gd name="connsiteY3" fmla="*/ 1190539 h 1190539"/>
              <a:gd name="connsiteX4" fmla="*/ 0 w 5238582"/>
              <a:gd name="connsiteY4" fmla="*/ 396846 h 1190539"/>
              <a:gd name="connsiteX0" fmla="*/ 0 w 5238582"/>
              <a:gd name="connsiteY0" fmla="*/ 248029 h 1041722"/>
              <a:gd name="connsiteX1" fmla="*/ 5139364 w 5238582"/>
              <a:gd name="connsiteY1" fmla="*/ 0 h 1041722"/>
              <a:gd name="connsiteX2" fmla="*/ 5238582 w 5238582"/>
              <a:gd name="connsiteY2" fmla="*/ 714323 h 1041722"/>
              <a:gd name="connsiteX3" fmla="*/ 29765 w 5238582"/>
              <a:gd name="connsiteY3" fmla="*/ 1041722 h 1041722"/>
              <a:gd name="connsiteX4" fmla="*/ 0 w 5238582"/>
              <a:gd name="connsiteY4" fmla="*/ 248029 h 1041722"/>
              <a:gd name="connsiteX0" fmla="*/ 0 w 5228660"/>
              <a:gd name="connsiteY0" fmla="*/ 248029 h 1041722"/>
              <a:gd name="connsiteX1" fmla="*/ 5129442 w 5228660"/>
              <a:gd name="connsiteY1" fmla="*/ 0 h 1041722"/>
              <a:gd name="connsiteX2" fmla="*/ 5228660 w 5228660"/>
              <a:gd name="connsiteY2" fmla="*/ 714323 h 1041722"/>
              <a:gd name="connsiteX3" fmla="*/ 19843 w 5228660"/>
              <a:gd name="connsiteY3" fmla="*/ 1041722 h 1041722"/>
              <a:gd name="connsiteX4" fmla="*/ 0 w 5228660"/>
              <a:gd name="connsiteY4" fmla="*/ 248029 h 1041722"/>
              <a:gd name="connsiteX0" fmla="*/ 954 w 5229614"/>
              <a:gd name="connsiteY0" fmla="*/ 248029 h 1160776"/>
              <a:gd name="connsiteX1" fmla="*/ 5130396 w 5229614"/>
              <a:gd name="connsiteY1" fmla="*/ 0 h 1160776"/>
              <a:gd name="connsiteX2" fmla="*/ 5229614 w 5229614"/>
              <a:gd name="connsiteY2" fmla="*/ 714323 h 1160776"/>
              <a:gd name="connsiteX3" fmla="*/ 954 w 5229614"/>
              <a:gd name="connsiteY3" fmla="*/ 1160776 h 1160776"/>
              <a:gd name="connsiteX4" fmla="*/ 954 w 5229614"/>
              <a:gd name="connsiteY4" fmla="*/ 248029 h 1160776"/>
              <a:gd name="connsiteX0" fmla="*/ 954 w 5239536"/>
              <a:gd name="connsiteY0" fmla="*/ 248029 h 1160776"/>
              <a:gd name="connsiteX1" fmla="*/ 5130396 w 5239536"/>
              <a:gd name="connsiteY1" fmla="*/ 0 h 1160776"/>
              <a:gd name="connsiteX2" fmla="*/ 5239536 w 5239536"/>
              <a:gd name="connsiteY2" fmla="*/ 1041721 h 1160776"/>
              <a:gd name="connsiteX3" fmla="*/ 954 w 5239536"/>
              <a:gd name="connsiteY3" fmla="*/ 1160776 h 1160776"/>
              <a:gd name="connsiteX4" fmla="*/ 954 w 5239536"/>
              <a:gd name="connsiteY4" fmla="*/ 248029 h 1160776"/>
              <a:gd name="connsiteX0" fmla="*/ 954 w 5368517"/>
              <a:gd name="connsiteY0" fmla="*/ 248029 h 1190538"/>
              <a:gd name="connsiteX1" fmla="*/ 5130396 w 5368517"/>
              <a:gd name="connsiteY1" fmla="*/ 0 h 1190538"/>
              <a:gd name="connsiteX2" fmla="*/ 5368517 w 5368517"/>
              <a:gd name="connsiteY2" fmla="*/ 1190538 h 1190538"/>
              <a:gd name="connsiteX3" fmla="*/ 954 w 5368517"/>
              <a:gd name="connsiteY3" fmla="*/ 1160776 h 1190538"/>
              <a:gd name="connsiteX4" fmla="*/ 954 w 5368517"/>
              <a:gd name="connsiteY4" fmla="*/ 248029 h 1190538"/>
              <a:gd name="connsiteX0" fmla="*/ 954 w 5368517"/>
              <a:gd name="connsiteY0" fmla="*/ 257950 h 1200459"/>
              <a:gd name="connsiteX1" fmla="*/ 5170083 w 5368517"/>
              <a:gd name="connsiteY1" fmla="*/ 0 h 1200459"/>
              <a:gd name="connsiteX2" fmla="*/ 5368517 w 5368517"/>
              <a:gd name="connsiteY2" fmla="*/ 1200459 h 1200459"/>
              <a:gd name="connsiteX3" fmla="*/ 954 w 5368517"/>
              <a:gd name="connsiteY3" fmla="*/ 1170697 h 1200459"/>
              <a:gd name="connsiteX4" fmla="*/ 954 w 5368517"/>
              <a:gd name="connsiteY4" fmla="*/ 257950 h 1200459"/>
              <a:gd name="connsiteX0" fmla="*/ 0 w 5387407"/>
              <a:gd name="connsiteY0" fmla="*/ 198423 h 1200459"/>
              <a:gd name="connsiteX1" fmla="*/ 5188973 w 5387407"/>
              <a:gd name="connsiteY1" fmla="*/ 0 h 1200459"/>
              <a:gd name="connsiteX2" fmla="*/ 5387407 w 5387407"/>
              <a:gd name="connsiteY2" fmla="*/ 1200459 h 1200459"/>
              <a:gd name="connsiteX3" fmla="*/ 19844 w 5387407"/>
              <a:gd name="connsiteY3" fmla="*/ 1170697 h 1200459"/>
              <a:gd name="connsiteX4" fmla="*/ 0 w 5387407"/>
              <a:gd name="connsiteY4" fmla="*/ 198423 h 1200459"/>
              <a:gd name="connsiteX0" fmla="*/ 1002091 w 5367572"/>
              <a:gd name="connsiteY0" fmla="*/ 148818 h 1200459"/>
              <a:gd name="connsiteX1" fmla="*/ 5169138 w 5367572"/>
              <a:gd name="connsiteY1" fmla="*/ 0 h 1200459"/>
              <a:gd name="connsiteX2" fmla="*/ 5367572 w 5367572"/>
              <a:gd name="connsiteY2" fmla="*/ 1200459 h 1200459"/>
              <a:gd name="connsiteX3" fmla="*/ 9 w 5367572"/>
              <a:gd name="connsiteY3" fmla="*/ 1170697 h 1200459"/>
              <a:gd name="connsiteX4" fmla="*/ 1002091 w 5367572"/>
              <a:gd name="connsiteY4" fmla="*/ 148818 h 1200459"/>
              <a:gd name="connsiteX0" fmla="*/ 954 w 4366435"/>
              <a:gd name="connsiteY0" fmla="*/ 148818 h 1200459"/>
              <a:gd name="connsiteX1" fmla="*/ 4168001 w 4366435"/>
              <a:gd name="connsiteY1" fmla="*/ 0 h 1200459"/>
              <a:gd name="connsiteX2" fmla="*/ 4366435 w 4366435"/>
              <a:gd name="connsiteY2" fmla="*/ 1200459 h 1200459"/>
              <a:gd name="connsiteX3" fmla="*/ 955 w 4366435"/>
              <a:gd name="connsiteY3" fmla="*/ 853220 h 1200459"/>
              <a:gd name="connsiteX4" fmla="*/ 954 w 4366435"/>
              <a:gd name="connsiteY4" fmla="*/ 148818 h 1200459"/>
              <a:gd name="connsiteX0" fmla="*/ 954 w 4336670"/>
              <a:gd name="connsiteY0" fmla="*/ 148818 h 962351"/>
              <a:gd name="connsiteX1" fmla="*/ 4168001 w 4336670"/>
              <a:gd name="connsiteY1" fmla="*/ 0 h 962351"/>
              <a:gd name="connsiteX2" fmla="*/ 4336670 w 4336670"/>
              <a:gd name="connsiteY2" fmla="*/ 962351 h 962351"/>
              <a:gd name="connsiteX3" fmla="*/ 955 w 4336670"/>
              <a:gd name="connsiteY3" fmla="*/ 853220 h 962351"/>
              <a:gd name="connsiteX4" fmla="*/ 954 w 4336670"/>
              <a:gd name="connsiteY4" fmla="*/ 148818 h 962351"/>
              <a:gd name="connsiteX0" fmla="*/ 10359 w 4346075"/>
              <a:gd name="connsiteY0" fmla="*/ 148818 h 962351"/>
              <a:gd name="connsiteX1" fmla="*/ 4177406 w 4346075"/>
              <a:gd name="connsiteY1" fmla="*/ 0 h 962351"/>
              <a:gd name="connsiteX2" fmla="*/ 4346075 w 4346075"/>
              <a:gd name="connsiteY2" fmla="*/ 962351 h 962351"/>
              <a:gd name="connsiteX3" fmla="*/ 439 w 4346075"/>
              <a:gd name="connsiteY3" fmla="*/ 942511 h 962351"/>
              <a:gd name="connsiteX4" fmla="*/ 10359 w 4346075"/>
              <a:gd name="connsiteY4" fmla="*/ 148818 h 962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6075" h="962351">
                <a:moveTo>
                  <a:pt x="10359" y="148818"/>
                </a:moveTo>
                <a:lnTo>
                  <a:pt x="4177406" y="0"/>
                </a:lnTo>
                <a:lnTo>
                  <a:pt x="4346075" y="962351"/>
                </a:lnTo>
                <a:lnTo>
                  <a:pt x="439" y="942511"/>
                </a:lnTo>
                <a:cubicBezTo>
                  <a:pt x="-2868" y="386926"/>
                  <a:pt x="13666" y="704403"/>
                  <a:pt x="10359" y="148818"/>
                </a:cubicBezTo>
                <a:close/>
              </a:path>
            </a:pathLst>
          </a:custGeom>
          <a:solidFill>
            <a:srgbClr val="359C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6" name="Picture 1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31220" y="6347963"/>
            <a:ext cx="3321425" cy="268516"/>
          </a:xfrm>
          <a:prstGeom prst="rect">
            <a:avLst/>
          </a:prstGeom>
        </p:spPr>
      </p:pic>
      <p:pic>
        <p:nvPicPr>
          <p:cNvPr id="7" name="Picture 6"/>
          <p:cNvPicPr>
            <a:picLocks noChangeAspect="1"/>
          </p:cNvPicPr>
          <p:nvPr/>
        </p:nvPicPr>
        <p:blipFill>
          <a:blip r:embed="rId8"/>
          <a:stretch>
            <a:fillRect/>
          </a:stretch>
        </p:blipFill>
        <p:spPr>
          <a:xfrm>
            <a:off x="5740400" y="6297942"/>
            <a:ext cx="2946400" cy="381000"/>
          </a:xfrm>
          <a:prstGeom prst="rect">
            <a:avLst/>
          </a:prstGeom>
        </p:spPr>
      </p:pic>
    </p:spTree>
    <p:extLst>
      <p:ext uri="{BB962C8B-B14F-4D97-AF65-F5344CB8AC3E}">
        <p14:creationId xmlns:p14="http://schemas.microsoft.com/office/powerpoint/2010/main" val="31131362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Lst>
  <p:txStyles>
    <p:titleStyle>
      <a:lvl1pPr algn="l" defTabSz="457200" rtl="0" eaLnBrk="1" latinLnBrk="0" hangingPunct="1">
        <a:spcBef>
          <a:spcPct val="0"/>
        </a:spcBef>
        <a:buNone/>
        <a:defRPr sz="4400" kern="1200" cap="none">
          <a:solidFill>
            <a:srgbClr val="5E6062"/>
          </a:solidFill>
          <a:latin typeface="Klavika"/>
          <a:ea typeface="+mj-ea"/>
          <a:cs typeface="+mj-cs"/>
        </a:defRPr>
      </a:lvl1pPr>
    </p:titleStyle>
    <p:bodyStyle>
      <a:lvl1pPr marL="342900" indent="-3429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1pPr>
      <a:lvl2pPr marL="742950" indent="-28575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2pPr>
      <a:lvl3pPr marL="11430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3pPr>
      <a:lvl4pPr marL="16002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4pPr>
      <a:lvl5pPr marL="20574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hyperlink" Target="http://videogamelaw.allard.ubc.ca/" TargetMode="External"/><Relationship Id="rId5" Type="http://schemas.openxmlformats.org/officeDocument/2006/relationships/hyperlink" Target="mailto:jon_festinger@thecdm.ca" TargetMode="External"/><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hyperlink" Target="NULL" TargetMode="External"/><Relationship Id="rId4" Type="http://schemas.openxmlformats.org/officeDocument/2006/relationships/hyperlink" Target="http://pss.sagepub.com/content/23/1/69.full.pdf+html" TargetMode="External"/><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hyperlink" Target="NUL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hyperlink" Target="http://www.gamespot.com/articles/what-does-a-hermit-do-while-living-in-the-woods-fo/1100-6422106/"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eorgemasonlawreview.org/doc/Boyden_18-2_2011.pdf" TargetMode="Externa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eorgemasonlawreview.org/doc/Boyden_18-2_2011.pdf"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1.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7.png"/><Relationship Id="rId3" Type="http://schemas.openxmlformats.org/officeDocument/2006/relationships/hyperlink" Target="http://www.openculture.com/2014/02/philip-k-dick-theorizes-the-matrix-in-1977-declares-that-we-live-in-a-computer-programmed-reality.html"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1.jpg"/><Relationship Id="rId3" Type="http://schemas.openxmlformats.org/officeDocument/2006/relationships/image" Target="../media/image3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3.jpeg"/></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hyperlink" Target="http://www.dailymail.co.uk/sciencetech/article-2522482/Is-universe-hologram-Physicists-believe-live-projection.html" TargetMode="External"/><Relationship Id="rId1" Type="http://schemas.openxmlformats.org/officeDocument/2006/relationships/slideLayout" Target="../slideLayouts/slideLayout12.xml"/><Relationship Id="rId2" Type="http://schemas.openxmlformats.org/officeDocument/2006/relationships/image" Target="../media/image3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7.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ms.ubc.ca/"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0.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1.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 Id="rId3" Type="http://schemas.openxmlformats.org/officeDocument/2006/relationships/hyperlink" Target="https://medium.com/message/the-secret-of-minecraft-97dfacb05a3c"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ualberta.academia.edu/ConradLeibel" TargetMode="External"/><Relationship Id="rId3" Type="http://schemas.openxmlformats.org/officeDocument/2006/relationships/hyperlink" Target="http://www.rogel.io/content/02-publications/cardona-rivera2014gamesasconversation.pdf"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lluvium-journal.org/2012/10/01/ulysses-as-an-rpg/" TargetMode="External"/><Relationship Id="rId3" Type="http://schemas.openxmlformats.org/officeDocument/2006/relationships/image" Target="../media/image43.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 Id="rId3" Type="http://schemas.openxmlformats.org/officeDocument/2006/relationships/hyperlink" Target="http://www.goethe.de/ins/za/prj/wom/inw/enindex.htm"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techdirt.com/blog/innovation/articles/20121129/17592021179/how-video-game-industry-was-launched-40-years-ago-thanks-to-infringement.shtml" TargetMode="External"/><Relationship Id="rId3" Type="http://schemas.openxmlformats.org/officeDocument/2006/relationships/hyperlink" Target="http://papers.ssrn.com/sol3/papers.cfm?abstract_id=2321424"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49.xml.rels><?xml version="1.0" encoding="UTF-8" standalone="yes"?>
<Relationships xmlns="http://schemas.openxmlformats.org/package/2006/relationships"><Relationship Id="rId3" Type="http://schemas.openxmlformats.org/officeDocument/2006/relationships/hyperlink" Target="http://www.scribd.com/doc/155719747/Hopper" TargetMode="External"/><Relationship Id="rId4" Type="http://schemas.openxmlformats.org/officeDocument/2006/relationships/image" Target="../media/image46.jpeg"/><Relationship Id="rId5" Type="http://schemas.openxmlformats.org/officeDocument/2006/relationships/image" Target="../media/image47.gif"/><Relationship Id="rId1" Type="http://schemas.openxmlformats.org/officeDocument/2006/relationships/slideLayout" Target="../slideLayouts/slideLayout2.xml"/><Relationship Id="rId2" Type="http://schemas.openxmlformats.org/officeDocument/2006/relationships/hyperlink" Target="http://scholar.google.ca/scholar_case?case=5876335373788447272&amp;hl=en&amp;as_sdt=2&amp;as_vis=1&amp;oi=scholarr&amp;sa=X&amp;ei=hGYvUsjELay7jALQ9YHYBg&amp;ved=0CEAQgAMoATAA"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 Id="rId3" Type="http://schemas.openxmlformats.org/officeDocument/2006/relationships/hyperlink" Target="http://www.theverge.com/2014/6/25/5801052/aereo-supreme-court-ruling"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52.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png"/><Relationship Id="rId5" Type="http://schemas.openxmlformats.org/officeDocument/2006/relationships/image" Target="../media/image53.png"/><Relationship Id="rId6" Type="http://schemas.openxmlformats.org/officeDocument/2006/relationships/hyperlink" Target="http://www.scotusblog.com/case-files/cases/american-broadcasting-companies-inc-v-aereo-inc/" TargetMode="External"/><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png"/></Relationships>
</file>

<file path=ppt/slides/_rels/slide54.xml.rels><?xml version="1.0" encoding="UTF-8" standalone="yes"?>
<Relationships xmlns="http://schemas.openxmlformats.org/package/2006/relationships"><Relationship Id="rId3" Type="http://schemas.openxmlformats.org/officeDocument/2006/relationships/hyperlink" Target="https://medium.com/@blakejharrisNYC/the-birth-of-the-60-billion-videogame-industry-67a360dc4498" TargetMode="External"/><Relationship Id="rId4" Type="http://schemas.openxmlformats.org/officeDocument/2006/relationships/image" Target="../media/image56.png"/><Relationship Id="rId5" Type="http://schemas.openxmlformats.org/officeDocument/2006/relationships/hyperlink" Target="http://www.gamesindustry.biz/articles/2014-06-25-game-software-market-to-hit-usd100-billion-by-2018-dfc" TargetMode="External"/><Relationship Id="rId1" Type="http://schemas.openxmlformats.org/officeDocument/2006/relationships/slideLayout" Target="../slideLayouts/slideLayout2.xml"/><Relationship Id="rId2" Type="http://schemas.openxmlformats.org/officeDocument/2006/relationships/image" Target="../media/image5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mazon.com/Benjamin-Tyson-Duranske/e/B001JP104A"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png"/></Relationships>
</file>

<file path=ppt/slides/_rels/slide59.xml.rels><?xml version="1.0" encoding="UTF-8" standalone="yes"?>
<Relationships xmlns="http://schemas.openxmlformats.org/package/2006/relationships"><Relationship Id="rId3" Type="http://schemas.openxmlformats.org/officeDocument/2006/relationships/hyperlink" Target="http://scholar.google.ca/scholar_case?case=16631771208846018552&amp;hl=en&amp;as_sdt=2&amp;as_vis=1&amp;oi=scholarr&amp;sa=X&amp;ei=eZUvUq_9G8jRiAKtkICgBA&amp;ved=0CC4QgAMoATAA" TargetMode="External"/><Relationship Id="rId4" Type="http://schemas.openxmlformats.org/officeDocument/2006/relationships/hyperlink" Target="http://scholar.google.ca/scholar_case?case=9699486805539296327&amp;hl=en&amp;as_sdt=2&amp;as_vis=1&amp;oi=scholarr&amp;sa=X&amp;ei=eZUvUq_9G8jRiAKtkICgBA&amp;ved=0CC8QgAMoAjAA" TargetMode="External"/><Relationship Id="rId1" Type="http://schemas.openxmlformats.org/officeDocument/2006/relationships/slideLayout" Target="../slideLayouts/slideLayout2.xml"/><Relationship Id="rId2" Type="http://schemas.openxmlformats.org/officeDocument/2006/relationships/hyperlink" Target="http://scholar.google.ca/scholar_case?case=11202168367195629653&amp;hl=en&amp;as_sdt=2&amp;as_vis=1&amp;oi=scholarr&amp;sa=X&amp;ei=eZUvUq_9G8jRiAKtkICgBA&amp;ved=0CC0QgAMoADAA"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60.xml.rels><?xml version="1.0" encoding="UTF-8" standalone="yes"?>
<Relationships xmlns="http://schemas.openxmlformats.org/package/2006/relationships"><Relationship Id="rId3" Type="http://schemas.openxmlformats.org/officeDocument/2006/relationships/hyperlink" Target="http://www.moma.org/explore/inside_out/2012/11/29/video-games-14-in-the-collection-for-starters" TargetMode="External"/><Relationship Id="rId4" Type="http://schemas.openxmlformats.org/officeDocument/2006/relationships/image" Target="../media/image59.png"/><Relationship Id="rId5" Type="http://schemas.openxmlformats.org/officeDocument/2006/relationships/image" Target="../media/image60.png"/><Relationship Id="rId6" Type="http://schemas.openxmlformats.org/officeDocument/2006/relationships/image" Target="../media/image61.png"/><Relationship Id="rId1" Type="http://schemas.openxmlformats.org/officeDocument/2006/relationships/slideLayout" Target="../slideLayouts/slideLayout2.xml"/><Relationship Id="rId2" Type="http://schemas.openxmlformats.org/officeDocument/2006/relationships/hyperlink" Target="http://www.slate.com/blogs/browbeat/2012/11/29/moma_s_new_video_game_collection_museum_of_modern_art_proclaims_video_games.html"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NULL" TargetMode="External"/><Relationship Id="rId4" Type="http://schemas.openxmlformats.org/officeDocument/2006/relationships/hyperlink" Target="NULL" TargetMode="External"/><Relationship Id="rId5" Type="http://schemas.openxmlformats.org/officeDocument/2006/relationships/image" Target="../media/image62.jpeg"/><Relationship Id="rId1" Type="http://schemas.openxmlformats.org/officeDocument/2006/relationships/slideLayout" Target="../slideLayouts/slideLayout2.xml"/><Relationship Id="rId2" Type="http://schemas.openxmlformats.org/officeDocument/2006/relationships/hyperlink" Target="NULL"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4.png"/><Relationship Id="rId3" Type="http://schemas.openxmlformats.org/officeDocument/2006/relationships/image" Target="../media/image65.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kotaku.com/5970484/the-nras-absolutely-unhinged-response-to-newtown-blames-a-10+year-old-flash-game" TargetMode="External"/><Relationship Id="rId3" Type="http://schemas.openxmlformats.org/officeDocument/2006/relationships/image" Target="../media/image66.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7.png"/><Relationship Id="rId3" Type="http://schemas.openxmlformats.org/officeDocument/2006/relationships/hyperlink" Target="http://www.cnet.com/news/study-finds-online-gamers-arent-anti-social-basement-dwellers/"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8.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hyperlink" Target="https://www.youtube.com/user/zenracer49"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0.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1.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15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455" y="145749"/>
            <a:ext cx="9028544" cy="1260444"/>
          </a:xfrm>
        </p:spPr>
        <p:txBody>
          <a:bodyPr>
            <a:noAutofit/>
          </a:bodyPr>
          <a:lstStyle/>
          <a:p>
            <a:r>
              <a:rPr lang="en-US" sz="3600" b="1" dirty="0">
                <a:solidFill>
                  <a:srgbClr val="000000"/>
                </a:solidFill>
                <a:latin typeface="+mn-lt"/>
              </a:rPr>
              <a:t>“If Picasso had painted a round object..”</a:t>
            </a:r>
            <a:endParaRPr lang="en-US" sz="3600" b="1" dirty="0">
              <a:solidFill>
                <a:srgbClr val="000000"/>
              </a:solidFill>
              <a:latin typeface="+mn-lt"/>
              <a:cs typeface="Times New Roman"/>
            </a:endParaRPr>
          </a:p>
        </p:txBody>
      </p:sp>
      <p:sp>
        <p:nvSpPr>
          <p:cNvPr id="3" name="Content Placeholder 2"/>
          <p:cNvSpPr>
            <a:spLocks noGrp="1"/>
          </p:cNvSpPr>
          <p:nvPr>
            <p:ph sz="quarter" idx="10"/>
          </p:nvPr>
        </p:nvSpPr>
        <p:spPr>
          <a:xfrm>
            <a:off x="457200" y="1576300"/>
            <a:ext cx="8229600" cy="4522982"/>
          </a:xfrm>
        </p:spPr>
        <p:txBody>
          <a:bodyPr>
            <a:normAutofit/>
          </a:bodyPr>
          <a:lstStyle/>
          <a:p>
            <a:pPr marL="0" indent="0">
              <a:buNone/>
            </a:pPr>
            <a:r>
              <a:rPr lang="en-US" b="1" dirty="0" smtClean="0">
                <a:solidFill>
                  <a:schemeClr val="tx1"/>
                </a:solidFill>
                <a:latin typeface="+mn-lt"/>
                <a:cs typeface="Lucida Console"/>
              </a:rPr>
              <a:t>Talk 2</a:t>
            </a:r>
          </a:p>
          <a:p>
            <a:pPr marL="0" indent="0">
              <a:buNone/>
            </a:pPr>
            <a:r>
              <a:rPr lang="en-US" b="1" dirty="0" smtClean="0">
                <a:solidFill>
                  <a:schemeClr val="tx1"/>
                </a:solidFill>
                <a:latin typeface="+mn-lt"/>
                <a:cs typeface="Lucida Console"/>
              </a:rPr>
              <a:t>Part </a:t>
            </a:r>
            <a:r>
              <a:rPr lang="en-US" b="1" dirty="0">
                <a:solidFill>
                  <a:schemeClr val="tx1"/>
                </a:solidFill>
                <a:latin typeface="+mn-lt"/>
                <a:cs typeface="Lucida Console"/>
              </a:rPr>
              <a:t>A “Creating” </a:t>
            </a:r>
          </a:p>
          <a:p>
            <a:pPr marL="0" indent="0">
              <a:buNone/>
            </a:pPr>
            <a:r>
              <a:rPr lang="en-US" b="1" dirty="0">
                <a:solidFill>
                  <a:schemeClr val="tx1"/>
                </a:solidFill>
                <a:latin typeface="+mn-lt"/>
                <a:cs typeface="Lucida Console"/>
              </a:rPr>
              <a:t>Video Game Law - Fall </a:t>
            </a:r>
            <a:r>
              <a:rPr lang="en-US" b="1" dirty="0" smtClean="0">
                <a:solidFill>
                  <a:schemeClr val="tx1"/>
                </a:solidFill>
                <a:latin typeface="+mn-lt"/>
                <a:cs typeface="Lucida Console"/>
              </a:rPr>
              <a:t>2017 </a:t>
            </a:r>
            <a:endParaRPr lang="en-US" b="1" dirty="0">
              <a:solidFill>
                <a:schemeClr val="tx1"/>
              </a:solidFill>
              <a:latin typeface="+mn-lt"/>
              <a:cs typeface="Lucida Console"/>
            </a:endParaRPr>
          </a:p>
          <a:p>
            <a:pPr marL="0" indent="0">
              <a:buNone/>
            </a:pPr>
            <a:r>
              <a:rPr lang="en-US" b="1" dirty="0" smtClean="0">
                <a:solidFill>
                  <a:schemeClr val="tx1"/>
                </a:solidFill>
                <a:latin typeface="+mn-lt"/>
                <a:cs typeface="Lucida Console"/>
              </a:rPr>
              <a:t>Allard School of Law, UBC</a:t>
            </a:r>
            <a:endParaRPr lang="en-US" b="1" dirty="0">
              <a:solidFill>
                <a:schemeClr val="tx1"/>
              </a:solidFill>
              <a:latin typeface="+mn-lt"/>
              <a:cs typeface="Lucida Console"/>
            </a:endParaRPr>
          </a:p>
          <a:p>
            <a:pPr marL="0" indent="0">
              <a:buNone/>
            </a:pPr>
            <a:endParaRPr lang="en-US" dirty="0">
              <a:latin typeface="+mn-lt"/>
              <a:cs typeface="Lucida Console"/>
            </a:endParaRPr>
          </a:p>
          <a:p>
            <a:pPr marL="0" indent="0">
              <a:buNone/>
            </a:pPr>
            <a:endParaRPr lang="en-US" dirty="0">
              <a:latin typeface="+mn-lt"/>
              <a:cs typeface="Lucida Console"/>
            </a:endParaRPr>
          </a:p>
          <a:p>
            <a:pPr marL="0" indent="0">
              <a:buNone/>
            </a:pPr>
            <a:r>
              <a:rPr lang="en-US" sz="1700" dirty="0">
                <a:solidFill>
                  <a:schemeClr val="tx1"/>
                </a:solidFill>
                <a:latin typeface="+mj-lt"/>
              </a:rPr>
              <a:t>Jon Festinger Q.C.</a:t>
            </a:r>
          </a:p>
          <a:p>
            <a:pPr marL="0" indent="0">
              <a:buNone/>
            </a:pPr>
            <a:r>
              <a:rPr lang="en-US" sz="1700" dirty="0">
                <a:solidFill>
                  <a:schemeClr val="tx1"/>
                </a:solidFill>
                <a:latin typeface="+mj-lt"/>
              </a:rPr>
              <a:t>Centre for Digital Media</a:t>
            </a:r>
          </a:p>
          <a:p>
            <a:pPr marL="0" indent="0">
              <a:buNone/>
            </a:pPr>
            <a:r>
              <a:rPr lang="en-US" sz="1700" dirty="0">
                <a:solidFill>
                  <a:schemeClr val="tx1"/>
                </a:solidFill>
                <a:latin typeface="+mj-lt"/>
              </a:rPr>
              <a:t>Allard Law of Law, UBC</a:t>
            </a:r>
          </a:p>
          <a:p>
            <a:pPr marL="0" indent="0">
              <a:buNone/>
            </a:pPr>
            <a:r>
              <a:rPr lang="en-US" sz="1700" dirty="0">
                <a:solidFill>
                  <a:schemeClr val="tx1"/>
                </a:solidFill>
                <a:latin typeface="+mj-lt"/>
              </a:rPr>
              <a:t>QMUL School of Law (CCLS)</a:t>
            </a:r>
          </a:p>
          <a:p>
            <a:pPr marL="0" indent="0">
              <a:buNone/>
            </a:pPr>
            <a:r>
              <a:rPr lang="en-US" sz="1700" dirty="0">
                <a:solidFill>
                  <a:schemeClr val="tx1"/>
                </a:solidFill>
                <a:latin typeface="+mj-lt"/>
              </a:rPr>
              <a:t>Festinger Law &amp; Strategy </a:t>
            </a:r>
          </a:p>
          <a:p>
            <a:pPr marL="0" indent="0">
              <a:buNone/>
            </a:pPr>
            <a:r>
              <a:rPr lang="en-US" sz="1700" dirty="0">
                <a:latin typeface="+mj-lt"/>
                <a:hlinkClick r:id="rId4"/>
              </a:rPr>
              <a:t>http://videogamelaw.allard.ubc.ca/</a:t>
            </a:r>
            <a:r>
              <a:rPr lang="en-US" sz="1700" dirty="0">
                <a:latin typeface="+mj-lt"/>
              </a:rPr>
              <a:t> </a:t>
            </a:r>
          </a:p>
          <a:p>
            <a:pPr marL="0" indent="0">
              <a:buNone/>
            </a:pPr>
            <a:r>
              <a:rPr lang="en-US" sz="1700" dirty="0">
                <a:solidFill>
                  <a:schemeClr val="tx1"/>
                </a:solidFill>
                <a:latin typeface="+mj-lt"/>
              </a:rPr>
              <a:t>Twitter: @</a:t>
            </a:r>
            <a:r>
              <a:rPr lang="en-US" sz="1700" dirty="0" err="1">
                <a:solidFill>
                  <a:schemeClr val="tx1"/>
                </a:solidFill>
                <a:latin typeface="+mj-lt"/>
              </a:rPr>
              <a:t>jonfestinger</a:t>
            </a:r>
            <a:endParaRPr lang="en-US" sz="1700" dirty="0">
              <a:solidFill>
                <a:schemeClr val="tx1"/>
              </a:solidFill>
              <a:latin typeface="+mj-lt"/>
            </a:endParaRPr>
          </a:p>
          <a:p>
            <a:pPr marL="0" indent="0">
              <a:buNone/>
            </a:pPr>
            <a:r>
              <a:rPr lang="en-US" sz="1700" dirty="0">
                <a:latin typeface="+mj-lt"/>
                <a:hlinkClick r:id="rId5"/>
              </a:rPr>
              <a:t>jon_festinger@thecdm.ca</a:t>
            </a:r>
            <a:endParaRPr lang="en-US" sz="1700" dirty="0">
              <a:latin typeface="+mj-lt"/>
            </a:endParaRPr>
          </a:p>
          <a:p>
            <a:pPr marL="0" indent="0">
              <a:buNone/>
            </a:pPr>
            <a:endParaRPr lang="en-US" dirty="0">
              <a:latin typeface="+mn-lt"/>
              <a:cs typeface="Lucida Console"/>
            </a:endParaRPr>
          </a:p>
          <a:p>
            <a:pPr marL="0" indent="0">
              <a:buNone/>
            </a:pPr>
            <a:endParaRPr lang="en-US" dirty="0">
              <a:latin typeface="+mn-lt"/>
              <a:cs typeface="Lucida Console"/>
            </a:endParaRPr>
          </a:p>
          <a:p>
            <a:pPr marL="0" indent="0">
              <a:buNone/>
            </a:pPr>
            <a:endParaRPr lang="en-US" sz="1600" dirty="0" smtClean="0">
              <a:latin typeface="+mn-lt"/>
              <a:cs typeface="Lucida Console"/>
            </a:endParaRPr>
          </a:p>
          <a:p>
            <a:pPr marL="0" indent="0">
              <a:buNone/>
            </a:pPr>
            <a:endParaRPr lang="en-US" sz="1800" dirty="0"/>
          </a:p>
          <a:p>
            <a:pPr marL="0" indent="0">
              <a:buNone/>
            </a:pPr>
            <a:endParaRPr lang="en-US" dirty="0"/>
          </a:p>
          <a:p>
            <a:pPr marL="0" indent="0">
              <a:buNone/>
            </a:pPr>
            <a:endParaRPr lang="en-US" sz="1600" dirty="0"/>
          </a:p>
          <a:p>
            <a:pPr marL="0" indent="0">
              <a:buNone/>
            </a:pPr>
            <a:endParaRPr lang="en-US" dirty="0"/>
          </a:p>
          <a:p>
            <a:endParaRPr lang="en-US" dirty="0"/>
          </a:p>
          <a:p>
            <a:endParaRPr lang="en-US" dirty="0"/>
          </a:p>
        </p:txBody>
      </p:sp>
      <p:pic>
        <p:nvPicPr>
          <p:cNvPr id="4" name="Picture 3"/>
          <p:cNvPicPr>
            <a:picLocks noChangeAspect="1"/>
          </p:cNvPicPr>
          <p:nvPr/>
        </p:nvPicPr>
        <p:blipFill>
          <a:blip r:embed="rId6"/>
          <a:stretch>
            <a:fillRect/>
          </a:stretch>
        </p:blipFill>
        <p:spPr>
          <a:xfrm>
            <a:off x="6560726" y="2910693"/>
            <a:ext cx="1752761" cy="2857500"/>
          </a:xfrm>
          <a:prstGeom prst="rect">
            <a:avLst/>
          </a:prstGeom>
        </p:spPr>
      </p:pic>
    </p:spTree>
    <p:extLst>
      <p:ext uri="{BB962C8B-B14F-4D97-AF65-F5344CB8AC3E}">
        <p14:creationId xmlns:p14="http://schemas.microsoft.com/office/powerpoint/2010/main" val="23187581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02582" y="246452"/>
            <a:ext cx="8741418" cy="5725269"/>
          </a:xfrm>
        </p:spPr>
        <p:txBody>
          <a:bodyPr>
            <a:normAutofit/>
          </a:bodyPr>
          <a:lstStyle/>
          <a:p>
            <a:pPr marL="0" indent="0">
              <a:buNone/>
            </a:pPr>
            <a:r>
              <a:rPr lang="en-US" sz="4400" dirty="0" smtClean="0">
                <a:solidFill>
                  <a:srgbClr val="FFFF00"/>
                </a:solidFill>
                <a:latin typeface="P22 Typewriter"/>
                <a:cs typeface="P22 Typewriter"/>
              </a:rPr>
              <a:t>Now Back to Our Regularly Scheduled Programming…</a:t>
            </a:r>
            <a:endParaRPr lang="en-US" sz="4400" dirty="0">
              <a:solidFill>
                <a:srgbClr val="FFFF00"/>
              </a:solidFill>
              <a:latin typeface="P22 Typewriter"/>
              <a:cs typeface="P22 Typewriter"/>
            </a:endParaRPr>
          </a:p>
        </p:txBody>
      </p:sp>
      <p:pic>
        <p:nvPicPr>
          <p:cNvPr id="4" name="Content Placeholder 3" descr="file7991274103168.jpg"/>
          <p:cNvPicPr>
            <a:picLocks noChangeAspect="1"/>
          </p:cNvPicPr>
          <p:nvPr/>
        </p:nvPicPr>
        <p:blipFill rotWithShape="1">
          <a:blip r:embed="rId2" cstate="email">
            <a:extLst>
              <a:ext uri="{28A0092B-C50C-407E-A947-70E740481C1C}">
                <a14:useLocalDpi xmlns:a14="http://schemas.microsoft.com/office/drawing/2010/main"/>
              </a:ext>
            </a:extLst>
          </a:blip>
          <a:srcRect l="-242" r="-124"/>
          <a:stretch/>
        </p:blipFill>
        <p:spPr>
          <a:xfrm>
            <a:off x="1554408" y="1535585"/>
            <a:ext cx="6122856" cy="4331411"/>
          </a:xfrm>
          <a:prstGeom prst="rect">
            <a:avLst/>
          </a:prstGeom>
        </p:spPr>
      </p:pic>
    </p:spTree>
    <p:extLst>
      <p:ext uri="{BB962C8B-B14F-4D97-AF65-F5344CB8AC3E}">
        <p14:creationId xmlns:p14="http://schemas.microsoft.com/office/powerpoint/2010/main" val="1251834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888" y="54450"/>
            <a:ext cx="8199912" cy="1016000"/>
          </a:xfrm>
        </p:spPr>
        <p:txBody>
          <a:bodyPr>
            <a:normAutofit/>
          </a:bodyPr>
          <a:lstStyle/>
          <a:p>
            <a:r>
              <a:rPr lang="en-US" sz="4800" b="1" dirty="0" smtClean="0">
                <a:solidFill>
                  <a:srgbClr val="FFFF00"/>
                </a:solidFill>
                <a:latin typeface="+mn-lt"/>
              </a:rPr>
              <a:t>News of the Week </a:t>
            </a:r>
            <a:r>
              <a:rPr lang="en-US" sz="4800" b="1" dirty="0" smtClean="0">
                <a:solidFill>
                  <a:srgbClr val="FF0000"/>
                </a:solidFill>
                <a:latin typeface="+mn-lt"/>
              </a:rPr>
              <a:t>1</a:t>
            </a:r>
            <a:endParaRPr lang="en-US" sz="4800" b="1" dirty="0">
              <a:solidFill>
                <a:srgbClr val="FF0000"/>
              </a:solidFill>
              <a:latin typeface="+mn-lt"/>
            </a:endParaRPr>
          </a:p>
        </p:txBody>
      </p:sp>
      <p:pic>
        <p:nvPicPr>
          <p:cNvPr id="6" name="Content Placeholder 5"/>
          <p:cNvPicPr>
            <a:picLocks noGrp="1" noChangeAspect="1"/>
          </p:cNvPicPr>
          <p:nvPr>
            <p:ph sz="quarter" idx="10"/>
          </p:nvPr>
        </p:nvPicPr>
        <p:blipFill>
          <a:blip r:embed="rId2" cstate="email">
            <a:extLst>
              <a:ext uri="{28A0092B-C50C-407E-A947-70E740481C1C}">
                <a14:useLocalDpi xmlns:a14="http://schemas.microsoft.com/office/drawing/2010/main"/>
              </a:ext>
            </a:extLst>
          </a:blip>
          <a:stretch>
            <a:fillRect/>
          </a:stretch>
        </p:blipFill>
        <p:spPr>
          <a:xfrm>
            <a:off x="2770118" y="1069975"/>
            <a:ext cx="3633926" cy="4772025"/>
          </a:xfrm>
        </p:spPr>
      </p:pic>
    </p:spTree>
    <p:extLst>
      <p:ext uri="{BB962C8B-B14F-4D97-AF65-F5344CB8AC3E}">
        <p14:creationId xmlns:p14="http://schemas.microsoft.com/office/powerpoint/2010/main" val="2591650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888" y="54450"/>
            <a:ext cx="8199912" cy="1016000"/>
          </a:xfrm>
        </p:spPr>
        <p:txBody>
          <a:bodyPr>
            <a:normAutofit/>
          </a:bodyPr>
          <a:lstStyle/>
          <a:p>
            <a:r>
              <a:rPr lang="en-US" sz="4800" b="1" dirty="0" smtClean="0">
                <a:solidFill>
                  <a:srgbClr val="FFFF00"/>
                </a:solidFill>
                <a:latin typeface="+mn-lt"/>
              </a:rPr>
              <a:t>News of the Week </a:t>
            </a:r>
            <a:r>
              <a:rPr lang="en-US" sz="4800" b="1" dirty="0">
                <a:solidFill>
                  <a:srgbClr val="FF0000"/>
                </a:solidFill>
                <a:latin typeface="+mn-lt"/>
              </a:rPr>
              <a:t>2</a:t>
            </a:r>
          </a:p>
        </p:txBody>
      </p:sp>
      <p:pic>
        <p:nvPicPr>
          <p:cNvPr id="4" name="Content Placeholder 3"/>
          <p:cNvPicPr>
            <a:picLocks noGrp="1" noChangeAspect="1"/>
          </p:cNvPicPr>
          <p:nvPr>
            <p:ph sz="quarter" idx="10"/>
          </p:nvPr>
        </p:nvPicPr>
        <p:blipFill>
          <a:blip r:embed="rId2" cstate="email">
            <a:extLst>
              <a:ext uri="{28A0092B-C50C-407E-A947-70E740481C1C}">
                <a14:useLocalDpi xmlns:a14="http://schemas.microsoft.com/office/drawing/2010/main"/>
              </a:ext>
            </a:extLst>
          </a:blip>
          <a:stretch>
            <a:fillRect/>
          </a:stretch>
        </p:blipFill>
        <p:spPr>
          <a:xfrm>
            <a:off x="2631656" y="1069975"/>
            <a:ext cx="3910851" cy="4808538"/>
          </a:xfrm>
        </p:spPr>
      </p:pic>
    </p:spTree>
    <p:extLst>
      <p:ext uri="{BB962C8B-B14F-4D97-AF65-F5344CB8AC3E}">
        <p14:creationId xmlns:p14="http://schemas.microsoft.com/office/powerpoint/2010/main" val="408962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785"/>
            <a:ext cx="8229600" cy="1016000"/>
          </a:xfrm>
        </p:spPr>
        <p:txBody>
          <a:bodyPr>
            <a:normAutofit/>
          </a:bodyPr>
          <a:lstStyle/>
          <a:p>
            <a:r>
              <a:rPr lang="en-US" sz="4800" b="1" dirty="0" smtClean="0">
                <a:solidFill>
                  <a:srgbClr val="FFFF00"/>
                </a:solidFill>
                <a:latin typeface="+mn-lt"/>
              </a:rPr>
              <a:t>Follow</a:t>
            </a:r>
            <a:r>
              <a:rPr lang="en-US" sz="4800" b="1" dirty="0">
                <a:solidFill>
                  <a:srgbClr val="FFFF00"/>
                </a:solidFill>
                <a:latin typeface="+mn-lt"/>
              </a:rPr>
              <a:t> </a:t>
            </a:r>
            <a:r>
              <a:rPr lang="en-US" sz="4800" b="1" dirty="0" smtClean="0">
                <a:solidFill>
                  <a:srgbClr val="FFFF00"/>
                </a:solidFill>
                <a:latin typeface="+mn-lt"/>
              </a:rPr>
              <a:t>Up </a:t>
            </a:r>
            <a:r>
              <a:rPr lang="en-US" sz="4800" b="1" dirty="0">
                <a:solidFill>
                  <a:srgbClr val="FFFFFF"/>
                </a:solidFill>
                <a:latin typeface="+mn-lt"/>
              </a:rPr>
              <a:t>1</a:t>
            </a:r>
          </a:p>
        </p:txBody>
      </p:sp>
      <p:sp>
        <p:nvSpPr>
          <p:cNvPr id="3" name="Content Placeholder 2"/>
          <p:cNvSpPr>
            <a:spLocks noGrp="1"/>
          </p:cNvSpPr>
          <p:nvPr>
            <p:ph sz="quarter" idx="10"/>
          </p:nvPr>
        </p:nvSpPr>
        <p:spPr>
          <a:xfrm>
            <a:off x="457200" y="955525"/>
            <a:ext cx="8523228" cy="5128380"/>
          </a:xfrm>
        </p:spPr>
        <p:txBody>
          <a:bodyPr>
            <a:normAutofit fontScale="92500" lnSpcReduction="10000"/>
          </a:bodyPr>
          <a:lstStyle/>
          <a:p>
            <a:pPr marL="0" indent="0">
              <a:buNone/>
            </a:pPr>
            <a:r>
              <a:rPr lang="en-US" b="1" dirty="0" smtClean="0">
                <a:solidFill>
                  <a:srgbClr val="FFFFFF"/>
                </a:solidFill>
                <a:latin typeface="+mn-lt"/>
              </a:rPr>
              <a:t>GAMING AS A  DARWINIAN </a:t>
            </a:r>
            <a:r>
              <a:rPr lang="en-US" b="1" dirty="0" smtClean="0">
                <a:solidFill>
                  <a:schemeClr val="tx2">
                    <a:lumMod val="20000"/>
                    <a:lumOff val="80000"/>
                  </a:schemeClr>
                </a:solidFill>
              </a:rPr>
              <a:t>E</a:t>
            </a:r>
            <a:r>
              <a:rPr lang="en-US" sz="2800" b="1" dirty="0" smtClean="0">
                <a:solidFill>
                  <a:schemeClr val="tx2">
                    <a:lumMod val="40000"/>
                    <a:lumOff val="60000"/>
                  </a:schemeClr>
                </a:solidFill>
              </a:rPr>
              <a:t>V</a:t>
            </a:r>
            <a:r>
              <a:rPr lang="en-US" sz="3200" b="1" dirty="0" smtClean="0">
                <a:solidFill>
                  <a:schemeClr val="tx2">
                    <a:lumMod val="60000"/>
                    <a:lumOff val="40000"/>
                  </a:schemeClr>
                </a:solidFill>
              </a:rPr>
              <a:t>O</a:t>
            </a:r>
            <a:r>
              <a:rPr lang="en-US" sz="3600" b="1" dirty="0" smtClean="0">
                <a:solidFill>
                  <a:schemeClr val="accent2">
                    <a:lumMod val="20000"/>
                    <a:lumOff val="80000"/>
                  </a:schemeClr>
                </a:solidFill>
              </a:rPr>
              <a:t>L</a:t>
            </a:r>
            <a:r>
              <a:rPr lang="en-US" sz="4000" b="1" dirty="0" smtClean="0">
                <a:solidFill>
                  <a:schemeClr val="accent2">
                    <a:lumMod val="40000"/>
                    <a:lumOff val="60000"/>
                  </a:schemeClr>
                </a:solidFill>
              </a:rPr>
              <a:t>U</a:t>
            </a:r>
            <a:r>
              <a:rPr lang="en-US" sz="4400" b="1" dirty="0" smtClean="0">
                <a:solidFill>
                  <a:schemeClr val="accent2">
                    <a:lumMod val="60000"/>
                    <a:lumOff val="40000"/>
                  </a:schemeClr>
                </a:solidFill>
              </a:rPr>
              <a:t>T</a:t>
            </a:r>
            <a:r>
              <a:rPr lang="en-US" sz="4800" b="1" dirty="0" smtClean="0">
                <a:solidFill>
                  <a:schemeClr val="accent5">
                    <a:lumMod val="20000"/>
                    <a:lumOff val="80000"/>
                  </a:schemeClr>
                </a:solidFill>
              </a:rPr>
              <a:t>I</a:t>
            </a:r>
            <a:r>
              <a:rPr lang="en-US" sz="5400" b="1" dirty="0" smtClean="0">
                <a:solidFill>
                  <a:schemeClr val="accent5">
                    <a:lumMod val="40000"/>
                    <a:lumOff val="60000"/>
                  </a:schemeClr>
                </a:solidFill>
              </a:rPr>
              <a:t>O</a:t>
            </a:r>
            <a:r>
              <a:rPr lang="en-US" sz="6000" b="1" dirty="0" smtClean="0">
                <a:solidFill>
                  <a:schemeClr val="accent5">
                    <a:lumMod val="60000"/>
                    <a:lumOff val="40000"/>
                  </a:schemeClr>
                </a:solidFill>
              </a:rPr>
              <a:t>N</a:t>
            </a:r>
          </a:p>
          <a:p>
            <a:pPr marL="0" indent="0">
              <a:buNone/>
            </a:pPr>
            <a:r>
              <a:rPr lang="en-US" b="1" dirty="0" smtClean="0">
                <a:solidFill>
                  <a:srgbClr val="FFFFFF"/>
                </a:solidFill>
                <a:latin typeface="Lucida Console"/>
                <a:cs typeface="Lucida Console"/>
              </a:rPr>
              <a:t>“The </a:t>
            </a:r>
            <a:r>
              <a:rPr lang="en-US" b="1" dirty="0">
                <a:solidFill>
                  <a:srgbClr val="FFFFFF"/>
                </a:solidFill>
                <a:latin typeface="Lucida Console"/>
                <a:cs typeface="Lucida Console"/>
              </a:rPr>
              <a:t>role of self image in video game </a:t>
            </a:r>
            <a:r>
              <a:rPr lang="en-US" b="1" dirty="0" smtClean="0">
                <a:solidFill>
                  <a:srgbClr val="FFFFFF"/>
                </a:solidFill>
                <a:latin typeface="Lucida Console"/>
                <a:cs typeface="Lucida Console"/>
              </a:rPr>
              <a:t>play” </a:t>
            </a:r>
          </a:p>
          <a:p>
            <a:pPr marL="0" indent="0">
              <a:buNone/>
            </a:pPr>
            <a:r>
              <a:rPr lang="en-US" sz="2000" b="1" dirty="0" smtClean="0">
                <a:solidFill>
                  <a:srgbClr val="FFFFFF"/>
                </a:solidFill>
                <a:latin typeface="Lucida Console"/>
                <a:cs typeface="Lucida Console"/>
              </a:rPr>
              <a:t>James Madigan</a:t>
            </a:r>
            <a:r>
              <a:rPr lang="en-US" b="1" dirty="0" smtClean="0">
                <a:solidFill>
                  <a:srgbClr val="FFFFFF"/>
                </a:solidFill>
                <a:latin typeface="Lucida Console"/>
                <a:cs typeface="Lucida Console"/>
              </a:rPr>
              <a:t> </a:t>
            </a:r>
            <a:r>
              <a:rPr lang="en-US" sz="2000" b="1" dirty="0" smtClean="0">
                <a:solidFill>
                  <a:srgbClr val="FFFFFF"/>
                </a:solidFill>
                <a:latin typeface="Lucida Console"/>
                <a:cs typeface="Lucida Console"/>
              </a:rPr>
              <a:t>(</a:t>
            </a:r>
            <a:r>
              <a:rPr lang="en-US" sz="2000" b="1" dirty="0" err="1" smtClean="0">
                <a:solidFill>
                  <a:srgbClr val="FFFFFF"/>
                </a:solidFill>
                <a:latin typeface="Lucida Console"/>
                <a:cs typeface="Lucida Console"/>
              </a:rPr>
              <a:t>Gamasutra</a:t>
            </a:r>
            <a:r>
              <a:rPr lang="en-US" sz="2000" b="1" dirty="0" smtClean="0">
                <a:solidFill>
                  <a:srgbClr val="FFFFFF"/>
                </a:solidFill>
                <a:latin typeface="Lucida Console"/>
                <a:cs typeface="Lucida Console"/>
              </a:rPr>
              <a:t> </a:t>
            </a:r>
            <a:r>
              <a:rPr lang="en-US" sz="2000" b="1" dirty="0">
                <a:solidFill>
                  <a:srgbClr val="FFFFFF"/>
                </a:solidFill>
                <a:latin typeface="Lucida Console"/>
                <a:cs typeface="Lucida Console"/>
              </a:rPr>
              <a:t>F</a:t>
            </a:r>
            <a:r>
              <a:rPr lang="en-US" sz="2000" b="1" dirty="0" smtClean="0">
                <a:solidFill>
                  <a:srgbClr val="FFFFFF"/>
                </a:solidFill>
                <a:latin typeface="Lucida Console"/>
                <a:cs typeface="Lucida Console"/>
              </a:rPr>
              <a:t>eb. 3, 2012)</a:t>
            </a:r>
          </a:p>
          <a:p>
            <a:pPr marL="0" indent="0">
              <a:buNone/>
            </a:pPr>
            <a:r>
              <a:rPr lang="en-US" sz="1500" dirty="0">
                <a:hlinkClick r:id="rId2" invalidUrl="http://www.gamasutra.com/view/news/40093 The_role_of_self_image_in_video_game_play.php"/>
              </a:rPr>
              <a:t>http://www.gamasutra.com/view/news/</a:t>
            </a:r>
            <a:r>
              <a:rPr lang="en-US" sz="1500" dirty="0" smtClean="0">
                <a:hlinkClick r:id="rId3" invalidUrl="http://www.gamasutra.com/view/news/40093 The_role_of_self_image_in_video_game_play.php"/>
              </a:rPr>
              <a:t>40093 The_role_of_self_image_in_video_game_play.php</a:t>
            </a:r>
            <a:endParaRPr lang="en-US" sz="1500" dirty="0" smtClean="0"/>
          </a:p>
          <a:p>
            <a:pPr marL="0" indent="0">
              <a:buNone/>
            </a:pPr>
            <a:endParaRPr lang="en-US" sz="1800" dirty="0">
              <a:latin typeface="Lucida Console"/>
              <a:cs typeface="Lucida Console"/>
            </a:endParaRPr>
          </a:p>
          <a:p>
            <a:pPr marL="0" indent="0">
              <a:buNone/>
            </a:pPr>
            <a:r>
              <a:rPr lang="en-US" sz="2000" dirty="0">
                <a:solidFill>
                  <a:srgbClr val="FFFFFF"/>
                </a:solidFill>
                <a:latin typeface="Lucida Console"/>
                <a:cs typeface="Lucida Console"/>
              </a:rPr>
              <a:t>“</a:t>
            </a:r>
            <a:r>
              <a:rPr lang="en-US" sz="2000" i="1" dirty="0">
                <a:solidFill>
                  <a:srgbClr val="FFFFFF"/>
                </a:solidFill>
                <a:latin typeface="Lucida Console"/>
                <a:cs typeface="Lucida Console"/>
              </a:rPr>
              <a:t>In the article, Andrew </a:t>
            </a:r>
            <a:r>
              <a:rPr lang="en-US" sz="2000" i="1" dirty="0" err="1">
                <a:solidFill>
                  <a:srgbClr val="FFFFFF"/>
                </a:solidFill>
                <a:latin typeface="Lucida Console"/>
                <a:cs typeface="Lucida Console"/>
              </a:rPr>
              <a:t>Przybylski</a:t>
            </a:r>
            <a:r>
              <a:rPr lang="en-US" sz="2000" i="1" dirty="0">
                <a:solidFill>
                  <a:srgbClr val="FFFFFF"/>
                </a:solidFill>
                <a:latin typeface="Lucida Console"/>
                <a:cs typeface="Lucida Console"/>
              </a:rPr>
              <a:t>...and his co</a:t>
            </a:r>
            <a:r>
              <a:rPr lang="en-US" sz="2000" i="1" dirty="0" smtClean="0">
                <a:solidFill>
                  <a:srgbClr val="FFFFFF"/>
                </a:solidFill>
                <a:latin typeface="Lucida Console"/>
                <a:cs typeface="Lucida Console"/>
              </a:rPr>
              <a:t>-</a:t>
            </a:r>
          </a:p>
          <a:p>
            <a:pPr marL="0" indent="0">
              <a:buNone/>
            </a:pPr>
            <a:r>
              <a:rPr lang="en-US" sz="2000" i="1" dirty="0" smtClean="0">
                <a:solidFill>
                  <a:srgbClr val="FFFFFF"/>
                </a:solidFill>
                <a:latin typeface="Lucida Console"/>
                <a:cs typeface="Lucida Console"/>
              </a:rPr>
              <a:t>authors </a:t>
            </a:r>
            <a:r>
              <a:rPr lang="en-US" sz="2000" i="1" dirty="0">
                <a:solidFill>
                  <a:schemeClr val="tx2">
                    <a:lumMod val="40000"/>
                    <a:lumOff val="60000"/>
                  </a:schemeClr>
                </a:solidFill>
                <a:latin typeface="Lucida Console"/>
                <a:cs typeface="Lucida Console"/>
              </a:rPr>
              <a:t>hypothesize that we’re motivated to play video </a:t>
            </a:r>
            <a:endParaRPr lang="en-US" sz="2000" i="1" dirty="0" smtClean="0">
              <a:solidFill>
                <a:schemeClr val="tx2">
                  <a:lumMod val="40000"/>
                  <a:lumOff val="60000"/>
                </a:schemeClr>
              </a:solidFill>
              <a:latin typeface="Lucida Console"/>
              <a:cs typeface="Lucida Console"/>
            </a:endParaRPr>
          </a:p>
          <a:p>
            <a:pPr marL="0" indent="0">
              <a:buNone/>
            </a:pPr>
            <a:r>
              <a:rPr lang="en-US" sz="2000" i="1" dirty="0" smtClean="0">
                <a:solidFill>
                  <a:schemeClr val="tx2">
                    <a:lumMod val="40000"/>
                    <a:lumOff val="60000"/>
                  </a:schemeClr>
                </a:solidFill>
                <a:latin typeface="Lucida Console"/>
                <a:cs typeface="Lucida Console"/>
              </a:rPr>
              <a:t>games </a:t>
            </a:r>
            <a:r>
              <a:rPr lang="en-US" sz="2000" i="1" dirty="0">
                <a:solidFill>
                  <a:schemeClr val="tx2">
                    <a:lumMod val="40000"/>
                    <a:lumOff val="60000"/>
                  </a:schemeClr>
                </a:solidFill>
                <a:latin typeface="Lucida Console"/>
                <a:cs typeface="Lucida Console"/>
              </a:rPr>
              <a:t>to the extent that they allow us to sample our </a:t>
            </a:r>
            <a:endParaRPr lang="en-US" sz="2000" i="1" dirty="0" smtClean="0">
              <a:solidFill>
                <a:schemeClr val="tx2">
                  <a:lumMod val="40000"/>
                  <a:lumOff val="60000"/>
                </a:schemeClr>
              </a:solidFill>
              <a:latin typeface="Lucida Console"/>
              <a:cs typeface="Lucida Console"/>
            </a:endParaRPr>
          </a:p>
          <a:p>
            <a:pPr marL="0" indent="0">
              <a:buNone/>
            </a:pPr>
            <a:r>
              <a:rPr lang="en-US" sz="2000" i="1" dirty="0" smtClean="0">
                <a:solidFill>
                  <a:schemeClr val="tx2">
                    <a:lumMod val="40000"/>
                    <a:lumOff val="60000"/>
                  </a:schemeClr>
                </a:solidFill>
                <a:latin typeface="Lucida Console"/>
                <a:cs typeface="Lucida Console"/>
              </a:rPr>
              <a:t>“</a:t>
            </a:r>
            <a:r>
              <a:rPr lang="en-US" sz="2000" i="1" dirty="0">
                <a:solidFill>
                  <a:schemeClr val="tx2">
                    <a:lumMod val="40000"/>
                    <a:lumOff val="60000"/>
                  </a:schemeClr>
                </a:solidFill>
                <a:latin typeface="Lucida Console"/>
                <a:cs typeface="Lucida Console"/>
              </a:rPr>
              <a:t>ideal self characteristics,” </a:t>
            </a:r>
            <a:r>
              <a:rPr lang="en-US" sz="2000" i="1" dirty="0">
                <a:solidFill>
                  <a:srgbClr val="FFFFFF"/>
                </a:solidFill>
                <a:latin typeface="Lucida Console"/>
                <a:cs typeface="Lucida Console"/>
              </a:rPr>
              <a:t>especially when there’s </a:t>
            </a:r>
            <a:r>
              <a:rPr lang="en-US" sz="2000" i="1" dirty="0" smtClean="0">
                <a:solidFill>
                  <a:srgbClr val="FFFFFF"/>
                </a:solidFill>
                <a:latin typeface="Lucida Console"/>
                <a:cs typeface="Lucida Console"/>
              </a:rPr>
              <a:t> </a:t>
            </a:r>
          </a:p>
          <a:p>
            <a:pPr marL="0" indent="0">
              <a:buNone/>
            </a:pPr>
            <a:r>
              <a:rPr lang="en-US" sz="2000" i="1" dirty="0" smtClean="0">
                <a:solidFill>
                  <a:srgbClr val="FFFFFF"/>
                </a:solidFill>
                <a:latin typeface="Lucida Console"/>
                <a:cs typeface="Lucida Console"/>
              </a:rPr>
              <a:t>a </a:t>
            </a:r>
            <a:r>
              <a:rPr lang="en-US" sz="2000" i="1" dirty="0">
                <a:solidFill>
                  <a:srgbClr val="FFFFFF"/>
                </a:solidFill>
                <a:latin typeface="Lucida Console"/>
                <a:cs typeface="Lucida Console"/>
              </a:rPr>
              <a:t>large gap between our ideal selves and who we actually </a:t>
            </a:r>
            <a:endParaRPr lang="en-US" sz="2000" i="1" dirty="0" smtClean="0">
              <a:solidFill>
                <a:srgbClr val="FFFFFF"/>
              </a:solidFill>
              <a:latin typeface="Lucida Console"/>
              <a:cs typeface="Lucida Console"/>
            </a:endParaRPr>
          </a:p>
          <a:p>
            <a:pPr marL="0" indent="0">
              <a:buNone/>
            </a:pPr>
            <a:r>
              <a:rPr lang="en-US" sz="2000" i="1" dirty="0" smtClean="0">
                <a:solidFill>
                  <a:srgbClr val="FFFFFF"/>
                </a:solidFill>
                <a:latin typeface="Lucida Console"/>
                <a:cs typeface="Lucida Console"/>
              </a:rPr>
              <a:t>think </a:t>
            </a:r>
            <a:r>
              <a:rPr lang="en-US" sz="2000" i="1" dirty="0">
                <a:solidFill>
                  <a:srgbClr val="FFFFFF"/>
                </a:solidFill>
                <a:latin typeface="Lucida Console"/>
                <a:cs typeface="Lucida Console"/>
              </a:rPr>
              <a:t>we are. This could help explain why people are </a:t>
            </a:r>
            <a:endParaRPr lang="en-US" sz="2000" i="1" dirty="0" smtClean="0">
              <a:solidFill>
                <a:srgbClr val="FFFFFF"/>
              </a:solidFill>
              <a:latin typeface="Lucida Console"/>
              <a:cs typeface="Lucida Console"/>
            </a:endParaRPr>
          </a:p>
          <a:p>
            <a:pPr marL="0" indent="0">
              <a:buNone/>
            </a:pPr>
            <a:r>
              <a:rPr lang="en-US" sz="2000" i="1" dirty="0" smtClean="0">
                <a:solidFill>
                  <a:srgbClr val="FFFFFF"/>
                </a:solidFill>
                <a:latin typeface="Lucida Console"/>
                <a:cs typeface="Lucida Console"/>
              </a:rPr>
              <a:t>attracted </a:t>
            </a:r>
            <a:r>
              <a:rPr lang="en-US" sz="2000" i="1" dirty="0">
                <a:solidFill>
                  <a:srgbClr val="FFFFFF"/>
                </a:solidFill>
                <a:latin typeface="Lucida Console"/>
                <a:cs typeface="Lucida Console"/>
              </a:rPr>
              <a:t>to games in a way that’s unique to the medium.</a:t>
            </a:r>
            <a:r>
              <a:rPr lang="en-US" sz="2000" dirty="0" smtClean="0">
                <a:solidFill>
                  <a:srgbClr val="FFFFFF"/>
                </a:solidFill>
                <a:latin typeface="Lucida Console"/>
                <a:cs typeface="Lucida Console"/>
              </a:rPr>
              <a:t>”</a:t>
            </a:r>
          </a:p>
          <a:p>
            <a:pPr marL="0" indent="0">
              <a:buNone/>
            </a:pPr>
            <a:endParaRPr lang="en-US" sz="2000" dirty="0" smtClean="0"/>
          </a:p>
          <a:p>
            <a:pPr marL="0" indent="0">
              <a:buNone/>
            </a:pPr>
            <a:r>
              <a:rPr lang="en-US" sz="1800" dirty="0" err="1">
                <a:solidFill>
                  <a:srgbClr val="FFFFFF"/>
                </a:solidFill>
                <a:latin typeface="Lucida Console"/>
                <a:cs typeface="Lucida Console"/>
              </a:rPr>
              <a:t>Przybylski</a:t>
            </a:r>
            <a:r>
              <a:rPr lang="en-US" sz="1800" dirty="0">
                <a:solidFill>
                  <a:srgbClr val="FFFFFF"/>
                </a:solidFill>
                <a:latin typeface="Lucida Console"/>
                <a:cs typeface="Lucida Console"/>
              </a:rPr>
              <a:t>, A. K., Weinstein, N., Murayama, K., Lynch, M. F., &amp; Ryan, R. M. (2012). The ideal self at play: The appeal of videogames that let you be all you can be. Psychological Science, 23, 69-76.</a:t>
            </a:r>
          </a:p>
          <a:p>
            <a:pPr marL="0" indent="0">
              <a:buNone/>
            </a:pPr>
            <a:r>
              <a:rPr lang="en-US" sz="1400" dirty="0">
                <a:hlinkClick r:id="rId4"/>
              </a:rPr>
              <a:t>http://pss.sagepub.com/content/23/1/69.full.pdf+</a:t>
            </a:r>
            <a:r>
              <a:rPr lang="en-US" sz="1400" dirty="0" smtClean="0">
                <a:hlinkClick r:id="rId4"/>
              </a:rPr>
              <a:t>html</a:t>
            </a:r>
            <a:r>
              <a:rPr lang="en-US" sz="1400" dirty="0" smtClean="0"/>
              <a:t> </a:t>
            </a:r>
          </a:p>
          <a:p>
            <a:pPr marL="0" indent="0">
              <a:buNone/>
            </a:pPr>
            <a:endParaRPr lang="en-US" sz="2000" dirty="0"/>
          </a:p>
          <a:p>
            <a:pPr marL="0" indent="0">
              <a:buNone/>
            </a:pPr>
            <a:endParaRPr lang="en-US" sz="2000" dirty="0"/>
          </a:p>
          <a:p>
            <a:pPr marL="0" indent="0">
              <a:buNone/>
            </a:pPr>
            <a:endParaRPr lang="en-US" b="1" dirty="0" smtClean="0">
              <a:solidFill>
                <a:schemeClr val="tx1">
                  <a:lumMod val="95000"/>
                  <a:lumOff val="5000"/>
                </a:schemeClr>
              </a:solidFill>
            </a:endParaRPr>
          </a:p>
          <a:p>
            <a:pPr marL="0" indent="0">
              <a:buNone/>
            </a:pPr>
            <a:endParaRPr lang="en-US" b="1" dirty="0">
              <a:solidFill>
                <a:schemeClr val="tx1">
                  <a:lumMod val="95000"/>
                  <a:lumOff val="5000"/>
                </a:schemeClr>
              </a:solidFill>
            </a:endParaRPr>
          </a:p>
        </p:txBody>
      </p:sp>
      <p:pic>
        <p:nvPicPr>
          <p:cNvPr id="4" name="Content Placeholder 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948767" y="5480227"/>
            <a:ext cx="2031661" cy="716928"/>
          </a:xfrm>
          <a:prstGeom prst="rect">
            <a:avLst/>
          </a:prstGeom>
        </p:spPr>
      </p:pic>
    </p:spTree>
    <p:extLst>
      <p:ext uri="{BB962C8B-B14F-4D97-AF65-F5344CB8AC3E}">
        <p14:creationId xmlns:p14="http://schemas.microsoft.com/office/powerpoint/2010/main" val="99649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descr="Screen Shot 2014-09-05 at 5.28.35 PM.png"/>
          <p:cNvPicPr>
            <a:picLocks noGrp="1" noChangeAspect="1"/>
          </p:cNvPicPr>
          <p:nvPr>
            <p:ph sz="quarter" idx="10"/>
          </p:nvPr>
        </p:nvPicPr>
        <p:blipFill rotWithShape="1">
          <a:blip r:embed="rId2" cstate="email">
            <a:extLst>
              <a:ext uri="{28A0092B-C50C-407E-A947-70E740481C1C}">
                <a14:useLocalDpi xmlns:a14="http://schemas.microsoft.com/office/drawing/2010/main"/>
              </a:ext>
            </a:extLst>
          </a:blip>
          <a:srcRect t="-3108" b="-3108"/>
          <a:stretch/>
        </p:blipFill>
        <p:spPr>
          <a:xfrm>
            <a:off x="457200" y="92364"/>
            <a:ext cx="8229600" cy="3230408"/>
          </a:xfrm>
        </p:spPr>
      </p:pic>
      <p:sp>
        <p:nvSpPr>
          <p:cNvPr id="5" name="Rectangle 4"/>
          <p:cNvSpPr/>
          <p:nvPr/>
        </p:nvSpPr>
        <p:spPr>
          <a:xfrm>
            <a:off x="457200" y="5720439"/>
            <a:ext cx="8229600" cy="584776"/>
          </a:xfrm>
          <a:prstGeom prst="rect">
            <a:avLst/>
          </a:prstGeom>
        </p:spPr>
        <p:txBody>
          <a:bodyPr wrap="square">
            <a:spAutoFit/>
          </a:bodyPr>
          <a:lstStyle/>
          <a:p>
            <a:r>
              <a:rPr lang="en-US" sz="1400" dirty="0">
                <a:hlinkClick r:id="rId3"/>
              </a:rPr>
              <a:t>http://www.gamespot.com/articles/what-does-a-hermit-do-while-living-in-the-woods-fo/1100-6422106</a:t>
            </a:r>
            <a:r>
              <a:rPr lang="en-US" sz="1400" dirty="0" smtClean="0">
                <a:hlinkClick r:id="rId3"/>
              </a:rPr>
              <a:t>/</a:t>
            </a:r>
            <a:endParaRPr lang="en-US" sz="1400" dirty="0" smtClean="0"/>
          </a:p>
          <a:p>
            <a:endParaRPr lang="en-US" dirty="0"/>
          </a:p>
        </p:txBody>
      </p:sp>
      <p:sp>
        <p:nvSpPr>
          <p:cNvPr id="3" name="Rectangle 2"/>
          <p:cNvSpPr/>
          <p:nvPr/>
        </p:nvSpPr>
        <p:spPr>
          <a:xfrm>
            <a:off x="457200" y="3230408"/>
            <a:ext cx="8229600" cy="2554545"/>
          </a:xfrm>
          <a:prstGeom prst="rect">
            <a:avLst/>
          </a:prstGeom>
        </p:spPr>
        <p:txBody>
          <a:bodyPr wrap="square">
            <a:spAutoFit/>
          </a:bodyPr>
          <a:lstStyle/>
          <a:p>
            <a:r>
              <a:rPr lang="en-US" sz="3200" dirty="0" smtClean="0">
                <a:solidFill>
                  <a:schemeClr val="bg1"/>
                </a:solidFill>
                <a:cs typeface="Lucida Console"/>
              </a:rPr>
              <a:t>“To </a:t>
            </a:r>
            <a:r>
              <a:rPr lang="en-US" sz="3200" dirty="0">
                <a:solidFill>
                  <a:schemeClr val="bg1"/>
                </a:solidFill>
                <a:cs typeface="Lucida Console"/>
              </a:rPr>
              <a:t>keep himself occupied--27 years or so is a long time to go without human contact--</a:t>
            </a:r>
            <a:r>
              <a:rPr lang="en-US" sz="3200" dirty="0">
                <a:solidFill>
                  <a:srgbClr val="FFFF00"/>
                </a:solidFill>
                <a:cs typeface="Lucida Console"/>
              </a:rPr>
              <a:t>he stole things like </a:t>
            </a:r>
            <a:r>
              <a:rPr lang="en-US" sz="3200" dirty="0">
                <a:solidFill>
                  <a:schemeClr val="bg1"/>
                </a:solidFill>
                <a:cs typeface="Lucida Console"/>
              </a:rPr>
              <a:t>books and games, </a:t>
            </a:r>
            <a:r>
              <a:rPr lang="en-US" sz="3200" dirty="0">
                <a:solidFill>
                  <a:srgbClr val="FFFF00"/>
                </a:solidFill>
                <a:cs typeface="Lucida Console"/>
              </a:rPr>
              <a:t>including </a:t>
            </a:r>
            <a:r>
              <a:rPr lang="en-US" sz="3200" dirty="0" smtClean="0">
                <a:solidFill>
                  <a:srgbClr val="FFFF00"/>
                </a:solidFill>
                <a:cs typeface="Lucida Console"/>
              </a:rPr>
              <a:t>handheld   </a:t>
            </a:r>
            <a:r>
              <a:rPr lang="en-US" sz="3200" dirty="0" err="1" smtClean="0">
                <a:solidFill>
                  <a:srgbClr val="FFFF00"/>
                </a:solidFill>
                <a:cs typeface="Lucida Console"/>
              </a:rPr>
              <a:t>Pokemon</a:t>
            </a:r>
            <a:r>
              <a:rPr lang="en-US" sz="3200" dirty="0" smtClean="0">
                <a:solidFill>
                  <a:srgbClr val="FFFF00"/>
                </a:solidFill>
                <a:cs typeface="Lucida Console"/>
              </a:rPr>
              <a:t>, Dig Dug and Tetris games</a:t>
            </a:r>
            <a:r>
              <a:rPr lang="en-US" sz="3200" dirty="0" smtClean="0">
                <a:solidFill>
                  <a:schemeClr val="bg1"/>
                </a:solidFill>
                <a:cs typeface="Lucida Console"/>
              </a:rPr>
              <a:t>”</a:t>
            </a:r>
            <a:endParaRPr lang="en-US" sz="3200" dirty="0">
              <a:solidFill>
                <a:schemeClr val="bg1"/>
              </a:solidFill>
              <a:cs typeface="Lucida Console"/>
            </a:endParaRPr>
          </a:p>
        </p:txBody>
      </p:sp>
    </p:spTree>
    <p:extLst>
      <p:ext uri="{BB962C8B-B14F-4D97-AF65-F5344CB8AC3E}">
        <p14:creationId xmlns:p14="http://schemas.microsoft.com/office/powerpoint/2010/main" val="3339434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250846"/>
          </a:xfrm>
        </p:spPr>
        <p:txBody>
          <a:bodyPr>
            <a:noAutofit/>
          </a:bodyPr>
          <a:lstStyle/>
          <a:p>
            <a:r>
              <a:rPr lang="en-US" sz="4400" b="1" dirty="0">
                <a:solidFill>
                  <a:srgbClr val="FFFF00"/>
                </a:solidFill>
                <a:latin typeface="+mn-lt"/>
              </a:rPr>
              <a:t>Follow Up to Talk 1: </a:t>
            </a:r>
            <a:r>
              <a:rPr lang="en-US" sz="4400" b="1" dirty="0" smtClean="0">
                <a:solidFill>
                  <a:srgbClr val="FFFF00"/>
                </a:solidFill>
                <a:latin typeface="+mn-lt"/>
              </a:rPr>
              <a:t/>
            </a:r>
            <a:br>
              <a:rPr lang="en-US" sz="4400" b="1" dirty="0" smtClean="0">
                <a:solidFill>
                  <a:srgbClr val="FFFF00"/>
                </a:solidFill>
                <a:latin typeface="+mn-lt"/>
              </a:rPr>
            </a:br>
            <a:r>
              <a:rPr lang="en-US" sz="4400" b="1" dirty="0" smtClean="0">
                <a:solidFill>
                  <a:schemeClr val="accent5"/>
                </a:solidFill>
                <a:latin typeface="+mn-lt"/>
              </a:rPr>
              <a:t>Why do we game? </a:t>
            </a:r>
            <a:endParaRPr lang="en-US" sz="4400" b="1" dirty="0">
              <a:solidFill>
                <a:schemeClr val="accent5"/>
              </a:solidFill>
              <a:latin typeface="+mn-lt"/>
            </a:endParaRPr>
          </a:p>
        </p:txBody>
      </p:sp>
      <p:sp>
        <p:nvSpPr>
          <p:cNvPr id="3" name="Content Placeholder 2"/>
          <p:cNvSpPr>
            <a:spLocks noGrp="1"/>
          </p:cNvSpPr>
          <p:nvPr>
            <p:ph sz="quarter" idx="10"/>
          </p:nvPr>
        </p:nvSpPr>
        <p:spPr>
          <a:xfrm>
            <a:off x="457200" y="1462526"/>
            <a:ext cx="8229600" cy="4609995"/>
          </a:xfrm>
        </p:spPr>
        <p:txBody>
          <a:bodyPr>
            <a:normAutofit/>
          </a:bodyPr>
          <a:lstStyle/>
          <a:p>
            <a:pPr marL="0" indent="0">
              <a:buNone/>
            </a:pPr>
            <a:r>
              <a:rPr lang="en-US" sz="4400" b="1" dirty="0" smtClean="0">
                <a:solidFill>
                  <a:srgbClr val="CCFFCC"/>
                </a:solidFill>
                <a:latin typeface="+mn-lt"/>
                <a:cs typeface="Lucida Console"/>
              </a:rPr>
              <a:t>A. </a:t>
            </a:r>
            <a:r>
              <a:rPr lang="en-US" sz="4400" b="1" dirty="0" smtClean="0">
                <a:solidFill>
                  <a:schemeClr val="bg1"/>
                </a:solidFill>
                <a:latin typeface="+mn-lt"/>
                <a:cs typeface="Lucida Console"/>
              </a:rPr>
              <a:t>Social reaction (McLuhan); </a:t>
            </a:r>
          </a:p>
          <a:p>
            <a:pPr marL="0" indent="0">
              <a:buNone/>
            </a:pPr>
            <a:r>
              <a:rPr lang="en-US" sz="4400" b="1" dirty="0" smtClean="0">
                <a:solidFill>
                  <a:srgbClr val="CCFFCC"/>
                </a:solidFill>
                <a:latin typeface="+mn-lt"/>
                <a:cs typeface="Lucida Console"/>
              </a:rPr>
              <a:t>B. </a:t>
            </a:r>
            <a:r>
              <a:rPr lang="en-US" sz="4400" b="1" dirty="0" smtClean="0">
                <a:solidFill>
                  <a:schemeClr val="bg1"/>
                </a:solidFill>
                <a:latin typeface="+mn-lt"/>
                <a:cs typeface="Lucida Console"/>
              </a:rPr>
              <a:t>Social learning interaction (</a:t>
            </a:r>
            <a:r>
              <a:rPr lang="en-CA" sz="4400" b="1" dirty="0" smtClean="0">
                <a:solidFill>
                  <a:srgbClr val="FFFFFF"/>
                </a:solidFill>
                <a:latin typeface="+mn-lt"/>
                <a:cs typeface="Lucida Console"/>
              </a:rPr>
              <a:t>Panksepp);</a:t>
            </a:r>
            <a:endParaRPr lang="en-US" sz="4400" b="1" dirty="0" smtClean="0">
              <a:solidFill>
                <a:schemeClr val="bg1"/>
              </a:solidFill>
              <a:latin typeface="+mn-lt"/>
              <a:cs typeface="Lucida Console"/>
            </a:endParaRPr>
          </a:p>
          <a:p>
            <a:pPr marL="0" indent="0">
              <a:buNone/>
            </a:pPr>
            <a:r>
              <a:rPr lang="en-US" sz="4400" b="1" dirty="0" smtClean="0">
                <a:solidFill>
                  <a:srgbClr val="CCFFCC"/>
                </a:solidFill>
                <a:latin typeface="+mn-lt"/>
                <a:cs typeface="Lucida Console"/>
              </a:rPr>
              <a:t>C. </a:t>
            </a:r>
            <a:r>
              <a:rPr lang="en-US" sz="4400" b="1" dirty="0" smtClean="0">
                <a:solidFill>
                  <a:schemeClr val="bg1"/>
                </a:solidFill>
                <a:latin typeface="+mn-lt"/>
                <a:cs typeface="Lucida Console"/>
              </a:rPr>
              <a:t>To be in touch with our instinctive self (Jung);</a:t>
            </a:r>
          </a:p>
          <a:p>
            <a:pPr marL="0" indent="0">
              <a:buNone/>
            </a:pPr>
            <a:r>
              <a:rPr lang="en-US" sz="4400" b="1" dirty="0" smtClean="0">
                <a:solidFill>
                  <a:srgbClr val="CCFFCC"/>
                </a:solidFill>
                <a:latin typeface="+mn-lt"/>
                <a:cs typeface="Lucida Console"/>
              </a:rPr>
              <a:t>D. </a:t>
            </a:r>
            <a:r>
              <a:rPr lang="en-US" sz="4400" b="1" dirty="0" smtClean="0">
                <a:solidFill>
                  <a:schemeClr val="bg1"/>
                </a:solidFill>
                <a:latin typeface="+mn-lt"/>
                <a:cs typeface="Lucida Console"/>
              </a:rPr>
              <a:t>As part of Evolution (</a:t>
            </a:r>
            <a:r>
              <a:rPr lang="en-US" sz="4400" b="1" dirty="0">
                <a:solidFill>
                  <a:schemeClr val="bg1"/>
                </a:solidFill>
                <a:latin typeface="+mn-lt"/>
                <a:cs typeface="Lucida Console"/>
              </a:rPr>
              <a:t>D</a:t>
            </a:r>
            <a:r>
              <a:rPr lang="en-US" sz="4400" b="1" dirty="0" smtClean="0">
                <a:solidFill>
                  <a:schemeClr val="bg1"/>
                </a:solidFill>
                <a:latin typeface="+mn-lt"/>
                <a:cs typeface="Lucida Console"/>
              </a:rPr>
              <a:t>arwin, </a:t>
            </a:r>
            <a:r>
              <a:rPr lang="en-US" sz="4400" b="1" dirty="0" err="1" smtClean="0">
                <a:solidFill>
                  <a:schemeClr val="bg1"/>
                </a:solidFill>
                <a:latin typeface="+mn-lt"/>
                <a:cs typeface="Lucida Console"/>
              </a:rPr>
              <a:t>Voll</a:t>
            </a:r>
            <a:r>
              <a:rPr lang="en-US" sz="4400" b="1" dirty="0" smtClean="0">
                <a:solidFill>
                  <a:schemeClr val="bg1"/>
                </a:solidFill>
                <a:latin typeface="+mn-lt"/>
                <a:cs typeface="Lucida Console"/>
              </a:rPr>
              <a:t>).  </a:t>
            </a:r>
            <a:endParaRPr lang="en-US" sz="4400" b="1" dirty="0">
              <a:solidFill>
                <a:schemeClr val="bg1"/>
              </a:solidFill>
              <a:latin typeface="+mn-lt"/>
              <a:cs typeface="Lucida Console"/>
            </a:endParaRPr>
          </a:p>
        </p:txBody>
      </p:sp>
    </p:spTree>
    <p:extLst>
      <p:ext uri="{BB962C8B-B14F-4D97-AF65-F5344CB8AC3E}">
        <p14:creationId xmlns:p14="http://schemas.microsoft.com/office/powerpoint/2010/main" val="3124559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558069"/>
            <a:ext cx="8229600" cy="5168065"/>
          </a:xfrm>
        </p:spPr>
        <p:txBody>
          <a:bodyPr>
            <a:normAutofit/>
          </a:bodyPr>
          <a:lstStyle/>
          <a:p>
            <a:pPr marL="0" indent="0">
              <a:buNone/>
            </a:pPr>
            <a:r>
              <a:rPr lang="en-US" sz="6000" b="1" dirty="0" smtClean="0">
                <a:solidFill>
                  <a:schemeClr val="bg1"/>
                </a:solidFill>
                <a:latin typeface="+mn-lt"/>
              </a:rPr>
              <a:t>Most significant </a:t>
            </a:r>
            <a:r>
              <a:rPr lang="en-US" sz="6000" b="1" dirty="0" smtClean="0">
                <a:solidFill>
                  <a:srgbClr val="FFFF00"/>
                </a:solidFill>
                <a:latin typeface="+mn-lt"/>
              </a:rPr>
              <a:t>legal implications</a:t>
            </a:r>
            <a:r>
              <a:rPr lang="en-US" sz="6000" b="1" dirty="0" smtClean="0">
                <a:solidFill>
                  <a:schemeClr val="bg1"/>
                </a:solidFill>
                <a:latin typeface="+mn-lt"/>
              </a:rPr>
              <a:t> are from which of the above?</a:t>
            </a:r>
          </a:p>
          <a:p>
            <a:pPr marL="0" indent="0">
              <a:buNone/>
            </a:pPr>
            <a:endParaRPr lang="en-US" sz="6000" b="1" dirty="0">
              <a:solidFill>
                <a:schemeClr val="bg1"/>
              </a:solidFill>
              <a:latin typeface="+mn-lt"/>
            </a:endParaRPr>
          </a:p>
          <a:p>
            <a:pPr marL="0" indent="0">
              <a:buNone/>
            </a:pPr>
            <a:r>
              <a:rPr lang="en-US" sz="5400" b="1" dirty="0" smtClean="0">
                <a:solidFill>
                  <a:schemeClr val="bg1"/>
                </a:solidFill>
                <a:latin typeface="+mn-lt"/>
              </a:rPr>
              <a:t>NOTE </a:t>
            </a:r>
            <a:r>
              <a:rPr lang="en-US" sz="5400" b="1" i="1" dirty="0" smtClean="0">
                <a:solidFill>
                  <a:srgbClr val="FF0000"/>
                </a:solidFill>
                <a:latin typeface="+mn-lt"/>
              </a:rPr>
              <a:t>BAIT &amp; SWITCH</a:t>
            </a:r>
          </a:p>
          <a:p>
            <a:pPr marL="0" indent="0">
              <a:buNone/>
            </a:pPr>
            <a:r>
              <a:rPr lang="en-US" sz="5400" b="1" dirty="0" smtClean="0">
                <a:solidFill>
                  <a:srgbClr val="FFFFFF"/>
                </a:solidFill>
                <a:latin typeface="+mn-lt"/>
              </a:rPr>
              <a:t>Not</a:t>
            </a:r>
            <a:r>
              <a:rPr lang="en-US" sz="5400" b="1" i="1" dirty="0" smtClean="0">
                <a:solidFill>
                  <a:srgbClr val="FFFFFF"/>
                </a:solidFill>
                <a:latin typeface="+mn-lt"/>
              </a:rPr>
              <a:t> </a:t>
            </a:r>
            <a:r>
              <a:rPr lang="en-US" sz="5400" b="1" i="1" dirty="0" smtClean="0">
                <a:solidFill>
                  <a:srgbClr val="CCFFCC"/>
                </a:solidFill>
                <a:latin typeface="+mn-lt"/>
              </a:rPr>
              <a:t>“Why do we game?”</a:t>
            </a:r>
            <a:endParaRPr lang="en-US" sz="5400" b="1" i="1" dirty="0">
              <a:solidFill>
                <a:srgbClr val="CCFFCC"/>
              </a:solidFill>
              <a:latin typeface="+mn-lt"/>
            </a:endParaRPr>
          </a:p>
        </p:txBody>
      </p:sp>
    </p:spTree>
    <p:extLst>
      <p:ext uri="{BB962C8B-B14F-4D97-AF65-F5344CB8AC3E}">
        <p14:creationId xmlns:p14="http://schemas.microsoft.com/office/powerpoint/2010/main" val="2615654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305715"/>
            <a:ext cx="5882378" cy="5455828"/>
          </a:xfrm>
        </p:spPr>
        <p:txBody>
          <a:bodyPr>
            <a:noAutofit/>
          </a:bodyPr>
          <a:lstStyle/>
          <a:p>
            <a:pPr marL="0" indent="0">
              <a:buNone/>
            </a:pPr>
            <a:r>
              <a:rPr lang="en-US" sz="4800" b="1" dirty="0" smtClean="0">
                <a:solidFill>
                  <a:srgbClr val="FFFF00"/>
                </a:solidFill>
                <a:latin typeface="+mn-lt"/>
                <a:cs typeface="Lucida Console"/>
              </a:rPr>
              <a:t>Answer: </a:t>
            </a:r>
          </a:p>
          <a:p>
            <a:pPr marL="0" indent="0">
              <a:buNone/>
            </a:pPr>
            <a:r>
              <a:rPr lang="en-US" sz="4800" b="1" dirty="0" smtClean="0">
                <a:solidFill>
                  <a:schemeClr val="bg1"/>
                </a:solidFill>
                <a:latin typeface="+mn-lt"/>
                <a:cs typeface="Lucida Console"/>
              </a:rPr>
              <a:t>A. Social </a:t>
            </a:r>
            <a:r>
              <a:rPr lang="en-US" sz="4800" b="1" dirty="0">
                <a:solidFill>
                  <a:schemeClr val="bg1"/>
                </a:solidFill>
                <a:latin typeface="+mn-lt"/>
                <a:cs typeface="Lucida Console"/>
              </a:rPr>
              <a:t>reaction (McLuhan</a:t>
            </a:r>
            <a:r>
              <a:rPr lang="en-US" sz="4800" b="1" dirty="0" smtClean="0">
                <a:solidFill>
                  <a:schemeClr val="bg1"/>
                </a:solidFill>
                <a:latin typeface="+mn-lt"/>
                <a:cs typeface="Lucida Console"/>
              </a:rPr>
              <a:t>)</a:t>
            </a:r>
          </a:p>
          <a:p>
            <a:pPr marL="0" indent="0">
              <a:buNone/>
            </a:pPr>
            <a:endParaRPr lang="en-US" sz="4800" b="1" dirty="0">
              <a:solidFill>
                <a:schemeClr val="bg1"/>
              </a:solidFill>
              <a:latin typeface="+mn-lt"/>
              <a:cs typeface="Lucida Console"/>
            </a:endParaRPr>
          </a:p>
          <a:p>
            <a:pPr marL="0" indent="0">
              <a:buNone/>
            </a:pPr>
            <a:r>
              <a:rPr lang="en-US" sz="4800" b="1" dirty="0" smtClean="0">
                <a:solidFill>
                  <a:srgbClr val="FFFF00"/>
                </a:solidFill>
                <a:latin typeface="+mn-lt"/>
                <a:cs typeface="Lucida Console"/>
              </a:rPr>
              <a:t>Why?</a:t>
            </a:r>
          </a:p>
          <a:p>
            <a:pPr marL="0" indent="0">
              <a:buNone/>
            </a:pPr>
            <a:r>
              <a:rPr lang="en-US" sz="4800" b="1" dirty="0" smtClean="0">
                <a:solidFill>
                  <a:srgbClr val="FF0000"/>
                </a:solidFill>
                <a:latin typeface="+mn-lt"/>
              </a:rPr>
              <a:t>That is the rest of the course</a:t>
            </a:r>
            <a:endParaRPr lang="en-US" sz="4800" b="1" dirty="0">
              <a:solidFill>
                <a:srgbClr val="FF0000"/>
              </a:solidFill>
              <a:latin typeface="+mn-lt"/>
              <a:cs typeface="Lucida Console"/>
            </a:endParaRPr>
          </a:p>
        </p:txBody>
      </p:sp>
      <p:pic>
        <p:nvPicPr>
          <p:cNvPr id="4" name="Picture 3" descr="200px-Detective140.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645358" y="1769728"/>
            <a:ext cx="2240688" cy="3148167"/>
          </a:xfrm>
          <a:prstGeom prst="rect">
            <a:avLst/>
          </a:prstGeom>
        </p:spPr>
      </p:pic>
    </p:spTree>
    <p:extLst>
      <p:ext uri="{BB962C8B-B14F-4D97-AF65-F5344CB8AC3E}">
        <p14:creationId xmlns:p14="http://schemas.microsoft.com/office/powerpoint/2010/main" val="2881740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16000"/>
          </a:xfrm>
        </p:spPr>
        <p:txBody>
          <a:bodyPr>
            <a:normAutofit/>
          </a:bodyPr>
          <a:lstStyle/>
          <a:p>
            <a:r>
              <a:rPr lang="en-US" sz="4800" b="1" dirty="0" smtClean="0">
                <a:solidFill>
                  <a:srgbClr val="FFFF00"/>
                </a:solidFill>
                <a:latin typeface="+mn-lt"/>
              </a:rPr>
              <a:t>Think…Social Reaction +…</a:t>
            </a:r>
            <a:endParaRPr lang="en-US" sz="4800" b="1" dirty="0">
              <a:solidFill>
                <a:srgbClr val="FFFF00"/>
              </a:solidFill>
              <a:latin typeface="+mn-lt"/>
            </a:endParaRPr>
          </a:p>
        </p:txBody>
      </p:sp>
      <p:sp>
        <p:nvSpPr>
          <p:cNvPr id="3" name="Content Placeholder 2"/>
          <p:cNvSpPr>
            <a:spLocks noGrp="1"/>
          </p:cNvSpPr>
          <p:nvPr>
            <p:ph sz="quarter" idx="10"/>
          </p:nvPr>
        </p:nvSpPr>
        <p:spPr>
          <a:xfrm>
            <a:off x="457199" y="1015999"/>
            <a:ext cx="8505371" cy="4895273"/>
          </a:xfrm>
        </p:spPr>
        <p:txBody>
          <a:bodyPr>
            <a:noAutofit/>
          </a:bodyPr>
          <a:lstStyle/>
          <a:p>
            <a:r>
              <a:rPr lang="en-US" sz="2800" dirty="0" smtClean="0">
                <a:solidFill>
                  <a:schemeClr val="bg1"/>
                </a:solidFill>
                <a:latin typeface="+mn-lt"/>
                <a:cs typeface="Lucida Console"/>
              </a:rPr>
              <a:t>Violence in games</a:t>
            </a:r>
          </a:p>
          <a:p>
            <a:r>
              <a:rPr lang="en-US" sz="2800" dirty="0" smtClean="0">
                <a:solidFill>
                  <a:schemeClr val="bg1"/>
                </a:solidFill>
                <a:latin typeface="+mn-lt"/>
                <a:cs typeface="Lucida Console"/>
              </a:rPr>
              <a:t>Misogyny in games and in the games industry</a:t>
            </a:r>
          </a:p>
          <a:p>
            <a:r>
              <a:rPr lang="en-US" sz="2800" dirty="0" smtClean="0">
                <a:solidFill>
                  <a:schemeClr val="bg1"/>
                </a:solidFill>
                <a:latin typeface="+mn-lt"/>
                <a:cs typeface="Lucida Console"/>
              </a:rPr>
              <a:t>Privacy &amp; Surveillance</a:t>
            </a:r>
          </a:p>
          <a:p>
            <a:r>
              <a:rPr lang="en-US" sz="2800" dirty="0" smtClean="0">
                <a:solidFill>
                  <a:schemeClr val="bg1"/>
                </a:solidFill>
                <a:latin typeface="+mn-lt"/>
                <a:cs typeface="Lucida Console"/>
              </a:rPr>
              <a:t>Contract validity (End User License Agreement click-wrap)</a:t>
            </a:r>
          </a:p>
          <a:p>
            <a:pPr marL="0" indent="0">
              <a:buNone/>
            </a:pPr>
            <a:endParaRPr lang="en-US" sz="2800" dirty="0">
              <a:solidFill>
                <a:schemeClr val="bg1"/>
              </a:solidFill>
              <a:latin typeface="+mn-lt"/>
              <a:cs typeface="Lucida Console"/>
            </a:endParaRPr>
          </a:p>
          <a:p>
            <a:pPr marL="0" indent="0">
              <a:buNone/>
            </a:pPr>
            <a:r>
              <a:rPr lang="en-US" sz="2800" dirty="0" smtClean="0">
                <a:solidFill>
                  <a:schemeClr val="bg1"/>
                </a:solidFill>
                <a:latin typeface="+mn-lt"/>
                <a:cs typeface="Lucida Console"/>
              </a:rPr>
              <a:t>AND YES…</a:t>
            </a:r>
          </a:p>
          <a:p>
            <a:pPr marL="0" indent="0">
              <a:buNone/>
            </a:pPr>
            <a:endParaRPr lang="en-US" sz="2800" dirty="0">
              <a:solidFill>
                <a:schemeClr val="bg1"/>
              </a:solidFill>
              <a:latin typeface="+mn-lt"/>
              <a:cs typeface="Lucida Console"/>
            </a:endParaRPr>
          </a:p>
          <a:p>
            <a:pPr marL="0" indent="0">
              <a:buNone/>
            </a:pPr>
            <a:r>
              <a:rPr lang="en-US" sz="2800" b="1" dirty="0" smtClean="0">
                <a:solidFill>
                  <a:srgbClr val="FFFF00"/>
                </a:solidFill>
                <a:latin typeface="+mn-lt"/>
                <a:cs typeface="Lucida Console"/>
              </a:rPr>
              <a:t>EVEN COPYRIGHT</a:t>
            </a:r>
          </a:p>
          <a:p>
            <a:pPr marL="0" indent="0">
              <a:buNone/>
            </a:pPr>
            <a:endParaRPr lang="en-US" sz="2800" dirty="0">
              <a:solidFill>
                <a:schemeClr val="bg1"/>
              </a:solidFill>
              <a:latin typeface="+mn-lt"/>
              <a:cs typeface="Lucida Console"/>
            </a:endParaRPr>
          </a:p>
          <a:p>
            <a:pPr marL="0" indent="0">
              <a:buNone/>
            </a:pPr>
            <a:r>
              <a:rPr lang="en-US" sz="2800" dirty="0" smtClean="0">
                <a:solidFill>
                  <a:schemeClr val="bg1"/>
                </a:solidFill>
                <a:latin typeface="+mn-lt"/>
                <a:cs typeface="Lucida Console"/>
              </a:rPr>
              <a:t>But how?…remember the riddle…</a:t>
            </a:r>
          </a:p>
        </p:txBody>
      </p:sp>
      <p:pic>
        <p:nvPicPr>
          <p:cNvPr id="4" name="Picture 3" descr="200px-$25,000_Pyramid.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497967" y="3350171"/>
            <a:ext cx="2464603" cy="1848452"/>
          </a:xfrm>
          <a:prstGeom prst="rect">
            <a:avLst/>
          </a:prstGeom>
        </p:spPr>
      </p:pic>
    </p:spTree>
    <p:extLst>
      <p:ext uri="{BB962C8B-B14F-4D97-AF65-F5344CB8AC3E}">
        <p14:creationId xmlns:p14="http://schemas.microsoft.com/office/powerpoint/2010/main" val="920945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457199" y="92364"/>
            <a:ext cx="8541657" cy="6100398"/>
          </a:xfrm>
        </p:spPr>
        <p:txBody>
          <a:bodyPr>
            <a:normAutofit/>
          </a:bodyPr>
          <a:lstStyle/>
          <a:p>
            <a:pPr marL="0" indent="0">
              <a:buNone/>
            </a:pPr>
            <a:r>
              <a:rPr lang="en-US" sz="4000" b="1" dirty="0">
                <a:solidFill>
                  <a:srgbClr val="FFFF00"/>
                </a:solidFill>
                <a:latin typeface="+mn-lt"/>
              </a:rPr>
              <a:t>Last Weeks </a:t>
            </a:r>
            <a:r>
              <a:rPr lang="en-US" sz="4000" b="1" dirty="0" smtClean="0">
                <a:solidFill>
                  <a:srgbClr val="FFFF00"/>
                </a:solidFill>
                <a:latin typeface="+mn-lt"/>
              </a:rPr>
              <a:t>Riddle:</a:t>
            </a:r>
            <a:endParaRPr lang="en-US" sz="4000" b="1" i="1" dirty="0" smtClean="0">
              <a:solidFill>
                <a:srgbClr val="CCFFCC"/>
              </a:solidFill>
              <a:latin typeface="+mn-lt"/>
            </a:endParaRPr>
          </a:p>
          <a:p>
            <a:pPr marL="0" indent="0">
              <a:buNone/>
            </a:pPr>
            <a:r>
              <a:rPr lang="en-US" sz="2800" b="1" i="1" dirty="0" smtClean="0">
                <a:solidFill>
                  <a:srgbClr val="CCFFCC"/>
                </a:solidFill>
                <a:latin typeface="+mn-lt"/>
              </a:rPr>
              <a:t>Games are not IP;</a:t>
            </a:r>
          </a:p>
          <a:p>
            <a:pPr marL="0" indent="0">
              <a:buNone/>
            </a:pPr>
            <a:r>
              <a:rPr lang="en-US" sz="2800" b="1" i="1" dirty="0" smtClean="0">
                <a:solidFill>
                  <a:srgbClr val="CCFFCC"/>
                </a:solidFill>
                <a:latin typeface="+mn-lt"/>
              </a:rPr>
              <a:t>Video Games are IP;</a:t>
            </a:r>
          </a:p>
          <a:p>
            <a:pPr marL="0" indent="0">
              <a:buNone/>
            </a:pPr>
            <a:r>
              <a:rPr lang="en-US" sz="2800" b="1" i="1" dirty="0" smtClean="0">
                <a:solidFill>
                  <a:srgbClr val="CCFFCC"/>
                </a:solidFill>
                <a:latin typeface="+mn-lt"/>
              </a:rPr>
              <a:t>Explain?:….</a:t>
            </a:r>
          </a:p>
          <a:p>
            <a:pPr marL="0" indent="0">
              <a:buNone/>
            </a:pPr>
            <a:endParaRPr lang="en-US" dirty="0">
              <a:solidFill>
                <a:schemeClr val="bg1"/>
              </a:solidFill>
            </a:endParaRPr>
          </a:p>
          <a:p>
            <a:pPr marL="0" indent="0">
              <a:buNone/>
            </a:pPr>
            <a:r>
              <a:rPr lang="en-US" sz="4000" b="1" dirty="0" smtClean="0">
                <a:solidFill>
                  <a:srgbClr val="FFFF00"/>
                </a:solidFill>
                <a:latin typeface="+mn-lt"/>
                <a:cs typeface="Lucida Console"/>
              </a:rPr>
              <a:t>Last Week’s Question: </a:t>
            </a:r>
          </a:p>
          <a:p>
            <a:pPr marL="0" indent="0">
              <a:buNone/>
            </a:pPr>
            <a:r>
              <a:rPr lang="en-US" sz="3200" b="1" dirty="0" smtClean="0">
                <a:solidFill>
                  <a:schemeClr val="bg1"/>
                </a:solidFill>
                <a:latin typeface="+mn-lt"/>
                <a:cs typeface="Lucida Console"/>
              </a:rPr>
              <a:t>“Why Games?”</a:t>
            </a:r>
          </a:p>
          <a:p>
            <a:pPr marL="0" indent="0">
              <a:buNone/>
            </a:pPr>
            <a:endParaRPr lang="en-US" sz="3200" b="1" dirty="0" smtClean="0">
              <a:solidFill>
                <a:srgbClr val="FFFF00"/>
              </a:solidFill>
              <a:latin typeface="+mn-lt"/>
              <a:cs typeface="Lucida Console"/>
            </a:endParaRPr>
          </a:p>
          <a:p>
            <a:pPr marL="0" indent="0">
              <a:buNone/>
            </a:pPr>
            <a:r>
              <a:rPr lang="en-US" sz="2800" dirty="0" smtClean="0">
                <a:solidFill>
                  <a:schemeClr val="bg1"/>
                </a:solidFill>
                <a:latin typeface="+mn-lt"/>
                <a:cs typeface="Lucida Console"/>
              </a:rPr>
              <a:t>To answer the riddle (&amp; perhaps more) we must ask </a:t>
            </a:r>
          </a:p>
          <a:p>
            <a:pPr marL="0" indent="0">
              <a:buNone/>
            </a:pPr>
            <a:r>
              <a:rPr lang="en-US" sz="2800" b="1" dirty="0" smtClean="0">
                <a:solidFill>
                  <a:srgbClr val="FFFF00"/>
                </a:solidFill>
                <a:latin typeface="+mn-lt"/>
                <a:cs typeface="Lucida Console"/>
              </a:rPr>
              <a:t>WHAT IS A GAME (in IP terms)?</a:t>
            </a:r>
          </a:p>
          <a:p>
            <a:pPr marL="0" indent="0">
              <a:buNone/>
            </a:pPr>
            <a:r>
              <a:rPr lang="en-US" sz="2800" b="1" i="1" dirty="0">
                <a:solidFill>
                  <a:srgbClr val="CCFFCC"/>
                </a:solidFill>
                <a:latin typeface="+mn-lt"/>
                <a:cs typeface="Lucida Console"/>
              </a:rPr>
              <a:t>“Games and Other </a:t>
            </a:r>
            <a:r>
              <a:rPr lang="en-US" sz="2800" b="1" i="1" dirty="0" err="1">
                <a:solidFill>
                  <a:srgbClr val="CCFFCC"/>
                </a:solidFill>
                <a:latin typeface="+mn-lt"/>
                <a:cs typeface="Lucida Console"/>
              </a:rPr>
              <a:t>Uncopyrightable</a:t>
            </a:r>
            <a:r>
              <a:rPr lang="en-US" sz="2800" b="1" i="1" dirty="0">
                <a:solidFill>
                  <a:srgbClr val="CCFFCC"/>
                </a:solidFill>
                <a:latin typeface="+mn-lt"/>
                <a:cs typeface="Lucida Console"/>
              </a:rPr>
              <a:t> Systems” </a:t>
            </a:r>
            <a:r>
              <a:rPr lang="en-US" sz="2800" dirty="0">
                <a:solidFill>
                  <a:schemeClr val="bg1"/>
                </a:solidFill>
                <a:latin typeface="+mn-lt"/>
                <a:cs typeface="Lucida Console"/>
              </a:rPr>
              <a:t>Bruce Boyden (2011) </a:t>
            </a:r>
            <a:r>
              <a:rPr lang="en-US" sz="1500" dirty="0">
                <a:latin typeface="Lucida Console"/>
                <a:cs typeface="Lucida Console"/>
                <a:hlinkClick r:id="rId2"/>
              </a:rPr>
              <a:t>http://www.georgemasonlawreview.org/doc/Boyden_18-2_2011.pdf</a:t>
            </a:r>
            <a:endParaRPr lang="en-US" sz="1500" dirty="0">
              <a:latin typeface="Lucida Console"/>
              <a:cs typeface="Lucida Console"/>
            </a:endParaRPr>
          </a:p>
          <a:p>
            <a:pPr marL="0" indent="0">
              <a:buNone/>
            </a:pPr>
            <a:endParaRPr lang="en-US" dirty="0"/>
          </a:p>
          <a:p>
            <a:pPr marL="0" indent="0">
              <a:buNone/>
            </a:pPr>
            <a:endParaRPr lang="en-US" sz="3600" b="1" dirty="0" smtClean="0">
              <a:solidFill>
                <a:srgbClr val="558ED5"/>
              </a:solidFill>
            </a:endParaRPr>
          </a:p>
        </p:txBody>
      </p:sp>
      <p:pic>
        <p:nvPicPr>
          <p:cNvPr id="3" name="Picture 2" descr="Question_copyrigh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7092" y="1330476"/>
            <a:ext cx="1490134" cy="2128762"/>
          </a:xfrm>
          <a:prstGeom prst="rect">
            <a:avLst/>
          </a:prstGeom>
        </p:spPr>
      </p:pic>
    </p:spTree>
    <p:extLst>
      <p:ext uri="{BB962C8B-B14F-4D97-AF65-F5344CB8AC3E}">
        <p14:creationId xmlns:p14="http://schemas.microsoft.com/office/powerpoint/2010/main" val="144495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Content Placeholder 2"/>
          <p:cNvPicPr>
            <a:picLocks noGrp="1" noChangeAspect="1"/>
          </p:cNvPicPr>
          <p:nvPr>
            <p:ph sz="quarter" idx="10"/>
          </p:nvPr>
        </p:nvPicPr>
        <p:blipFill>
          <a:blip r:embed="rId2" cstate="email">
            <a:extLst>
              <a:ext uri="{28A0092B-C50C-407E-A947-70E740481C1C}">
                <a14:useLocalDpi xmlns:a14="http://schemas.microsoft.com/office/drawing/2010/main"/>
              </a:ext>
            </a:extLst>
          </a:blip>
          <a:stretch>
            <a:fillRect/>
          </a:stretch>
        </p:blipFill>
        <p:spPr>
          <a:xfrm>
            <a:off x="1449909" y="320675"/>
            <a:ext cx="6244181" cy="5534025"/>
          </a:xfrm>
        </p:spPr>
      </p:pic>
    </p:spTree>
    <p:extLst>
      <p:ext uri="{BB962C8B-B14F-4D97-AF65-F5344CB8AC3E}">
        <p14:creationId xmlns:p14="http://schemas.microsoft.com/office/powerpoint/2010/main" val="1437491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0286" y="1"/>
            <a:ext cx="8611809" cy="1163782"/>
          </a:xfrm>
        </p:spPr>
        <p:txBody>
          <a:bodyPr>
            <a:noAutofit/>
          </a:bodyPr>
          <a:lstStyle/>
          <a:p>
            <a:r>
              <a:rPr lang="en-US" sz="2800" b="1" dirty="0" smtClean="0">
                <a:solidFill>
                  <a:srgbClr val="FFFF00"/>
                </a:solidFill>
                <a:latin typeface="+mn-lt"/>
              </a:rPr>
              <a:t>“</a:t>
            </a:r>
            <a:r>
              <a:rPr lang="en-US" sz="2800" b="1" dirty="0">
                <a:solidFill>
                  <a:srgbClr val="FFFF00"/>
                </a:solidFill>
                <a:latin typeface="+mn-lt"/>
              </a:rPr>
              <a:t>Games and Other </a:t>
            </a:r>
            <a:r>
              <a:rPr lang="en-US" sz="2800" b="1" dirty="0" err="1">
                <a:solidFill>
                  <a:srgbClr val="FFFF00"/>
                </a:solidFill>
                <a:latin typeface="+mn-lt"/>
              </a:rPr>
              <a:t>Uncopyrightable</a:t>
            </a:r>
            <a:r>
              <a:rPr lang="en-US" sz="2800" b="1" dirty="0">
                <a:solidFill>
                  <a:srgbClr val="FFFF00"/>
                </a:solidFill>
                <a:latin typeface="+mn-lt"/>
              </a:rPr>
              <a:t> </a:t>
            </a:r>
            <a:r>
              <a:rPr lang="en-US" sz="2800" b="1" dirty="0">
                <a:solidFill>
                  <a:schemeClr val="bg1"/>
                </a:solidFill>
                <a:latin typeface="+mn-lt"/>
              </a:rPr>
              <a:t>Systems</a:t>
            </a:r>
            <a:r>
              <a:rPr lang="en-US" sz="2800" b="1" dirty="0">
                <a:solidFill>
                  <a:srgbClr val="FFFF00"/>
                </a:solidFill>
                <a:latin typeface="+mn-lt"/>
              </a:rPr>
              <a:t>” </a:t>
            </a:r>
            <a:r>
              <a:rPr lang="en-US" sz="2800" b="1" dirty="0" smtClean="0">
                <a:solidFill>
                  <a:srgbClr val="FFFF00"/>
                </a:solidFill>
                <a:latin typeface="+mn-lt"/>
              </a:rPr>
              <a:t>  </a:t>
            </a:r>
            <a:br>
              <a:rPr lang="en-US" sz="2800" b="1" dirty="0" smtClean="0">
                <a:solidFill>
                  <a:srgbClr val="FFFF00"/>
                </a:solidFill>
                <a:latin typeface="+mn-lt"/>
              </a:rPr>
            </a:br>
            <a:r>
              <a:rPr lang="en-US" sz="2800" b="1" dirty="0">
                <a:solidFill>
                  <a:srgbClr val="FFFF00"/>
                </a:solidFill>
                <a:latin typeface="+mn-lt"/>
              </a:rPr>
              <a:t> </a:t>
            </a:r>
            <a:r>
              <a:rPr lang="en-US" sz="2800" b="1" dirty="0" smtClean="0">
                <a:solidFill>
                  <a:srgbClr val="FFFF00"/>
                </a:solidFill>
                <a:latin typeface="+mn-lt"/>
              </a:rPr>
              <a:t>  </a:t>
            </a:r>
            <a:r>
              <a:rPr lang="en-US" sz="2800" b="1" i="1" dirty="0" smtClean="0">
                <a:solidFill>
                  <a:srgbClr val="FFFF00"/>
                </a:solidFill>
                <a:latin typeface="+mn-lt"/>
              </a:rPr>
              <a:t>Bruce </a:t>
            </a:r>
            <a:r>
              <a:rPr lang="en-US" sz="2800" b="1" i="1" dirty="0">
                <a:solidFill>
                  <a:srgbClr val="FFFF00"/>
                </a:solidFill>
                <a:latin typeface="+mn-lt"/>
              </a:rPr>
              <a:t>Boyden </a:t>
            </a:r>
            <a:r>
              <a:rPr lang="en-US" sz="2800" b="1" i="1" dirty="0" smtClean="0">
                <a:solidFill>
                  <a:srgbClr val="FFFF00"/>
                </a:solidFill>
                <a:latin typeface="+mn-lt"/>
              </a:rPr>
              <a:t> (</a:t>
            </a:r>
            <a:r>
              <a:rPr lang="en-US" sz="2800" b="1" i="1" dirty="0">
                <a:solidFill>
                  <a:srgbClr val="FFFF00"/>
                </a:solidFill>
                <a:latin typeface="+mn-lt"/>
              </a:rPr>
              <a:t>2011) </a:t>
            </a:r>
            <a:r>
              <a:rPr lang="en-US" sz="1600" b="1" dirty="0">
                <a:latin typeface="+mn-lt"/>
              </a:rPr>
              <a:t/>
            </a:r>
            <a:br>
              <a:rPr lang="en-US" sz="1600" b="1" dirty="0">
                <a:latin typeface="+mn-lt"/>
              </a:rPr>
            </a:br>
            <a:endParaRPr lang="en-US" sz="1600" b="1" dirty="0">
              <a:solidFill>
                <a:schemeClr val="accent2"/>
              </a:solidFill>
              <a:latin typeface="+mn-lt"/>
              <a:cs typeface="BlairMdITC TT-Medium"/>
            </a:endParaRPr>
          </a:p>
        </p:txBody>
      </p:sp>
      <p:sp>
        <p:nvSpPr>
          <p:cNvPr id="3" name="Content Placeholder 2"/>
          <p:cNvSpPr>
            <a:spLocks noGrp="1"/>
          </p:cNvSpPr>
          <p:nvPr>
            <p:ph sz="quarter" idx="10"/>
          </p:nvPr>
        </p:nvSpPr>
        <p:spPr>
          <a:xfrm>
            <a:off x="290286" y="985653"/>
            <a:ext cx="8853714" cy="5525984"/>
          </a:xfrm>
        </p:spPr>
        <p:txBody>
          <a:bodyPr>
            <a:normAutofit/>
          </a:bodyPr>
          <a:lstStyle/>
          <a:p>
            <a:pPr marL="0" indent="0">
              <a:lnSpc>
                <a:spcPct val="100000"/>
              </a:lnSpc>
              <a:buNone/>
            </a:pPr>
            <a:r>
              <a:rPr lang="en-US" sz="2600" dirty="0" smtClean="0">
                <a:solidFill>
                  <a:schemeClr val="bg1"/>
                </a:solidFill>
                <a:latin typeface="+mn-lt"/>
                <a:cs typeface="Lucida Console"/>
              </a:rPr>
              <a:t>“</a:t>
            </a:r>
            <a:r>
              <a:rPr lang="en-US" sz="2600" i="1" dirty="0" smtClean="0">
                <a:solidFill>
                  <a:schemeClr val="bg1"/>
                </a:solidFill>
                <a:latin typeface="+mn-lt"/>
                <a:cs typeface="Lucida Console"/>
              </a:rPr>
              <a:t>Games </a:t>
            </a:r>
            <a:r>
              <a:rPr lang="en-US" sz="2600" i="1" dirty="0">
                <a:solidFill>
                  <a:schemeClr val="bg1"/>
                </a:solidFill>
                <a:latin typeface="+mn-lt"/>
                <a:cs typeface="Lucida Console"/>
              </a:rPr>
              <a:t>therefore pose a number of challenges for copyright and patent </a:t>
            </a:r>
            <a:r>
              <a:rPr lang="en-US" sz="2600" i="1" dirty="0" smtClean="0">
                <a:solidFill>
                  <a:schemeClr val="bg1"/>
                </a:solidFill>
                <a:latin typeface="+mn-lt"/>
                <a:cs typeface="Lucida Console"/>
              </a:rPr>
              <a:t>law</a:t>
            </a:r>
            <a:r>
              <a:rPr lang="en-US" sz="2600" i="1" dirty="0">
                <a:solidFill>
                  <a:schemeClr val="bg1"/>
                </a:solidFill>
                <a:latin typeface="+mn-lt"/>
                <a:cs typeface="Lucida Console"/>
              </a:rPr>
              <a:t>. </a:t>
            </a:r>
            <a:r>
              <a:rPr lang="en-US" sz="2600" i="1" dirty="0">
                <a:solidFill>
                  <a:srgbClr val="CCFFCC"/>
                </a:solidFill>
                <a:latin typeface="+mn-lt"/>
                <a:cs typeface="Lucida Console"/>
              </a:rPr>
              <a:t>Yet to date, intellectual property doctrine and scholarship has not really grappled with the slippery nature of games. Indeed, copyright has developed a very simple black-letter rule to handle them: games are not </a:t>
            </a:r>
            <a:r>
              <a:rPr lang="en-US" sz="2600" i="1" dirty="0" smtClean="0">
                <a:solidFill>
                  <a:srgbClr val="CCFFCC"/>
                </a:solidFill>
                <a:latin typeface="+mn-lt"/>
                <a:cs typeface="Lucida Console"/>
              </a:rPr>
              <a:t>copyrightable. </a:t>
            </a:r>
            <a:r>
              <a:rPr lang="en-US" sz="2600" i="1" dirty="0" smtClean="0">
                <a:solidFill>
                  <a:srgbClr val="FFFF00"/>
                </a:solidFill>
                <a:latin typeface="+mn-lt"/>
                <a:cs typeface="Lucida Console"/>
              </a:rPr>
              <a:t>That </a:t>
            </a:r>
            <a:r>
              <a:rPr lang="en-US" sz="2600" i="1" dirty="0">
                <a:solidFill>
                  <a:srgbClr val="FFFF00"/>
                </a:solidFill>
                <a:latin typeface="+mn-lt"/>
                <a:cs typeface="Lucida Console"/>
              </a:rPr>
              <a:t>rule begins to fall apart on close examination, however. It </a:t>
            </a:r>
            <a:r>
              <a:rPr lang="en-US" sz="2600" i="1" dirty="0" smtClean="0">
                <a:solidFill>
                  <a:srgbClr val="FFFF00"/>
                </a:solidFill>
                <a:latin typeface="+mn-lt"/>
                <a:cs typeface="Lucida Console"/>
              </a:rPr>
              <a:t>turns </a:t>
            </a:r>
            <a:r>
              <a:rPr lang="en-US" sz="2600" i="1" dirty="0">
                <a:solidFill>
                  <a:srgbClr val="FFFF00"/>
                </a:solidFill>
                <a:latin typeface="+mn-lt"/>
                <a:cs typeface="Lucida Console"/>
              </a:rPr>
              <a:t>out that while games per se are not copyrightable, most of their constituent elements are: the board, pieces, cards, and even the particular expression of the </a:t>
            </a:r>
            <a:r>
              <a:rPr lang="en-US" sz="2600" i="1" dirty="0" smtClean="0">
                <a:solidFill>
                  <a:srgbClr val="FFFF00"/>
                </a:solidFill>
                <a:latin typeface="+mn-lt"/>
                <a:cs typeface="Lucida Console"/>
              </a:rPr>
              <a:t>rules</a:t>
            </a:r>
            <a:r>
              <a:rPr lang="en-US" sz="2600" i="1" dirty="0" smtClean="0">
                <a:solidFill>
                  <a:schemeClr val="accent1">
                    <a:lumMod val="40000"/>
                    <a:lumOff val="60000"/>
                  </a:schemeClr>
                </a:solidFill>
                <a:latin typeface="+mn-lt"/>
                <a:cs typeface="Lucida Console"/>
              </a:rPr>
              <a:t>. </a:t>
            </a:r>
            <a:r>
              <a:rPr lang="en-US" sz="2600" i="1" dirty="0" smtClean="0">
                <a:solidFill>
                  <a:schemeClr val="bg1"/>
                </a:solidFill>
                <a:latin typeface="+mn-lt"/>
                <a:cs typeface="Lucida Console"/>
              </a:rPr>
              <a:t>What </a:t>
            </a:r>
            <a:r>
              <a:rPr lang="en-US" sz="2600" i="1" dirty="0">
                <a:solidFill>
                  <a:schemeClr val="bg1"/>
                </a:solidFill>
                <a:latin typeface="+mn-lt"/>
                <a:cs typeface="Lucida Console"/>
              </a:rPr>
              <a:t>could be the purpose of such a rule</a:t>
            </a:r>
            <a:r>
              <a:rPr lang="en-US" sz="2600" i="1" dirty="0" smtClean="0">
                <a:solidFill>
                  <a:schemeClr val="bg1"/>
                </a:solidFill>
                <a:latin typeface="+mn-lt"/>
                <a:cs typeface="Lucida Console"/>
              </a:rPr>
              <a:t>?</a:t>
            </a:r>
            <a:r>
              <a:rPr lang="en-US" sz="2600" dirty="0" smtClean="0">
                <a:solidFill>
                  <a:schemeClr val="bg1"/>
                </a:solidFill>
                <a:latin typeface="+mn-lt"/>
                <a:cs typeface="Lucida Console"/>
              </a:rPr>
              <a:t>” </a:t>
            </a:r>
            <a:r>
              <a:rPr lang="en-US" sz="2000" b="1" dirty="0">
                <a:hlinkClick r:id="rId2"/>
              </a:rPr>
              <a:t>http://www.georgemasonlawreview.org/doc/Boyden_18-2_2011.pdf</a:t>
            </a:r>
            <a:endParaRPr lang="en-US" sz="2000" dirty="0" smtClean="0">
              <a:solidFill>
                <a:schemeClr val="bg1"/>
              </a:solidFill>
              <a:latin typeface="+mn-lt"/>
              <a:cs typeface="Lucida Console"/>
            </a:endParaRPr>
          </a:p>
          <a:p>
            <a:pPr marL="0" indent="0">
              <a:buNone/>
            </a:pPr>
            <a:r>
              <a:rPr lang="en-US" sz="3200" b="1" dirty="0" smtClean="0">
                <a:solidFill>
                  <a:srgbClr val="FF0000"/>
                </a:solidFill>
                <a:cs typeface="Lucida Console"/>
              </a:rPr>
              <a:t>Clue : </a:t>
            </a:r>
            <a:r>
              <a:rPr lang="en-US" sz="3200" b="1" dirty="0" smtClean="0">
                <a:solidFill>
                  <a:srgbClr val="FFFF00"/>
                </a:solidFill>
                <a:cs typeface="Lucida Console"/>
              </a:rPr>
              <a:t>ROLE OF THE </a:t>
            </a:r>
            <a:r>
              <a:rPr lang="en-US" sz="3200" b="1" dirty="0" smtClean="0">
                <a:solidFill>
                  <a:schemeClr val="accent5"/>
                </a:solidFill>
                <a:cs typeface="Lucida Console"/>
              </a:rPr>
              <a:t>GAMER</a:t>
            </a:r>
          </a:p>
          <a:p>
            <a:pPr marL="0" indent="0">
              <a:buNone/>
            </a:pPr>
            <a:endParaRPr lang="en-US" sz="1800" dirty="0" smtClean="0"/>
          </a:p>
          <a:p>
            <a:pPr marL="0" indent="0">
              <a:buNone/>
            </a:pPr>
            <a:endParaRPr lang="en-US" dirty="0"/>
          </a:p>
        </p:txBody>
      </p:sp>
    </p:spTree>
    <p:extLst>
      <p:ext uri="{BB962C8B-B14F-4D97-AF65-F5344CB8AC3E}">
        <p14:creationId xmlns:p14="http://schemas.microsoft.com/office/powerpoint/2010/main" val="4035344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solidFill>
                  <a:srgbClr val="FFFF00"/>
                </a:solidFill>
                <a:latin typeface="+mn-lt"/>
              </a:rPr>
              <a:t>More on Boyden…</a:t>
            </a:r>
            <a:endParaRPr lang="en-US" sz="4400" b="1" dirty="0">
              <a:solidFill>
                <a:srgbClr val="FFFF00"/>
              </a:solidFill>
              <a:latin typeface="+mn-lt"/>
            </a:endParaRPr>
          </a:p>
        </p:txBody>
      </p:sp>
      <p:sp>
        <p:nvSpPr>
          <p:cNvPr id="3" name="Content Placeholder 2"/>
          <p:cNvSpPr>
            <a:spLocks noGrp="1"/>
          </p:cNvSpPr>
          <p:nvPr>
            <p:ph sz="quarter" idx="10"/>
          </p:nvPr>
        </p:nvSpPr>
        <p:spPr/>
        <p:txBody>
          <a:bodyPr>
            <a:normAutofit/>
          </a:bodyPr>
          <a:lstStyle/>
          <a:p>
            <a:pPr marL="0" indent="0">
              <a:buNone/>
            </a:pPr>
            <a:r>
              <a:rPr lang="en-US" sz="4400" dirty="0" smtClean="0">
                <a:solidFill>
                  <a:schemeClr val="bg1"/>
                </a:solidFill>
                <a:latin typeface="+mn-lt"/>
                <a:cs typeface="Lucida Console"/>
              </a:rPr>
              <a:t>Next class…</a:t>
            </a:r>
            <a:endParaRPr lang="en-US" sz="4400" dirty="0">
              <a:solidFill>
                <a:schemeClr val="bg1"/>
              </a:solidFill>
              <a:latin typeface="+mn-lt"/>
              <a:cs typeface="Lucida Console"/>
            </a:endParaRPr>
          </a:p>
        </p:txBody>
      </p:sp>
      <p:pic>
        <p:nvPicPr>
          <p:cNvPr id="4" name="Picture 3" descr="Screen Shot 2014-09-09 at 9.29.16 P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99017" y="2118729"/>
            <a:ext cx="6204737" cy="3607405"/>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97387" y="2533018"/>
            <a:ext cx="1389413" cy="1389413"/>
          </a:xfrm>
          <a:prstGeom prst="rect">
            <a:avLst/>
          </a:prstGeom>
        </p:spPr>
      </p:pic>
    </p:spTree>
    <p:extLst>
      <p:ext uri="{BB962C8B-B14F-4D97-AF65-F5344CB8AC3E}">
        <p14:creationId xmlns:p14="http://schemas.microsoft.com/office/powerpoint/2010/main" val="36164682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170"/>
            <a:ext cx="8229600" cy="1016000"/>
          </a:xfrm>
        </p:spPr>
        <p:txBody>
          <a:bodyPr/>
          <a:lstStyle/>
          <a:p>
            <a:pPr algn="ctr"/>
            <a:r>
              <a:rPr lang="en-US" b="1" dirty="0" smtClean="0">
                <a:solidFill>
                  <a:srgbClr val="FFFF00"/>
                </a:solidFill>
              </a:rPr>
              <a:t>Starting Point </a:t>
            </a:r>
            <a:endParaRPr lang="en-US" b="1" dirty="0">
              <a:solidFill>
                <a:srgbClr val="FF0000"/>
              </a:solidFill>
            </a:endParaRPr>
          </a:p>
        </p:txBody>
      </p:sp>
      <p:pic>
        <p:nvPicPr>
          <p:cNvPr id="4" name="Content Placeholder 3" descr="F1_start_light_sequence_animation.gif"/>
          <p:cNvPicPr>
            <a:picLocks noGrp="1" noChangeAspect="1"/>
          </p:cNvPicPr>
          <p:nvPr>
            <p:ph sz="quarter" idx="10"/>
          </p:nvPr>
        </p:nvPicPr>
        <p:blipFill>
          <a:blip r:embed="rId2" cstate="email">
            <a:extLst>
              <a:ext uri="{28A0092B-C50C-407E-A947-70E740481C1C}">
                <a14:useLocalDpi xmlns:a14="http://schemas.microsoft.com/office/drawing/2010/main"/>
              </a:ext>
            </a:extLst>
          </a:blip>
          <a:srcRect l="-31953" r="-31953"/>
          <a:stretch>
            <a:fillRect/>
          </a:stretch>
        </p:blipFill>
        <p:spPr/>
      </p:pic>
    </p:spTree>
    <p:extLst>
      <p:ext uri="{BB962C8B-B14F-4D97-AF65-F5344CB8AC3E}">
        <p14:creationId xmlns:p14="http://schemas.microsoft.com/office/powerpoint/2010/main" val="9779480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102062"/>
            <a:ext cx="8229600" cy="5840215"/>
          </a:xfrm>
        </p:spPr>
        <p:txBody>
          <a:bodyPr>
            <a:normAutofit/>
          </a:bodyPr>
          <a:lstStyle/>
          <a:p>
            <a:pPr marL="0" indent="0">
              <a:buNone/>
            </a:pPr>
            <a:r>
              <a:rPr lang="en-US" sz="6000" b="1" dirty="0" smtClean="0">
                <a:solidFill>
                  <a:srgbClr val="FFFF00"/>
                </a:solidFill>
                <a:latin typeface="+mn-lt"/>
              </a:rPr>
              <a:t>Let’s start with…not </a:t>
            </a:r>
            <a:r>
              <a:rPr lang="en-US" sz="6000" b="1" dirty="0" smtClean="0">
                <a:solidFill>
                  <a:srgbClr val="FF0000"/>
                </a:solidFill>
                <a:latin typeface="+mn-lt"/>
              </a:rPr>
              <a:t>quite</a:t>
            </a:r>
            <a:r>
              <a:rPr lang="en-US" sz="6000" b="1" dirty="0" smtClean="0">
                <a:solidFill>
                  <a:srgbClr val="FFFF00"/>
                </a:solidFill>
                <a:latin typeface="+mn-lt"/>
              </a:rPr>
              <a:t> knowing what is real…</a:t>
            </a:r>
            <a:endParaRPr lang="en-US" sz="6000" b="1" dirty="0">
              <a:solidFill>
                <a:srgbClr val="FFFF00"/>
              </a:solidFill>
              <a:latin typeface="+mn-lt"/>
            </a:endParaRPr>
          </a:p>
        </p:txBody>
      </p:sp>
      <p:pic>
        <p:nvPicPr>
          <p:cNvPr id="4" name="Content Placeholder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65926" y="3130774"/>
            <a:ext cx="4864705" cy="2811503"/>
          </a:xfrm>
          <a:prstGeom prst="rect">
            <a:avLst/>
          </a:prstGeom>
        </p:spPr>
      </p:pic>
    </p:spTree>
    <p:extLst>
      <p:ext uri="{BB962C8B-B14F-4D97-AF65-F5344CB8AC3E}">
        <p14:creationId xmlns:p14="http://schemas.microsoft.com/office/powerpoint/2010/main" val="13567366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724" y="0"/>
            <a:ext cx="8352276" cy="1016000"/>
          </a:xfrm>
        </p:spPr>
        <p:txBody>
          <a:bodyPr>
            <a:noAutofit/>
          </a:bodyPr>
          <a:lstStyle/>
          <a:p>
            <a:r>
              <a:rPr lang="en-US" sz="4800" b="1" dirty="0" smtClean="0">
                <a:solidFill>
                  <a:srgbClr val="FFFF00"/>
                </a:solidFill>
                <a:latin typeface="+mn-lt"/>
                <a:cs typeface="Times New Roman"/>
              </a:rPr>
              <a:t>All the World is a </a:t>
            </a:r>
            <a:r>
              <a:rPr lang="en-US" sz="4800" b="1" dirty="0" smtClean="0">
                <a:solidFill>
                  <a:srgbClr val="FF0000"/>
                </a:solidFill>
                <a:latin typeface="+mn-lt"/>
                <a:cs typeface="Times New Roman"/>
              </a:rPr>
              <a:t>Game</a:t>
            </a:r>
            <a:endParaRPr lang="en-US" sz="4800" b="1" dirty="0">
              <a:solidFill>
                <a:srgbClr val="FF0000"/>
              </a:solidFill>
              <a:latin typeface="+mn-lt"/>
              <a:cs typeface="Times New Roman"/>
            </a:endParaRPr>
          </a:p>
        </p:txBody>
      </p:sp>
      <p:sp>
        <p:nvSpPr>
          <p:cNvPr id="3" name="Content Placeholder 2"/>
          <p:cNvSpPr>
            <a:spLocks noGrp="1"/>
          </p:cNvSpPr>
          <p:nvPr>
            <p:ph sz="quarter" idx="10"/>
          </p:nvPr>
        </p:nvSpPr>
        <p:spPr>
          <a:xfrm>
            <a:off x="791725" y="1258784"/>
            <a:ext cx="6879736" cy="4467350"/>
          </a:xfrm>
        </p:spPr>
        <p:txBody>
          <a:bodyPr>
            <a:normAutofit/>
          </a:bodyPr>
          <a:lstStyle/>
          <a:p>
            <a:endParaRPr lang="en-US" sz="2000" dirty="0" smtClean="0"/>
          </a:p>
          <a:p>
            <a:endParaRPr lang="en-US" sz="2000" dirty="0"/>
          </a:p>
          <a:p>
            <a:pPr marL="0" indent="0" algn="ctr">
              <a:buNone/>
            </a:pPr>
            <a:r>
              <a:rPr lang="en-US" sz="9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WE ARE</a:t>
            </a:r>
            <a:endParaRPr lang="en-US" dirty="0"/>
          </a:p>
        </p:txBody>
      </p:sp>
      <p:pic>
        <p:nvPicPr>
          <p:cNvPr id="5" name="Content Placeholder 3" descr="Sims_series_logo.png"/>
          <p:cNvPicPr>
            <a:picLocks noChangeAspect="1"/>
          </p:cNvPicPr>
          <p:nvPr/>
        </p:nvPicPr>
        <p:blipFill rotWithShape="1">
          <a:blip r:embed="rId2" cstate="email">
            <a:extLst>
              <a:ext uri="{28A0092B-C50C-407E-A947-70E740481C1C}">
                <a14:useLocalDpi xmlns:a14="http://schemas.microsoft.com/office/drawing/2010/main"/>
              </a:ext>
            </a:extLst>
          </a:blip>
          <a:srcRect l="13243" r="14959" b="5782"/>
          <a:stretch/>
        </p:blipFill>
        <p:spPr>
          <a:xfrm>
            <a:off x="3354688" y="3247001"/>
            <a:ext cx="1753809" cy="2289969"/>
          </a:xfrm>
          <a:prstGeom prst="rect">
            <a:avLst/>
          </a:prstGeom>
        </p:spPr>
      </p:pic>
      <p:sp>
        <p:nvSpPr>
          <p:cNvPr id="4" name="TextBox 3"/>
          <p:cNvSpPr txBox="1"/>
          <p:nvPr/>
        </p:nvSpPr>
        <p:spPr>
          <a:xfrm>
            <a:off x="5676405" y="3492459"/>
            <a:ext cx="936475" cy="1569660"/>
          </a:xfrm>
          <a:prstGeom prst="rect">
            <a:avLst/>
          </a:prstGeom>
          <a:noFill/>
        </p:spPr>
        <p:txBody>
          <a:bodyPr wrap="none" rtlCol="0">
            <a:spAutoFit/>
          </a:bodyPr>
          <a:lstStyle/>
          <a:p>
            <a:r>
              <a:rPr lang="en-US" sz="9600" b="1" dirty="0" smtClean="0">
                <a:solidFill>
                  <a:schemeClr val="accent6"/>
                </a:solidFill>
              </a:rPr>
              <a:t>?</a:t>
            </a:r>
            <a:endParaRPr lang="en-US" sz="9600" b="1" dirty="0">
              <a:solidFill>
                <a:schemeClr val="accent6"/>
              </a:solidFill>
            </a:endParaRPr>
          </a:p>
        </p:txBody>
      </p:sp>
    </p:spTree>
    <p:extLst>
      <p:ext uri="{BB962C8B-B14F-4D97-AF65-F5344CB8AC3E}">
        <p14:creationId xmlns:p14="http://schemas.microsoft.com/office/powerpoint/2010/main" val="6912774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6-10-08 at 7.51.35 PM.png"/>
          <p:cNvPicPr>
            <a:picLocks noGrp="1" noChangeAspect="1"/>
          </p:cNvPicPr>
          <p:nvPr>
            <p:ph sz="quarter" idx="10"/>
          </p:nvPr>
        </p:nvPicPr>
        <p:blipFill rotWithShape="1">
          <a:blip r:embed="rId2" cstate="email">
            <a:extLst>
              <a:ext uri="{28A0092B-C50C-407E-A947-70E740481C1C}">
                <a14:useLocalDpi xmlns:a14="http://schemas.microsoft.com/office/drawing/2010/main"/>
              </a:ext>
            </a:extLst>
          </a:blip>
          <a:srcRect t="201" b="-396"/>
          <a:stretch/>
        </p:blipFill>
        <p:spPr>
          <a:xfrm>
            <a:off x="187377" y="1022720"/>
            <a:ext cx="8802975" cy="4305323"/>
          </a:xfrm>
        </p:spPr>
      </p:pic>
    </p:spTree>
    <p:extLst>
      <p:ext uri="{BB962C8B-B14F-4D97-AF65-F5344CB8AC3E}">
        <p14:creationId xmlns:p14="http://schemas.microsoft.com/office/powerpoint/2010/main" val="4128323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6-10-08 at 7.54.39 PM.png"/>
          <p:cNvPicPr>
            <a:picLocks noGrp="1" noChangeAspect="1"/>
          </p:cNvPicPr>
          <p:nvPr>
            <p:ph sz="quarter" idx="10"/>
          </p:nvPr>
        </p:nvPicPr>
        <p:blipFill rotWithShape="1">
          <a:blip r:embed="rId2" cstate="email">
            <a:extLst>
              <a:ext uri="{28A0092B-C50C-407E-A947-70E740481C1C}">
                <a14:useLocalDpi xmlns:a14="http://schemas.microsoft.com/office/drawing/2010/main"/>
              </a:ext>
            </a:extLst>
          </a:blip>
          <a:srcRect r="-1052"/>
          <a:stretch/>
        </p:blipFill>
        <p:spPr>
          <a:xfrm>
            <a:off x="791724" y="461963"/>
            <a:ext cx="7686321" cy="5443537"/>
          </a:xfrm>
        </p:spPr>
      </p:pic>
    </p:spTree>
    <p:extLst>
      <p:ext uri="{BB962C8B-B14F-4D97-AF65-F5344CB8AC3E}">
        <p14:creationId xmlns:p14="http://schemas.microsoft.com/office/powerpoint/2010/main" val="21014963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6-10-09 at 2.12.26 PM.png"/>
          <p:cNvPicPr>
            <a:picLocks noGrp="1" noChangeAspect="1"/>
          </p:cNvPicPr>
          <p:nvPr>
            <p:ph sz="quarter" idx="10"/>
          </p:nvPr>
        </p:nvPicPr>
        <p:blipFill rotWithShape="1">
          <a:blip r:embed="rId2" cstate="email">
            <a:extLst>
              <a:ext uri="{28A0092B-C50C-407E-A947-70E740481C1C}">
                <a14:useLocalDpi xmlns:a14="http://schemas.microsoft.com/office/drawing/2010/main"/>
              </a:ext>
            </a:extLst>
          </a:blip>
          <a:srcRect l="-225" r="-588"/>
          <a:stretch/>
        </p:blipFill>
        <p:spPr>
          <a:xfrm>
            <a:off x="1269940" y="347663"/>
            <a:ext cx="6628040" cy="5549900"/>
          </a:xfrm>
        </p:spPr>
      </p:pic>
    </p:spTree>
    <p:extLst>
      <p:ext uri="{BB962C8B-B14F-4D97-AF65-F5344CB8AC3E}">
        <p14:creationId xmlns:p14="http://schemas.microsoft.com/office/powerpoint/2010/main" val="1863517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5-07-28 at 9.02.05 AM.png"/>
          <p:cNvPicPr>
            <a:picLocks noGrp="1" noChangeAspect="1"/>
          </p:cNvPicPr>
          <p:nvPr>
            <p:ph sz="quarter" idx="10"/>
          </p:nvPr>
        </p:nvPicPr>
        <p:blipFill rotWithShape="1">
          <a:blip r:embed="rId2" cstate="email">
            <a:extLst>
              <a:ext uri="{28A0092B-C50C-407E-A947-70E740481C1C}">
                <a14:useLocalDpi xmlns:a14="http://schemas.microsoft.com/office/drawing/2010/main"/>
              </a:ext>
            </a:extLst>
          </a:blip>
          <a:srcRect l="-1004" r="-217"/>
          <a:stretch/>
        </p:blipFill>
        <p:spPr>
          <a:xfrm>
            <a:off x="2020261" y="143779"/>
            <a:ext cx="4820757" cy="5390172"/>
          </a:xfrm>
        </p:spPr>
      </p:pic>
      <p:sp>
        <p:nvSpPr>
          <p:cNvPr id="5" name="TextBox 4"/>
          <p:cNvSpPr txBox="1"/>
          <p:nvPr/>
        </p:nvSpPr>
        <p:spPr>
          <a:xfrm>
            <a:off x="1293878" y="5533951"/>
            <a:ext cx="6613152" cy="738664"/>
          </a:xfrm>
          <a:prstGeom prst="rect">
            <a:avLst/>
          </a:prstGeom>
          <a:noFill/>
        </p:spPr>
        <p:txBody>
          <a:bodyPr wrap="square" rtlCol="0">
            <a:spAutoFit/>
          </a:bodyPr>
          <a:lstStyle/>
          <a:p>
            <a:r>
              <a:rPr lang="en-US" sz="1200" dirty="0">
                <a:solidFill>
                  <a:prstClr val="black"/>
                </a:solidFill>
                <a:latin typeface="Arial"/>
                <a:hlinkClick r:id="rId3"/>
              </a:rPr>
              <a:t>http://www.openculture.com/2014/02/philip-k-dick-theorizes-the-matrix-in-1977-declares-that-we-live-in-a-computer-programmed-</a:t>
            </a:r>
            <a:r>
              <a:rPr lang="en-US" sz="1200" dirty="0" smtClean="0">
                <a:solidFill>
                  <a:prstClr val="black"/>
                </a:solidFill>
                <a:latin typeface="Arial"/>
                <a:hlinkClick r:id="rId3"/>
              </a:rPr>
              <a:t>reality.html</a:t>
            </a:r>
            <a:endParaRPr lang="en-US" sz="1200" dirty="0" smtClean="0">
              <a:solidFill>
                <a:prstClr val="black"/>
              </a:solidFill>
              <a:latin typeface="Arial"/>
            </a:endParaRPr>
          </a:p>
          <a:p>
            <a:endParaRPr lang="en-US" dirty="0">
              <a:solidFill>
                <a:prstClr val="black"/>
              </a:solidFill>
              <a:latin typeface="Arial"/>
            </a:endParaRPr>
          </a:p>
        </p:txBody>
      </p:sp>
    </p:spTree>
    <p:extLst>
      <p:ext uri="{BB962C8B-B14F-4D97-AF65-F5344CB8AC3E}">
        <p14:creationId xmlns:p14="http://schemas.microsoft.com/office/powerpoint/2010/main" val="9826881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6-10-08 at 5.58.45 PM.png"/>
          <p:cNvPicPr>
            <a:picLocks noGrp="1" noChangeAspect="1"/>
          </p:cNvPicPr>
          <p:nvPr>
            <p:ph sz="quarter" idx="10"/>
          </p:nvPr>
        </p:nvPicPr>
        <p:blipFill rotWithShape="1">
          <a:blip r:embed="rId2" cstate="email">
            <a:extLst>
              <a:ext uri="{28A0092B-C50C-407E-A947-70E740481C1C}">
                <a14:useLocalDpi xmlns:a14="http://schemas.microsoft.com/office/drawing/2010/main"/>
              </a:ext>
            </a:extLst>
          </a:blip>
          <a:srcRect l="-89" r="-263"/>
          <a:stretch/>
        </p:blipFill>
        <p:spPr>
          <a:xfrm>
            <a:off x="1599942" y="263525"/>
            <a:ext cx="5954425" cy="5592374"/>
          </a:xfrm>
        </p:spPr>
      </p:pic>
    </p:spTree>
    <p:extLst>
      <p:ext uri="{BB962C8B-B14F-4D97-AF65-F5344CB8AC3E}">
        <p14:creationId xmlns:p14="http://schemas.microsoft.com/office/powerpoint/2010/main" val="18899369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1408134"/>
            <a:ext cx="8686800" cy="4318000"/>
          </a:xfrm>
        </p:spPr>
        <p:txBody>
          <a:bodyPr>
            <a:normAutofit/>
          </a:bodyPr>
          <a:lstStyle/>
          <a:p>
            <a:pPr marL="0" indent="0">
              <a:buNone/>
            </a:pPr>
            <a:r>
              <a:rPr lang="en-US" sz="5400" dirty="0">
                <a:solidFill>
                  <a:srgbClr val="FFFFFF"/>
                </a:solidFill>
                <a:latin typeface="+mn-lt"/>
              </a:rPr>
              <a:t>http://</a:t>
            </a:r>
            <a:r>
              <a:rPr lang="en-US" sz="5400" dirty="0" err="1">
                <a:solidFill>
                  <a:srgbClr val="FFFFFF"/>
                </a:solidFill>
                <a:latin typeface="+mn-lt"/>
              </a:rPr>
              <a:t>videogame.law.ubc.ca</a:t>
            </a:r>
            <a:endParaRPr lang="en-US" sz="5400" dirty="0">
              <a:solidFill>
                <a:srgbClr val="FFFFFF"/>
              </a:solidFill>
              <a:latin typeface="+mn-lt"/>
            </a:endParaRPr>
          </a:p>
        </p:txBody>
      </p:sp>
    </p:spTree>
    <p:extLst>
      <p:ext uri="{BB962C8B-B14F-4D97-AF65-F5344CB8AC3E}">
        <p14:creationId xmlns:p14="http://schemas.microsoft.com/office/powerpoint/2010/main" val="7872017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9112"/>
            <a:ext cx="8229600" cy="1016000"/>
          </a:xfrm>
        </p:spPr>
        <p:txBody>
          <a:bodyPr>
            <a:normAutofit/>
          </a:bodyPr>
          <a:lstStyle/>
          <a:p>
            <a:r>
              <a:rPr lang="en-US" sz="4400" b="1" dirty="0" smtClean="0">
                <a:solidFill>
                  <a:srgbClr val="FFFF00"/>
                </a:solidFill>
                <a:latin typeface="+mn-lt"/>
              </a:rPr>
              <a:t>The Really Big Question</a:t>
            </a:r>
            <a:endParaRPr lang="en-US" sz="4400" b="1" dirty="0">
              <a:solidFill>
                <a:srgbClr val="FFFF00"/>
              </a:solidFill>
              <a:latin typeface="+mn-lt"/>
            </a:endParaRPr>
          </a:p>
        </p:txBody>
      </p:sp>
      <p:sp>
        <p:nvSpPr>
          <p:cNvPr id="3" name="Content Placeholder 2"/>
          <p:cNvSpPr>
            <a:spLocks noGrp="1"/>
          </p:cNvSpPr>
          <p:nvPr>
            <p:ph sz="quarter" idx="10"/>
          </p:nvPr>
        </p:nvSpPr>
        <p:spPr>
          <a:xfrm>
            <a:off x="457200" y="1175112"/>
            <a:ext cx="8229600" cy="4551022"/>
          </a:xfrm>
        </p:spPr>
        <p:txBody>
          <a:bodyPr>
            <a:normAutofit/>
          </a:bodyPr>
          <a:lstStyle/>
          <a:p>
            <a:pPr marL="0" indent="0">
              <a:buNone/>
            </a:pPr>
            <a:r>
              <a:rPr lang="en-US" sz="4400" dirty="0" smtClean="0">
                <a:solidFill>
                  <a:schemeClr val="bg1"/>
                </a:solidFill>
                <a:latin typeface="Apple Chancery"/>
                <a:cs typeface="Apple Chancery"/>
              </a:rPr>
              <a:t>Something super weird…</a:t>
            </a:r>
          </a:p>
          <a:p>
            <a:pPr marL="0" indent="0">
              <a:buNone/>
            </a:pPr>
            <a:r>
              <a:rPr lang="en-US" sz="4400" dirty="0" smtClean="0">
                <a:solidFill>
                  <a:schemeClr val="bg1"/>
                </a:solidFill>
                <a:latin typeface="Apple Chancery"/>
                <a:cs typeface="Apple Chancery"/>
              </a:rPr>
              <a:t>Or totally obvious?</a:t>
            </a:r>
            <a:endParaRPr lang="en-US" sz="4400" dirty="0">
              <a:solidFill>
                <a:schemeClr val="bg1"/>
              </a:solidFill>
              <a:latin typeface="Apple Chancery"/>
              <a:cs typeface="Apple Chancery"/>
            </a:endParaRPr>
          </a:p>
        </p:txBody>
      </p:sp>
      <p:pic>
        <p:nvPicPr>
          <p:cNvPr id="5" name="Picture 4" descr="IMG_1299.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10563" y="2526172"/>
            <a:ext cx="2278695" cy="3038260"/>
          </a:xfrm>
          <a:prstGeom prst="rect">
            <a:avLst/>
          </a:prstGeom>
        </p:spPr>
      </p:pic>
    </p:spTree>
    <p:extLst>
      <p:ext uri="{BB962C8B-B14F-4D97-AF65-F5344CB8AC3E}">
        <p14:creationId xmlns:p14="http://schemas.microsoft.com/office/powerpoint/2010/main" val="7403513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426"/>
            <a:ext cx="8229600" cy="1016000"/>
          </a:xfrm>
        </p:spPr>
        <p:txBody>
          <a:bodyPr>
            <a:normAutofit/>
          </a:bodyPr>
          <a:lstStyle/>
          <a:p>
            <a:r>
              <a:rPr lang="en-US" sz="5400" b="1" dirty="0" smtClean="0">
                <a:solidFill>
                  <a:srgbClr val="FFFF00"/>
                </a:solidFill>
                <a:latin typeface="+mn-lt"/>
              </a:rPr>
              <a:t>   Is this a </a:t>
            </a:r>
            <a:r>
              <a:rPr lang="en-US" sz="5400" b="1" dirty="0" smtClean="0">
                <a:solidFill>
                  <a:srgbClr val="FF0000"/>
                </a:solidFill>
                <a:latin typeface="+mn-lt"/>
              </a:rPr>
              <a:t>video</a:t>
            </a:r>
            <a:r>
              <a:rPr lang="en-US" sz="5400" b="1" dirty="0" smtClean="0">
                <a:solidFill>
                  <a:srgbClr val="FFFF00"/>
                </a:solidFill>
                <a:latin typeface="+mn-lt"/>
              </a:rPr>
              <a:t> </a:t>
            </a:r>
            <a:r>
              <a:rPr lang="en-US" sz="5400" b="1" dirty="0" smtClean="0">
                <a:solidFill>
                  <a:srgbClr val="FF0000"/>
                </a:solidFill>
                <a:latin typeface="+mn-lt"/>
              </a:rPr>
              <a:t>game</a:t>
            </a:r>
            <a:r>
              <a:rPr lang="en-US" sz="5400" b="1" dirty="0" smtClean="0">
                <a:solidFill>
                  <a:srgbClr val="FFFF00"/>
                </a:solidFill>
                <a:latin typeface="+mn-lt"/>
              </a:rPr>
              <a:t>?</a:t>
            </a:r>
            <a:endParaRPr lang="en-US" sz="5400" b="1" dirty="0">
              <a:solidFill>
                <a:srgbClr val="FFFF00"/>
              </a:solidFill>
              <a:latin typeface="+mn-lt"/>
            </a:endParaRPr>
          </a:p>
        </p:txBody>
      </p:sp>
      <p:sp>
        <p:nvSpPr>
          <p:cNvPr id="3" name="Content Placeholder 2"/>
          <p:cNvSpPr>
            <a:spLocks noGrp="1"/>
          </p:cNvSpPr>
          <p:nvPr>
            <p:ph sz="quarter" idx="10"/>
          </p:nvPr>
        </p:nvSpPr>
        <p:spPr>
          <a:xfrm>
            <a:off x="457199" y="1067426"/>
            <a:ext cx="8538633" cy="4838074"/>
          </a:xfrm>
        </p:spPr>
        <p:txBody>
          <a:bodyPr>
            <a:normAutofit/>
          </a:bodyPr>
          <a:lstStyle/>
          <a:p>
            <a:pPr marL="0" indent="0">
              <a:buNone/>
            </a:pPr>
            <a:r>
              <a:rPr lang="en-US" sz="4800" dirty="0" smtClean="0">
                <a:solidFill>
                  <a:schemeClr val="bg1"/>
                </a:solidFill>
                <a:latin typeface="+mn-lt"/>
              </a:rPr>
              <a:t>“…the </a:t>
            </a:r>
            <a:r>
              <a:rPr lang="en-US" sz="4800" dirty="0">
                <a:solidFill>
                  <a:schemeClr val="bg1"/>
                </a:solidFill>
                <a:latin typeface="+mn-lt"/>
              </a:rPr>
              <a:t>process of </a:t>
            </a:r>
            <a:r>
              <a:rPr lang="en-US" sz="4800" dirty="0">
                <a:solidFill>
                  <a:srgbClr val="FFFF00"/>
                </a:solidFill>
                <a:latin typeface="+mn-lt"/>
              </a:rPr>
              <a:t>creating a model of the world</a:t>
            </a:r>
            <a:r>
              <a:rPr lang="en-US" sz="4800" dirty="0">
                <a:solidFill>
                  <a:schemeClr val="bg1"/>
                </a:solidFill>
                <a:latin typeface="+mn-lt"/>
              </a:rPr>
              <a:t> using </a:t>
            </a:r>
            <a:r>
              <a:rPr lang="en-US" sz="4800" dirty="0">
                <a:solidFill>
                  <a:srgbClr val="FFFF00"/>
                </a:solidFill>
                <a:latin typeface="+mn-lt"/>
              </a:rPr>
              <a:t>multiple feedback loops in various parameters</a:t>
            </a:r>
            <a:r>
              <a:rPr lang="en-US" sz="4800" dirty="0">
                <a:solidFill>
                  <a:schemeClr val="bg1"/>
                </a:solidFill>
                <a:latin typeface="+mn-lt"/>
              </a:rPr>
              <a:t> (e.g., in temperature, space, time, and in relation to others), </a:t>
            </a:r>
            <a:r>
              <a:rPr lang="en-US" sz="4800" dirty="0">
                <a:solidFill>
                  <a:srgbClr val="FFFF00"/>
                </a:solidFill>
                <a:latin typeface="+mn-lt"/>
              </a:rPr>
              <a:t>in order to accomplish a goal</a:t>
            </a:r>
            <a:r>
              <a:rPr lang="en-US" sz="4800" dirty="0">
                <a:solidFill>
                  <a:schemeClr val="bg1"/>
                </a:solidFill>
                <a:latin typeface="+mn-lt"/>
              </a:rPr>
              <a:t> (e.g., find mates, food, shelter)</a:t>
            </a:r>
            <a:r>
              <a:rPr lang="en-US" sz="4800" dirty="0" smtClean="0">
                <a:solidFill>
                  <a:schemeClr val="bg1"/>
                </a:solidFill>
                <a:latin typeface="+mn-lt"/>
              </a:rPr>
              <a:t>.”</a:t>
            </a:r>
            <a:endParaRPr lang="en-CA" sz="4800" dirty="0">
              <a:solidFill>
                <a:schemeClr val="bg1"/>
              </a:solidFill>
              <a:latin typeface="+mn-lt"/>
            </a:endParaRPr>
          </a:p>
          <a:p>
            <a:pPr marL="0" indent="0">
              <a:buNone/>
            </a:pPr>
            <a:endParaRPr lang="en-US" dirty="0"/>
          </a:p>
        </p:txBody>
      </p:sp>
    </p:spTree>
    <p:extLst>
      <p:ext uri="{BB962C8B-B14F-4D97-AF65-F5344CB8AC3E}">
        <p14:creationId xmlns:p14="http://schemas.microsoft.com/office/powerpoint/2010/main" val="5648215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16000"/>
          </a:xfrm>
        </p:spPr>
        <p:txBody>
          <a:bodyPr>
            <a:normAutofit/>
          </a:bodyPr>
          <a:lstStyle/>
          <a:p>
            <a:r>
              <a:rPr lang="en-US" sz="4400" b="1" dirty="0" smtClean="0">
                <a:solidFill>
                  <a:srgbClr val="FFFF00"/>
                </a:solidFill>
                <a:latin typeface="+mn-lt"/>
              </a:rPr>
              <a:t>NO, IT IS </a:t>
            </a:r>
            <a:r>
              <a:rPr lang="en-US" sz="4400" b="1" dirty="0" smtClean="0">
                <a:solidFill>
                  <a:srgbClr val="FF0000"/>
                </a:solidFill>
                <a:latin typeface="+mn-lt"/>
              </a:rPr>
              <a:t>YOU</a:t>
            </a:r>
            <a:endParaRPr lang="en-US" sz="4400" b="1" dirty="0">
              <a:solidFill>
                <a:srgbClr val="FF0000"/>
              </a:solidFill>
              <a:latin typeface="+mn-lt"/>
            </a:endParaRPr>
          </a:p>
        </p:txBody>
      </p:sp>
      <p:sp>
        <p:nvSpPr>
          <p:cNvPr id="3" name="Content Placeholder 2"/>
          <p:cNvSpPr>
            <a:spLocks noGrp="1"/>
          </p:cNvSpPr>
          <p:nvPr>
            <p:ph sz="quarter" idx="10"/>
          </p:nvPr>
        </p:nvSpPr>
        <p:spPr>
          <a:xfrm>
            <a:off x="457200" y="1016000"/>
            <a:ext cx="8517467" cy="4889500"/>
          </a:xfrm>
        </p:spPr>
        <p:txBody>
          <a:bodyPr/>
          <a:lstStyle/>
          <a:p>
            <a:pPr marL="0" indent="0">
              <a:buNone/>
            </a:pPr>
            <a:r>
              <a:rPr lang="en-US" sz="3600" dirty="0" smtClean="0">
                <a:solidFill>
                  <a:srgbClr val="CCFFCC"/>
                </a:solidFill>
                <a:latin typeface="+mn-lt"/>
              </a:rPr>
              <a:t>“Consciousness</a:t>
            </a:r>
            <a:r>
              <a:rPr lang="en-US" sz="3600" dirty="0" smtClean="0">
                <a:solidFill>
                  <a:schemeClr val="bg1"/>
                </a:solidFill>
                <a:latin typeface="+mn-lt"/>
              </a:rPr>
              <a:t> </a:t>
            </a:r>
            <a:r>
              <a:rPr lang="en-US" sz="3600" dirty="0">
                <a:solidFill>
                  <a:schemeClr val="bg1"/>
                </a:solidFill>
                <a:latin typeface="+mn-lt"/>
              </a:rPr>
              <a:t>is the process of creating a model of the world using multiple feedback loops in various parameters (e.g., in temperature, space, time, and in relation to others), in order to accomplish a goal (e.g., find mates, food, shelter)</a:t>
            </a:r>
            <a:r>
              <a:rPr lang="en-US" sz="3600" dirty="0" smtClean="0">
                <a:solidFill>
                  <a:schemeClr val="bg1"/>
                </a:solidFill>
                <a:latin typeface="+mn-lt"/>
              </a:rPr>
              <a:t>.”</a:t>
            </a:r>
            <a:endParaRPr lang="en-CA" sz="3600" dirty="0">
              <a:solidFill>
                <a:schemeClr val="bg1"/>
              </a:solidFill>
              <a:latin typeface="+mn-lt"/>
            </a:endParaRPr>
          </a:p>
          <a:p>
            <a:endParaRPr lang="en-US" dirty="0"/>
          </a:p>
        </p:txBody>
      </p:sp>
      <p:pic>
        <p:nvPicPr>
          <p:cNvPr id="5" name="Picture 4" descr="michio_kaku_cover.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93126" y="4106333"/>
            <a:ext cx="1311086" cy="1989667"/>
          </a:xfrm>
          <a:prstGeom prst="rect">
            <a:avLst/>
          </a:prstGeom>
        </p:spPr>
      </p:pic>
    </p:spTree>
    <p:extLst>
      <p:ext uri="{BB962C8B-B14F-4D97-AF65-F5344CB8AC3E}">
        <p14:creationId xmlns:p14="http://schemas.microsoft.com/office/powerpoint/2010/main" val="10772979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7242"/>
            <a:ext cx="8229600" cy="1016000"/>
          </a:xfrm>
        </p:spPr>
        <p:txBody>
          <a:bodyPr>
            <a:normAutofit/>
          </a:bodyPr>
          <a:lstStyle/>
          <a:p>
            <a:r>
              <a:rPr lang="en-US" sz="4400" b="1" dirty="0" smtClean="0">
                <a:solidFill>
                  <a:srgbClr val="FFFF00"/>
                </a:solidFill>
                <a:latin typeface="+mn-lt"/>
              </a:rPr>
              <a:t>Could it be..?</a:t>
            </a:r>
            <a:endParaRPr lang="en-US" sz="4400" b="1" dirty="0">
              <a:solidFill>
                <a:srgbClr val="FFFF00"/>
              </a:solidFill>
              <a:latin typeface="+mn-lt"/>
            </a:endParaRPr>
          </a:p>
        </p:txBody>
      </p:sp>
      <p:sp>
        <p:nvSpPr>
          <p:cNvPr id="3" name="Content Placeholder 2"/>
          <p:cNvSpPr>
            <a:spLocks noGrp="1"/>
          </p:cNvSpPr>
          <p:nvPr>
            <p:ph sz="quarter" idx="10"/>
          </p:nvPr>
        </p:nvSpPr>
        <p:spPr>
          <a:xfrm>
            <a:off x="457200" y="1133242"/>
            <a:ext cx="8229600" cy="4592892"/>
          </a:xfrm>
        </p:spPr>
        <p:txBody>
          <a:bodyPr>
            <a:normAutofit/>
          </a:bodyPr>
          <a:lstStyle/>
          <a:p>
            <a:pPr marL="0" indent="0">
              <a:buNone/>
            </a:pPr>
            <a:r>
              <a:rPr lang="en-US" sz="3600" dirty="0" smtClean="0">
                <a:solidFill>
                  <a:schemeClr val="bg1"/>
                </a:solidFill>
                <a:latin typeface="+mn-lt"/>
              </a:rPr>
              <a:t>…That </a:t>
            </a:r>
            <a:r>
              <a:rPr lang="en-US" sz="3600" dirty="0" err="1" smtClean="0">
                <a:solidFill>
                  <a:schemeClr val="bg1"/>
                </a:solidFill>
                <a:latin typeface="+mn-lt"/>
              </a:rPr>
              <a:t>Kaku’s</a:t>
            </a:r>
            <a:r>
              <a:rPr lang="en-US" sz="3600" dirty="0" smtClean="0">
                <a:solidFill>
                  <a:schemeClr val="bg1"/>
                </a:solidFill>
                <a:latin typeface="+mn-lt"/>
              </a:rPr>
              <a:t> definition </a:t>
            </a:r>
            <a:r>
              <a:rPr lang="en-US" sz="3600" dirty="0">
                <a:solidFill>
                  <a:schemeClr val="bg1"/>
                </a:solidFill>
                <a:latin typeface="+mn-lt"/>
              </a:rPr>
              <a:t>o</a:t>
            </a:r>
            <a:r>
              <a:rPr lang="en-US" sz="3600" dirty="0" smtClean="0">
                <a:solidFill>
                  <a:schemeClr val="bg1"/>
                </a:solidFill>
                <a:latin typeface="+mn-lt"/>
              </a:rPr>
              <a:t>f Consciousness aligns </a:t>
            </a:r>
            <a:r>
              <a:rPr lang="en-US" sz="3600" dirty="0">
                <a:solidFill>
                  <a:schemeClr val="bg1"/>
                </a:solidFill>
                <a:latin typeface="+mn-lt"/>
              </a:rPr>
              <a:t>s</a:t>
            </a:r>
            <a:r>
              <a:rPr lang="en-US" sz="3600" dirty="0" smtClean="0">
                <a:solidFill>
                  <a:schemeClr val="bg1"/>
                </a:solidFill>
                <a:latin typeface="+mn-lt"/>
              </a:rPr>
              <a:t>o well with video games, because </a:t>
            </a:r>
            <a:r>
              <a:rPr lang="en-US" sz="3600" dirty="0" err="1" smtClean="0">
                <a:solidFill>
                  <a:schemeClr val="bg1"/>
                </a:solidFill>
                <a:latin typeface="+mn-lt"/>
              </a:rPr>
              <a:t>Bostrom</a:t>
            </a:r>
            <a:r>
              <a:rPr lang="en-US" sz="3600" dirty="0" smtClean="0">
                <a:solidFill>
                  <a:schemeClr val="bg1"/>
                </a:solidFill>
                <a:latin typeface="+mn-lt"/>
              </a:rPr>
              <a:t> is right; we are </a:t>
            </a:r>
            <a:r>
              <a:rPr lang="en-US" sz="3600" dirty="0" smtClean="0">
                <a:solidFill>
                  <a:srgbClr val="FF0000"/>
                </a:solidFill>
                <a:latin typeface="+mn-lt"/>
              </a:rPr>
              <a:t>in a video game</a:t>
            </a:r>
            <a:r>
              <a:rPr lang="en-US" sz="3600" dirty="0" smtClean="0">
                <a:solidFill>
                  <a:schemeClr val="bg1"/>
                </a:solidFill>
                <a:latin typeface="+mn-lt"/>
              </a:rPr>
              <a:t>. </a:t>
            </a:r>
            <a:endParaRPr lang="en-US" sz="3600" dirty="0">
              <a:solidFill>
                <a:schemeClr val="bg1"/>
              </a:solidFill>
              <a:latin typeface="+mn-lt"/>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01065" y="3353886"/>
            <a:ext cx="2412051" cy="2372248"/>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1891" y="3066356"/>
            <a:ext cx="1964872" cy="2947308"/>
          </a:xfrm>
          <a:prstGeom prst="rect">
            <a:avLst/>
          </a:prstGeom>
        </p:spPr>
      </p:pic>
    </p:spTree>
    <p:extLst>
      <p:ext uri="{BB962C8B-B14F-4D97-AF65-F5344CB8AC3E}">
        <p14:creationId xmlns:p14="http://schemas.microsoft.com/office/powerpoint/2010/main" val="7126564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696"/>
            <a:ext cx="8585626" cy="1898119"/>
          </a:xfrm>
        </p:spPr>
        <p:txBody>
          <a:bodyPr>
            <a:noAutofit/>
          </a:bodyPr>
          <a:lstStyle/>
          <a:p>
            <a:r>
              <a:rPr lang="en-US" b="1" dirty="0" smtClean="0">
                <a:solidFill>
                  <a:srgbClr val="FFFF00"/>
                </a:solidFill>
                <a:latin typeface="+mn-lt"/>
              </a:rPr>
              <a:t>Is this why we are </a:t>
            </a:r>
            <a:r>
              <a:rPr lang="en-US" b="1" dirty="0" smtClean="0">
                <a:solidFill>
                  <a:schemeClr val="bg1"/>
                </a:solidFill>
                <a:latin typeface="+mn-lt"/>
              </a:rPr>
              <a:t>so obsessed </a:t>
            </a:r>
            <a:r>
              <a:rPr lang="en-US" b="1" dirty="0" smtClean="0">
                <a:solidFill>
                  <a:srgbClr val="FFFF00"/>
                </a:solidFill>
                <a:latin typeface="+mn-lt"/>
              </a:rPr>
              <a:t>with pursuing </a:t>
            </a:r>
            <a:r>
              <a:rPr lang="en-US" b="1" dirty="0" smtClean="0">
                <a:solidFill>
                  <a:srgbClr val="FF0000"/>
                </a:solidFill>
                <a:latin typeface="+mn-lt"/>
              </a:rPr>
              <a:t>confusion</a:t>
            </a:r>
            <a:r>
              <a:rPr lang="en-US" b="1" dirty="0" smtClean="0">
                <a:solidFill>
                  <a:srgbClr val="FFFF00"/>
                </a:solidFill>
                <a:latin typeface="+mn-lt"/>
              </a:rPr>
              <a:t> between what is virtual and what is real?</a:t>
            </a:r>
            <a:endParaRPr lang="en-US" b="1" dirty="0">
              <a:solidFill>
                <a:srgbClr val="FFFF00"/>
              </a:solidFill>
              <a:latin typeface="+mn-lt"/>
            </a:endParaRPr>
          </a:p>
        </p:txBody>
      </p:sp>
      <p:pic>
        <p:nvPicPr>
          <p:cNvPr id="6" name="Content Placeholder 5" descr="Orlovsky_and_Oculus_Rift.jpg"/>
          <p:cNvPicPr>
            <a:picLocks noGrp="1" noChangeAspect="1"/>
          </p:cNvPicPr>
          <p:nvPr>
            <p:ph sz="quarter" idx="10"/>
          </p:nvPr>
        </p:nvPicPr>
        <p:blipFill rotWithShape="1">
          <a:blip r:embed="rId2" cstate="email">
            <a:extLst>
              <a:ext uri="{28A0092B-C50C-407E-A947-70E740481C1C}">
                <a14:useLocalDpi xmlns:a14="http://schemas.microsoft.com/office/drawing/2010/main"/>
              </a:ext>
            </a:extLst>
          </a:blip>
          <a:srcRect/>
          <a:stretch/>
        </p:blipFill>
        <p:spPr>
          <a:xfrm>
            <a:off x="1604821" y="2093513"/>
            <a:ext cx="5864983" cy="3824675"/>
          </a:xfrm>
        </p:spPr>
      </p:pic>
    </p:spTree>
    <p:extLst>
      <p:ext uri="{BB962C8B-B14F-4D97-AF65-F5344CB8AC3E}">
        <p14:creationId xmlns:p14="http://schemas.microsoft.com/office/powerpoint/2010/main" val="5734974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876"/>
            <a:ext cx="8229600" cy="1016000"/>
          </a:xfrm>
        </p:spPr>
        <p:txBody>
          <a:bodyPr>
            <a:normAutofit/>
          </a:bodyPr>
          <a:lstStyle/>
          <a:p>
            <a:r>
              <a:rPr lang="en-US" sz="4400" b="1" dirty="0" smtClean="0">
                <a:solidFill>
                  <a:srgbClr val="FFFF00"/>
                </a:solidFill>
                <a:latin typeface="+mn-lt"/>
              </a:rPr>
              <a:t>If you want to go all the way…</a:t>
            </a:r>
            <a:endParaRPr lang="en-US" sz="4400" b="1" dirty="0">
              <a:solidFill>
                <a:srgbClr val="FFFF00"/>
              </a:solidFill>
              <a:latin typeface="+mn-lt"/>
            </a:endParaRPr>
          </a:p>
        </p:txBody>
      </p:sp>
      <p:pic>
        <p:nvPicPr>
          <p:cNvPr id="4" name="Content Placeholder 3" descr="Screen Shot 2014-10-29 at 10.20.53 AM.png"/>
          <p:cNvPicPr>
            <a:picLocks noGrp="1" noChangeAspect="1"/>
          </p:cNvPicPr>
          <p:nvPr>
            <p:ph sz="quarter" idx="10"/>
          </p:nvPr>
        </p:nvPicPr>
        <p:blipFill rotWithShape="1">
          <a:blip r:embed="rId2" cstate="email">
            <a:extLst>
              <a:ext uri="{28A0092B-C50C-407E-A947-70E740481C1C}">
                <a14:useLocalDpi xmlns:a14="http://schemas.microsoft.com/office/drawing/2010/main"/>
              </a:ext>
            </a:extLst>
          </a:blip>
          <a:srcRect l="-656" r="-431"/>
          <a:stretch/>
        </p:blipFill>
        <p:spPr>
          <a:xfrm>
            <a:off x="1822182" y="1711552"/>
            <a:ext cx="5315666" cy="4014561"/>
          </a:xfrm>
        </p:spPr>
      </p:pic>
      <p:pic>
        <p:nvPicPr>
          <p:cNvPr id="5" name="Picture 4" descr="Screen Shot 2014-10-29 at 10.20.20 A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45087" y="929175"/>
            <a:ext cx="6064980" cy="782377"/>
          </a:xfrm>
          <a:prstGeom prst="rect">
            <a:avLst/>
          </a:prstGeom>
        </p:spPr>
      </p:pic>
      <p:sp>
        <p:nvSpPr>
          <p:cNvPr id="6" name="Rectangle 5"/>
          <p:cNvSpPr/>
          <p:nvPr/>
        </p:nvSpPr>
        <p:spPr>
          <a:xfrm rot="10800000" flipV="1">
            <a:off x="810123" y="5726113"/>
            <a:ext cx="8333877" cy="276999"/>
          </a:xfrm>
          <a:prstGeom prst="rect">
            <a:avLst/>
          </a:prstGeom>
        </p:spPr>
        <p:txBody>
          <a:bodyPr wrap="square">
            <a:spAutoFit/>
          </a:bodyPr>
          <a:lstStyle/>
          <a:p>
            <a:r>
              <a:rPr lang="en-US" sz="1200" dirty="0">
                <a:solidFill>
                  <a:prstClr val="black"/>
                </a:solidFill>
                <a:latin typeface="Arial"/>
                <a:hlinkClick r:id="rId4"/>
              </a:rPr>
              <a:t>http://www.dailymail.co.uk/sciencetech/article-2522482/Is-universe-hologram-Physicists-believe-live-</a:t>
            </a:r>
            <a:r>
              <a:rPr lang="en-US" sz="1200" dirty="0" smtClean="0">
                <a:solidFill>
                  <a:prstClr val="black"/>
                </a:solidFill>
                <a:latin typeface="Arial"/>
                <a:hlinkClick r:id="rId4"/>
              </a:rPr>
              <a:t>projection.html</a:t>
            </a:r>
            <a:r>
              <a:rPr lang="en-US" sz="1200" dirty="0" smtClean="0">
                <a:solidFill>
                  <a:prstClr val="black"/>
                </a:solidFill>
                <a:latin typeface="Arial"/>
              </a:rPr>
              <a:t> </a:t>
            </a:r>
            <a:endParaRPr lang="en-US" sz="1200" dirty="0">
              <a:solidFill>
                <a:prstClr val="black"/>
              </a:solidFill>
              <a:latin typeface="Arial"/>
            </a:endParaRPr>
          </a:p>
        </p:txBody>
      </p:sp>
    </p:spTree>
    <p:extLst>
      <p:ext uri="{BB962C8B-B14F-4D97-AF65-F5344CB8AC3E}">
        <p14:creationId xmlns:p14="http://schemas.microsoft.com/office/powerpoint/2010/main" val="8646814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634899"/>
            <a:ext cx="8229600" cy="5091235"/>
          </a:xfrm>
        </p:spPr>
        <p:txBody>
          <a:bodyPr>
            <a:normAutofit/>
          </a:bodyPr>
          <a:lstStyle/>
          <a:p>
            <a:pPr marL="0" indent="0">
              <a:buNone/>
            </a:pPr>
            <a:r>
              <a:rPr lang="en-US" sz="4000" b="1" dirty="0" smtClean="0">
                <a:solidFill>
                  <a:srgbClr val="FF0000"/>
                </a:solidFill>
                <a:latin typeface="+mn-lt"/>
              </a:rPr>
              <a:t>Remember</a:t>
            </a:r>
            <a:r>
              <a:rPr lang="en-US" sz="4000" b="1" dirty="0" smtClean="0">
                <a:solidFill>
                  <a:srgbClr val="92D050"/>
                </a:solidFill>
                <a:latin typeface="+mn-lt"/>
              </a:rPr>
              <a:t>:</a:t>
            </a:r>
          </a:p>
          <a:p>
            <a:pPr marL="0" indent="0">
              <a:buNone/>
            </a:pPr>
            <a:r>
              <a:rPr lang="en-US" sz="4000" b="1" dirty="0" smtClean="0">
                <a:solidFill>
                  <a:srgbClr val="FFFF00"/>
                </a:solidFill>
                <a:latin typeface="+mn-lt"/>
              </a:rPr>
              <a:t>Causation</a:t>
            </a:r>
          </a:p>
          <a:p>
            <a:pPr marL="0" indent="0">
              <a:buNone/>
            </a:pPr>
            <a:r>
              <a:rPr lang="en-US" sz="4000" b="1" dirty="0" smtClean="0">
                <a:solidFill>
                  <a:schemeClr val="bg1"/>
                </a:solidFill>
                <a:latin typeface="+mn-lt"/>
              </a:rPr>
              <a:t> or </a:t>
            </a:r>
          </a:p>
          <a:p>
            <a:pPr marL="0" indent="0">
              <a:buNone/>
            </a:pPr>
            <a:r>
              <a:rPr lang="en-US" sz="4000" b="1" dirty="0" smtClean="0">
                <a:solidFill>
                  <a:srgbClr val="FFFF00"/>
                </a:solidFill>
                <a:latin typeface="+mn-lt"/>
              </a:rPr>
              <a:t>Correlation</a:t>
            </a:r>
            <a:r>
              <a:rPr lang="en-US" sz="4000" b="1" dirty="0" smtClean="0">
                <a:solidFill>
                  <a:schemeClr val="accent5"/>
                </a:solidFill>
                <a:latin typeface="+mn-lt"/>
              </a:rPr>
              <a:t>?</a:t>
            </a:r>
          </a:p>
          <a:p>
            <a:pPr marL="0" indent="0">
              <a:buNone/>
            </a:pPr>
            <a:endParaRPr lang="en-US" sz="4000" b="1" dirty="0">
              <a:solidFill>
                <a:srgbClr val="FFFF00"/>
              </a:solidFill>
              <a:latin typeface="+mn-lt"/>
            </a:endParaRPr>
          </a:p>
          <a:p>
            <a:pPr marL="0" indent="0">
              <a:buNone/>
            </a:pPr>
            <a:endParaRPr lang="en-US" sz="4000" b="1" dirty="0">
              <a:solidFill>
                <a:srgbClr val="FFFF00"/>
              </a:solidFill>
              <a:latin typeface="+mn-lt"/>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60081" y="1698171"/>
            <a:ext cx="4517911" cy="3414156"/>
          </a:xfrm>
          <a:prstGeom prst="rect">
            <a:avLst/>
          </a:prstGeom>
        </p:spPr>
      </p:pic>
    </p:spTree>
    <p:extLst>
      <p:ext uri="{BB962C8B-B14F-4D97-AF65-F5344CB8AC3E}">
        <p14:creationId xmlns:p14="http://schemas.microsoft.com/office/powerpoint/2010/main" val="6795766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544"/>
            <a:ext cx="8229600" cy="1016000"/>
          </a:xfrm>
        </p:spPr>
        <p:txBody>
          <a:bodyPr>
            <a:normAutofit/>
          </a:bodyPr>
          <a:lstStyle/>
          <a:p>
            <a:r>
              <a:rPr lang="en-US" sz="4800" b="1" dirty="0" smtClean="0">
                <a:solidFill>
                  <a:srgbClr val="FFFF00"/>
                </a:solidFill>
                <a:latin typeface="+mn-lt"/>
              </a:rPr>
              <a:t>But even if not</a:t>
            </a:r>
            <a:r>
              <a:rPr lang="en-US" sz="4800" b="1" dirty="0" smtClean="0">
                <a:solidFill>
                  <a:srgbClr val="FF0000"/>
                </a:solidFill>
                <a:latin typeface="+mn-lt"/>
              </a:rPr>
              <a:t>…</a:t>
            </a:r>
            <a:endParaRPr lang="en-US" sz="4800" b="1" dirty="0">
              <a:solidFill>
                <a:srgbClr val="FF0000"/>
              </a:solidFill>
              <a:latin typeface="+mn-lt"/>
            </a:endParaRPr>
          </a:p>
        </p:txBody>
      </p:sp>
      <p:sp>
        <p:nvSpPr>
          <p:cNvPr id="3" name="Content Placeholder 2"/>
          <p:cNvSpPr>
            <a:spLocks noGrp="1"/>
          </p:cNvSpPr>
          <p:nvPr>
            <p:ph sz="quarter" idx="10"/>
          </p:nvPr>
        </p:nvSpPr>
        <p:spPr>
          <a:xfrm>
            <a:off x="457200" y="1035544"/>
            <a:ext cx="8229600" cy="4690590"/>
          </a:xfrm>
        </p:spPr>
        <p:txBody>
          <a:bodyPr>
            <a:normAutofit/>
          </a:bodyPr>
          <a:lstStyle/>
          <a:p>
            <a:pPr marL="0" indent="0">
              <a:buNone/>
            </a:pPr>
            <a:r>
              <a:rPr lang="en-US" sz="3600" b="1" dirty="0" smtClean="0">
                <a:solidFill>
                  <a:schemeClr val="bg1"/>
                </a:solidFill>
                <a:latin typeface="+mn-lt"/>
              </a:rPr>
              <a:t>Even if conventional explanation…</a:t>
            </a:r>
          </a:p>
          <a:p>
            <a:pPr marL="0" indent="0">
              <a:buNone/>
            </a:pPr>
            <a:r>
              <a:rPr lang="en-US" sz="3600" b="1" dirty="0" smtClean="0">
                <a:solidFill>
                  <a:schemeClr val="accent5"/>
                </a:solidFill>
                <a:latin typeface="+mn-lt"/>
              </a:rPr>
              <a:t>Remember</a:t>
            </a:r>
            <a:r>
              <a:rPr lang="en-US" sz="3600" b="1" dirty="0" smtClean="0">
                <a:solidFill>
                  <a:schemeClr val="bg1"/>
                </a:solidFill>
                <a:latin typeface="+mn-lt"/>
              </a:rPr>
              <a:t> this question</a:t>
            </a:r>
            <a:r>
              <a:rPr lang="en-US" sz="3600" b="1" dirty="0" smtClean="0">
                <a:solidFill>
                  <a:srgbClr val="FF0000"/>
                </a:solidFill>
                <a:latin typeface="+mn-lt"/>
              </a:rPr>
              <a:t>?</a:t>
            </a:r>
            <a:endParaRPr lang="en-US" sz="3600" b="1" dirty="0">
              <a:solidFill>
                <a:srgbClr val="FF0000"/>
              </a:solidFill>
              <a:latin typeface="+mn-lt"/>
            </a:endParaRPr>
          </a:p>
        </p:txBody>
      </p:sp>
      <p:pic>
        <p:nvPicPr>
          <p:cNvPr id="4" name="Picture 3" descr="IMG_0893.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99058" y="2330778"/>
            <a:ext cx="4764902" cy="3558971"/>
          </a:xfrm>
          <a:prstGeom prst="rect">
            <a:avLst/>
          </a:prstGeom>
        </p:spPr>
      </p:pic>
    </p:spTree>
    <p:extLst>
      <p:ext uri="{BB962C8B-B14F-4D97-AF65-F5344CB8AC3E}">
        <p14:creationId xmlns:p14="http://schemas.microsoft.com/office/powerpoint/2010/main" val="13262175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0"/>
            <a:ext cx="8229600" cy="1016000"/>
          </a:xfrm>
        </p:spPr>
        <p:txBody>
          <a:bodyPr>
            <a:normAutofit fontScale="90000"/>
          </a:bodyPr>
          <a:lstStyle/>
          <a:p>
            <a:r>
              <a:rPr lang="en-US" sz="6000" b="1" dirty="0" smtClean="0">
                <a:solidFill>
                  <a:srgbClr val="FF0000"/>
                </a:solidFill>
                <a:latin typeface="+mn-lt"/>
                <a:cs typeface="Andale Mono"/>
              </a:rPr>
              <a:t>WHY?</a:t>
            </a:r>
            <a:endParaRPr lang="en-US" sz="6000" b="1" dirty="0">
              <a:solidFill>
                <a:srgbClr val="FF0000"/>
              </a:solidFill>
              <a:latin typeface="+mn-lt"/>
              <a:cs typeface="Andale Mono"/>
            </a:endParaRPr>
          </a:p>
        </p:txBody>
      </p:sp>
      <p:sp>
        <p:nvSpPr>
          <p:cNvPr id="3" name="Content Placeholder 2"/>
          <p:cNvSpPr>
            <a:spLocks noGrp="1"/>
          </p:cNvSpPr>
          <p:nvPr>
            <p:ph sz="quarter" idx="10"/>
          </p:nvPr>
        </p:nvSpPr>
        <p:spPr>
          <a:xfrm>
            <a:off x="457200" y="1019921"/>
            <a:ext cx="8508826" cy="5195818"/>
          </a:xfrm>
        </p:spPr>
        <p:txBody>
          <a:bodyPr>
            <a:normAutofit fontScale="85000" lnSpcReduction="20000"/>
          </a:bodyPr>
          <a:lstStyle/>
          <a:p>
            <a:pPr marL="0" indent="0">
              <a:lnSpc>
                <a:spcPct val="100000"/>
              </a:lnSpc>
              <a:buNone/>
            </a:pPr>
            <a:r>
              <a:rPr lang="en-US" sz="3600" dirty="0" smtClean="0">
                <a:solidFill>
                  <a:schemeClr val="bg1"/>
                </a:solidFill>
                <a:latin typeface="+mn-lt"/>
                <a:cs typeface="Lucida Console"/>
              </a:rPr>
              <a:t>“</a:t>
            </a:r>
            <a:r>
              <a:rPr lang="en-US" sz="3600" dirty="0" smtClean="0">
                <a:solidFill>
                  <a:srgbClr val="FFFF00"/>
                </a:solidFill>
                <a:latin typeface="+mn-lt"/>
                <a:cs typeface="Lucida Console"/>
              </a:rPr>
              <a:t>Equally strange is our general addiction to games</a:t>
            </a:r>
            <a:r>
              <a:rPr lang="en-US" sz="3600" dirty="0" smtClean="0">
                <a:solidFill>
                  <a:schemeClr val="bg1"/>
                </a:solidFill>
                <a:latin typeface="+mn-lt"/>
                <a:cs typeface="Lucida Console"/>
              </a:rPr>
              <a:t>, both physical and mental. The profusion of games is truly startling: card games, board games, word games, ball games, </a:t>
            </a:r>
            <a:r>
              <a:rPr lang="en-US" sz="3600" dirty="0" smtClean="0">
                <a:solidFill>
                  <a:srgbClr val="FFFF00"/>
                </a:solidFill>
                <a:latin typeface="+mn-lt"/>
                <a:cs typeface="Lucida Console"/>
              </a:rPr>
              <a:t>electronic games</a:t>
            </a:r>
            <a:r>
              <a:rPr lang="en-US" sz="3600" dirty="0" smtClean="0">
                <a:solidFill>
                  <a:schemeClr val="bg1"/>
                </a:solidFill>
                <a:latin typeface="+mn-lt"/>
                <a:cs typeface="Lucida Console"/>
              </a:rPr>
              <a:t>….</a:t>
            </a:r>
            <a:r>
              <a:rPr lang="en-US" sz="3600" dirty="0" smtClean="0">
                <a:solidFill>
                  <a:srgbClr val="FFFF00"/>
                </a:solidFill>
                <a:latin typeface="+mn-lt"/>
                <a:cs typeface="Lucida Console"/>
              </a:rPr>
              <a:t>We even assemble in huge crowds to watch others playing games</a:t>
            </a:r>
            <a:r>
              <a:rPr lang="en-US" sz="3600" dirty="0" smtClean="0">
                <a:solidFill>
                  <a:schemeClr val="bg1"/>
                </a:solidFill>
                <a:latin typeface="+mn-lt"/>
                <a:cs typeface="Lucida Console"/>
              </a:rPr>
              <a:t>. What does all this mean? Do we simply get easily bored and cannot tolerate inactivity? I can find nothing in the literature of scientific psychology that helps me to understand such bizarre behavior.”</a:t>
            </a:r>
          </a:p>
          <a:p>
            <a:pPr marL="0" indent="0">
              <a:buNone/>
            </a:pPr>
            <a:endParaRPr lang="en-US" sz="1800" dirty="0" smtClean="0">
              <a:solidFill>
                <a:schemeClr val="bg1"/>
              </a:solidFill>
              <a:latin typeface="+mn-lt"/>
              <a:cs typeface="Lucida Console"/>
            </a:endParaRPr>
          </a:p>
          <a:p>
            <a:pPr marL="0" indent="0">
              <a:buNone/>
            </a:pPr>
            <a:r>
              <a:rPr lang="en-US" sz="1800" dirty="0" smtClean="0">
                <a:solidFill>
                  <a:schemeClr val="bg1"/>
                </a:solidFill>
                <a:latin typeface="+mn-lt"/>
                <a:cs typeface="Lucida Console"/>
              </a:rPr>
              <a:t>The Human Legacy (1982)</a:t>
            </a:r>
          </a:p>
          <a:p>
            <a:pPr marL="0" indent="0">
              <a:buNone/>
            </a:pPr>
            <a:r>
              <a:rPr lang="en-US" sz="1800" dirty="0" smtClean="0">
                <a:solidFill>
                  <a:schemeClr val="bg1"/>
                </a:solidFill>
                <a:latin typeface="+mn-lt"/>
                <a:cs typeface="Lucida Console"/>
              </a:rPr>
              <a:t>Leon Festinger</a:t>
            </a:r>
            <a:endParaRPr lang="en-US" sz="1800" dirty="0">
              <a:solidFill>
                <a:schemeClr val="bg1"/>
              </a:solidFill>
              <a:latin typeface="+mn-lt"/>
              <a:cs typeface="Lucida Console"/>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29195" y="5072386"/>
            <a:ext cx="912040" cy="1412766"/>
          </a:xfrm>
          <a:prstGeom prst="rect">
            <a:avLst/>
          </a:prstGeom>
        </p:spPr>
      </p:pic>
    </p:spTree>
    <p:extLst>
      <p:ext uri="{BB962C8B-B14F-4D97-AF65-F5344CB8AC3E}">
        <p14:creationId xmlns:p14="http://schemas.microsoft.com/office/powerpoint/2010/main" val="10063301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0"/>
            <a:ext cx="8686800" cy="1204935"/>
          </a:xfrm>
        </p:spPr>
        <p:txBody>
          <a:bodyPr>
            <a:normAutofit fontScale="90000"/>
          </a:bodyPr>
          <a:lstStyle/>
          <a:p>
            <a:r>
              <a:rPr lang="en-US" dirty="0"/>
              <a:t/>
            </a:r>
            <a:br>
              <a:rPr lang="en-US" dirty="0"/>
            </a:br>
            <a:r>
              <a:rPr lang="en-US" sz="4900" b="1" dirty="0" smtClean="0">
                <a:solidFill>
                  <a:srgbClr val="FFFF00"/>
                </a:solidFill>
                <a:latin typeface="+mn-lt"/>
              </a:rPr>
              <a:t>Perhaps we can answer that…</a:t>
            </a:r>
            <a:br>
              <a:rPr lang="en-US" sz="4900" b="1" dirty="0" smtClean="0">
                <a:solidFill>
                  <a:srgbClr val="FFFF00"/>
                </a:solidFill>
                <a:latin typeface="+mn-lt"/>
              </a:rPr>
            </a:br>
            <a:r>
              <a:rPr lang="en-US" sz="4900" b="1" dirty="0" smtClean="0">
                <a:solidFill>
                  <a:srgbClr val="FFFF00"/>
                </a:solidFill>
                <a:latin typeface="+mn-lt"/>
              </a:rPr>
              <a:t>at least</a:t>
            </a:r>
            <a:r>
              <a:rPr lang="en-US" sz="4900" dirty="0">
                <a:solidFill>
                  <a:srgbClr val="FFFF00"/>
                </a:solidFill>
                <a:latin typeface="+mn-lt"/>
              </a:rPr>
              <a:t/>
            </a:r>
            <a:br>
              <a:rPr lang="en-US" sz="4900" dirty="0">
                <a:solidFill>
                  <a:srgbClr val="FFFF00"/>
                </a:solidFill>
                <a:latin typeface="+mn-lt"/>
              </a:rPr>
            </a:br>
            <a:endParaRPr lang="en-US" sz="4900" dirty="0">
              <a:solidFill>
                <a:srgbClr val="FFFF00"/>
              </a:solidFill>
              <a:latin typeface="+mn-lt"/>
            </a:endParaRPr>
          </a:p>
        </p:txBody>
      </p:sp>
      <p:sp>
        <p:nvSpPr>
          <p:cNvPr id="3" name="Content Placeholder 2"/>
          <p:cNvSpPr>
            <a:spLocks noGrp="1"/>
          </p:cNvSpPr>
          <p:nvPr>
            <p:ph sz="quarter" idx="10"/>
          </p:nvPr>
        </p:nvSpPr>
        <p:spPr>
          <a:xfrm>
            <a:off x="457200" y="1408135"/>
            <a:ext cx="8229600" cy="4317999"/>
          </a:xfrm>
        </p:spPr>
        <p:txBody>
          <a:bodyPr>
            <a:normAutofit/>
          </a:bodyPr>
          <a:lstStyle/>
          <a:p>
            <a:pPr marL="0" indent="0">
              <a:buNone/>
            </a:pPr>
            <a:r>
              <a:rPr lang="en-US" sz="4400" dirty="0" smtClean="0">
                <a:solidFill>
                  <a:schemeClr val="bg1"/>
                </a:solidFill>
                <a:latin typeface="Arial Hebrew Scholar"/>
                <a:cs typeface="Arial Hebrew Scholar"/>
              </a:rPr>
              <a:t>How we are </a:t>
            </a:r>
            <a:r>
              <a:rPr lang="en-US" sz="4400" dirty="0" smtClean="0">
                <a:solidFill>
                  <a:srgbClr val="CCFFCC"/>
                </a:solidFill>
                <a:latin typeface="Arial Hebrew Scholar"/>
                <a:cs typeface="Arial Hebrew Scholar"/>
              </a:rPr>
              <a:t>conscious</a:t>
            </a:r>
            <a:r>
              <a:rPr lang="en-US" sz="4400" dirty="0" smtClean="0">
                <a:solidFill>
                  <a:schemeClr val="bg1"/>
                </a:solidFill>
                <a:latin typeface="Arial Hebrew Scholar"/>
                <a:cs typeface="Arial Hebrew Scholar"/>
              </a:rPr>
              <a:t> </a:t>
            </a:r>
            <a:r>
              <a:rPr lang="en-US" sz="4400" dirty="0">
                <a:solidFill>
                  <a:schemeClr val="bg1"/>
                </a:solidFill>
                <a:latin typeface="Arial Hebrew Scholar"/>
                <a:cs typeface="Arial Hebrew Scholar"/>
              </a:rPr>
              <a:t>&amp;</a:t>
            </a:r>
            <a:r>
              <a:rPr lang="en-US" sz="4400" dirty="0" smtClean="0">
                <a:solidFill>
                  <a:schemeClr val="bg1"/>
                </a:solidFill>
                <a:latin typeface="Arial Hebrew Scholar"/>
                <a:cs typeface="Arial Hebrew Scholar"/>
              </a:rPr>
              <a:t> </a:t>
            </a:r>
          </a:p>
          <a:p>
            <a:pPr marL="0" indent="0">
              <a:buNone/>
            </a:pPr>
            <a:r>
              <a:rPr lang="en-US" sz="4400" dirty="0" smtClean="0">
                <a:solidFill>
                  <a:schemeClr val="bg1"/>
                </a:solidFill>
                <a:latin typeface="Arial Hebrew Scholar"/>
                <a:cs typeface="Arial Hebrew Scholar"/>
              </a:rPr>
              <a:t>how we </a:t>
            </a:r>
            <a:r>
              <a:rPr lang="en-US" sz="4400" dirty="0" smtClean="0">
                <a:solidFill>
                  <a:srgbClr val="CCFFCC"/>
                </a:solidFill>
                <a:latin typeface="Arial Hebrew Scholar"/>
                <a:cs typeface="Arial Hebrew Scholar"/>
              </a:rPr>
              <a:t>(video) game</a:t>
            </a:r>
            <a:r>
              <a:rPr lang="en-US" sz="4400" dirty="0" smtClean="0">
                <a:solidFill>
                  <a:schemeClr val="bg1"/>
                </a:solidFill>
                <a:latin typeface="Arial Hebrew Scholar"/>
                <a:cs typeface="Arial Hebrew Scholar"/>
              </a:rPr>
              <a:t> </a:t>
            </a:r>
          </a:p>
          <a:p>
            <a:pPr marL="0" indent="0">
              <a:buNone/>
            </a:pPr>
            <a:r>
              <a:rPr lang="en-US" sz="4400" dirty="0" smtClean="0">
                <a:solidFill>
                  <a:schemeClr val="bg1"/>
                </a:solidFill>
                <a:latin typeface="Arial Hebrew Scholar"/>
                <a:cs typeface="Arial Hebrew Scholar"/>
              </a:rPr>
              <a:t>appear to be </a:t>
            </a:r>
          </a:p>
          <a:p>
            <a:pPr marL="0" indent="0">
              <a:buNone/>
            </a:pPr>
            <a:r>
              <a:rPr lang="en-US" sz="4400" dirty="0" smtClean="0">
                <a:solidFill>
                  <a:schemeClr val="bg1"/>
                </a:solidFill>
                <a:latin typeface="Arial Hebrew Scholar"/>
                <a:cs typeface="Arial Hebrew Scholar"/>
              </a:rPr>
              <a:t>profoundly </a:t>
            </a:r>
            <a:r>
              <a:rPr lang="en-US" sz="4400" dirty="0" smtClean="0">
                <a:solidFill>
                  <a:srgbClr val="CCFFCC"/>
                </a:solidFill>
                <a:latin typeface="Arial Hebrew Scholar"/>
                <a:cs typeface="Arial Hebrew Scholar"/>
              </a:rPr>
              <a:t>aligned</a:t>
            </a:r>
            <a:r>
              <a:rPr lang="en-US" sz="4400" dirty="0">
                <a:solidFill>
                  <a:schemeClr val="bg1"/>
                </a:solidFill>
                <a:latin typeface="Arial Hebrew Scholar"/>
                <a:cs typeface="Arial Hebrew Scholar"/>
              </a:rPr>
              <a:t>.</a:t>
            </a:r>
          </a:p>
        </p:txBody>
      </p:sp>
      <p:pic>
        <p:nvPicPr>
          <p:cNvPr id="4" name="Picture 3" descr="IMG_1123.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33565" y="4005587"/>
            <a:ext cx="2953235" cy="2214927"/>
          </a:xfrm>
          <a:prstGeom prst="rect">
            <a:avLst/>
          </a:prstGeom>
        </p:spPr>
      </p:pic>
    </p:spTree>
    <p:extLst>
      <p:ext uri="{BB962C8B-B14F-4D97-AF65-F5344CB8AC3E}">
        <p14:creationId xmlns:p14="http://schemas.microsoft.com/office/powerpoint/2010/main" val="1957026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143359"/>
          </a:xfrm>
        </p:spPr>
        <p:txBody>
          <a:bodyPr>
            <a:noAutofit/>
          </a:bodyPr>
          <a:lstStyle/>
          <a:p>
            <a:r>
              <a:rPr lang="en-US" b="1" dirty="0" smtClean="0">
                <a:latin typeface="+mn-lt"/>
              </a:rPr>
              <a:t/>
            </a:r>
            <a:br>
              <a:rPr lang="en-US" b="1" dirty="0" smtClean="0">
                <a:latin typeface="+mn-lt"/>
              </a:rPr>
            </a:br>
            <a:r>
              <a:rPr lang="en-US" b="1" dirty="0" smtClean="0">
                <a:solidFill>
                  <a:srgbClr val="FFFF00"/>
                </a:solidFill>
                <a:latin typeface="+mn-lt"/>
              </a:rPr>
              <a:t>For </a:t>
            </a:r>
            <a:r>
              <a:rPr lang="en-CA" b="1" dirty="0">
                <a:solidFill>
                  <a:srgbClr val="FFFF00"/>
                </a:solidFill>
                <a:latin typeface="+mn-lt"/>
              </a:rPr>
              <a:t>full privileges on </a:t>
            </a:r>
            <a:r>
              <a:rPr lang="en-CA" b="1" dirty="0" smtClean="0">
                <a:solidFill>
                  <a:srgbClr val="FFFF00"/>
                </a:solidFill>
                <a:latin typeface="+mn-lt"/>
              </a:rPr>
              <a:t>the website </a:t>
            </a:r>
            <a:r>
              <a:rPr lang="en-CA" b="1" dirty="0">
                <a:latin typeface="+mn-lt"/>
              </a:rPr>
              <a:t/>
            </a:r>
            <a:br>
              <a:rPr lang="en-CA" b="1" dirty="0">
                <a:latin typeface="+mn-lt"/>
              </a:rPr>
            </a:br>
            <a:endParaRPr lang="en-US" b="1" dirty="0">
              <a:latin typeface="+mn-lt"/>
            </a:endParaRPr>
          </a:p>
        </p:txBody>
      </p:sp>
      <p:sp>
        <p:nvSpPr>
          <p:cNvPr id="3" name="Content Placeholder 2"/>
          <p:cNvSpPr>
            <a:spLocks noGrp="1"/>
          </p:cNvSpPr>
          <p:nvPr>
            <p:ph sz="quarter" idx="10"/>
          </p:nvPr>
        </p:nvSpPr>
        <p:spPr>
          <a:xfrm>
            <a:off x="457200" y="1143359"/>
            <a:ext cx="8686800" cy="4858558"/>
          </a:xfrm>
        </p:spPr>
        <p:txBody>
          <a:bodyPr>
            <a:normAutofit lnSpcReduction="10000"/>
          </a:bodyPr>
          <a:lstStyle/>
          <a:p>
            <a:pPr marL="0" indent="0">
              <a:buNone/>
            </a:pPr>
            <a:r>
              <a:rPr lang="en-CA" sz="3200" dirty="0" smtClean="0">
                <a:solidFill>
                  <a:schemeClr val="bg1"/>
                </a:solidFill>
                <a:latin typeface="+mn-lt"/>
              </a:rPr>
              <a:t>1</a:t>
            </a:r>
            <a:r>
              <a:rPr lang="en-CA" sz="3200" dirty="0">
                <a:solidFill>
                  <a:schemeClr val="bg1"/>
                </a:solidFill>
                <a:latin typeface="+mn-lt"/>
              </a:rPr>
              <a:t>. Please create an account at </a:t>
            </a:r>
            <a:r>
              <a:rPr lang="en-CA" sz="3200" dirty="0">
                <a:solidFill>
                  <a:schemeClr val="bg1"/>
                </a:solidFill>
                <a:latin typeface="+mn-lt"/>
                <a:hlinkClick r:id="rId2"/>
              </a:rPr>
              <a:t>http://cms.ubc.ca/</a:t>
            </a:r>
            <a:r>
              <a:rPr lang="en-CA" sz="3200" dirty="0">
                <a:solidFill>
                  <a:schemeClr val="bg1"/>
                </a:solidFill>
                <a:latin typeface="+mn-lt"/>
              </a:rPr>
              <a:t> using your CWL.</a:t>
            </a:r>
          </a:p>
          <a:p>
            <a:pPr marL="0" indent="0">
              <a:buNone/>
            </a:pPr>
            <a:r>
              <a:rPr lang="en-CA" sz="3200" dirty="0">
                <a:solidFill>
                  <a:schemeClr val="bg1"/>
                </a:solidFill>
                <a:latin typeface="+mn-lt"/>
              </a:rPr>
              <a:t>2. Once you create an account and sign in at </a:t>
            </a:r>
            <a:r>
              <a:rPr lang="en-CA" sz="3200" dirty="0">
                <a:solidFill>
                  <a:schemeClr val="bg1"/>
                </a:solidFill>
                <a:latin typeface="+mn-lt"/>
                <a:hlinkClick r:id="rId2"/>
              </a:rPr>
              <a:t>http://cms.ubc.ca/</a:t>
            </a:r>
            <a:r>
              <a:rPr lang="en-CA" sz="3200" dirty="0">
                <a:solidFill>
                  <a:schemeClr val="bg1"/>
                </a:solidFill>
                <a:latin typeface="+mn-lt"/>
              </a:rPr>
              <a:t> you can click your name in the top right. Half way down the following page will be your </a:t>
            </a:r>
            <a:r>
              <a:rPr lang="en-CA" sz="3200" dirty="0" err="1">
                <a:solidFill>
                  <a:schemeClr val="bg1"/>
                </a:solidFill>
                <a:latin typeface="+mn-lt"/>
              </a:rPr>
              <a:t>WordPress</a:t>
            </a:r>
            <a:r>
              <a:rPr lang="en-CA" sz="3200" dirty="0">
                <a:solidFill>
                  <a:schemeClr val="bg1"/>
                </a:solidFill>
                <a:latin typeface="+mn-lt"/>
              </a:rPr>
              <a:t> email address.</a:t>
            </a:r>
          </a:p>
          <a:p>
            <a:pPr marL="0" indent="0">
              <a:buNone/>
            </a:pPr>
            <a:r>
              <a:rPr lang="en-CA" sz="3200" dirty="0">
                <a:solidFill>
                  <a:schemeClr val="bg1"/>
                </a:solidFill>
                <a:latin typeface="+mn-lt"/>
              </a:rPr>
              <a:t>3. Send me your </a:t>
            </a:r>
            <a:r>
              <a:rPr lang="en-CA" sz="3200" dirty="0" err="1">
                <a:solidFill>
                  <a:schemeClr val="bg1"/>
                </a:solidFill>
                <a:latin typeface="+mn-lt"/>
              </a:rPr>
              <a:t>WordPress</a:t>
            </a:r>
            <a:r>
              <a:rPr lang="en-CA" sz="3200" dirty="0">
                <a:solidFill>
                  <a:schemeClr val="bg1"/>
                </a:solidFill>
                <a:latin typeface="+mn-lt"/>
              </a:rPr>
              <a:t> email address at </a:t>
            </a:r>
            <a:r>
              <a:rPr lang="en-CA" sz="3200" dirty="0" err="1">
                <a:solidFill>
                  <a:schemeClr val="bg1"/>
                </a:solidFill>
                <a:latin typeface="+mn-lt"/>
              </a:rPr>
              <a:t>jfestinger@telus.net</a:t>
            </a:r>
            <a:r>
              <a:rPr lang="en-CA" sz="3200" dirty="0">
                <a:solidFill>
                  <a:schemeClr val="bg1"/>
                </a:solidFill>
                <a:latin typeface="+mn-lt"/>
              </a:rPr>
              <a:t> or at </a:t>
            </a:r>
            <a:r>
              <a:rPr lang="en-CA" sz="3200" dirty="0" err="1">
                <a:solidFill>
                  <a:schemeClr val="bg1"/>
                </a:solidFill>
                <a:latin typeface="+mn-lt"/>
              </a:rPr>
              <a:t>jon@fblawstrategy.com</a:t>
            </a:r>
            <a:endParaRPr lang="en-CA" sz="3200" dirty="0">
              <a:solidFill>
                <a:schemeClr val="bg1"/>
              </a:solidFill>
              <a:latin typeface="+mn-lt"/>
            </a:endParaRPr>
          </a:p>
          <a:p>
            <a:pPr marL="0" indent="0">
              <a:buNone/>
            </a:pPr>
            <a:r>
              <a:rPr lang="en-CA" sz="3200" dirty="0">
                <a:solidFill>
                  <a:schemeClr val="bg1"/>
                </a:solidFill>
                <a:latin typeface="+mn-lt"/>
              </a:rPr>
              <a:t>4. Then, I will invite you to participate with authoring privileges via your </a:t>
            </a:r>
            <a:r>
              <a:rPr lang="en-CA" sz="3200" dirty="0" err="1">
                <a:solidFill>
                  <a:schemeClr val="bg1"/>
                </a:solidFill>
                <a:latin typeface="+mn-lt"/>
              </a:rPr>
              <a:t>WordPress</a:t>
            </a:r>
            <a:r>
              <a:rPr lang="en-CA" sz="3200" dirty="0">
                <a:solidFill>
                  <a:schemeClr val="bg1"/>
                </a:solidFill>
                <a:latin typeface="+mn-lt"/>
              </a:rPr>
              <a:t> email address.</a:t>
            </a:r>
          </a:p>
          <a:p>
            <a:pPr marL="0" indent="0">
              <a:buNone/>
            </a:pPr>
            <a:endParaRPr lang="en-US" dirty="0"/>
          </a:p>
        </p:txBody>
      </p:sp>
    </p:spTree>
    <p:extLst>
      <p:ext uri="{BB962C8B-B14F-4D97-AF65-F5344CB8AC3E}">
        <p14:creationId xmlns:p14="http://schemas.microsoft.com/office/powerpoint/2010/main" val="20004795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674"/>
            <a:ext cx="8229600" cy="1016000"/>
          </a:xfrm>
        </p:spPr>
        <p:txBody>
          <a:bodyPr>
            <a:normAutofit/>
          </a:bodyPr>
          <a:lstStyle/>
          <a:p>
            <a:r>
              <a:rPr lang="en-US" sz="4400" b="1" dirty="0" smtClean="0">
                <a:solidFill>
                  <a:srgbClr val="FFFF00"/>
                </a:solidFill>
              </a:rPr>
              <a:t>And does all this </a:t>
            </a:r>
            <a:r>
              <a:rPr lang="en-US" sz="4400" b="1" dirty="0" smtClean="0">
                <a:solidFill>
                  <a:schemeClr val="bg1"/>
                </a:solidFill>
              </a:rPr>
              <a:t>explain</a:t>
            </a:r>
            <a:r>
              <a:rPr lang="en-US" sz="4400" b="1" dirty="0" smtClean="0">
                <a:solidFill>
                  <a:srgbClr val="FFFF00"/>
                </a:solidFill>
              </a:rPr>
              <a:t>?</a:t>
            </a:r>
            <a:endParaRPr lang="en-US" sz="4400" b="1" dirty="0">
              <a:solidFill>
                <a:srgbClr val="FFFF00"/>
              </a:solidFill>
            </a:endParaRPr>
          </a:p>
        </p:txBody>
      </p:sp>
      <p:pic>
        <p:nvPicPr>
          <p:cNvPr id="4" name="Content Placeholder 3" descr="imgres-1.jpg"/>
          <p:cNvPicPr>
            <a:picLocks noGrp="1" noChangeAspect="1"/>
          </p:cNvPicPr>
          <p:nvPr>
            <p:ph sz="quarter" idx="10"/>
          </p:nvPr>
        </p:nvPicPr>
        <p:blipFill>
          <a:blip r:embed="rId2" cstate="email">
            <a:extLst>
              <a:ext uri="{28A0092B-C50C-407E-A947-70E740481C1C}">
                <a14:useLocalDpi xmlns:a14="http://schemas.microsoft.com/office/drawing/2010/main"/>
              </a:ext>
            </a:extLst>
          </a:blip>
          <a:srcRect t="-1616" b="-1616"/>
          <a:stretch>
            <a:fillRect/>
          </a:stretch>
        </p:blipFill>
        <p:spPr>
          <a:xfrm>
            <a:off x="457200" y="1046163"/>
            <a:ext cx="8350250" cy="4843462"/>
          </a:xfrm>
        </p:spPr>
      </p:pic>
    </p:spTree>
    <p:extLst>
      <p:ext uri="{BB962C8B-B14F-4D97-AF65-F5344CB8AC3E}">
        <p14:creationId xmlns:p14="http://schemas.microsoft.com/office/powerpoint/2010/main" val="19013151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42593"/>
          </a:xfrm>
        </p:spPr>
        <p:txBody>
          <a:bodyPr>
            <a:normAutofit fontScale="90000"/>
          </a:bodyPr>
          <a:lstStyle/>
          <a:p>
            <a:r>
              <a:rPr lang="en-US" dirty="0" smtClean="0">
                <a:solidFill>
                  <a:srgbClr val="FFFFFF"/>
                </a:solidFill>
                <a:latin typeface="American Typewriter"/>
                <a:cs typeface="American Typewriter"/>
              </a:rPr>
              <a:t/>
            </a:r>
            <a:br>
              <a:rPr lang="en-US" dirty="0" smtClean="0">
                <a:solidFill>
                  <a:srgbClr val="FFFFFF"/>
                </a:solidFill>
                <a:latin typeface="American Typewriter"/>
                <a:cs typeface="American Typewriter"/>
              </a:rPr>
            </a:br>
            <a:r>
              <a:rPr lang="en-US" dirty="0" smtClean="0">
                <a:solidFill>
                  <a:srgbClr val="FFFFFF"/>
                </a:solidFill>
                <a:latin typeface="American Typewriter"/>
                <a:cs typeface="American Typewriter"/>
              </a:rPr>
              <a:t>        </a:t>
            </a:r>
            <a:r>
              <a:rPr lang="en-US" sz="6700" dirty="0" smtClean="0">
                <a:solidFill>
                  <a:srgbClr val="FFFFFF"/>
                </a:solidFill>
                <a:latin typeface="American Typewriter"/>
                <a:cs typeface="American Typewriter"/>
              </a:rPr>
              <a:t>To </a:t>
            </a:r>
            <a:r>
              <a:rPr lang="en-US" sz="6700" dirty="0">
                <a:solidFill>
                  <a:srgbClr val="FFFFFF"/>
                </a:solidFill>
                <a:latin typeface="American Typewriter"/>
                <a:cs typeface="American Typewriter"/>
              </a:rPr>
              <a:t>be continued</a:t>
            </a:r>
            <a:r>
              <a:rPr lang="is-IS" sz="6700" dirty="0">
                <a:solidFill>
                  <a:srgbClr val="FFFFFF"/>
                </a:solidFill>
                <a:latin typeface="American Typewriter"/>
                <a:cs typeface="American Typewriter"/>
              </a:rPr>
              <a:t>…</a:t>
            </a:r>
            <a:r>
              <a:rPr lang="en-US" sz="6700" dirty="0">
                <a:solidFill>
                  <a:srgbClr val="FFFFFF"/>
                </a:solidFill>
                <a:latin typeface="American Typewriter"/>
                <a:cs typeface="American Typewriter"/>
              </a:rPr>
              <a:t/>
            </a:r>
            <a:br>
              <a:rPr lang="en-US" sz="6700" dirty="0">
                <a:solidFill>
                  <a:srgbClr val="FFFFFF"/>
                </a:solidFill>
                <a:latin typeface="American Typewriter"/>
                <a:cs typeface="American Typewriter"/>
              </a:rPr>
            </a:br>
            <a:endParaRPr lang="en-US" sz="6700" dirty="0"/>
          </a:p>
        </p:txBody>
      </p:sp>
      <p:pic>
        <p:nvPicPr>
          <p:cNvPr id="4" name="Content Placeholder 3" descr="Batman27m.jpg"/>
          <p:cNvPicPr>
            <a:picLocks noGrp="1" noChangeAspect="1"/>
          </p:cNvPicPr>
          <p:nvPr>
            <p:ph sz="quarter" idx="10"/>
          </p:nvPr>
        </p:nvPicPr>
        <p:blipFill rotWithShape="1">
          <a:blip r:embed="rId2" cstate="email">
            <a:extLst>
              <a:ext uri="{28A0092B-C50C-407E-A947-70E740481C1C}">
                <a14:useLocalDpi xmlns:a14="http://schemas.microsoft.com/office/drawing/2010/main"/>
              </a:ext>
            </a:extLst>
          </a:blip>
          <a:srcRect l="-114" r="-335"/>
          <a:stretch/>
        </p:blipFill>
        <p:spPr>
          <a:xfrm>
            <a:off x="1462270" y="1096963"/>
            <a:ext cx="6349332" cy="4725660"/>
          </a:xfrm>
        </p:spPr>
      </p:pic>
      <p:sp>
        <p:nvSpPr>
          <p:cNvPr id="5" name="TextBox 4"/>
          <p:cNvSpPr txBox="1"/>
          <p:nvPr/>
        </p:nvSpPr>
        <p:spPr>
          <a:xfrm>
            <a:off x="4829340" y="5915610"/>
            <a:ext cx="2199378" cy="369332"/>
          </a:xfrm>
          <a:prstGeom prst="rect">
            <a:avLst/>
          </a:prstGeom>
          <a:noFill/>
        </p:spPr>
        <p:txBody>
          <a:bodyPr wrap="none" rtlCol="0">
            <a:spAutoFit/>
          </a:bodyPr>
          <a:lstStyle/>
          <a:p>
            <a:r>
              <a:rPr lang="en-US" dirty="0" smtClean="0">
                <a:solidFill>
                  <a:srgbClr val="FFFF00"/>
                </a:solidFill>
                <a:latin typeface="Arial"/>
              </a:rPr>
              <a:t>Batman Episode 66</a:t>
            </a:r>
            <a:endParaRPr lang="en-US" dirty="0">
              <a:solidFill>
                <a:srgbClr val="FFFF00"/>
              </a:solidFill>
              <a:latin typeface="Arial"/>
            </a:endParaRPr>
          </a:p>
        </p:txBody>
      </p:sp>
    </p:spTree>
    <p:extLst>
      <p:ext uri="{BB962C8B-B14F-4D97-AF65-F5344CB8AC3E}">
        <p14:creationId xmlns:p14="http://schemas.microsoft.com/office/powerpoint/2010/main" val="8914027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962"/>
            <a:ext cx="8229600" cy="1016000"/>
          </a:xfrm>
        </p:spPr>
        <p:txBody>
          <a:bodyPr>
            <a:normAutofit/>
          </a:bodyPr>
          <a:lstStyle/>
          <a:p>
            <a:pPr algn="ctr"/>
            <a:r>
              <a:rPr lang="en-US" sz="5400" b="1" dirty="0" smtClean="0">
                <a:solidFill>
                  <a:srgbClr val="FFFF00"/>
                </a:solidFill>
              </a:rPr>
              <a:t>All leading to</a:t>
            </a:r>
            <a:r>
              <a:rPr lang="mr-IN" sz="5400" b="1" dirty="0" smtClean="0">
                <a:solidFill>
                  <a:srgbClr val="92D050"/>
                </a:solidFill>
              </a:rPr>
              <a:t>…</a:t>
            </a:r>
            <a:endParaRPr lang="en-US" sz="5400" b="1" dirty="0">
              <a:solidFill>
                <a:srgbClr val="92D050"/>
              </a:solidFill>
            </a:endParaRPr>
          </a:p>
        </p:txBody>
      </p:sp>
      <p:sp>
        <p:nvSpPr>
          <p:cNvPr id="3" name="Content Placeholder 2"/>
          <p:cNvSpPr>
            <a:spLocks noGrp="1"/>
          </p:cNvSpPr>
          <p:nvPr>
            <p:ph sz="quarter" idx="10"/>
          </p:nvPr>
        </p:nvSpPr>
        <p:spPr>
          <a:xfrm>
            <a:off x="457200" y="1698170"/>
            <a:ext cx="8229600" cy="4215741"/>
          </a:xfrm>
        </p:spPr>
        <p:txBody>
          <a:bodyPr>
            <a:normAutofit/>
          </a:bodyPr>
          <a:lstStyle/>
          <a:p>
            <a:pPr marL="0" indent="0">
              <a:buNone/>
            </a:pPr>
            <a:r>
              <a:rPr lang="en-US" sz="29600" b="1" dirty="0" smtClean="0">
                <a:solidFill>
                  <a:srgbClr val="FF0000"/>
                </a:solidFill>
                <a:sym typeface="Wingdings"/>
              </a:rPr>
              <a:t></a:t>
            </a:r>
            <a:endParaRPr lang="en-US" sz="29600" b="1" dirty="0">
              <a:solidFill>
                <a:srgbClr val="FF0000"/>
              </a:solidFill>
            </a:endParaRPr>
          </a:p>
        </p:txBody>
      </p:sp>
    </p:spTree>
    <p:extLst>
      <p:ext uri="{BB962C8B-B14F-4D97-AF65-F5344CB8AC3E}">
        <p14:creationId xmlns:p14="http://schemas.microsoft.com/office/powerpoint/2010/main" val="21084357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69355"/>
            <a:ext cx="8229600" cy="1016000"/>
          </a:xfrm>
        </p:spPr>
        <p:txBody>
          <a:bodyPr>
            <a:normAutofit fontScale="90000"/>
          </a:bodyPr>
          <a:lstStyle/>
          <a:p>
            <a:r>
              <a:rPr lang="en-US" b="1" dirty="0" smtClean="0">
                <a:solidFill>
                  <a:srgbClr val="FFFF00"/>
                </a:solidFill>
                <a:latin typeface="+mn-lt"/>
              </a:rPr>
              <a:t>“</a:t>
            </a:r>
            <a:r>
              <a:rPr lang="en-US" b="1" dirty="0" smtClean="0">
                <a:solidFill>
                  <a:schemeClr val="bg1"/>
                </a:solidFill>
                <a:latin typeface="+mn-lt"/>
              </a:rPr>
              <a:t>What </a:t>
            </a:r>
            <a:r>
              <a:rPr lang="en-US" b="1" dirty="0" smtClean="0">
                <a:solidFill>
                  <a:srgbClr val="FFFF00"/>
                </a:solidFill>
                <a:latin typeface="+mn-lt"/>
              </a:rPr>
              <a:t>Are Video Games (today)?”</a:t>
            </a:r>
            <a:endParaRPr lang="en-US" b="1" dirty="0">
              <a:solidFill>
                <a:srgbClr val="FFFF00"/>
              </a:solidFill>
              <a:latin typeface="+mn-lt"/>
            </a:endParaRPr>
          </a:p>
        </p:txBody>
      </p:sp>
      <p:pic>
        <p:nvPicPr>
          <p:cNvPr id="4" name="Content Placeholder 3" descr="Screen Shot 2014-09-09 at 9.41.02 PM.png"/>
          <p:cNvPicPr>
            <a:picLocks noGrp="1" noChangeAspect="1"/>
          </p:cNvPicPr>
          <p:nvPr>
            <p:ph sz="quarter" idx="10"/>
          </p:nvPr>
        </p:nvPicPr>
        <p:blipFill rotWithShape="1">
          <a:blip r:embed="rId2" cstate="email">
            <a:extLst>
              <a:ext uri="{28A0092B-C50C-407E-A947-70E740481C1C}">
                <a14:useLocalDpi xmlns:a14="http://schemas.microsoft.com/office/drawing/2010/main"/>
              </a:ext>
            </a:extLst>
          </a:blip>
          <a:srcRect t="-538" b="-538"/>
          <a:stretch/>
        </p:blipFill>
        <p:spPr>
          <a:xfrm>
            <a:off x="457200" y="1342593"/>
            <a:ext cx="8229600" cy="2999619"/>
          </a:xfrm>
        </p:spPr>
      </p:pic>
      <p:sp>
        <p:nvSpPr>
          <p:cNvPr id="5" name="Rectangle 4"/>
          <p:cNvSpPr/>
          <p:nvPr/>
        </p:nvSpPr>
        <p:spPr>
          <a:xfrm>
            <a:off x="457199" y="4342212"/>
            <a:ext cx="7489371" cy="369332"/>
          </a:xfrm>
          <a:prstGeom prst="rect">
            <a:avLst/>
          </a:prstGeom>
        </p:spPr>
        <p:txBody>
          <a:bodyPr wrap="square">
            <a:spAutoFit/>
          </a:bodyPr>
          <a:lstStyle/>
          <a:p>
            <a:r>
              <a:rPr lang="en-US" dirty="0">
                <a:hlinkClick r:id="rId3"/>
              </a:rPr>
              <a:t>https://medium.com/message/the-secret-of-minecraft-</a:t>
            </a:r>
            <a:r>
              <a:rPr lang="en-US" dirty="0" smtClean="0">
                <a:hlinkClick r:id="rId3"/>
              </a:rPr>
              <a:t>97dfacb05a3c</a:t>
            </a:r>
            <a:endParaRPr lang="en-US" dirty="0" smtClean="0"/>
          </a:p>
        </p:txBody>
      </p:sp>
      <p:sp>
        <p:nvSpPr>
          <p:cNvPr id="6" name="TextBox 5"/>
          <p:cNvSpPr txBox="1"/>
          <p:nvPr/>
        </p:nvSpPr>
        <p:spPr>
          <a:xfrm>
            <a:off x="457199" y="4867906"/>
            <a:ext cx="8686801" cy="1200329"/>
          </a:xfrm>
          <a:prstGeom prst="rect">
            <a:avLst/>
          </a:prstGeom>
          <a:noFill/>
        </p:spPr>
        <p:txBody>
          <a:bodyPr wrap="square" rtlCol="0">
            <a:spAutoFit/>
          </a:bodyPr>
          <a:lstStyle/>
          <a:p>
            <a:r>
              <a:rPr lang="en-US" sz="3600" dirty="0" smtClean="0">
                <a:solidFill>
                  <a:srgbClr val="FFFFFF"/>
                </a:solidFill>
                <a:cs typeface="Lucida Console"/>
              </a:rPr>
              <a:t>“A </a:t>
            </a:r>
            <a:r>
              <a:rPr lang="en-US" sz="3600" dirty="0" smtClean="0">
                <a:solidFill>
                  <a:srgbClr val="CCFFCC"/>
                </a:solidFill>
                <a:cs typeface="Lucida Console"/>
              </a:rPr>
              <a:t>generative</a:t>
            </a:r>
            <a:r>
              <a:rPr lang="en-US" sz="3600" dirty="0" smtClean="0">
                <a:solidFill>
                  <a:srgbClr val="FFFFFF"/>
                </a:solidFill>
                <a:cs typeface="Lucida Console"/>
              </a:rPr>
              <a:t>, </a:t>
            </a:r>
            <a:r>
              <a:rPr lang="en-US" sz="3600" dirty="0" smtClean="0">
                <a:solidFill>
                  <a:srgbClr val="CCFFCC"/>
                </a:solidFill>
                <a:cs typeface="Lucida Console"/>
              </a:rPr>
              <a:t>networked </a:t>
            </a:r>
            <a:r>
              <a:rPr lang="en-US" sz="3600" dirty="0" smtClean="0">
                <a:solidFill>
                  <a:srgbClr val="FFFFFF"/>
                </a:solidFill>
                <a:cs typeface="Lucida Console"/>
              </a:rPr>
              <a:t>system laced throughout with secrets.”</a:t>
            </a:r>
            <a:endParaRPr lang="en-US" sz="3600" dirty="0">
              <a:solidFill>
                <a:srgbClr val="FFFFFF"/>
              </a:solidFill>
              <a:cs typeface="Lucida Console"/>
            </a:endParaRPr>
          </a:p>
        </p:txBody>
      </p:sp>
    </p:spTree>
    <p:extLst>
      <p:ext uri="{BB962C8B-B14F-4D97-AF65-F5344CB8AC3E}">
        <p14:creationId xmlns:p14="http://schemas.microsoft.com/office/powerpoint/2010/main" val="14475430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21350"/>
            <a:ext cx="8229600" cy="870460"/>
          </a:xfrm>
        </p:spPr>
        <p:txBody>
          <a:bodyPr>
            <a:normAutofit/>
          </a:bodyPr>
          <a:lstStyle/>
          <a:p>
            <a:r>
              <a:rPr lang="en-US" sz="4400" b="1" dirty="0" smtClean="0">
                <a:solidFill>
                  <a:srgbClr val="FFFF00"/>
                </a:solidFill>
                <a:latin typeface="+mn-lt"/>
              </a:rPr>
              <a:t>Video </a:t>
            </a:r>
            <a:r>
              <a:rPr lang="en-US" sz="4400" b="1" dirty="0">
                <a:solidFill>
                  <a:srgbClr val="FFFF00"/>
                </a:solidFill>
                <a:latin typeface="+mn-lt"/>
              </a:rPr>
              <a:t>games </a:t>
            </a:r>
            <a:r>
              <a:rPr lang="en-US" sz="4400" b="1" dirty="0" smtClean="0">
                <a:solidFill>
                  <a:srgbClr val="FFFF00"/>
                </a:solidFill>
                <a:latin typeface="+mn-lt"/>
              </a:rPr>
              <a:t>as Media</a:t>
            </a:r>
            <a:endParaRPr lang="en-US" b="1" dirty="0">
              <a:solidFill>
                <a:schemeClr val="tx1"/>
              </a:solidFill>
            </a:endParaRPr>
          </a:p>
        </p:txBody>
      </p:sp>
      <p:sp>
        <p:nvSpPr>
          <p:cNvPr id="3" name="Content Placeholder 2"/>
          <p:cNvSpPr>
            <a:spLocks noGrp="1"/>
          </p:cNvSpPr>
          <p:nvPr>
            <p:ph sz="quarter" idx="10"/>
          </p:nvPr>
        </p:nvSpPr>
        <p:spPr>
          <a:xfrm>
            <a:off x="457200" y="1088570"/>
            <a:ext cx="8493276" cy="5060185"/>
          </a:xfrm>
        </p:spPr>
        <p:txBody>
          <a:bodyPr>
            <a:normAutofit/>
          </a:bodyPr>
          <a:lstStyle/>
          <a:p>
            <a:pPr marL="0" indent="0">
              <a:buNone/>
            </a:pPr>
            <a:r>
              <a:rPr lang="en-US" sz="3200" b="1" i="1" dirty="0" smtClean="0">
                <a:solidFill>
                  <a:schemeClr val="tx2">
                    <a:lumMod val="40000"/>
                    <a:lumOff val="60000"/>
                  </a:schemeClr>
                </a:solidFill>
                <a:latin typeface="Apple Chancery"/>
                <a:cs typeface="Apple Chancery"/>
              </a:rPr>
              <a:t>The return of the oral narrative?</a:t>
            </a:r>
            <a:endParaRPr lang="en-US" sz="3200" b="1" i="1" dirty="0" smtClean="0">
              <a:solidFill>
                <a:schemeClr val="tx2">
                  <a:lumMod val="40000"/>
                  <a:lumOff val="60000"/>
                </a:schemeClr>
              </a:solidFill>
            </a:endParaRPr>
          </a:p>
          <a:p>
            <a:pPr marL="0" indent="0">
              <a:buNone/>
            </a:pPr>
            <a:r>
              <a:rPr lang="en-US" b="1" dirty="0" smtClean="0">
                <a:solidFill>
                  <a:schemeClr val="bg1"/>
                </a:solidFill>
                <a:latin typeface="+mn-lt"/>
              </a:rPr>
              <a:t>“</a:t>
            </a:r>
            <a:r>
              <a:rPr lang="en-US" b="1" dirty="0">
                <a:solidFill>
                  <a:schemeClr val="bg1"/>
                </a:solidFill>
                <a:latin typeface="+mn-lt"/>
              </a:rPr>
              <a:t>Mass Effect </a:t>
            </a:r>
            <a:r>
              <a:rPr lang="en-US" b="1" dirty="0" smtClean="0">
                <a:solidFill>
                  <a:schemeClr val="bg1"/>
                </a:solidFill>
                <a:latin typeface="+mn-lt"/>
              </a:rPr>
              <a:t>and </a:t>
            </a:r>
            <a:r>
              <a:rPr lang="en-US" b="1" dirty="0" err="1">
                <a:solidFill>
                  <a:schemeClr val="bg1"/>
                </a:solidFill>
                <a:latin typeface="+mn-lt"/>
              </a:rPr>
              <a:t>Orality</a:t>
            </a:r>
            <a:r>
              <a:rPr lang="en-US" b="1" dirty="0">
                <a:solidFill>
                  <a:schemeClr val="bg1"/>
                </a:solidFill>
                <a:latin typeface="+mn-lt"/>
              </a:rPr>
              <a:t>: Video Games as Transitional </a:t>
            </a:r>
            <a:r>
              <a:rPr lang="en-US" b="1" dirty="0" smtClean="0">
                <a:solidFill>
                  <a:schemeClr val="bg1"/>
                </a:solidFill>
                <a:latin typeface="+mn-lt"/>
              </a:rPr>
              <a:t>Literature” Conrad </a:t>
            </a:r>
            <a:r>
              <a:rPr lang="en-US" b="1" dirty="0" err="1" smtClean="0">
                <a:solidFill>
                  <a:schemeClr val="bg1"/>
                </a:solidFill>
                <a:latin typeface="+mn-lt"/>
              </a:rPr>
              <a:t>Leibel</a:t>
            </a:r>
            <a:r>
              <a:rPr lang="en-US" dirty="0"/>
              <a:t> </a:t>
            </a:r>
            <a:r>
              <a:rPr lang="en-US" sz="1200" dirty="0" smtClean="0">
                <a:latin typeface="Lucida Console"/>
                <a:cs typeface="Lucida Console"/>
                <a:hlinkClick r:id="rId2"/>
              </a:rPr>
              <a:t>http</a:t>
            </a:r>
            <a:r>
              <a:rPr lang="en-US" sz="1200" dirty="0">
                <a:latin typeface="Lucida Console"/>
                <a:cs typeface="Lucida Console"/>
                <a:hlinkClick r:id="rId2"/>
              </a:rPr>
              <a:t>://ualberta.academia.edu/</a:t>
            </a:r>
            <a:r>
              <a:rPr lang="en-US" sz="1200" dirty="0" smtClean="0">
                <a:latin typeface="Lucida Console"/>
                <a:cs typeface="Lucida Console"/>
                <a:hlinkClick r:id="rId2"/>
              </a:rPr>
              <a:t>ConradLeibel</a:t>
            </a:r>
            <a:endParaRPr lang="en-US" sz="1200" dirty="0">
              <a:latin typeface="Lucida Console"/>
              <a:cs typeface="Lucida Console"/>
            </a:endParaRPr>
          </a:p>
          <a:p>
            <a:pPr marL="0" indent="0">
              <a:buNone/>
            </a:pPr>
            <a:r>
              <a:rPr lang="en-US" dirty="0" smtClean="0">
                <a:solidFill>
                  <a:srgbClr val="FFFFFF"/>
                </a:solidFill>
                <a:latin typeface="+mn-lt"/>
                <a:cs typeface="Lucida Console"/>
              </a:rPr>
              <a:t>“</a:t>
            </a:r>
            <a:r>
              <a:rPr lang="en-US" i="1" dirty="0" smtClean="0">
                <a:solidFill>
                  <a:srgbClr val="FFFFFF"/>
                </a:solidFill>
                <a:latin typeface="+mn-lt"/>
                <a:cs typeface="Lucida Console"/>
              </a:rPr>
              <a:t>Ultimately</a:t>
            </a:r>
            <a:r>
              <a:rPr lang="en-US" i="1" dirty="0">
                <a:solidFill>
                  <a:srgbClr val="FFFFFF"/>
                </a:solidFill>
                <a:latin typeface="+mn-lt"/>
                <a:cs typeface="Lucida Console"/>
              </a:rPr>
              <a:t>, video games stand as the successor of the original oral culture; </a:t>
            </a:r>
            <a:r>
              <a:rPr lang="en-US" i="1" dirty="0" smtClean="0">
                <a:solidFill>
                  <a:srgbClr val="FFFFFF"/>
                </a:solidFill>
                <a:latin typeface="+mn-lt"/>
                <a:cs typeface="Lucida Console"/>
              </a:rPr>
              <a:t>revitalizing itself </a:t>
            </a:r>
            <a:r>
              <a:rPr lang="en-US" i="1" dirty="0">
                <a:solidFill>
                  <a:srgbClr val="FFFFFF"/>
                </a:solidFill>
                <a:latin typeface="+mn-lt"/>
                <a:cs typeface="Lucida Console"/>
              </a:rPr>
              <a:t>through the use of written text in order to make itself relatable to the player/reader </a:t>
            </a:r>
            <a:r>
              <a:rPr lang="en-US" i="1" dirty="0" smtClean="0">
                <a:solidFill>
                  <a:srgbClr val="FFFFFF"/>
                </a:solidFill>
                <a:latin typeface="+mn-lt"/>
                <a:cs typeface="Lucida Console"/>
              </a:rPr>
              <a:t>yet also </a:t>
            </a:r>
            <a:r>
              <a:rPr lang="en-US" i="1" dirty="0">
                <a:solidFill>
                  <a:srgbClr val="FFFFFF"/>
                </a:solidFill>
                <a:latin typeface="+mn-lt"/>
                <a:cs typeface="Lucida Console"/>
              </a:rPr>
              <a:t>giving new life to the written tradition through </a:t>
            </a:r>
            <a:r>
              <a:rPr lang="en-US" i="1" dirty="0">
                <a:solidFill>
                  <a:srgbClr val="FFFF00"/>
                </a:solidFill>
                <a:latin typeface="+mn-lt"/>
                <a:cs typeface="Lucida Console"/>
              </a:rPr>
              <a:t>enabling a level of interactivity between </a:t>
            </a:r>
            <a:r>
              <a:rPr lang="en-US" i="1" dirty="0" smtClean="0">
                <a:solidFill>
                  <a:srgbClr val="FFFF00"/>
                </a:solidFill>
                <a:latin typeface="+mn-lt"/>
                <a:cs typeface="Lucida Console"/>
              </a:rPr>
              <a:t>the text </a:t>
            </a:r>
            <a:r>
              <a:rPr lang="en-US" i="1" dirty="0">
                <a:solidFill>
                  <a:srgbClr val="FFFF00"/>
                </a:solidFill>
                <a:latin typeface="+mn-lt"/>
                <a:cs typeface="Lucida Console"/>
              </a:rPr>
              <a:t>and reader only seen in the oral </a:t>
            </a:r>
            <a:r>
              <a:rPr lang="en-US" i="1" dirty="0" smtClean="0">
                <a:solidFill>
                  <a:srgbClr val="FFFF00"/>
                </a:solidFill>
                <a:latin typeface="+mn-lt"/>
                <a:cs typeface="Lucida Console"/>
              </a:rPr>
              <a:t>tradition</a:t>
            </a:r>
            <a:r>
              <a:rPr lang="en-US" i="1" dirty="0" smtClean="0">
                <a:solidFill>
                  <a:srgbClr val="FFFFFF"/>
                </a:solidFill>
                <a:latin typeface="+mn-lt"/>
                <a:cs typeface="Lucida Console"/>
              </a:rPr>
              <a:t>…</a:t>
            </a:r>
            <a:r>
              <a:rPr lang="en-US" dirty="0" smtClean="0">
                <a:solidFill>
                  <a:srgbClr val="FFFFFF"/>
                </a:solidFill>
                <a:latin typeface="+mn-lt"/>
                <a:cs typeface="Lucida Console"/>
              </a:rPr>
              <a:t>”</a:t>
            </a:r>
          </a:p>
          <a:p>
            <a:pPr marL="0" indent="0">
              <a:buNone/>
            </a:pPr>
            <a:r>
              <a:rPr lang="en-US" b="1" dirty="0" smtClean="0">
                <a:solidFill>
                  <a:srgbClr val="FFFFFF"/>
                </a:solidFill>
                <a:latin typeface="+mn-lt"/>
                <a:cs typeface="Arial Black"/>
              </a:rPr>
              <a:t>“Games as Conversation” Rogelio E. Cardona-Rivera and R. Michael Young</a:t>
            </a:r>
          </a:p>
          <a:p>
            <a:pPr marL="0" indent="0">
              <a:buNone/>
            </a:pPr>
            <a:r>
              <a:rPr lang="en-US" i="1" dirty="0" smtClean="0">
                <a:solidFill>
                  <a:srgbClr val="FFFFFF"/>
                </a:solidFill>
                <a:latin typeface="+mn-lt"/>
                <a:cs typeface="Lucida Console"/>
              </a:rPr>
              <a:t>“ We present a metaphor through which to study games: games as conversation, which casts </a:t>
            </a:r>
            <a:r>
              <a:rPr lang="en-US" i="1" dirty="0" smtClean="0">
                <a:solidFill>
                  <a:srgbClr val="FFFF00"/>
                </a:solidFill>
                <a:latin typeface="+mn-lt"/>
                <a:cs typeface="Lucida Console"/>
              </a:rPr>
              <a:t>gameplay as a communicative exchange between player and game</a:t>
            </a:r>
            <a:r>
              <a:rPr lang="en-US" i="1" dirty="0" smtClean="0">
                <a:solidFill>
                  <a:srgbClr val="FFFFFF"/>
                </a:solidFill>
                <a:latin typeface="+mn-lt"/>
                <a:cs typeface="Lucida Console"/>
              </a:rPr>
              <a:t>.”</a:t>
            </a:r>
          </a:p>
          <a:p>
            <a:pPr marL="0" indent="0">
              <a:buNone/>
            </a:pPr>
            <a:r>
              <a:rPr lang="en-US" sz="1200" dirty="0">
                <a:solidFill>
                  <a:srgbClr val="FFFFFF"/>
                </a:solidFill>
                <a:latin typeface="Lucida Console"/>
                <a:cs typeface="Lucida Console"/>
                <a:hlinkClick r:id="rId3"/>
              </a:rPr>
              <a:t>http://www.rogel.io/content/02-publications/cardona-</a:t>
            </a:r>
            <a:r>
              <a:rPr lang="en-US" sz="1200" dirty="0" smtClean="0">
                <a:solidFill>
                  <a:srgbClr val="FFFFFF"/>
                </a:solidFill>
                <a:latin typeface="Lucida Console"/>
                <a:cs typeface="Lucida Console"/>
                <a:hlinkClick r:id="rId3"/>
              </a:rPr>
              <a:t>rivera2014gamesasconversation.pdf</a:t>
            </a:r>
            <a:r>
              <a:rPr lang="en-US" sz="1200" dirty="0" smtClean="0">
                <a:solidFill>
                  <a:srgbClr val="FFFFFF"/>
                </a:solidFill>
                <a:latin typeface="Lucida Console"/>
                <a:cs typeface="Lucida Console"/>
              </a:rPr>
              <a:t> </a:t>
            </a:r>
            <a:endParaRPr lang="en-US" sz="1200" dirty="0">
              <a:solidFill>
                <a:srgbClr val="FFFFFF"/>
              </a:solidFill>
              <a:latin typeface="Lucida Console"/>
              <a:cs typeface="Lucida Console"/>
            </a:endParaRPr>
          </a:p>
        </p:txBody>
      </p:sp>
    </p:spTree>
    <p:extLst>
      <p:ext uri="{BB962C8B-B14F-4D97-AF65-F5344CB8AC3E}">
        <p14:creationId xmlns:p14="http://schemas.microsoft.com/office/powerpoint/2010/main" val="5600273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229811"/>
            <a:ext cx="8493276" cy="5890380"/>
          </a:xfrm>
        </p:spPr>
        <p:txBody>
          <a:bodyPr>
            <a:normAutofit lnSpcReduction="10000"/>
          </a:bodyPr>
          <a:lstStyle/>
          <a:p>
            <a:pPr marL="0" indent="0">
              <a:buNone/>
            </a:pPr>
            <a:r>
              <a:rPr lang="en-US" sz="3200" b="1" dirty="0" smtClean="0">
                <a:solidFill>
                  <a:srgbClr val="FFFF00"/>
                </a:solidFill>
                <a:latin typeface="+mn-lt"/>
              </a:rPr>
              <a:t>“Ulysses as an RPG” Alistair Brown (2012)</a:t>
            </a:r>
          </a:p>
          <a:p>
            <a:pPr marL="0" indent="0">
              <a:buNone/>
            </a:pPr>
            <a:r>
              <a:rPr lang="en-US" sz="1600" dirty="0">
                <a:latin typeface="Lucida Console"/>
                <a:cs typeface="Lucida Console"/>
                <a:hlinkClick r:id="rId2"/>
              </a:rPr>
              <a:t>http://www.alluvium-journal.org/2012/10/01/ulysses-as-an-rpg</a:t>
            </a:r>
            <a:r>
              <a:rPr lang="en-US" sz="1600" dirty="0" smtClean="0">
                <a:latin typeface="Lucida Console"/>
                <a:cs typeface="Lucida Console"/>
                <a:hlinkClick r:id="rId2"/>
              </a:rPr>
              <a:t>/</a:t>
            </a:r>
            <a:endParaRPr lang="en-US" sz="1600" dirty="0" smtClean="0">
              <a:latin typeface="Lucida Console"/>
              <a:cs typeface="Lucida Console"/>
            </a:endParaRPr>
          </a:p>
          <a:p>
            <a:pPr marL="0" indent="0">
              <a:buNone/>
            </a:pPr>
            <a:endParaRPr lang="en-US" dirty="0" smtClean="0">
              <a:latin typeface="Lucida Console"/>
              <a:cs typeface="Lucida Console"/>
            </a:endParaRPr>
          </a:p>
          <a:p>
            <a:pPr marL="0" indent="0">
              <a:buNone/>
            </a:pPr>
            <a:r>
              <a:rPr lang="en-US" sz="2600" dirty="0" smtClean="0">
                <a:solidFill>
                  <a:schemeClr val="bg1"/>
                </a:solidFill>
                <a:latin typeface="Arial"/>
                <a:cs typeface="Arial"/>
              </a:rPr>
              <a:t>“Whilst </a:t>
            </a:r>
            <a:r>
              <a:rPr lang="en-US" sz="2600" dirty="0" err="1" smtClean="0">
                <a:solidFill>
                  <a:srgbClr val="FFFF00"/>
                </a:solidFill>
                <a:latin typeface="Arial"/>
                <a:cs typeface="Arial"/>
              </a:rPr>
              <a:t>ludological</a:t>
            </a:r>
            <a:r>
              <a:rPr lang="en-US" sz="2600" dirty="0" smtClean="0">
                <a:solidFill>
                  <a:srgbClr val="FFFF00"/>
                </a:solidFill>
                <a:latin typeface="Arial"/>
                <a:cs typeface="Arial"/>
              </a:rPr>
              <a:t> game theorists</a:t>
            </a:r>
            <a:r>
              <a:rPr lang="en-US" sz="2600" dirty="0" smtClean="0">
                <a:solidFill>
                  <a:srgbClr val="FFFFFF"/>
                </a:solidFill>
                <a:latin typeface="Arial"/>
                <a:cs typeface="Arial"/>
              </a:rPr>
              <a:t>…have </a:t>
            </a:r>
            <a:r>
              <a:rPr lang="en-US" sz="2600" dirty="0">
                <a:solidFill>
                  <a:srgbClr val="FFFFFF"/>
                </a:solidFill>
                <a:latin typeface="Arial"/>
                <a:cs typeface="Arial"/>
              </a:rPr>
              <a:t>made </a:t>
            </a:r>
            <a:endParaRPr lang="en-US" sz="2600" dirty="0" smtClean="0">
              <a:solidFill>
                <a:srgbClr val="FFFFFF"/>
              </a:solidFill>
              <a:latin typeface="Arial"/>
              <a:cs typeface="Arial"/>
            </a:endParaRPr>
          </a:p>
          <a:p>
            <a:pPr marL="0" indent="0">
              <a:buNone/>
            </a:pPr>
            <a:r>
              <a:rPr lang="en-US" sz="2600" dirty="0" smtClean="0">
                <a:solidFill>
                  <a:srgbClr val="FFFFFF"/>
                </a:solidFill>
                <a:latin typeface="Arial"/>
                <a:cs typeface="Arial"/>
              </a:rPr>
              <a:t>us </a:t>
            </a:r>
            <a:r>
              <a:rPr lang="en-US" sz="2600" dirty="0">
                <a:solidFill>
                  <a:srgbClr val="FFFFFF"/>
                </a:solidFill>
                <a:latin typeface="Arial"/>
                <a:cs typeface="Arial"/>
              </a:rPr>
              <a:t>aware of the fundamental structural </a:t>
            </a:r>
            <a:endParaRPr lang="en-US" sz="2600" dirty="0" smtClean="0">
              <a:solidFill>
                <a:srgbClr val="FFFFFF"/>
              </a:solidFill>
              <a:latin typeface="Arial"/>
              <a:cs typeface="Arial"/>
            </a:endParaRPr>
          </a:p>
          <a:p>
            <a:pPr marL="0" indent="0">
              <a:buNone/>
            </a:pPr>
            <a:r>
              <a:rPr lang="en-US" sz="2600" dirty="0" smtClean="0">
                <a:solidFill>
                  <a:srgbClr val="FFFFFF"/>
                </a:solidFill>
                <a:latin typeface="Arial"/>
                <a:cs typeface="Arial"/>
              </a:rPr>
              <a:t>differences </a:t>
            </a:r>
            <a:r>
              <a:rPr lang="en-US" sz="2600" dirty="0">
                <a:solidFill>
                  <a:srgbClr val="FFFFFF"/>
                </a:solidFill>
                <a:latin typeface="Arial"/>
                <a:cs typeface="Arial"/>
              </a:rPr>
              <a:t>between a game and a book, Joyce’s </a:t>
            </a:r>
            <a:endParaRPr lang="en-US" sz="2600" dirty="0" smtClean="0">
              <a:solidFill>
                <a:srgbClr val="FFFFFF"/>
              </a:solidFill>
              <a:latin typeface="Arial"/>
              <a:cs typeface="Arial"/>
            </a:endParaRPr>
          </a:p>
          <a:p>
            <a:pPr marL="0" indent="0">
              <a:buNone/>
            </a:pPr>
            <a:r>
              <a:rPr lang="en-US" sz="2600" dirty="0" smtClean="0">
                <a:solidFill>
                  <a:srgbClr val="FFFFFF"/>
                </a:solidFill>
                <a:latin typeface="Arial"/>
                <a:cs typeface="Arial"/>
              </a:rPr>
              <a:t>novel </a:t>
            </a:r>
            <a:r>
              <a:rPr lang="en-US" sz="2600" dirty="0">
                <a:solidFill>
                  <a:srgbClr val="FFFFFF"/>
                </a:solidFill>
                <a:latin typeface="Arial"/>
                <a:cs typeface="Arial"/>
              </a:rPr>
              <a:t>may be said to be more ludic than most. As </a:t>
            </a:r>
            <a:endParaRPr lang="en-US" sz="2600" dirty="0" smtClean="0">
              <a:solidFill>
                <a:srgbClr val="FFFFFF"/>
              </a:solidFill>
              <a:latin typeface="Arial"/>
              <a:cs typeface="Arial"/>
            </a:endParaRPr>
          </a:p>
          <a:p>
            <a:pPr marL="0" indent="0">
              <a:buNone/>
            </a:pPr>
            <a:r>
              <a:rPr lang="en-US" sz="2600" dirty="0" smtClean="0">
                <a:solidFill>
                  <a:srgbClr val="FFFFFF"/>
                </a:solidFill>
                <a:latin typeface="Arial"/>
                <a:cs typeface="Arial"/>
              </a:rPr>
              <a:t>Jay </a:t>
            </a:r>
            <a:r>
              <a:rPr lang="en-US" sz="2600" dirty="0">
                <a:solidFill>
                  <a:srgbClr val="FFFFFF"/>
                </a:solidFill>
                <a:latin typeface="Arial"/>
                <a:cs typeface="Arial"/>
              </a:rPr>
              <a:t>David Bolter and Michael Joyce have </a:t>
            </a:r>
            <a:endParaRPr lang="en-US" sz="2600" dirty="0" smtClean="0">
              <a:solidFill>
                <a:srgbClr val="FFFFFF"/>
              </a:solidFill>
              <a:latin typeface="Arial"/>
              <a:cs typeface="Arial"/>
            </a:endParaRPr>
          </a:p>
          <a:p>
            <a:pPr marL="0" indent="0">
              <a:buNone/>
            </a:pPr>
            <a:r>
              <a:rPr lang="en-US" sz="2600" dirty="0" smtClean="0">
                <a:solidFill>
                  <a:srgbClr val="FFFFFF"/>
                </a:solidFill>
                <a:latin typeface="Arial"/>
                <a:cs typeface="Arial"/>
              </a:rPr>
              <a:t>suggested</a:t>
            </a:r>
            <a:r>
              <a:rPr lang="en-US" sz="2600" dirty="0">
                <a:solidFill>
                  <a:srgbClr val="FFFFFF"/>
                </a:solidFill>
                <a:latin typeface="Arial"/>
                <a:cs typeface="Arial"/>
              </a:rPr>
              <a:t>, </a:t>
            </a:r>
            <a:r>
              <a:rPr lang="en-US" sz="2600" dirty="0">
                <a:solidFill>
                  <a:srgbClr val="FFFF00"/>
                </a:solidFill>
                <a:latin typeface="Arial"/>
                <a:cs typeface="Arial"/>
              </a:rPr>
              <a:t>modernist writers like </a:t>
            </a:r>
            <a:r>
              <a:rPr lang="en-US" sz="2600" dirty="0" smtClean="0">
                <a:solidFill>
                  <a:srgbClr val="FFFF00"/>
                </a:solidFill>
                <a:latin typeface="Arial"/>
                <a:cs typeface="Arial"/>
              </a:rPr>
              <a:t>Joyce </a:t>
            </a:r>
            <a:r>
              <a:rPr lang="en-US" sz="2600" b="1" dirty="0" smtClean="0">
                <a:solidFill>
                  <a:srgbClr val="FFFF00"/>
                </a:solidFill>
                <a:latin typeface="Arial"/>
                <a:cs typeface="Arial"/>
              </a:rPr>
              <a:t>“</a:t>
            </a:r>
            <a:r>
              <a:rPr lang="en-US" sz="2600" b="1" dirty="0">
                <a:solidFill>
                  <a:srgbClr val="FFFF00"/>
                </a:solidFill>
                <a:latin typeface="Arial"/>
                <a:cs typeface="Arial"/>
              </a:rPr>
              <a:t>were </a:t>
            </a:r>
            <a:endParaRPr lang="en-US" sz="2600" b="1" dirty="0" smtClean="0">
              <a:solidFill>
                <a:srgbClr val="FFFF00"/>
              </a:solidFill>
              <a:latin typeface="Arial"/>
              <a:cs typeface="Arial"/>
            </a:endParaRPr>
          </a:p>
          <a:p>
            <a:pPr marL="0" indent="0">
              <a:buNone/>
            </a:pPr>
            <a:r>
              <a:rPr lang="en-US" sz="2600" b="1" dirty="0" smtClean="0">
                <a:solidFill>
                  <a:srgbClr val="FFFF00"/>
                </a:solidFill>
                <a:latin typeface="Arial"/>
                <a:cs typeface="Arial"/>
              </a:rPr>
              <a:t>trying </a:t>
            </a:r>
            <a:r>
              <a:rPr lang="en-US" sz="2600" b="1" dirty="0">
                <a:solidFill>
                  <a:srgbClr val="FFFF00"/>
                </a:solidFill>
                <a:latin typeface="Arial"/>
                <a:cs typeface="Arial"/>
              </a:rPr>
              <a:t>to set up new relationships between the </a:t>
            </a:r>
            <a:endParaRPr lang="en-US" sz="2600" b="1" dirty="0" smtClean="0">
              <a:solidFill>
                <a:srgbClr val="FFFF00"/>
              </a:solidFill>
              <a:latin typeface="Arial"/>
              <a:cs typeface="Arial"/>
            </a:endParaRPr>
          </a:p>
          <a:p>
            <a:pPr marL="0" indent="0">
              <a:buNone/>
            </a:pPr>
            <a:r>
              <a:rPr lang="en-US" sz="2600" b="1" dirty="0" smtClean="0">
                <a:solidFill>
                  <a:srgbClr val="FFFF00"/>
                </a:solidFill>
                <a:latin typeface="Arial"/>
                <a:cs typeface="Arial"/>
              </a:rPr>
              <a:t>moment</a:t>
            </a:r>
            <a:r>
              <a:rPr lang="en-US" sz="2600" b="1" dirty="0">
                <a:solidFill>
                  <a:srgbClr val="FFFF00"/>
                </a:solidFill>
                <a:latin typeface="Arial"/>
                <a:cs typeface="Arial"/>
              </a:rPr>
              <a:t>-by-moment experience of reading a text and </a:t>
            </a:r>
            <a:endParaRPr lang="en-US" sz="2600" b="1" dirty="0" smtClean="0">
              <a:solidFill>
                <a:srgbClr val="FFFF00"/>
              </a:solidFill>
              <a:latin typeface="Arial"/>
              <a:cs typeface="Arial"/>
            </a:endParaRPr>
          </a:p>
          <a:p>
            <a:pPr marL="0" indent="0">
              <a:buNone/>
            </a:pPr>
            <a:r>
              <a:rPr lang="en-US" sz="2600" b="1" dirty="0" smtClean="0">
                <a:solidFill>
                  <a:srgbClr val="FFFF00"/>
                </a:solidFill>
                <a:latin typeface="Arial"/>
                <a:cs typeface="Arial"/>
              </a:rPr>
              <a:t>our </a:t>
            </a:r>
            <a:r>
              <a:rPr lang="en-US" sz="2600" b="1" dirty="0">
                <a:solidFill>
                  <a:srgbClr val="FFFF00"/>
                </a:solidFill>
                <a:latin typeface="Arial"/>
                <a:cs typeface="Arial"/>
              </a:rPr>
              <a:t>perception of the organizing and controlling </a:t>
            </a:r>
            <a:endParaRPr lang="en-US" sz="2600" b="1" dirty="0" smtClean="0">
              <a:solidFill>
                <a:srgbClr val="FFFF00"/>
              </a:solidFill>
              <a:latin typeface="Arial"/>
              <a:cs typeface="Arial"/>
            </a:endParaRPr>
          </a:p>
          <a:p>
            <a:pPr marL="0" indent="0">
              <a:buNone/>
            </a:pPr>
            <a:r>
              <a:rPr lang="en-US" sz="2600" b="1" dirty="0" smtClean="0">
                <a:solidFill>
                  <a:srgbClr val="FFFF00"/>
                </a:solidFill>
                <a:latin typeface="Arial"/>
                <a:cs typeface="Arial"/>
              </a:rPr>
              <a:t>structures </a:t>
            </a:r>
            <a:r>
              <a:rPr lang="en-US" sz="2600" b="1" dirty="0">
                <a:solidFill>
                  <a:srgbClr val="FFFF00"/>
                </a:solidFill>
                <a:latin typeface="Arial"/>
                <a:cs typeface="Arial"/>
              </a:rPr>
              <a:t>of the text</a:t>
            </a:r>
            <a:r>
              <a:rPr lang="en-US" sz="2600" b="1" dirty="0">
                <a:solidFill>
                  <a:srgbClr val="FFFFFF"/>
                </a:solidFill>
                <a:latin typeface="Arial"/>
                <a:cs typeface="Arial"/>
              </a:rPr>
              <a:t>. </a:t>
            </a:r>
            <a:r>
              <a:rPr lang="en-US" sz="2600" dirty="0">
                <a:solidFill>
                  <a:srgbClr val="FFFFFF"/>
                </a:solidFill>
                <a:latin typeface="Arial"/>
                <a:cs typeface="Arial"/>
              </a:rPr>
              <a:t>In this sense</a:t>
            </a:r>
            <a:r>
              <a:rPr lang="en-US" sz="2600" dirty="0" smtClean="0">
                <a:solidFill>
                  <a:srgbClr val="FFFFFF"/>
                </a:solidFill>
                <a:latin typeface="Arial"/>
                <a:cs typeface="Arial"/>
              </a:rPr>
              <a:t>, </a:t>
            </a:r>
          </a:p>
          <a:p>
            <a:pPr marL="0" indent="0">
              <a:buNone/>
            </a:pPr>
            <a:r>
              <a:rPr lang="en-US" sz="2600" dirty="0" err="1" smtClean="0">
                <a:solidFill>
                  <a:srgbClr val="FFFF00"/>
                </a:solidFill>
                <a:latin typeface="Arial"/>
                <a:cs typeface="Arial"/>
              </a:rPr>
              <a:t>hypertextual</a:t>
            </a:r>
            <a:r>
              <a:rPr lang="en-US" sz="2600" dirty="0" smtClean="0">
                <a:solidFill>
                  <a:srgbClr val="FFFF00"/>
                </a:solidFill>
                <a:latin typeface="Arial"/>
                <a:cs typeface="Arial"/>
              </a:rPr>
              <a:t> fiction </a:t>
            </a:r>
            <a:r>
              <a:rPr lang="en-US" sz="2600" dirty="0" smtClean="0">
                <a:solidFill>
                  <a:srgbClr val="FFFFFF"/>
                </a:solidFill>
                <a:latin typeface="Arial"/>
                <a:cs typeface="Arial"/>
              </a:rPr>
              <a:t>is </a:t>
            </a:r>
            <a:r>
              <a:rPr lang="en-US" sz="2600" dirty="0">
                <a:solidFill>
                  <a:srgbClr val="FFFFFF"/>
                </a:solidFill>
                <a:latin typeface="Arial"/>
                <a:cs typeface="Arial"/>
              </a:rPr>
              <a:t>a natural extension of </a:t>
            </a:r>
            <a:endParaRPr lang="en-US" sz="2600" dirty="0" smtClean="0">
              <a:solidFill>
                <a:srgbClr val="FFFFFF"/>
              </a:solidFill>
              <a:latin typeface="Arial"/>
              <a:cs typeface="Arial"/>
            </a:endParaRPr>
          </a:p>
          <a:p>
            <a:pPr marL="0" indent="0">
              <a:buNone/>
            </a:pPr>
            <a:r>
              <a:rPr lang="en-US" sz="2600" dirty="0" smtClean="0">
                <a:solidFill>
                  <a:srgbClr val="FFFFFF"/>
                </a:solidFill>
                <a:latin typeface="Arial"/>
                <a:cs typeface="Arial"/>
              </a:rPr>
              <a:t>their </a:t>
            </a:r>
            <a:r>
              <a:rPr lang="en-US" sz="2600" dirty="0">
                <a:solidFill>
                  <a:srgbClr val="FFFFFF"/>
                </a:solidFill>
                <a:latin typeface="Arial"/>
                <a:cs typeface="Arial"/>
              </a:rPr>
              <a:t>work, redefining the tradition of modernism </a:t>
            </a:r>
            <a:endParaRPr lang="en-US" sz="2600" dirty="0" smtClean="0">
              <a:solidFill>
                <a:srgbClr val="FFFFFF"/>
              </a:solidFill>
              <a:latin typeface="Arial"/>
              <a:cs typeface="Arial"/>
            </a:endParaRPr>
          </a:p>
          <a:p>
            <a:pPr marL="0" indent="0">
              <a:buNone/>
            </a:pPr>
            <a:r>
              <a:rPr lang="en-US" sz="2600" dirty="0" smtClean="0">
                <a:solidFill>
                  <a:srgbClr val="FFFFFF"/>
                </a:solidFill>
                <a:latin typeface="Arial"/>
                <a:cs typeface="Arial"/>
              </a:rPr>
              <a:t>for </a:t>
            </a:r>
            <a:r>
              <a:rPr lang="en-US" sz="2600" dirty="0">
                <a:solidFill>
                  <a:srgbClr val="FFFFFF"/>
                </a:solidFill>
                <a:latin typeface="Arial"/>
                <a:cs typeface="Arial"/>
              </a:rPr>
              <a:t>a new medium</a:t>
            </a:r>
            <a:r>
              <a:rPr lang="en-US" sz="2600" dirty="0" smtClean="0">
                <a:solidFill>
                  <a:srgbClr val="FFFFFF"/>
                </a:solidFill>
                <a:latin typeface="Arial"/>
                <a:cs typeface="Arial"/>
              </a:rPr>
              <a:t>”</a:t>
            </a:r>
          </a:p>
          <a:p>
            <a:pPr marL="0" indent="0">
              <a:buNone/>
            </a:pPr>
            <a:endParaRPr lang="en-US" sz="1800" dirty="0" smtClean="0"/>
          </a:p>
        </p:txBody>
      </p:sp>
      <p:pic>
        <p:nvPicPr>
          <p:cNvPr id="4" name="Picture 3" descr="Unknown.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896040" y="4531960"/>
            <a:ext cx="1039569" cy="1588231"/>
          </a:xfrm>
          <a:prstGeom prst="rect">
            <a:avLst/>
          </a:prstGeom>
        </p:spPr>
      </p:pic>
    </p:spTree>
    <p:extLst>
      <p:ext uri="{BB962C8B-B14F-4D97-AF65-F5344CB8AC3E}">
        <p14:creationId xmlns:p14="http://schemas.microsoft.com/office/powerpoint/2010/main" val="40009107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832152" y="108857"/>
            <a:ext cx="7854647" cy="5617277"/>
          </a:xfrm>
        </p:spPr>
        <p:txBody>
          <a:bodyPr/>
          <a:lstStyle/>
          <a:p>
            <a:pPr marL="0" indent="0">
              <a:buNone/>
            </a:pPr>
            <a:r>
              <a:rPr lang="en-US" sz="3600" dirty="0">
                <a:solidFill>
                  <a:srgbClr val="FFFFFF"/>
                </a:solidFill>
              </a:rPr>
              <a:t>Worth noting – the challenges to</a:t>
            </a:r>
            <a:r>
              <a:rPr lang="en-US" sz="3600" dirty="0"/>
              <a:t> </a:t>
            </a:r>
            <a:r>
              <a:rPr lang="en-US" sz="3600" b="1" dirty="0">
                <a:solidFill>
                  <a:srgbClr val="FF0000"/>
                </a:solidFill>
              </a:rPr>
              <a:t>IP</a:t>
            </a:r>
            <a:r>
              <a:rPr lang="en-US" sz="3600" dirty="0"/>
              <a:t> </a:t>
            </a:r>
            <a:r>
              <a:rPr lang="en-US" sz="3600" dirty="0">
                <a:solidFill>
                  <a:srgbClr val="FFFFFF"/>
                </a:solidFill>
              </a:rPr>
              <a:t>posed by </a:t>
            </a:r>
            <a:r>
              <a:rPr lang="en-US" sz="3600" b="1" dirty="0">
                <a:solidFill>
                  <a:schemeClr val="tx2">
                    <a:lumMod val="40000"/>
                    <a:lumOff val="60000"/>
                  </a:schemeClr>
                </a:solidFill>
              </a:rPr>
              <a:t>oral storytelling </a:t>
            </a:r>
            <a:r>
              <a:rPr lang="en-US" sz="3600" b="1" dirty="0" smtClean="0">
                <a:solidFill>
                  <a:schemeClr val="tx2">
                    <a:lumMod val="40000"/>
                    <a:lumOff val="60000"/>
                  </a:schemeClr>
                </a:solidFill>
              </a:rPr>
              <a:t>cultures</a:t>
            </a:r>
            <a:endParaRPr lang="en-US" sz="3600" b="1" i="1" dirty="0" smtClean="0">
              <a:solidFill>
                <a:schemeClr val="tx2">
                  <a:lumMod val="40000"/>
                  <a:lumOff val="60000"/>
                </a:schemeClr>
              </a:solidFill>
              <a:latin typeface="Baskerville Old Face"/>
              <a:cs typeface="Baskerville Old Face"/>
            </a:endParaRPr>
          </a:p>
          <a:p>
            <a:pPr marL="0" indent="0">
              <a:buNone/>
            </a:pPr>
            <a:endParaRPr lang="en-US" dirty="0"/>
          </a:p>
        </p:txBody>
      </p:sp>
      <p:pic>
        <p:nvPicPr>
          <p:cNvPr id="5" name="Picture 4" descr="Screen Shot 2014-09-09 at 11.03.05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2153" y="1668591"/>
            <a:ext cx="7325060" cy="3260967"/>
          </a:xfrm>
          <a:prstGeom prst="rect">
            <a:avLst/>
          </a:prstGeom>
        </p:spPr>
      </p:pic>
      <p:sp>
        <p:nvSpPr>
          <p:cNvPr id="6" name="Rectangle 5"/>
          <p:cNvSpPr/>
          <p:nvPr/>
        </p:nvSpPr>
        <p:spPr>
          <a:xfrm>
            <a:off x="832153" y="5275923"/>
            <a:ext cx="8505371" cy="461665"/>
          </a:xfrm>
          <a:prstGeom prst="rect">
            <a:avLst/>
          </a:prstGeom>
        </p:spPr>
        <p:txBody>
          <a:bodyPr wrap="square">
            <a:spAutoFit/>
          </a:bodyPr>
          <a:lstStyle/>
          <a:p>
            <a:r>
              <a:rPr lang="en-US" sz="2400" dirty="0">
                <a:hlinkClick r:id="rId3"/>
              </a:rPr>
              <a:t>http://www.goethe.de/ins/za/prj/wom/inw/</a:t>
            </a:r>
            <a:r>
              <a:rPr lang="en-US" sz="2400" dirty="0" smtClean="0">
                <a:hlinkClick r:id="rId3"/>
              </a:rPr>
              <a:t>enindex.htm</a:t>
            </a:r>
            <a:r>
              <a:rPr lang="en-US" sz="2400" dirty="0" smtClean="0"/>
              <a:t> </a:t>
            </a:r>
            <a:endParaRPr lang="en-US" sz="2400" dirty="0"/>
          </a:p>
        </p:txBody>
      </p:sp>
    </p:spTree>
    <p:extLst>
      <p:ext uri="{BB962C8B-B14F-4D97-AF65-F5344CB8AC3E}">
        <p14:creationId xmlns:p14="http://schemas.microsoft.com/office/powerpoint/2010/main" val="9749977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121350"/>
            <a:ext cx="8561715" cy="1016000"/>
          </a:xfrm>
        </p:spPr>
        <p:txBody>
          <a:bodyPr>
            <a:normAutofit/>
          </a:bodyPr>
          <a:lstStyle/>
          <a:p>
            <a:r>
              <a:rPr lang="en-US" sz="44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IP Dystopia?</a:t>
            </a:r>
            <a:r>
              <a:rPr lang="en-US" sz="4400" b="1" dirty="0" smtClean="0">
                <a:solidFill>
                  <a:schemeClr val="tx1"/>
                </a:solidFill>
              </a:rPr>
              <a:t> </a:t>
            </a:r>
            <a:endParaRPr lang="en-US" sz="4400" dirty="0"/>
          </a:p>
        </p:txBody>
      </p:sp>
      <p:sp>
        <p:nvSpPr>
          <p:cNvPr id="3" name="Content Placeholder 2"/>
          <p:cNvSpPr>
            <a:spLocks noGrp="1"/>
          </p:cNvSpPr>
          <p:nvPr>
            <p:ph sz="quarter" idx="10"/>
          </p:nvPr>
        </p:nvSpPr>
        <p:spPr>
          <a:xfrm>
            <a:off x="243755" y="1137350"/>
            <a:ext cx="8775160" cy="4588784"/>
          </a:xfrm>
        </p:spPr>
        <p:txBody>
          <a:bodyPr/>
          <a:lstStyle/>
          <a:p>
            <a:pPr marL="0" indent="0">
              <a:buNone/>
            </a:pPr>
            <a:r>
              <a:rPr lang="en-US" sz="2800" i="1" dirty="0" smtClean="0">
                <a:solidFill>
                  <a:schemeClr val="bg1"/>
                </a:solidFill>
              </a:rPr>
              <a:t>* Donaldson v. Beckett</a:t>
            </a:r>
            <a:r>
              <a:rPr lang="en-US" sz="2800" dirty="0" smtClean="0">
                <a:solidFill>
                  <a:schemeClr val="bg1"/>
                </a:solidFill>
              </a:rPr>
              <a:t> (1774) 1Eng. Rep. 837 H.L. </a:t>
            </a:r>
            <a:r>
              <a:rPr lang="en-US" sz="2800" b="1" dirty="0" smtClean="0">
                <a:solidFill>
                  <a:srgbClr val="CCFFCC"/>
                </a:solidFill>
              </a:rPr>
              <a:t>denied</a:t>
            </a:r>
            <a:r>
              <a:rPr lang="en-US" sz="2800" dirty="0" smtClean="0">
                <a:solidFill>
                  <a:srgbClr val="CCFFCC"/>
                </a:solidFill>
              </a:rPr>
              <a:t> continued </a:t>
            </a:r>
            <a:r>
              <a:rPr lang="en-US" sz="2800" dirty="0" smtClean="0">
                <a:solidFill>
                  <a:srgbClr val="CCFFCC"/>
                </a:solidFill>
                <a:latin typeface="BlairMdITC TT-Medium"/>
                <a:cs typeface="BlairMdITC TT-Medium"/>
              </a:rPr>
              <a:t>existence</a:t>
            </a:r>
            <a:r>
              <a:rPr lang="en-US" sz="2800" dirty="0" smtClean="0">
                <a:solidFill>
                  <a:srgbClr val="CCFFCC"/>
                </a:solidFill>
              </a:rPr>
              <a:t> of </a:t>
            </a:r>
            <a:r>
              <a:rPr lang="en-US" sz="2800" b="1" dirty="0" smtClean="0">
                <a:solidFill>
                  <a:srgbClr val="CCFFCC"/>
                </a:solidFill>
              </a:rPr>
              <a:t>perpetual common law copyright</a:t>
            </a:r>
            <a:r>
              <a:rPr lang="en-US" sz="2800" dirty="0" smtClean="0">
                <a:solidFill>
                  <a:schemeClr val="bg1"/>
                </a:solidFill>
              </a:rPr>
              <a:t>, upholding limitation on term per statute (see Statute of Anne, 8Anne c. 19 (1710)</a:t>
            </a:r>
          </a:p>
          <a:p>
            <a:pPr marL="0" indent="0">
              <a:buNone/>
            </a:pPr>
            <a:r>
              <a:rPr lang="en-US" sz="2800" dirty="0" smtClean="0">
                <a:solidFill>
                  <a:schemeClr val="bg1"/>
                </a:solidFill>
                <a:latin typeface="American Typewriter"/>
                <a:cs typeface="American Typewriter"/>
              </a:rPr>
              <a:t>* “How </a:t>
            </a:r>
            <a:r>
              <a:rPr lang="en-US" sz="2800" dirty="0">
                <a:solidFill>
                  <a:schemeClr val="bg1"/>
                </a:solidFill>
                <a:latin typeface="American Typewriter"/>
                <a:cs typeface="American Typewriter"/>
              </a:rPr>
              <a:t>The Video Game Industry Was Launched 40 Years Ago... Thanks To </a:t>
            </a:r>
            <a:r>
              <a:rPr lang="en-US" sz="2800" dirty="0" smtClean="0">
                <a:solidFill>
                  <a:schemeClr val="bg1"/>
                </a:solidFill>
                <a:latin typeface="American Typewriter"/>
                <a:cs typeface="American Typewriter"/>
              </a:rPr>
              <a:t>Infringement” </a:t>
            </a:r>
            <a:r>
              <a:rPr lang="en-US" sz="2800" dirty="0" err="1" smtClean="0">
                <a:solidFill>
                  <a:schemeClr val="bg1"/>
                </a:solidFill>
              </a:rPr>
              <a:t>Techdirt</a:t>
            </a:r>
            <a:r>
              <a:rPr lang="en-US" sz="2800" dirty="0" smtClean="0">
                <a:solidFill>
                  <a:schemeClr val="bg1"/>
                </a:solidFill>
              </a:rPr>
              <a:t> Nov. </a:t>
            </a:r>
            <a:r>
              <a:rPr lang="en-US" sz="2800" dirty="0">
                <a:solidFill>
                  <a:schemeClr val="bg1"/>
                </a:solidFill>
              </a:rPr>
              <a:t>30, 2012 </a:t>
            </a:r>
            <a:r>
              <a:rPr lang="en-US" sz="1800" dirty="0">
                <a:solidFill>
                  <a:schemeClr val="bg1"/>
                </a:solidFill>
                <a:hlinkClick r:id="rId2"/>
              </a:rPr>
              <a:t>http://www.techdirt.com/blog/innovation/articles/20121129/17592021179/how-video-game-industry-was-launched-40-years-ago-thanks-to-</a:t>
            </a:r>
            <a:r>
              <a:rPr lang="en-US" sz="1800" dirty="0" smtClean="0">
                <a:solidFill>
                  <a:schemeClr val="bg1"/>
                </a:solidFill>
                <a:hlinkClick r:id="rId2"/>
              </a:rPr>
              <a:t>infringement.shtml</a:t>
            </a:r>
            <a:endParaRPr lang="en-US" sz="1800" dirty="0" smtClean="0">
              <a:solidFill>
                <a:schemeClr val="bg1"/>
              </a:solidFill>
            </a:endParaRPr>
          </a:p>
          <a:p>
            <a:pPr marL="0" indent="0">
              <a:buNone/>
            </a:pPr>
            <a:r>
              <a:rPr lang="en-US" sz="2800" dirty="0" smtClean="0">
                <a:solidFill>
                  <a:schemeClr val="bg1"/>
                </a:solidFill>
              </a:rPr>
              <a:t>* </a:t>
            </a:r>
            <a:r>
              <a:rPr lang="en-US" sz="2800" dirty="0" smtClean="0">
                <a:solidFill>
                  <a:schemeClr val="bg1"/>
                </a:solidFill>
                <a:latin typeface="American Typewriter"/>
                <a:cs typeface="American Typewriter"/>
              </a:rPr>
              <a:t>“Copyright Law and Video Games: A brief History of an Interactive Medium” </a:t>
            </a:r>
            <a:r>
              <a:rPr lang="en-US" sz="2800" dirty="0" smtClean="0">
                <a:solidFill>
                  <a:schemeClr val="bg1"/>
                </a:solidFill>
              </a:rPr>
              <a:t> Prof. Greg </a:t>
            </a:r>
            <a:r>
              <a:rPr lang="en-US" sz="2800" dirty="0" err="1" smtClean="0">
                <a:solidFill>
                  <a:schemeClr val="bg1"/>
                </a:solidFill>
              </a:rPr>
              <a:t>Lastowka</a:t>
            </a:r>
            <a:r>
              <a:rPr lang="en-US" sz="2800" dirty="0">
                <a:solidFill>
                  <a:schemeClr val="bg1"/>
                </a:solidFill>
              </a:rPr>
              <a:t> </a:t>
            </a:r>
            <a:r>
              <a:rPr lang="en-US" sz="1800" dirty="0" smtClean="0">
                <a:solidFill>
                  <a:schemeClr val="bg1"/>
                </a:solidFill>
                <a:hlinkClick r:id="rId3"/>
              </a:rPr>
              <a:t>http</a:t>
            </a:r>
            <a:r>
              <a:rPr lang="en-US" sz="1800" dirty="0">
                <a:solidFill>
                  <a:schemeClr val="bg1"/>
                </a:solidFill>
                <a:hlinkClick r:id="rId3"/>
              </a:rPr>
              <a:t>://papers.ssrn.com/sol3/papers.cfm?abstract_id=</a:t>
            </a:r>
            <a:r>
              <a:rPr lang="en-US" sz="1800" dirty="0" smtClean="0">
                <a:solidFill>
                  <a:schemeClr val="bg1"/>
                </a:solidFill>
                <a:hlinkClick r:id="rId3"/>
              </a:rPr>
              <a:t>2321424</a:t>
            </a:r>
            <a:endParaRPr lang="en-US" sz="1800" dirty="0" smtClean="0">
              <a:solidFill>
                <a:schemeClr val="bg1"/>
              </a:solidFill>
            </a:endParaRPr>
          </a:p>
          <a:p>
            <a:pPr marL="0" indent="0">
              <a:buNone/>
            </a:pPr>
            <a:endParaRPr lang="en-US" sz="1800" dirty="0">
              <a:solidFill>
                <a:schemeClr val="bg1"/>
              </a:solidFill>
            </a:endParaRPr>
          </a:p>
          <a:p>
            <a:pPr marL="0" indent="0">
              <a:buNone/>
            </a:pPr>
            <a:endParaRPr lang="en-US" sz="1800" dirty="0" smtClean="0">
              <a:solidFill>
                <a:schemeClr val="bg1"/>
              </a:solidFill>
            </a:endParaRPr>
          </a:p>
        </p:txBody>
      </p:sp>
      <p:sp>
        <p:nvSpPr>
          <p:cNvPr id="4" name="Notched Right Arrow 3"/>
          <p:cNvSpPr/>
          <p:nvPr/>
        </p:nvSpPr>
        <p:spPr>
          <a:xfrm>
            <a:off x="377896" y="5317849"/>
            <a:ext cx="978408" cy="484632"/>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Notched Right Arrow 4"/>
          <p:cNvSpPr/>
          <p:nvPr/>
        </p:nvSpPr>
        <p:spPr>
          <a:xfrm>
            <a:off x="1538082" y="5327468"/>
            <a:ext cx="978408" cy="484632"/>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Notched Right Arrow 5"/>
          <p:cNvSpPr/>
          <p:nvPr/>
        </p:nvSpPr>
        <p:spPr>
          <a:xfrm>
            <a:off x="7642192" y="5344109"/>
            <a:ext cx="978408" cy="484632"/>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Notched Right Arrow 6"/>
          <p:cNvSpPr/>
          <p:nvPr/>
        </p:nvSpPr>
        <p:spPr>
          <a:xfrm>
            <a:off x="4012472" y="5358355"/>
            <a:ext cx="978408" cy="484632"/>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Notched Right Arrow 7"/>
          <p:cNvSpPr/>
          <p:nvPr/>
        </p:nvSpPr>
        <p:spPr>
          <a:xfrm>
            <a:off x="5261680" y="5358355"/>
            <a:ext cx="978408" cy="484632"/>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Notched Right Arrow 8"/>
          <p:cNvSpPr/>
          <p:nvPr/>
        </p:nvSpPr>
        <p:spPr>
          <a:xfrm>
            <a:off x="2762926" y="5344109"/>
            <a:ext cx="978408" cy="484632"/>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Notched Right Arrow 10"/>
          <p:cNvSpPr/>
          <p:nvPr/>
        </p:nvSpPr>
        <p:spPr>
          <a:xfrm>
            <a:off x="6451936" y="5344109"/>
            <a:ext cx="978408" cy="484632"/>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42456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16000"/>
          </a:xfrm>
        </p:spPr>
        <p:txBody>
          <a:bodyPr/>
          <a:lstStyle/>
          <a:p>
            <a:r>
              <a:rPr lang="en-US" dirty="0" smtClean="0"/>
              <a:t>                 </a:t>
            </a:r>
            <a:r>
              <a:rPr lang="en-US" sz="44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IP Dystopia</a:t>
            </a:r>
            <a:endParaRPr lang="en-US" sz="4400" dirty="0"/>
          </a:p>
        </p:txBody>
      </p:sp>
      <p:sp>
        <p:nvSpPr>
          <p:cNvPr id="3" name="Content Placeholder 2"/>
          <p:cNvSpPr>
            <a:spLocks noGrp="1"/>
          </p:cNvSpPr>
          <p:nvPr>
            <p:ph sz="quarter" idx="10"/>
          </p:nvPr>
        </p:nvSpPr>
        <p:spPr>
          <a:xfrm>
            <a:off x="628952" y="1016001"/>
            <a:ext cx="8057847" cy="4710134"/>
          </a:xfrm>
        </p:spPr>
        <p:txBody>
          <a:bodyPr/>
          <a:lstStyle/>
          <a:p>
            <a:pPr marL="0" indent="0">
              <a:buNone/>
            </a:pPr>
            <a:r>
              <a:rPr lang="en-US"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Dystopia = </a:t>
            </a:r>
            <a:r>
              <a:rPr lang="en-US" dirty="0" smtClean="0">
                <a:solidFill>
                  <a:srgbClr val="FF0000"/>
                </a:solidFill>
                <a:latin typeface="Copperplate Gothic Bold"/>
                <a:cs typeface="Copperplate Gothic Bold"/>
              </a:rPr>
              <a:t>an </a:t>
            </a:r>
            <a:r>
              <a:rPr lang="en-US" dirty="0">
                <a:solidFill>
                  <a:srgbClr val="FF0000"/>
                </a:solidFill>
                <a:latin typeface="Copperplate Gothic Bold"/>
                <a:cs typeface="Copperplate Gothic Bold"/>
              </a:rPr>
              <a:t>imaginary place where people lead dehumanized and often fearful lives</a:t>
            </a:r>
          </a:p>
          <a:p>
            <a:pPr marL="0" indent="0">
              <a:buNone/>
            </a:pPr>
            <a:endParaRPr lang="en-US" b="1" dirty="0"/>
          </a:p>
          <a:p>
            <a:pPr marL="0" indent="0">
              <a:buNone/>
            </a:pPr>
            <a:endParaRPr lang="en-US" dirty="0"/>
          </a:p>
        </p:txBody>
      </p:sp>
      <p:pic>
        <p:nvPicPr>
          <p:cNvPr id="5" name="Content Placeholder 5" descr="Screen Shot 2013-09-10 at 1.50.32 PM.png"/>
          <p:cNvPicPr>
            <a:picLocks noChangeAspect="1"/>
          </p:cNvPicPr>
          <p:nvPr/>
        </p:nvPicPr>
        <p:blipFill rotWithShape="1">
          <a:blip r:embed="rId2" cstate="email">
            <a:extLst>
              <a:ext uri="{28A0092B-C50C-407E-A947-70E740481C1C}">
                <a14:useLocalDpi xmlns:a14="http://schemas.microsoft.com/office/drawing/2010/main"/>
              </a:ext>
            </a:extLst>
          </a:blip>
          <a:srcRect l="-850"/>
          <a:stretch/>
        </p:blipFill>
        <p:spPr>
          <a:xfrm>
            <a:off x="1088573" y="1817313"/>
            <a:ext cx="6628190" cy="4039435"/>
          </a:xfrm>
          <a:prstGeom prst="rect">
            <a:avLst/>
          </a:prstGeom>
        </p:spPr>
      </p:pic>
    </p:spTree>
    <p:extLst>
      <p:ext uri="{BB962C8B-B14F-4D97-AF65-F5344CB8AC3E}">
        <p14:creationId xmlns:p14="http://schemas.microsoft.com/office/powerpoint/2010/main" val="39302367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34177"/>
            <a:ext cx="8229600" cy="1016000"/>
          </a:xfrm>
        </p:spPr>
        <p:txBody>
          <a:bodyPr>
            <a:normAutofit/>
          </a:bodyPr>
          <a:lstStyle/>
          <a:p>
            <a:r>
              <a:rPr lang="en-US" b="1" i="1" dirty="0" smtClean="0">
                <a:solidFill>
                  <a:srgbClr val="FFFF00"/>
                </a:solidFill>
                <a:latin typeface="+mn-lt"/>
              </a:rPr>
              <a:t> </a:t>
            </a:r>
            <a:r>
              <a:rPr lang="en-US" b="1" dirty="0" smtClean="0">
                <a:solidFill>
                  <a:srgbClr val="FFFF00"/>
                </a:solidFill>
                <a:latin typeface="+mn-lt"/>
              </a:rPr>
              <a:t>Universal </a:t>
            </a:r>
            <a:r>
              <a:rPr lang="en-US" b="1" dirty="0">
                <a:solidFill>
                  <a:srgbClr val="FFFF00"/>
                </a:solidFill>
                <a:latin typeface="+mn-lt"/>
              </a:rPr>
              <a:t>v. </a:t>
            </a:r>
            <a:r>
              <a:rPr lang="en-US" b="1" dirty="0" smtClean="0">
                <a:solidFill>
                  <a:srgbClr val="FFFF00"/>
                </a:solidFill>
                <a:latin typeface="+mn-lt"/>
              </a:rPr>
              <a:t>Sony</a:t>
            </a:r>
            <a:r>
              <a:rPr lang="en-US" b="1" dirty="0" smtClean="0">
                <a:solidFill>
                  <a:srgbClr val="000000"/>
                </a:solidFill>
              </a:rPr>
              <a:t> </a:t>
            </a:r>
            <a:r>
              <a:rPr lang="en-US" dirty="0" smtClean="0">
                <a:solidFill>
                  <a:srgbClr val="CCFFCC"/>
                </a:solidFill>
                <a:latin typeface="+mn-lt"/>
              </a:rPr>
              <a:t>(for the 1</a:t>
            </a:r>
            <a:r>
              <a:rPr lang="en-US" baseline="30000" dirty="0" smtClean="0">
                <a:solidFill>
                  <a:srgbClr val="CCFFCC"/>
                </a:solidFill>
                <a:latin typeface="+mn-lt"/>
              </a:rPr>
              <a:t>st</a:t>
            </a:r>
            <a:r>
              <a:rPr lang="en-US" dirty="0" smtClean="0">
                <a:solidFill>
                  <a:srgbClr val="CCFFCC"/>
                </a:solidFill>
                <a:latin typeface="+mn-lt"/>
              </a:rPr>
              <a:t> time)</a:t>
            </a:r>
            <a:endParaRPr lang="en-US" dirty="0">
              <a:solidFill>
                <a:srgbClr val="CCFFCC"/>
              </a:solidFill>
              <a:latin typeface="+mn-lt"/>
            </a:endParaRPr>
          </a:p>
        </p:txBody>
      </p:sp>
      <p:sp>
        <p:nvSpPr>
          <p:cNvPr id="3" name="Content Placeholder 2"/>
          <p:cNvSpPr>
            <a:spLocks noGrp="1"/>
          </p:cNvSpPr>
          <p:nvPr>
            <p:ph sz="quarter" idx="10"/>
          </p:nvPr>
        </p:nvSpPr>
        <p:spPr>
          <a:xfrm>
            <a:off x="457200" y="1150177"/>
            <a:ext cx="8229600" cy="4575957"/>
          </a:xfrm>
        </p:spPr>
        <p:txBody>
          <a:bodyPr/>
          <a:lstStyle/>
          <a:p>
            <a:pPr marL="0" indent="0">
              <a:buNone/>
            </a:pPr>
            <a:r>
              <a:rPr lang="en-US" sz="2800" b="1" i="1" dirty="0" smtClean="0">
                <a:solidFill>
                  <a:schemeClr val="bg1"/>
                </a:solidFill>
                <a:latin typeface="+mn-lt"/>
              </a:rPr>
              <a:t>Sony Corporation of America et al. v. Universal City Studios, Inc., et al</a:t>
            </a:r>
            <a:r>
              <a:rPr lang="en-US" sz="2800" dirty="0" smtClean="0">
                <a:solidFill>
                  <a:schemeClr val="bg1"/>
                </a:solidFill>
                <a:latin typeface="+mn-lt"/>
              </a:rPr>
              <a:t>. </a:t>
            </a:r>
            <a:r>
              <a:rPr lang="en-US" dirty="0" smtClean="0">
                <a:solidFill>
                  <a:schemeClr val="bg1"/>
                </a:solidFill>
                <a:latin typeface="+mn-lt"/>
              </a:rPr>
              <a:t>464 U.S. 417 (1984) Supreme Court of the United States</a:t>
            </a:r>
          </a:p>
          <a:p>
            <a:pPr marL="0" indent="0">
              <a:buNone/>
            </a:pPr>
            <a:r>
              <a:rPr lang="en-US" sz="1600" dirty="0">
                <a:solidFill>
                  <a:srgbClr val="000000"/>
                </a:solidFill>
                <a:hlinkClick r:id="rId2"/>
              </a:rPr>
              <a:t>http://scholar.google.ca/</a:t>
            </a:r>
            <a:r>
              <a:rPr lang="en-US" sz="1600" dirty="0" smtClean="0">
                <a:solidFill>
                  <a:srgbClr val="000000"/>
                </a:solidFill>
                <a:hlinkClick r:id="rId2"/>
              </a:rPr>
              <a:t>scholar_case case</a:t>
            </a:r>
            <a:r>
              <a:rPr lang="en-US" sz="1600" dirty="0">
                <a:solidFill>
                  <a:srgbClr val="000000"/>
                </a:solidFill>
                <a:hlinkClick r:id="rId2"/>
              </a:rPr>
              <a:t>=5876335373788447272&amp;hl=en&amp;as_sdt=2&amp;as_vis=1&amp;oi=scholarr&amp;sa=X&amp;ei=hGYvUsjELay7jALQ9YHYBg&amp;ved=</a:t>
            </a:r>
            <a:r>
              <a:rPr lang="en-US" sz="1600" dirty="0" smtClean="0">
                <a:solidFill>
                  <a:srgbClr val="000000"/>
                </a:solidFill>
                <a:hlinkClick r:id="rId2"/>
              </a:rPr>
              <a:t>0CEAQgAMoATAA</a:t>
            </a:r>
            <a:endParaRPr lang="en-US" sz="1600" dirty="0" smtClean="0">
              <a:solidFill>
                <a:srgbClr val="000000"/>
              </a:solidFill>
            </a:endParaRPr>
          </a:p>
          <a:p>
            <a:pPr marL="0" indent="0">
              <a:buNone/>
            </a:pPr>
            <a:r>
              <a:rPr lang="en-US" sz="2800" dirty="0" smtClean="0">
                <a:solidFill>
                  <a:srgbClr val="FFFFFF"/>
                </a:solidFill>
                <a:latin typeface="+mn-lt"/>
              </a:rPr>
              <a:t> </a:t>
            </a:r>
            <a:r>
              <a:rPr lang="en-US" sz="2800" b="1" dirty="0" smtClean="0">
                <a:solidFill>
                  <a:srgbClr val="FFFFFF"/>
                </a:solidFill>
                <a:latin typeface="+mn-lt"/>
              </a:rPr>
              <a:t>* Time Shifting is Fair Use not Copyright infringement</a:t>
            </a:r>
            <a:endParaRPr lang="en-US" sz="2800" dirty="0" smtClean="0">
              <a:solidFill>
                <a:srgbClr val="FFFFFF"/>
              </a:solidFill>
              <a:latin typeface="+mn-lt"/>
            </a:endParaRPr>
          </a:p>
          <a:p>
            <a:pPr marL="0" indent="0">
              <a:buNone/>
            </a:pPr>
            <a:r>
              <a:rPr lang="en-US" sz="2000" dirty="0" smtClean="0">
                <a:solidFill>
                  <a:srgbClr val="FFFFFF"/>
                </a:solidFill>
              </a:rPr>
              <a:t>(see also </a:t>
            </a:r>
            <a:r>
              <a:rPr lang="en-US" sz="2000" i="1" dirty="0" smtClean="0">
                <a:solidFill>
                  <a:srgbClr val="FFFFFF"/>
                </a:solidFill>
              </a:rPr>
              <a:t>Fox v. Dish Network </a:t>
            </a:r>
            <a:r>
              <a:rPr lang="en-US" sz="2000" dirty="0" smtClean="0">
                <a:solidFill>
                  <a:srgbClr val="FFFFFF"/>
                </a:solidFill>
              </a:rPr>
              <a:t>USCA 9</a:t>
            </a:r>
            <a:r>
              <a:rPr lang="en-US" sz="2000" baseline="30000" dirty="0" smtClean="0">
                <a:solidFill>
                  <a:srgbClr val="FFFFFF"/>
                </a:solidFill>
              </a:rPr>
              <a:t>th</a:t>
            </a:r>
            <a:r>
              <a:rPr lang="en-US" sz="2000" dirty="0" smtClean="0">
                <a:solidFill>
                  <a:srgbClr val="FFFFFF"/>
                </a:solidFill>
              </a:rPr>
              <a:t> (July 24,2013) upholding “ad skipping</a:t>
            </a:r>
            <a:r>
              <a:rPr lang="en-US" sz="2000" dirty="0">
                <a:solidFill>
                  <a:srgbClr val="FFFFFF"/>
                </a:solidFill>
              </a:rPr>
              <a:t>”</a:t>
            </a:r>
            <a:r>
              <a:rPr lang="en-US" sz="2000" dirty="0">
                <a:solidFill>
                  <a:schemeClr val="tx1"/>
                </a:solidFill>
              </a:rPr>
              <a:t> </a:t>
            </a:r>
            <a:r>
              <a:rPr lang="en-US" sz="1600" dirty="0">
                <a:solidFill>
                  <a:schemeClr val="tx1"/>
                </a:solidFill>
                <a:hlinkClick r:id="rId3"/>
              </a:rPr>
              <a:t>http://www.scribd.com/doc/155719747/</a:t>
            </a:r>
            <a:r>
              <a:rPr lang="en-US" sz="1600" dirty="0" smtClean="0">
                <a:solidFill>
                  <a:schemeClr val="tx1"/>
                </a:solidFill>
                <a:hlinkClick r:id="rId3"/>
              </a:rPr>
              <a:t>Hopper</a:t>
            </a:r>
            <a:r>
              <a:rPr lang="en-US" sz="2000" dirty="0" smtClean="0">
                <a:solidFill>
                  <a:srgbClr val="0000FF"/>
                </a:solidFill>
              </a:rPr>
              <a:t>)</a:t>
            </a:r>
          </a:p>
          <a:p>
            <a:pPr marL="0" indent="0">
              <a:buNone/>
            </a:pPr>
            <a:endParaRPr lang="en-US" sz="1600" dirty="0">
              <a:solidFill>
                <a:schemeClr val="tx1"/>
              </a:solidFill>
            </a:endParaRPr>
          </a:p>
        </p:txBody>
      </p:sp>
      <p:pic>
        <p:nvPicPr>
          <p:cNvPr id="4" name="Content Placeholder 3" descr="Betamax_Tape_v2.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391333" y="4245963"/>
            <a:ext cx="3295467" cy="1988290"/>
          </a:xfrm>
          <a:prstGeom prst="rect">
            <a:avLst/>
          </a:prstGeom>
        </p:spPr>
      </p:pic>
      <p:pic>
        <p:nvPicPr>
          <p:cNvPr id="5" name="Content Placeholder 5" descr="Logo_betamax_01.gif"/>
          <p:cNvPicPr>
            <a:picLocks noChangeAspect="1"/>
          </p:cNvPicPr>
          <p:nvPr/>
        </p:nvPicPr>
        <p:blipFill rotWithShape="1">
          <a:blip r:embed="rId5" cstate="email">
            <a:extLst>
              <a:ext uri="{28A0092B-C50C-407E-A947-70E740481C1C}">
                <a14:useLocalDpi xmlns:a14="http://schemas.microsoft.com/office/drawing/2010/main"/>
              </a:ext>
            </a:extLst>
          </a:blip>
          <a:srcRect l="12621" r="13496" b="6057"/>
          <a:stretch/>
        </p:blipFill>
        <p:spPr>
          <a:xfrm>
            <a:off x="3988137" y="4245963"/>
            <a:ext cx="1255473" cy="1711069"/>
          </a:xfrm>
          <a:prstGeom prst="rect">
            <a:avLst/>
          </a:prstGeom>
        </p:spPr>
      </p:pic>
      <p:sp>
        <p:nvSpPr>
          <p:cNvPr id="7" name="Action Button: Forward or Next 6">
            <a:hlinkClick r:id="" action="ppaction://hlinkshowjump?jump=nextslide" highlightClick="1"/>
          </p:cNvPr>
          <p:cNvSpPr/>
          <p:nvPr/>
        </p:nvSpPr>
        <p:spPr>
          <a:xfrm>
            <a:off x="1629307" y="4683718"/>
            <a:ext cx="1042416" cy="1042416"/>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Action Button: End 7">
            <a:hlinkClick r:id="" action="ppaction://hlinkshowjump?jump=lastslide" highlightClick="1"/>
          </p:cNvPr>
          <p:cNvSpPr/>
          <p:nvPr/>
        </p:nvSpPr>
        <p:spPr>
          <a:xfrm>
            <a:off x="2771102" y="4683718"/>
            <a:ext cx="1042416" cy="1042416"/>
          </a:xfrm>
          <a:prstGeom prst="actionButtonE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Action Button: Beginning 8">
            <a:hlinkClick r:id="" action="ppaction://hlinkshowjump?jump=firstslide" highlightClick="1"/>
          </p:cNvPr>
          <p:cNvSpPr/>
          <p:nvPr/>
        </p:nvSpPr>
        <p:spPr>
          <a:xfrm>
            <a:off x="457200" y="4683718"/>
            <a:ext cx="1042416" cy="1042416"/>
          </a:xfrm>
          <a:prstGeom prst="actionButtonBeginn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5428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26593"/>
            <a:ext cx="8668510" cy="1016000"/>
          </a:xfrm>
        </p:spPr>
        <p:txBody>
          <a:bodyPr>
            <a:normAutofit/>
          </a:bodyPr>
          <a:lstStyle/>
          <a:p>
            <a:r>
              <a:rPr lang="en-US" sz="4800" b="1" dirty="0" smtClean="0">
                <a:solidFill>
                  <a:srgbClr val="FFFF00"/>
                </a:solidFill>
                <a:latin typeface="+mn-lt"/>
              </a:rPr>
              <a:t>Website &amp; Badge issues</a:t>
            </a:r>
            <a:r>
              <a:rPr lang="en-US" sz="4800" b="1" dirty="0" smtClean="0">
                <a:solidFill>
                  <a:srgbClr val="FF0000"/>
                </a:solidFill>
                <a:latin typeface="+mn-lt"/>
              </a:rPr>
              <a:t>…</a:t>
            </a:r>
            <a:endParaRPr lang="en-US" sz="4800" b="1" dirty="0">
              <a:solidFill>
                <a:srgbClr val="FF0000"/>
              </a:solidFill>
              <a:latin typeface="+mn-lt"/>
            </a:endParaRPr>
          </a:p>
        </p:txBody>
      </p:sp>
      <p:pic>
        <p:nvPicPr>
          <p:cNvPr id="4" name="Content Placeholder 3" descr="Screen Shot 2015-09-15 at 10.50.59 PM.png"/>
          <p:cNvPicPr>
            <a:picLocks noGrp="1" noChangeAspect="1"/>
          </p:cNvPicPr>
          <p:nvPr>
            <p:ph sz="quarter" idx="10"/>
          </p:nvPr>
        </p:nvPicPr>
        <p:blipFill rotWithShape="1">
          <a:blip r:embed="rId2" cstate="email">
            <a:extLst>
              <a:ext uri="{28A0092B-C50C-407E-A947-70E740481C1C}">
                <a14:useLocalDpi xmlns:a14="http://schemas.microsoft.com/office/drawing/2010/main"/>
              </a:ext>
            </a:extLst>
          </a:blip>
          <a:srcRect t="1152" b="-352"/>
          <a:stretch/>
        </p:blipFill>
        <p:spPr>
          <a:xfrm>
            <a:off x="18287" y="2042170"/>
            <a:ext cx="9107423" cy="2848740"/>
          </a:xfrm>
        </p:spPr>
      </p:pic>
    </p:spTree>
    <p:extLst>
      <p:ext uri="{BB962C8B-B14F-4D97-AF65-F5344CB8AC3E}">
        <p14:creationId xmlns:p14="http://schemas.microsoft.com/office/powerpoint/2010/main" val="39353210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rgbClr val="FFFF00"/>
                </a:solidFill>
                <a:latin typeface="+mn-lt"/>
              </a:rPr>
              <a:t>BUT…</a:t>
            </a:r>
            <a:endParaRPr lang="en-US" sz="4800" b="1" dirty="0">
              <a:solidFill>
                <a:srgbClr val="FFFF00"/>
              </a:solidFill>
              <a:latin typeface="+mn-lt"/>
            </a:endParaRPr>
          </a:p>
        </p:txBody>
      </p:sp>
      <p:pic>
        <p:nvPicPr>
          <p:cNvPr id="4" name="Content Placeholder 3" descr="Screen Shot 2014-09-09 at 11.30.10 PM.png"/>
          <p:cNvPicPr>
            <a:picLocks noGrp="1" noChangeAspect="1"/>
          </p:cNvPicPr>
          <p:nvPr>
            <p:ph sz="quarter" idx="10"/>
          </p:nvPr>
        </p:nvPicPr>
        <p:blipFill rotWithShape="1">
          <a:blip r:embed="rId2" cstate="email">
            <a:extLst>
              <a:ext uri="{28A0092B-C50C-407E-A947-70E740481C1C}">
                <a14:useLocalDpi xmlns:a14="http://schemas.microsoft.com/office/drawing/2010/main"/>
              </a:ext>
            </a:extLst>
          </a:blip>
          <a:srcRect t="-205"/>
          <a:stretch/>
        </p:blipFill>
        <p:spPr>
          <a:xfrm>
            <a:off x="457200" y="1342593"/>
            <a:ext cx="8229600" cy="3810000"/>
          </a:xfrm>
        </p:spPr>
      </p:pic>
      <p:sp>
        <p:nvSpPr>
          <p:cNvPr id="5" name="Rectangle 4"/>
          <p:cNvSpPr/>
          <p:nvPr/>
        </p:nvSpPr>
        <p:spPr>
          <a:xfrm>
            <a:off x="457200" y="5156595"/>
            <a:ext cx="8229600" cy="369332"/>
          </a:xfrm>
          <a:prstGeom prst="rect">
            <a:avLst/>
          </a:prstGeom>
        </p:spPr>
        <p:txBody>
          <a:bodyPr wrap="square">
            <a:spAutoFit/>
          </a:bodyPr>
          <a:lstStyle/>
          <a:p>
            <a:r>
              <a:rPr lang="en-US" dirty="0">
                <a:hlinkClick r:id="rId3"/>
              </a:rPr>
              <a:t>http://www.theverge.com/2014/6/25/5801052/aereo-supreme-court-</a:t>
            </a:r>
            <a:r>
              <a:rPr lang="en-US" dirty="0" smtClean="0">
                <a:hlinkClick r:id="rId3"/>
              </a:rPr>
              <a:t>ruling</a:t>
            </a:r>
            <a:r>
              <a:rPr lang="en-US" dirty="0" smtClean="0"/>
              <a:t> </a:t>
            </a:r>
            <a:endParaRPr lang="en-US" dirty="0"/>
          </a:p>
        </p:txBody>
      </p:sp>
    </p:spTree>
    <p:extLst>
      <p:ext uri="{BB962C8B-B14F-4D97-AF65-F5344CB8AC3E}">
        <p14:creationId xmlns:p14="http://schemas.microsoft.com/office/powerpoint/2010/main" val="6799842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descr="Screen Shot 2015-01-19 at 8.44.45 PM.png"/>
          <p:cNvPicPr>
            <a:picLocks noGrp="1" noChangeAspect="1"/>
          </p:cNvPicPr>
          <p:nvPr>
            <p:ph sz="quarter" idx="10"/>
          </p:nvPr>
        </p:nvPicPr>
        <p:blipFill rotWithShape="1">
          <a:blip r:embed="rId2" cstate="email">
            <a:extLst>
              <a:ext uri="{28A0092B-C50C-407E-A947-70E740481C1C}">
                <a14:useLocalDpi xmlns:a14="http://schemas.microsoft.com/office/drawing/2010/main"/>
              </a:ext>
            </a:extLst>
          </a:blip>
          <a:srcRect l="-624" r="-624"/>
          <a:stretch/>
        </p:blipFill>
        <p:spPr>
          <a:xfrm>
            <a:off x="325743" y="230909"/>
            <a:ext cx="8345689" cy="5495225"/>
          </a:xfrm>
        </p:spPr>
      </p:pic>
    </p:spTree>
    <p:extLst>
      <p:ext uri="{BB962C8B-B14F-4D97-AF65-F5344CB8AC3E}">
        <p14:creationId xmlns:p14="http://schemas.microsoft.com/office/powerpoint/2010/main" val="30950153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Screen Shot 2015-01-19 at 8.48.15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270000"/>
            <a:ext cx="2323903" cy="3418250"/>
          </a:xfrm>
          <a:prstGeom prst="rect">
            <a:avLst/>
          </a:prstGeom>
        </p:spPr>
      </p:pic>
      <p:pic>
        <p:nvPicPr>
          <p:cNvPr id="5" name="Picture 4" descr="Screen Shot 2015-01-19 at 8.48.42 P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23903" y="415789"/>
            <a:ext cx="2234603" cy="5103091"/>
          </a:xfrm>
          <a:prstGeom prst="rect">
            <a:avLst/>
          </a:prstGeom>
        </p:spPr>
      </p:pic>
      <p:pic>
        <p:nvPicPr>
          <p:cNvPr id="6" name="Picture 5" descr="Screen Shot 2015-01-19 at 8.49.20 PM.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58506" y="1801091"/>
            <a:ext cx="2389956" cy="3302000"/>
          </a:xfrm>
          <a:prstGeom prst="rect">
            <a:avLst/>
          </a:prstGeom>
        </p:spPr>
      </p:pic>
      <p:pic>
        <p:nvPicPr>
          <p:cNvPr id="7" name="Picture 6" descr="Screen Shot 2015-01-19 at 8.49.42 PM.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05419" y="877455"/>
            <a:ext cx="2238581" cy="4225636"/>
          </a:xfrm>
          <a:prstGeom prst="rect">
            <a:avLst/>
          </a:prstGeom>
        </p:spPr>
      </p:pic>
      <p:sp>
        <p:nvSpPr>
          <p:cNvPr id="8" name="Rectangle 7"/>
          <p:cNvSpPr/>
          <p:nvPr/>
        </p:nvSpPr>
        <p:spPr>
          <a:xfrm>
            <a:off x="-13494" y="5518880"/>
            <a:ext cx="9144000" cy="646331"/>
          </a:xfrm>
          <a:prstGeom prst="rect">
            <a:avLst/>
          </a:prstGeom>
        </p:spPr>
        <p:txBody>
          <a:bodyPr wrap="square">
            <a:spAutoFit/>
          </a:bodyPr>
          <a:lstStyle/>
          <a:p>
            <a:r>
              <a:rPr lang="en-US" dirty="0">
                <a:solidFill>
                  <a:prstClr val="black"/>
                </a:solidFill>
                <a:latin typeface="Arial"/>
                <a:hlinkClick r:id="rId6"/>
              </a:rPr>
              <a:t>http://www.scotusblog.com/case-files/cases/american-broadcasting-companies-inc-v-aereo-inc</a:t>
            </a:r>
            <a:r>
              <a:rPr lang="en-US" dirty="0" smtClean="0">
                <a:solidFill>
                  <a:prstClr val="black"/>
                </a:solidFill>
                <a:latin typeface="Arial"/>
                <a:hlinkClick r:id="rId6"/>
              </a:rPr>
              <a:t>/</a:t>
            </a:r>
            <a:r>
              <a:rPr lang="en-US" dirty="0" smtClean="0">
                <a:solidFill>
                  <a:prstClr val="black"/>
                </a:solidFill>
                <a:latin typeface="Arial"/>
              </a:rPr>
              <a:t> </a:t>
            </a:r>
            <a:endParaRPr lang="en-US" dirty="0">
              <a:solidFill>
                <a:prstClr val="black"/>
              </a:solidFill>
              <a:latin typeface="Arial"/>
            </a:endParaRPr>
          </a:p>
        </p:txBody>
      </p:sp>
    </p:spTree>
    <p:extLst>
      <p:ext uri="{BB962C8B-B14F-4D97-AF65-F5344CB8AC3E}">
        <p14:creationId xmlns:p14="http://schemas.microsoft.com/office/powerpoint/2010/main" val="40350264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35544" y="26411"/>
            <a:ext cx="7151255" cy="1016000"/>
          </a:xfrm>
        </p:spPr>
        <p:txBody>
          <a:bodyPr>
            <a:normAutofit/>
          </a:bodyPr>
          <a:lstStyle/>
          <a:p>
            <a:r>
              <a:rPr lang="en-US" sz="4800" b="1" dirty="0" smtClean="0">
                <a:solidFill>
                  <a:srgbClr val="FFFF00"/>
                </a:solidFill>
                <a:latin typeface="+mn-lt"/>
              </a:rPr>
              <a:t>But, but…</a:t>
            </a:r>
            <a:endParaRPr lang="en-US" sz="4800" b="1" dirty="0">
              <a:solidFill>
                <a:srgbClr val="FFFF00"/>
              </a:solidFill>
              <a:latin typeface="+mn-lt"/>
            </a:endParaRPr>
          </a:p>
        </p:txBody>
      </p:sp>
      <p:pic>
        <p:nvPicPr>
          <p:cNvPr id="4" name="Content Placeholder 3" descr="Screen Shot 2015-09-15 at 9.47.26 PM.png"/>
          <p:cNvPicPr>
            <a:picLocks noGrp="1" noChangeAspect="1"/>
          </p:cNvPicPr>
          <p:nvPr>
            <p:ph sz="quarter" idx="10"/>
          </p:nvPr>
        </p:nvPicPr>
        <p:blipFill rotWithShape="1">
          <a:blip r:embed="rId2" cstate="email">
            <a:extLst>
              <a:ext uri="{28A0092B-C50C-407E-A947-70E740481C1C}">
                <a14:useLocalDpi xmlns:a14="http://schemas.microsoft.com/office/drawing/2010/main"/>
              </a:ext>
            </a:extLst>
          </a:blip>
          <a:srcRect l="135" r="-246"/>
          <a:stretch/>
        </p:blipFill>
        <p:spPr>
          <a:xfrm>
            <a:off x="1535545" y="1042988"/>
            <a:ext cx="6096000" cy="4879975"/>
          </a:xfrm>
        </p:spPr>
      </p:pic>
    </p:spTree>
    <p:extLst>
      <p:ext uri="{BB962C8B-B14F-4D97-AF65-F5344CB8AC3E}">
        <p14:creationId xmlns:p14="http://schemas.microsoft.com/office/powerpoint/2010/main" val="19068960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FF00"/>
                </a:solidFill>
                <a:latin typeface="+mn-lt"/>
              </a:rPr>
              <a:t>For Now </a:t>
            </a:r>
            <a:r>
              <a:rPr lang="en-US" b="1" dirty="0" smtClean="0">
                <a:solidFill>
                  <a:srgbClr val="FFFF00"/>
                </a:solidFill>
                <a:latin typeface="+mn-lt"/>
              </a:rPr>
              <a:t>#2. </a:t>
            </a:r>
            <a:r>
              <a:rPr lang="en-US" b="1" dirty="0" smtClean="0">
                <a:solidFill>
                  <a:srgbClr val="FFFFFF"/>
                </a:solidFill>
                <a:latin typeface="+mn-lt"/>
              </a:rPr>
              <a:t>Are Video Games a </a:t>
            </a:r>
            <a:r>
              <a:rPr lang="en-US" b="1" dirty="0" smtClean="0">
                <a:latin typeface="+mn-lt"/>
              </a:rPr>
              <a:t/>
            </a:r>
            <a:br>
              <a:rPr lang="en-US" b="1" dirty="0" smtClean="0">
                <a:latin typeface="+mn-lt"/>
              </a:rPr>
            </a:br>
            <a:r>
              <a:rPr lang="en-US" b="1" dirty="0" smtClean="0">
                <a:solidFill>
                  <a:srgbClr val="FF0000"/>
                </a:solidFill>
                <a:latin typeface="+mn-lt"/>
              </a:rPr>
              <a:t>“Mass Media” </a:t>
            </a:r>
            <a:r>
              <a:rPr lang="en-US" b="1" dirty="0" smtClean="0">
                <a:solidFill>
                  <a:schemeClr val="bg1"/>
                </a:solidFill>
                <a:latin typeface="+mn-lt"/>
              </a:rPr>
              <a:t>(&amp; does it matter)?</a:t>
            </a:r>
            <a:endParaRPr lang="en-US" b="1" dirty="0">
              <a:solidFill>
                <a:schemeClr val="bg1"/>
              </a:solidFill>
              <a:latin typeface="+mn-lt"/>
            </a:endParaRPr>
          </a:p>
        </p:txBody>
      </p:sp>
      <p:sp>
        <p:nvSpPr>
          <p:cNvPr id="3" name="Content Placeholder 2"/>
          <p:cNvSpPr>
            <a:spLocks noGrp="1"/>
          </p:cNvSpPr>
          <p:nvPr>
            <p:ph sz="quarter" idx="10"/>
          </p:nvPr>
        </p:nvSpPr>
        <p:spPr>
          <a:xfrm>
            <a:off x="457200" y="1447244"/>
            <a:ext cx="8686800" cy="5410756"/>
          </a:xfrm>
        </p:spPr>
        <p:txBody>
          <a:bodyPr>
            <a:noAutofit/>
          </a:bodyPr>
          <a:lstStyle/>
          <a:p>
            <a:pPr marL="0" indent="0">
              <a:buNone/>
            </a:pPr>
            <a:r>
              <a:rPr lang="en-US" sz="3200" b="1" dirty="0" smtClean="0">
                <a:solidFill>
                  <a:srgbClr val="FFFF00"/>
                </a:solidFill>
                <a:latin typeface="+mn-lt"/>
                <a:cs typeface="Lucida Console"/>
              </a:rPr>
              <a:t>Certainly a </a:t>
            </a:r>
            <a:r>
              <a:rPr lang="en-US" sz="3200" b="1" i="1" dirty="0" smtClean="0">
                <a:solidFill>
                  <a:srgbClr val="FF0000"/>
                </a:solidFill>
                <a:latin typeface="+mn-lt"/>
                <a:cs typeface="Lucida Console"/>
              </a:rPr>
              <a:t>“</a:t>
            </a:r>
            <a:r>
              <a:rPr lang="en-US" sz="3200" b="1" i="1" u="sng" dirty="0" smtClean="0">
                <a:solidFill>
                  <a:srgbClr val="FF0000"/>
                </a:solidFill>
                <a:latin typeface="+mn-lt"/>
                <a:cs typeface="Lucida Console"/>
              </a:rPr>
              <a:t>MASSIVE</a:t>
            </a:r>
            <a:r>
              <a:rPr lang="en-US" sz="3200" b="1" i="1" dirty="0" smtClean="0">
                <a:solidFill>
                  <a:srgbClr val="FF0000"/>
                </a:solidFill>
                <a:latin typeface="+mn-lt"/>
                <a:cs typeface="Lucida Console"/>
              </a:rPr>
              <a:t>” </a:t>
            </a:r>
            <a:r>
              <a:rPr lang="en-US" sz="3200" b="1" dirty="0" smtClean="0">
                <a:solidFill>
                  <a:srgbClr val="FFFF00"/>
                </a:solidFill>
                <a:latin typeface="+mn-lt"/>
                <a:cs typeface="Lucida Console"/>
              </a:rPr>
              <a:t>media</a:t>
            </a:r>
            <a:endParaRPr lang="en-US" sz="3200" b="1" dirty="0">
              <a:solidFill>
                <a:srgbClr val="FFFF00"/>
              </a:solidFill>
              <a:latin typeface="+mn-lt"/>
              <a:cs typeface="Lucida Console"/>
            </a:endParaRPr>
          </a:p>
        </p:txBody>
      </p:sp>
      <p:pic>
        <p:nvPicPr>
          <p:cNvPr id="5" name="Picture 4" descr="Screen Shot 2014-09-09 at 9.58.02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9810" y="2677682"/>
            <a:ext cx="4195607" cy="1925064"/>
          </a:xfrm>
          <a:prstGeom prst="rect">
            <a:avLst/>
          </a:prstGeom>
        </p:spPr>
      </p:pic>
      <p:sp>
        <p:nvSpPr>
          <p:cNvPr id="6" name="Rectangle 5"/>
          <p:cNvSpPr/>
          <p:nvPr/>
        </p:nvSpPr>
        <p:spPr>
          <a:xfrm>
            <a:off x="229810" y="4606596"/>
            <a:ext cx="4195607" cy="738664"/>
          </a:xfrm>
          <a:prstGeom prst="rect">
            <a:avLst/>
          </a:prstGeom>
        </p:spPr>
        <p:txBody>
          <a:bodyPr wrap="square">
            <a:spAutoFit/>
          </a:bodyPr>
          <a:lstStyle/>
          <a:p>
            <a:r>
              <a:rPr lang="en-US" sz="1400" dirty="0">
                <a:hlinkClick r:id="rId3"/>
              </a:rPr>
              <a:t>https://medium.com/@blakejharrisNYC/the-birth-of-the-60-billion-videogame-industry-</a:t>
            </a:r>
            <a:r>
              <a:rPr lang="en-US" sz="1400" dirty="0" smtClean="0">
                <a:hlinkClick r:id="rId3"/>
              </a:rPr>
              <a:t>67a360dc4498</a:t>
            </a:r>
            <a:r>
              <a:rPr lang="en-US" sz="1400" dirty="0" smtClean="0"/>
              <a:t> </a:t>
            </a:r>
            <a:endParaRPr lang="en-US" sz="1400" dirty="0"/>
          </a:p>
        </p:txBody>
      </p:sp>
      <p:pic>
        <p:nvPicPr>
          <p:cNvPr id="8" name="Picture 7" descr="Screen Shot 2014-09-09 at 10.00.20 PM.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87334" y="2486863"/>
            <a:ext cx="4467538" cy="2115883"/>
          </a:xfrm>
          <a:prstGeom prst="rect">
            <a:avLst/>
          </a:prstGeom>
        </p:spPr>
      </p:pic>
      <p:sp>
        <p:nvSpPr>
          <p:cNvPr id="9" name="Rectangle 8"/>
          <p:cNvSpPr/>
          <p:nvPr/>
        </p:nvSpPr>
        <p:spPr>
          <a:xfrm>
            <a:off x="4487334" y="4773225"/>
            <a:ext cx="4656666" cy="523220"/>
          </a:xfrm>
          <a:prstGeom prst="rect">
            <a:avLst/>
          </a:prstGeom>
        </p:spPr>
        <p:txBody>
          <a:bodyPr wrap="square">
            <a:spAutoFit/>
          </a:bodyPr>
          <a:lstStyle/>
          <a:p>
            <a:r>
              <a:rPr lang="en-US" sz="1400" dirty="0">
                <a:hlinkClick r:id="rId5"/>
              </a:rPr>
              <a:t>http://www.gamesindustry.biz/articles/2014-06-25-game-software-market-to-hit-usd100-billion-by-2018-</a:t>
            </a:r>
            <a:r>
              <a:rPr lang="en-US" sz="1400" dirty="0" smtClean="0">
                <a:hlinkClick r:id="rId5"/>
              </a:rPr>
              <a:t>dfc</a:t>
            </a:r>
            <a:r>
              <a:rPr lang="en-US" sz="1400" dirty="0" smtClean="0"/>
              <a:t> </a:t>
            </a:r>
            <a:endParaRPr lang="en-US" sz="1400" dirty="0"/>
          </a:p>
        </p:txBody>
      </p:sp>
    </p:spTree>
    <p:extLst>
      <p:ext uri="{BB962C8B-B14F-4D97-AF65-F5344CB8AC3E}">
        <p14:creationId xmlns:p14="http://schemas.microsoft.com/office/powerpoint/2010/main" val="11042305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229811"/>
            <a:ext cx="8590038" cy="5842000"/>
          </a:xfrm>
        </p:spPr>
        <p:txBody>
          <a:bodyPr>
            <a:normAutofit/>
          </a:bodyPr>
          <a:lstStyle/>
          <a:p>
            <a:pPr marL="0" indent="0">
              <a:buNone/>
            </a:pPr>
            <a:r>
              <a:rPr lang="en-US" b="1" dirty="0" smtClean="0">
                <a:solidFill>
                  <a:schemeClr val="bg1"/>
                </a:solidFill>
                <a:latin typeface="+mn-lt"/>
                <a:cs typeface="Lucida Console"/>
              </a:rPr>
              <a:t>D.L </a:t>
            </a:r>
            <a:r>
              <a:rPr lang="en-US" b="1" dirty="0">
                <a:solidFill>
                  <a:schemeClr val="bg1"/>
                </a:solidFill>
                <a:latin typeface="+mn-lt"/>
                <a:cs typeface="Lucida Console"/>
              </a:rPr>
              <a:t>Shaw, “The Rise and Fall of American Mass </a:t>
            </a:r>
          </a:p>
          <a:p>
            <a:pPr marL="0" indent="0">
              <a:buNone/>
            </a:pPr>
            <a:r>
              <a:rPr lang="en-US" b="1" dirty="0" smtClean="0">
                <a:solidFill>
                  <a:schemeClr val="bg1"/>
                </a:solidFill>
                <a:latin typeface="+mn-lt"/>
                <a:cs typeface="Lucida Console"/>
              </a:rPr>
              <a:t>Media</a:t>
            </a:r>
            <a:r>
              <a:rPr lang="en-US" b="1" dirty="0">
                <a:solidFill>
                  <a:schemeClr val="bg1"/>
                </a:solidFill>
                <a:latin typeface="+mn-lt"/>
                <a:cs typeface="Lucida Console"/>
              </a:rPr>
              <a:t>: Roles of Technology and Leadership”, April 1991 “Roy W. Howard Lecture” Indiana University</a:t>
            </a:r>
            <a:r>
              <a:rPr lang="en-US" b="1" dirty="0" smtClean="0">
                <a:solidFill>
                  <a:schemeClr val="bg1"/>
                </a:solidFill>
                <a:latin typeface="+mn-lt"/>
                <a:cs typeface="Lucida Console"/>
              </a:rPr>
              <a:t>.</a:t>
            </a:r>
          </a:p>
          <a:p>
            <a:pPr marL="0" indent="0">
              <a:buNone/>
            </a:pPr>
            <a:endParaRPr lang="en-US" b="1" dirty="0">
              <a:solidFill>
                <a:schemeClr val="bg1"/>
              </a:solidFill>
              <a:latin typeface="+mn-lt"/>
              <a:cs typeface="Lucida Console"/>
            </a:endParaRPr>
          </a:p>
          <a:p>
            <a:pPr>
              <a:lnSpc>
                <a:spcPct val="90000"/>
              </a:lnSpc>
            </a:pPr>
            <a:r>
              <a:rPr lang="en-US" dirty="0" smtClean="0">
                <a:solidFill>
                  <a:srgbClr val="FFFF00"/>
                </a:solidFill>
                <a:latin typeface="+mn-lt"/>
                <a:cs typeface="Lucida Console"/>
              </a:rPr>
              <a:t>“</a:t>
            </a:r>
            <a:r>
              <a:rPr lang="en-US" i="1" u="sng" dirty="0">
                <a:solidFill>
                  <a:srgbClr val="FFFF00"/>
                </a:solidFill>
                <a:latin typeface="+mn-lt"/>
                <a:cs typeface="Lucida Console"/>
              </a:rPr>
              <a:t>No medium, once it has lost it’s dominant position has ever returned to the top”</a:t>
            </a:r>
          </a:p>
          <a:p>
            <a:pPr>
              <a:lnSpc>
                <a:spcPct val="90000"/>
              </a:lnSpc>
            </a:pPr>
            <a:r>
              <a:rPr lang="en-US" dirty="0" smtClean="0">
                <a:solidFill>
                  <a:schemeClr val="bg1"/>
                </a:solidFill>
                <a:latin typeface="+mn-lt"/>
                <a:cs typeface="Lucida Console"/>
              </a:rPr>
              <a:t>“</a:t>
            </a:r>
            <a:r>
              <a:rPr lang="en-US" i="1" dirty="0" smtClean="0">
                <a:solidFill>
                  <a:schemeClr val="bg1"/>
                </a:solidFill>
                <a:latin typeface="+mn-lt"/>
                <a:cs typeface="Lucida Console"/>
              </a:rPr>
              <a:t>Audience </a:t>
            </a:r>
            <a:r>
              <a:rPr lang="en-US" i="1" dirty="0">
                <a:solidFill>
                  <a:schemeClr val="bg1"/>
                </a:solidFill>
                <a:latin typeface="+mn-lt"/>
                <a:cs typeface="Lucida Console"/>
              </a:rPr>
              <a:t>choice, made possible by modern technologies, has made the concept of “mass media” obsolete; and </a:t>
            </a:r>
            <a:r>
              <a:rPr lang="en-US" i="1" dirty="0">
                <a:solidFill>
                  <a:srgbClr val="CCFFCC"/>
                </a:solidFill>
                <a:latin typeface="+mn-lt"/>
                <a:cs typeface="Lucida Console"/>
              </a:rPr>
              <a:t>audiences are not necessarily loyal, exercising choices when available to </a:t>
            </a:r>
            <a:r>
              <a:rPr lang="en-US" b="1" i="1" dirty="0">
                <a:solidFill>
                  <a:srgbClr val="CCFFCC"/>
                </a:solidFill>
                <a:latin typeface="+mn-lt"/>
                <a:cs typeface="Lucida Console"/>
              </a:rPr>
              <a:t>obtain information and entertainment in the most efficient way </a:t>
            </a:r>
            <a:r>
              <a:rPr lang="en-US" b="1" i="1" dirty="0">
                <a:solidFill>
                  <a:schemeClr val="bg1"/>
                </a:solidFill>
                <a:latin typeface="+mn-lt"/>
                <a:cs typeface="Lucida Console"/>
              </a:rPr>
              <a:t>possible</a:t>
            </a:r>
            <a:r>
              <a:rPr lang="en-US" dirty="0">
                <a:solidFill>
                  <a:schemeClr val="bg1"/>
                </a:solidFill>
                <a:latin typeface="+mn-lt"/>
                <a:cs typeface="Lucida Console"/>
              </a:rPr>
              <a:t>.”</a:t>
            </a:r>
          </a:p>
          <a:p>
            <a:pPr>
              <a:lnSpc>
                <a:spcPct val="90000"/>
              </a:lnSpc>
            </a:pPr>
            <a:r>
              <a:rPr lang="en-US" dirty="0">
                <a:solidFill>
                  <a:schemeClr val="tx2">
                    <a:lumMod val="20000"/>
                    <a:lumOff val="80000"/>
                  </a:schemeClr>
                </a:solidFill>
                <a:latin typeface="+mn-lt"/>
                <a:cs typeface="Lucida Console"/>
              </a:rPr>
              <a:t>“Historically mass media seem to play the role of </a:t>
            </a:r>
            <a:r>
              <a:rPr lang="en-US" b="1" u="sng" dirty="0">
                <a:solidFill>
                  <a:schemeClr val="tx2">
                    <a:lumMod val="20000"/>
                    <a:lumOff val="80000"/>
                  </a:schemeClr>
                </a:solidFill>
                <a:latin typeface="+mn-lt"/>
                <a:cs typeface="Lucida Console"/>
              </a:rPr>
              <a:t>Trojan Horse to social change</a:t>
            </a:r>
            <a:r>
              <a:rPr lang="en-US" dirty="0">
                <a:solidFill>
                  <a:schemeClr val="tx2">
                    <a:lumMod val="20000"/>
                    <a:lumOff val="80000"/>
                  </a:schemeClr>
                </a:solidFill>
                <a:latin typeface="+mn-lt"/>
                <a:cs typeface="Lucida Console"/>
              </a:rPr>
              <a:t>. That seems to be an effect of evolving communication technologies.</a:t>
            </a:r>
            <a:r>
              <a:rPr lang="en-US" dirty="0" smtClean="0">
                <a:solidFill>
                  <a:schemeClr val="tx2">
                    <a:lumMod val="40000"/>
                    <a:lumOff val="60000"/>
                  </a:schemeClr>
                </a:solidFill>
                <a:latin typeface="+mn-lt"/>
                <a:cs typeface="Lucida Console"/>
              </a:rPr>
              <a:t>”</a:t>
            </a:r>
          </a:p>
          <a:p>
            <a:pPr>
              <a:lnSpc>
                <a:spcPct val="90000"/>
              </a:lnSpc>
            </a:pPr>
            <a:endParaRPr lang="en-US" dirty="0">
              <a:solidFill>
                <a:schemeClr val="tx2">
                  <a:lumMod val="40000"/>
                  <a:lumOff val="60000"/>
                </a:schemeClr>
              </a:solidFill>
              <a:latin typeface="+mn-lt"/>
              <a:cs typeface="Lucida Console"/>
            </a:endParaRPr>
          </a:p>
          <a:p>
            <a:pPr marL="0" indent="0">
              <a:lnSpc>
                <a:spcPct val="90000"/>
              </a:lnSpc>
              <a:buNone/>
            </a:pPr>
            <a:r>
              <a:rPr lang="en-US" dirty="0">
                <a:solidFill>
                  <a:srgbClr val="FFFF00"/>
                </a:solidFill>
                <a:latin typeface="+mn-lt"/>
                <a:cs typeface="Lucida Console"/>
              </a:rPr>
              <a:t>Limitation</a:t>
            </a:r>
            <a:r>
              <a:rPr lang="en-US" dirty="0">
                <a:solidFill>
                  <a:srgbClr val="FFFFFF"/>
                </a:solidFill>
                <a:latin typeface="+mn-lt"/>
                <a:cs typeface="Lucida Console"/>
              </a:rPr>
              <a:t> – does not foresee audience as </a:t>
            </a:r>
            <a:r>
              <a:rPr lang="en-US" b="1" dirty="0">
                <a:solidFill>
                  <a:srgbClr val="CCFFCC"/>
                </a:solidFill>
                <a:latin typeface="+mn-lt"/>
                <a:cs typeface="Lucida Console"/>
              </a:rPr>
              <a:t>CREATOR</a:t>
            </a:r>
          </a:p>
          <a:p>
            <a:endParaRPr lang="en-US" dirty="0"/>
          </a:p>
        </p:txBody>
      </p:sp>
    </p:spTree>
    <p:extLst>
      <p:ext uri="{BB962C8B-B14F-4D97-AF65-F5344CB8AC3E}">
        <p14:creationId xmlns:p14="http://schemas.microsoft.com/office/powerpoint/2010/main" val="11531892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0039"/>
            <a:ext cx="9144000" cy="1016000"/>
          </a:xfrm>
        </p:spPr>
        <p:txBody>
          <a:bodyPr>
            <a:normAutofit fontScale="90000"/>
          </a:bodyPr>
          <a:lstStyle/>
          <a:p>
            <a:r>
              <a:rPr lang="en-US" i="1" dirty="0" smtClean="0">
                <a:solidFill>
                  <a:srgbClr val="CCFFCC"/>
                </a:solidFill>
                <a:latin typeface="Brush Script MT Italic"/>
                <a:cs typeface="Brush Script MT Italic"/>
              </a:rPr>
              <a:t>    Which leads to</a:t>
            </a:r>
            <a:r>
              <a:rPr lang="en-US" dirty="0" smtClean="0">
                <a:solidFill>
                  <a:srgbClr val="CCFFCC"/>
                </a:solidFill>
              </a:rPr>
              <a:t>: </a:t>
            </a:r>
            <a:r>
              <a:rPr lang="en-US" b="1" dirty="0" smtClean="0">
                <a:solidFill>
                  <a:srgbClr val="FFFFFF"/>
                </a:solidFill>
              </a:rPr>
              <a:t>Application </a:t>
            </a:r>
            <a:r>
              <a:rPr lang="en-US" b="1" dirty="0">
                <a:solidFill>
                  <a:srgbClr val="FFFFFF"/>
                </a:solidFill>
              </a:rPr>
              <a:t>of </a:t>
            </a:r>
            <a:r>
              <a:rPr lang="en-US" b="1" dirty="0">
                <a:solidFill>
                  <a:srgbClr val="FF0000"/>
                </a:solidFill>
              </a:rPr>
              <a:t>real </a:t>
            </a:r>
            <a:r>
              <a:rPr lang="en-US" b="1" dirty="0" smtClean="0">
                <a:solidFill>
                  <a:srgbClr val="FF0000"/>
                </a:solidFill>
              </a:rPr>
              <a:t>world</a:t>
            </a:r>
            <a:br>
              <a:rPr lang="en-US" b="1" dirty="0" smtClean="0">
                <a:solidFill>
                  <a:srgbClr val="FF0000"/>
                </a:solidFill>
              </a:rPr>
            </a:br>
            <a:r>
              <a:rPr lang="en-US" b="1" dirty="0">
                <a:solidFill>
                  <a:srgbClr val="FF0000"/>
                </a:solidFill>
              </a:rPr>
              <a:t> </a:t>
            </a:r>
            <a:r>
              <a:rPr lang="en-US" b="1" dirty="0" smtClean="0">
                <a:solidFill>
                  <a:srgbClr val="FF0000"/>
                </a:solidFill>
              </a:rPr>
              <a:t>    laws</a:t>
            </a:r>
            <a:r>
              <a:rPr lang="en-US" b="1" dirty="0" smtClean="0"/>
              <a:t> </a:t>
            </a:r>
            <a:r>
              <a:rPr lang="en-US" b="1" dirty="0">
                <a:solidFill>
                  <a:srgbClr val="FFFFFF"/>
                </a:solidFill>
              </a:rPr>
              <a:t>to</a:t>
            </a:r>
            <a:r>
              <a:rPr lang="en-US" b="1" dirty="0"/>
              <a:t> </a:t>
            </a:r>
            <a:r>
              <a:rPr lang="en-US" b="1" dirty="0" smtClean="0">
                <a:solidFill>
                  <a:schemeClr val="tx2">
                    <a:lumMod val="60000"/>
                    <a:lumOff val="40000"/>
                  </a:schemeClr>
                </a:solidFill>
              </a:rPr>
              <a:t>(massive)</a:t>
            </a:r>
            <a:r>
              <a:rPr lang="en-US" b="1" i="1" dirty="0" smtClean="0">
                <a:solidFill>
                  <a:srgbClr val="3366FF"/>
                </a:solidFill>
              </a:rPr>
              <a:t>virtual </a:t>
            </a:r>
            <a:r>
              <a:rPr lang="en-US" b="1" i="1" dirty="0">
                <a:solidFill>
                  <a:srgbClr val="3366FF"/>
                </a:solidFill>
              </a:rPr>
              <a:t>environments </a:t>
            </a:r>
          </a:p>
        </p:txBody>
      </p:sp>
      <p:sp>
        <p:nvSpPr>
          <p:cNvPr id="3" name="Content Placeholder 2"/>
          <p:cNvSpPr>
            <a:spLocks noGrp="1"/>
          </p:cNvSpPr>
          <p:nvPr>
            <p:ph sz="quarter" idx="10"/>
          </p:nvPr>
        </p:nvSpPr>
        <p:spPr>
          <a:xfrm>
            <a:off x="457200" y="1218630"/>
            <a:ext cx="8686800" cy="4759070"/>
          </a:xfrm>
        </p:spPr>
        <p:txBody>
          <a:bodyPr>
            <a:normAutofit/>
          </a:bodyPr>
          <a:lstStyle/>
          <a:p>
            <a:r>
              <a:rPr lang="en-US" b="1" dirty="0">
                <a:solidFill>
                  <a:schemeClr val="accent2">
                    <a:lumMod val="40000"/>
                    <a:lumOff val="60000"/>
                  </a:schemeClr>
                </a:solidFill>
                <a:latin typeface="Chalkboard"/>
                <a:cs typeface="Chalkboard"/>
              </a:rPr>
              <a:t>Is there a virtual world? </a:t>
            </a:r>
            <a:endParaRPr lang="en-US" b="1" dirty="0" smtClean="0">
              <a:solidFill>
                <a:schemeClr val="accent2">
                  <a:lumMod val="40000"/>
                  <a:lumOff val="60000"/>
                </a:schemeClr>
              </a:solidFill>
              <a:latin typeface="Chalkboard"/>
              <a:cs typeface="Chalkboard"/>
            </a:endParaRPr>
          </a:p>
          <a:p>
            <a:r>
              <a:rPr lang="en-US" b="1" dirty="0" smtClean="0">
                <a:solidFill>
                  <a:srgbClr val="CCFFCC"/>
                </a:solidFill>
                <a:latin typeface="Copperplate Gothic Bold"/>
                <a:cs typeface="Copperplate Gothic Bold"/>
              </a:rPr>
              <a:t>Is virtual Property “real”???</a:t>
            </a:r>
            <a:endParaRPr lang="en-US" b="1" dirty="0" smtClean="0">
              <a:solidFill>
                <a:srgbClr val="20623D"/>
              </a:solidFill>
              <a:latin typeface="Copperplate Gothic Bold"/>
              <a:cs typeface="Copperplate Gothic Bold"/>
            </a:endParaRPr>
          </a:p>
          <a:p>
            <a:r>
              <a:rPr lang="en-US" dirty="0" smtClean="0">
                <a:solidFill>
                  <a:srgbClr val="FFFFFF"/>
                </a:solidFill>
              </a:rPr>
              <a:t>Ben </a:t>
            </a:r>
            <a:r>
              <a:rPr lang="en-US" dirty="0" err="1" smtClean="0">
                <a:solidFill>
                  <a:srgbClr val="FFFFFF"/>
                </a:solidFill>
              </a:rPr>
              <a:t>Duranske</a:t>
            </a:r>
            <a:r>
              <a:rPr lang="en-US" dirty="0" smtClean="0">
                <a:solidFill>
                  <a:srgbClr val="FFFFFF"/>
                </a:solidFill>
              </a:rPr>
              <a:t> “ Virtual Law” (2008):</a:t>
            </a:r>
            <a:r>
              <a:rPr lang="en-US" sz="1600" dirty="0" smtClean="0">
                <a:solidFill>
                  <a:srgbClr val="FFFFFF"/>
                </a:solidFill>
              </a:rPr>
              <a:t> </a:t>
            </a:r>
            <a:r>
              <a:rPr lang="en-US" sz="1800" dirty="0" smtClean="0">
                <a:solidFill>
                  <a:srgbClr val="FFFFFF"/>
                </a:solidFill>
                <a:latin typeface="+mn-lt"/>
              </a:rPr>
              <a:t>“</a:t>
            </a:r>
            <a:r>
              <a:rPr lang="en-US" sz="1800" dirty="0">
                <a:solidFill>
                  <a:srgbClr val="FFFFFF"/>
                </a:solidFill>
                <a:latin typeface="+mn-lt"/>
              </a:rPr>
              <a:t>This chapter will argue that the </a:t>
            </a:r>
            <a:r>
              <a:rPr lang="en-US" sz="1800" dirty="0">
                <a:solidFill>
                  <a:srgbClr val="E6B9B8"/>
                </a:solidFill>
                <a:latin typeface="+mn-lt"/>
              </a:rPr>
              <a:t>law needs to acknowledge and provide protection for virtual property, but that it must do so in a way that preserves virtual worlds and games as play spaces</a:t>
            </a:r>
            <a:r>
              <a:rPr lang="en-US" sz="1800" dirty="0">
                <a:solidFill>
                  <a:schemeClr val="bg1"/>
                </a:solidFill>
                <a:latin typeface="+mn-lt"/>
              </a:rPr>
              <a:t>, at least to the extent that the developers desire their worlds to remain pure play spaces. On one hand, many game and virtual world providers seek to avoid real-life implications in their social and play spaces.</a:t>
            </a:r>
            <a:r>
              <a:rPr lang="en-US" sz="1800" dirty="0">
                <a:solidFill>
                  <a:srgbClr val="FFFF00"/>
                </a:solidFill>
                <a:latin typeface="+mn-lt"/>
              </a:rPr>
              <a:t> Where providers take reasonable steps to draw a line between the real and the virtual, the world or game should be protected by the </a:t>
            </a:r>
            <a:r>
              <a:rPr lang="en-US" sz="1800" dirty="0">
                <a:solidFill>
                  <a:schemeClr val="bg1"/>
                </a:solidFill>
                <a:latin typeface="+mn-lt"/>
              </a:rPr>
              <a:t>“magic circle” </a:t>
            </a:r>
            <a:r>
              <a:rPr lang="en-US" sz="1800" dirty="0">
                <a:solidFill>
                  <a:srgbClr val="FFFF00"/>
                </a:solidFill>
                <a:latin typeface="+mn-lt"/>
              </a:rPr>
              <a:t>that protects other play spaces (from theme parks to family Monopoly games) from taking on inadvertent real-world implications</a:t>
            </a:r>
            <a:r>
              <a:rPr lang="en-US" sz="1800" dirty="0">
                <a:solidFill>
                  <a:schemeClr val="bg1"/>
                </a:solidFill>
                <a:latin typeface="+mn-lt"/>
              </a:rPr>
              <a:t>.</a:t>
            </a:r>
            <a:r>
              <a:rPr lang="en-US" sz="1800" dirty="0">
                <a:latin typeface="+mn-lt"/>
              </a:rPr>
              <a:t> </a:t>
            </a:r>
            <a:r>
              <a:rPr lang="en-US" sz="1800" dirty="0">
                <a:solidFill>
                  <a:srgbClr val="FFFF00"/>
                </a:solidFill>
                <a:latin typeface="+mn-lt"/>
              </a:rPr>
              <a:t>On the other hand, it is both inevitable and desirable that some game and virtual world designers will seek to include real money trade (RMT) and offer a real cash economy (RCE) in their platforms. Users of these platforms need the protection of virtual property </a:t>
            </a:r>
            <a:r>
              <a:rPr lang="en-US" sz="1800" dirty="0" err="1">
                <a:solidFill>
                  <a:srgbClr val="FFFF00"/>
                </a:solidFill>
                <a:latin typeface="+mn-lt"/>
              </a:rPr>
              <a:t>law</a:t>
            </a:r>
            <a:r>
              <a:rPr lang="en-US" sz="1800" dirty="0" err="1" smtClean="0">
                <a:solidFill>
                  <a:srgbClr val="FFFFFF"/>
                </a:solidFill>
                <a:latin typeface="+mn-lt"/>
              </a:rPr>
              <a:t>.”</a:t>
            </a:r>
            <a:r>
              <a:rPr lang="en-US" sz="1700" dirty="0" err="1" smtClean="0">
                <a:hlinkClick r:id="rId2"/>
              </a:rPr>
              <a:t>http</a:t>
            </a:r>
            <a:r>
              <a:rPr lang="en-US" sz="1700" dirty="0">
                <a:hlinkClick r:id="rId2"/>
              </a:rPr>
              <a:t>://www.amazon.com/Benjamin-Tyson-Duranske/e/</a:t>
            </a:r>
            <a:r>
              <a:rPr lang="en-US" sz="1700" dirty="0" smtClean="0">
                <a:hlinkClick r:id="rId2"/>
              </a:rPr>
              <a:t>B001JP104A</a:t>
            </a:r>
            <a:endParaRPr lang="en-US" sz="1700" dirty="0"/>
          </a:p>
          <a:p>
            <a:pPr marL="0" indent="0">
              <a:buNone/>
            </a:pPr>
            <a:endParaRPr lang="en-US" dirty="0" smtClean="0">
              <a:solidFill>
                <a:schemeClr val="bg1">
                  <a:lumMod val="85000"/>
                </a:schemeClr>
              </a:solidFill>
            </a:endParaRPr>
          </a:p>
          <a:p>
            <a:pPr marL="0" indent="0">
              <a:buNone/>
            </a:pPr>
            <a:r>
              <a:rPr lang="en-US" dirty="0" smtClean="0">
                <a:solidFill>
                  <a:schemeClr val="bg1">
                    <a:lumMod val="85000"/>
                  </a:schemeClr>
                </a:solidFill>
              </a:rPr>
              <a:t>EULA/</a:t>
            </a:r>
            <a:r>
              <a:rPr lang="en-US" dirty="0" err="1" smtClean="0">
                <a:solidFill>
                  <a:schemeClr val="bg1">
                    <a:lumMod val="85000"/>
                  </a:schemeClr>
                </a:solidFill>
              </a:rPr>
              <a:t>ToS</a:t>
            </a:r>
            <a:r>
              <a:rPr lang="en-US" dirty="0" smtClean="0">
                <a:solidFill>
                  <a:schemeClr val="bg1">
                    <a:lumMod val="85000"/>
                  </a:schemeClr>
                </a:solidFill>
              </a:rPr>
              <a:t>: The “real world law” is the law of contracts.</a:t>
            </a:r>
            <a:endParaRPr lang="en-US" dirty="0">
              <a:solidFill>
                <a:schemeClr val="bg1">
                  <a:lumMod val="85000"/>
                </a:schemeClr>
              </a:solidFill>
            </a:endParaRPr>
          </a:p>
          <a:p>
            <a:endParaRPr lang="en-US" dirty="0"/>
          </a:p>
        </p:txBody>
      </p:sp>
    </p:spTree>
    <p:extLst>
      <p:ext uri="{BB962C8B-B14F-4D97-AF65-F5344CB8AC3E}">
        <p14:creationId xmlns:p14="http://schemas.microsoft.com/office/powerpoint/2010/main" val="25081712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6307"/>
            <a:ext cx="8229600" cy="1016000"/>
          </a:xfrm>
        </p:spPr>
        <p:txBody>
          <a:bodyPr>
            <a:normAutofit fontScale="90000"/>
          </a:bodyPr>
          <a:lstStyle/>
          <a:p>
            <a:r>
              <a:rPr lang="en-US" sz="4400" b="1" dirty="0" smtClean="0">
                <a:solidFill>
                  <a:srgbClr val="FFFF00"/>
                </a:solidFill>
                <a:latin typeface="+mn-lt"/>
              </a:rPr>
              <a:t>     An issue that won’t go away…</a:t>
            </a:r>
            <a:endParaRPr lang="en-US" sz="4400" b="1" dirty="0">
              <a:solidFill>
                <a:srgbClr val="FFFF00"/>
              </a:solidFill>
              <a:latin typeface="+mn-lt"/>
            </a:endParaRPr>
          </a:p>
        </p:txBody>
      </p:sp>
      <p:pic>
        <p:nvPicPr>
          <p:cNvPr id="4" name="Content Placeholder 3" descr="Screen Shot 2014-09-09 at 11.39.41 PM.png"/>
          <p:cNvPicPr>
            <a:picLocks noGrp="1" noChangeAspect="1"/>
          </p:cNvPicPr>
          <p:nvPr>
            <p:ph sz="quarter" idx="10"/>
          </p:nvPr>
        </p:nvPicPr>
        <p:blipFill>
          <a:blip r:embed="rId2" cstate="email">
            <a:extLst>
              <a:ext uri="{28A0092B-C50C-407E-A947-70E740481C1C}">
                <a14:useLocalDpi xmlns:a14="http://schemas.microsoft.com/office/drawing/2010/main"/>
              </a:ext>
            </a:extLst>
          </a:blip>
          <a:srcRect l="-14777" r="-14777"/>
          <a:stretch>
            <a:fillRect/>
          </a:stretch>
        </p:blipFill>
        <p:spPr>
          <a:xfrm>
            <a:off x="457200" y="1052513"/>
            <a:ext cx="8229600" cy="4886325"/>
          </a:xfrm>
        </p:spPr>
      </p:pic>
    </p:spTree>
    <p:extLst>
      <p:ext uri="{BB962C8B-B14F-4D97-AF65-F5344CB8AC3E}">
        <p14:creationId xmlns:p14="http://schemas.microsoft.com/office/powerpoint/2010/main" val="1744959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254001" y="181429"/>
            <a:ext cx="8720666" cy="5733141"/>
          </a:xfrm>
        </p:spPr>
        <p:txBody>
          <a:bodyPr>
            <a:normAutofit/>
          </a:bodyPr>
          <a:lstStyle/>
          <a:p>
            <a:pPr marL="0" indent="0">
              <a:buNone/>
            </a:pPr>
            <a:r>
              <a:rPr lang="en-US" sz="4000" b="1" dirty="0" smtClean="0">
                <a:solidFill>
                  <a:srgbClr val="CCFFCC"/>
                </a:solidFill>
                <a:latin typeface="+mn-lt"/>
              </a:rPr>
              <a:t>  </a:t>
            </a:r>
            <a:r>
              <a:rPr lang="en-US" sz="4000" b="1" dirty="0">
                <a:solidFill>
                  <a:srgbClr val="FFFF00"/>
                </a:solidFill>
                <a:latin typeface="+mn-lt"/>
                <a:cs typeface="Lucida Console"/>
              </a:rPr>
              <a:t>B</a:t>
            </a:r>
            <a:r>
              <a:rPr lang="en-US" sz="4000" b="1" dirty="0" smtClean="0">
                <a:solidFill>
                  <a:srgbClr val="FFFF00"/>
                </a:solidFill>
                <a:latin typeface="+mn-lt"/>
                <a:cs typeface="Lucida Console"/>
              </a:rPr>
              <a:t>ack to why </a:t>
            </a:r>
            <a:r>
              <a:rPr lang="en-US" sz="40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IP Dystopia?</a:t>
            </a:r>
            <a:r>
              <a:rPr lang="en-US" sz="4000" b="1" dirty="0">
                <a:solidFill>
                  <a:schemeClr val="tx1"/>
                </a:solidFill>
              </a:rPr>
              <a:t> </a:t>
            </a:r>
            <a:r>
              <a:rPr lang="en-US" sz="4000" b="1" dirty="0" smtClean="0">
                <a:solidFill>
                  <a:srgbClr val="CCFFCC"/>
                </a:solidFill>
                <a:latin typeface="+mn-lt"/>
              </a:rPr>
              <a:t>               </a:t>
            </a:r>
          </a:p>
          <a:p>
            <a:pPr marL="0" indent="0">
              <a:buNone/>
            </a:pPr>
            <a:r>
              <a:rPr lang="en-US" sz="3600" b="1" dirty="0" smtClean="0">
                <a:solidFill>
                  <a:schemeClr val="tx2">
                    <a:lumMod val="60000"/>
                    <a:lumOff val="40000"/>
                  </a:schemeClr>
                </a:solidFill>
                <a:latin typeface="+mn-lt"/>
              </a:rPr>
              <a:t>                     BREAKOUT</a:t>
            </a:r>
          </a:p>
          <a:p>
            <a:pPr marL="0" indent="0">
              <a:buNone/>
            </a:pPr>
            <a:r>
              <a:rPr lang="en-US" sz="2800" b="1" dirty="0" smtClean="0">
                <a:solidFill>
                  <a:schemeClr val="bg1"/>
                </a:solidFill>
                <a:latin typeface="+mn-lt"/>
                <a:cs typeface="Arial Black"/>
              </a:rPr>
              <a:t>   Issue</a:t>
            </a:r>
            <a:r>
              <a:rPr lang="en-US" sz="2800" b="1" dirty="0">
                <a:solidFill>
                  <a:schemeClr val="bg1"/>
                </a:solidFill>
                <a:latin typeface="+mn-lt"/>
                <a:cs typeface="Arial Black"/>
              </a:rPr>
              <a:t>: The “creativity standard” </a:t>
            </a:r>
            <a:r>
              <a:rPr lang="en-US" sz="2800" b="1" dirty="0" smtClean="0">
                <a:solidFill>
                  <a:schemeClr val="bg1"/>
                </a:solidFill>
                <a:latin typeface="+mn-lt"/>
                <a:cs typeface="Arial Black"/>
              </a:rPr>
              <a:t>in copyright</a:t>
            </a:r>
            <a:r>
              <a:rPr lang="en-US" sz="2800" b="1" dirty="0">
                <a:solidFill>
                  <a:schemeClr val="bg1"/>
                </a:solidFill>
                <a:latin typeface="+mn-lt"/>
                <a:cs typeface="Arial Black"/>
              </a:rPr>
              <a:t>.</a:t>
            </a:r>
          </a:p>
          <a:p>
            <a:endParaRPr lang="en-US" sz="4000" dirty="0"/>
          </a:p>
          <a:p>
            <a:pPr marL="0" indent="0">
              <a:buNone/>
            </a:pPr>
            <a:endParaRPr lang="en-US" sz="4000" b="1" dirty="0">
              <a:solidFill>
                <a:srgbClr val="CCFFCC"/>
              </a:solidFill>
              <a:latin typeface="+mn-lt"/>
            </a:endParaRPr>
          </a:p>
        </p:txBody>
      </p:sp>
      <p:pic>
        <p:nvPicPr>
          <p:cNvPr id="4" name="Picture 3" descr="Breakout2600.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41586" y="2068286"/>
            <a:ext cx="5861006" cy="3846284"/>
          </a:xfrm>
          <a:prstGeom prst="rect">
            <a:avLst/>
          </a:prstGeom>
        </p:spPr>
      </p:pic>
    </p:spTree>
    <p:extLst>
      <p:ext uri="{BB962C8B-B14F-4D97-AF65-F5344CB8AC3E}">
        <p14:creationId xmlns:p14="http://schemas.microsoft.com/office/powerpoint/2010/main" val="3276241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1556"/>
            <a:ext cx="9144000" cy="904865"/>
          </a:xfrm>
        </p:spPr>
        <p:txBody>
          <a:bodyPr>
            <a:normAutofit/>
          </a:bodyPr>
          <a:lstStyle/>
          <a:p>
            <a:r>
              <a:rPr lang="en-US" b="1" i="1" dirty="0" smtClean="0">
                <a:solidFill>
                  <a:schemeClr val="tx1"/>
                </a:solidFill>
              </a:rPr>
              <a:t>  </a:t>
            </a:r>
            <a:r>
              <a:rPr lang="en-US" b="1" i="1" dirty="0" smtClean="0">
                <a:solidFill>
                  <a:srgbClr val="FFFF00"/>
                </a:solidFill>
              </a:rPr>
              <a:t>Atari v. Oman </a:t>
            </a:r>
            <a:r>
              <a:rPr lang="en-US" dirty="0" smtClean="0">
                <a:solidFill>
                  <a:srgbClr val="FFFF00"/>
                </a:solidFill>
              </a:rPr>
              <a:t>- </a:t>
            </a:r>
            <a:r>
              <a:rPr lang="en-US" sz="3200" dirty="0" smtClean="0">
                <a:solidFill>
                  <a:srgbClr val="FFFF00"/>
                </a:solidFill>
              </a:rPr>
              <a:t>1989/1992 USCA DC Cir.</a:t>
            </a:r>
            <a:endParaRPr lang="en-US" sz="3200" dirty="0">
              <a:solidFill>
                <a:srgbClr val="FFFF00"/>
              </a:solidFill>
            </a:endParaRPr>
          </a:p>
        </p:txBody>
      </p:sp>
      <p:sp>
        <p:nvSpPr>
          <p:cNvPr id="3" name="Content Placeholder 2"/>
          <p:cNvSpPr>
            <a:spLocks noGrp="1"/>
          </p:cNvSpPr>
          <p:nvPr>
            <p:ph sz="quarter" idx="10"/>
          </p:nvPr>
        </p:nvSpPr>
        <p:spPr>
          <a:xfrm>
            <a:off x="-1" y="936419"/>
            <a:ext cx="9144001" cy="5921581"/>
          </a:xfrm>
        </p:spPr>
        <p:txBody>
          <a:bodyPr>
            <a:normAutofit/>
          </a:bodyPr>
          <a:lstStyle/>
          <a:p>
            <a:pPr marL="0" indent="0">
              <a:buNone/>
            </a:pPr>
            <a:r>
              <a:rPr lang="en-US" sz="1800" dirty="0" smtClean="0">
                <a:solidFill>
                  <a:srgbClr val="FFFFFF"/>
                </a:solidFill>
                <a:latin typeface="+mn-lt"/>
              </a:rPr>
              <a:t>* “</a:t>
            </a:r>
            <a:r>
              <a:rPr lang="en-US" sz="1800" i="1" dirty="0" smtClean="0">
                <a:solidFill>
                  <a:srgbClr val="FFFFFF"/>
                </a:solidFill>
                <a:latin typeface="+mn-lt"/>
              </a:rPr>
              <a:t>BREAKOUT's </a:t>
            </a:r>
            <a:r>
              <a:rPr lang="en-US" sz="1800" i="1" dirty="0">
                <a:solidFill>
                  <a:srgbClr val="FFFFFF"/>
                </a:solidFill>
                <a:latin typeface="+mn-lt"/>
              </a:rPr>
              <a:t>audiovisual display features a wall formed by </a:t>
            </a:r>
            <a:r>
              <a:rPr lang="en-US" sz="1800" i="1" dirty="0">
                <a:solidFill>
                  <a:srgbClr val="FF0000"/>
                </a:solidFill>
                <a:latin typeface="+mn-lt"/>
              </a:rPr>
              <a:t>red</a:t>
            </a:r>
            <a:r>
              <a:rPr lang="en-US" sz="1800" i="1" dirty="0">
                <a:solidFill>
                  <a:srgbClr val="FFFFFF"/>
                </a:solidFill>
                <a:latin typeface="+mn-lt"/>
              </a:rPr>
              <a:t>,</a:t>
            </a:r>
            <a:r>
              <a:rPr lang="en-US" sz="1800" i="1" dirty="0">
                <a:latin typeface="+mn-lt"/>
              </a:rPr>
              <a:t> </a:t>
            </a:r>
            <a:r>
              <a:rPr lang="en-US" sz="1800" i="1" dirty="0" smtClean="0">
                <a:solidFill>
                  <a:schemeClr val="accent6">
                    <a:lumMod val="75000"/>
                  </a:schemeClr>
                </a:solidFill>
                <a:latin typeface="+mn-lt"/>
              </a:rPr>
              <a:t>ambe</a:t>
            </a:r>
            <a:r>
              <a:rPr lang="en-US" sz="1800" i="1" dirty="0" smtClean="0">
                <a:solidFill>
                  <a:srgbClr val="E46C0A"/>
                </a:solidFill>
                <a:latin typeface="+mn-lt"/>
              </a:rPr>
              <a:t>r</a:t>
            </a:r>
            <a:r>
              <a:rPr lang="en-US" sz="1800" i="1" dirty="0">
                <a:solidFill>
                  <a:srgbClr val="FFFFFF"/>
                </a:solidFill>
                <a:latin typeface="+mn-lt"/>
              </a:rPr>
              <a:t>,</a:t>
            </a:r>
            <a:r>
              <a:rPr lang="en-US" sz="1800" i="1" dirty="0" smtClean="0">
                <a:solidFill>
                  <a:srgbClr val="FFFFFF"/>
                </a:solidFill>
                <a:latin typeface="+mn-lt"/>
              </a:rPr>
              <a:t> </a:t>
            </a:r>
            <a:r>
              <a:rPr lang="en-US" sz="1800" i="1" dirty="0" smtClean="0">
                <a:solidFill>
                  <a:srgbClr val="008000"/>
                </a:solidFill>
                <a:latin typeface="+mn-lt"/>
              </a:rPr>
              <a:t>green</a:t>
            </a:r>
            <a:r>
              <a:rPr lang="en-US" sz="1800" i="1" dirty="0">
                <a:solidFill>
                  <a:srgbClr val="FFFFFF"/>
                </a:solidFill>
                <a:latin typeface="+mn-lt"/>
              </a:rPr>
              <a:t>, and</a:t>
            </a:r>
            <a:r>
              <a:rPr lang="en-US" sz="1800" i="1" dirty="0">
                <a:latin typeface="+mn-lt"/>
              </a:rPr>
              <a:t> </a:t>
            </a:r>
            <a:r>
              <a:rPr lang="en-US" sz="1800" i="1" dirty="0">
                <a:solidFill>
                  <a:schemeClr val="tx2">
                    <a:lumMod val="40000"/>
                    <a:lumOff val="60000"/>
                  </a:schemeClr>
                </a:solidFill>
                <a:latin typeface="+mn-lt"/>
              </a:rPr>
              <a:t>blue </a:t>
            </a:r>
            <a:r>
              <a:rPr lang="en-US" sz="1800" i="1" dirty="0">
                <a:solidFill>
                  <a:schemeClr val="bg1"/>
                </a:solidFill>
                <a:latin typeface="+mn-lt"/>
              </a:rPr>
              <a:t>layers of </a:t>
            </a:r>
            <a:r>
              <a:rPr lang="en-US" sz="1800" i="1" dirty="0">
                <a:solidFill>
                  <a:srgbClr val="CCFFCC"/>
                </a:solidFill>
                <a:latin typeface="+mn-lt"/>
              </a:rPr>
              <a:t>rectangles representing bricks</a:t>
            </a:r>
            <a:r>
              <a:rPr lang="en-US" sz="1800" i="1" dirty="0">
                <a:solidFill>
                  <a:schemeClr val="bg1"/>
                </a:solidFill>
                <a:latin typeface="+mn-lt"/>
              </a:rPr>
              <a:t>. A player maneuvers a control knob that causes a rectangular-shaped representation of a paddle to hit a square-shaped representation of a ball against the brick wall. When the ball hits a brick, that brick disappears from its row, the player scores points, and a brick on a higher row becomes exposed. </a:t>
            </a:r>
            <a:r>
              <a:rPr lang="en-US" sz="1800" i="1" dirty="0">
                <a:solidFill>
                  <a:srgbClr val="CCFFCC"/>
                </a:solidFill>
                <a:latin typeface="+mn-lt"/>
              </a:rPr>
              <a:t>A "breakout" occurs when the ball penetrates through all rows of bricks and moves into the space between the wall and the top of the screen</a:t>
            </a:r>
            <a:r>
              <a:rPr lang="en-US" sz="1800" i="1" dirty="0">
                <a:solidFill>
                  <a:schemeClr val="bg1"/>
                </a:solidFill>
                <a:latin typeface="+mn-lt"/>
              </a:rPr>
              <a:t>; the ball then ricochets in a </a:t>
            </a:r>
            <a:r>
              <a:rPr lang="en-US" sz="1800" i="1" dirty="0" err="1">
                <a:solidFill>
                  <a:schemeClr val="bg1"/>
                </a:solidFill>
                <a:latin typeface="+mn-lt"/>
              </a:rPr>
              <a:t>zig-zag</a:t>
            </a:r>
            <a:r>
              <a:rPr lang="en-US" sz="1800" i="1" dirty="0">
                <a:solidFill>
                  <a:schemeClr val="bg1"/>
                </a:solidFill>
                <a:latin typeface="+mn-lt"/>
              </a:rPr>
              <a:t> pattern off the sides of the screen and the top layer of the wall, removing bricks upon contact and adding more points to the player's score. </a:t>
            </a:r>
            <a:r>
              <a:rPr lang="en-US" sz="1800" i="1" dirty="0">
                <a:solidFill>
                  <a:srgbClr val="CCFFCC"/>
                </a:solidFill>
                <a:latin typeface="+mn-lt"/>
              </a:rPr>
              <a:t>Various tones sound as the ball touches different objects or places on the screen. The size of the paddle diminishes and the motion of the ball accelerates as the game is played</a:t>
            </a:r>
            <a:r>
              <a:rPr lang="en-US" sz="1800" dirty="0" smtClean="0">
                <a:solidFill>
                  <a:schemeClr val="bg1"/>
                </a:solidFill>
                <a:latin typeface="+mn-lt"/>
              </a:rPr>
              <a:t>.”</a:t>
            </a:r>
          </a:p>
          <a:p>
            <a:pPr marL="0" indent="0">
              <a:buNone/>
            </a:pPr>
            <a:r>
              <a:rPr lang="en-US" b="1" dirty="0" smtClean="0">
                <a:solidFill>
                  <a:srgbClr val="FFFF00"/>
                </a:solidFill>
                <a:latin typeface="+mn-lt"/>
              </a:rPr>
              <a:t>District </a:t>
            </a:r>
            <a:r>
              <a:rPr lang="en-US" b="1" dirty="0">
                <a:solidFill>
                  <a:srgbClr val="FFFF00"/>
                </a:solidFill>
                <a:latin typeface="+mn-lt"/>
              </a:rPr>
              <a:t>court judge asked counsel for the Register, "</a:t>
            </a:r>
            <a:r>
              <a:rPr lang="en-US" b="1" i="1" dirty="0">
                <a:solidFill>
                  <a:srgbClr val="FFFF00"/>
                </a:solidFill>
                <a:latin typeface="+mn-lt"/>
              </a:rPr>
              <a:t>If Picasso had painted a round object on a canvas, would you say because it depicts a familiar subject--namely, something that's round--it can't be copyrighted</a:t>
            </a:r>
            <a:r>
              <a:rPr lang="en-US" b="1" i="1" dirty="0" smtClean="0">
                <a:solidFill>
                  <a:srgbClr val="FFFF00"/>
                </a:solidFill>
                <a:latin typeface="+mn-lt"/>
              </a:rPr>
              <a:t>?</a:t>
            </a:r>
            <a:r>
              <a:rPr lang="en-US" b="1" dirty="0" smtClean="0">
                <a:solidFill>
                  <a:srgbClr val="FFFF00"/>
                </a:solidFill>
                <a:latin typeface="+mn-lt"/>
              </a:rPr>
              <a:t>”</a:t>
            </a:r>
          </a:p>
          <a:p>
            <a:pPr marL="0" indent="0">
              <a:buNone/>
            </a:pPr>
            <a:endParaRPr lang="en-US" sz="1600" b="1" dirty="0" smtClean="0">
              <a:hlinkClick r:id="rId2"/>
            </a:endParaRPr>
          </a:p>
          <a:p>
            <a:pPr marL="0" indent="0">
              <a:buNone/>
            </a:pPr>
            <a:r>
              <a:rPr lang="en-US" sz="1600" b="1" dirty="0" smtClean="0">
                <a:hlinkClick r:id="rId2"/>
              </a:rPr>
              <a:t>Atari</a:t>
            </a:r>
            <a:r>
              <a:rPr lang="en-US" sz="1600" b="1" dirty="0">
                <a:hlinkClick r:id="rId2"/>
              </a:rPr>
              <a:t> </a:t>
            </a:r>
            <a:r>
              <a:rPr lang="en-US" sz="1600" dirty="0">
                <a:hlinkClick r:id="rId2"/>
              </a:rPr>
              <a:t>Games Corp. v. </a:t>
            </a:r>
            <a:r>
              <a:rPr lang="en-US" sz="1600" b="1" dirty="0">
                <a:hlinkClick r:id="rId2"/>
              </a:rPr>
              <a:t>Oman</a:t>
            </a:r>
            <a:r>
              <a:rPr lang="en-US" sz="1600" dirty="0">
                <a:hlinkClick r:id="rId2"/>
              </a:rPr>
              <a:t>, 979 F. 2d 242 - 1992</a:t>
            </a:r>
            <a:r>
              <a:rPr lang="en-US" sz="1600" dirty="0"/>
              <a:t> </a:t>
            </a:r>
            <a:r>
              <a:rPr lang="en-US" sz="1600" dirty="0">
                <a:solidFill>
                  <a:srgbClr val="FFFFFF"/>
                </a:solidFill>
              </a:rPr>
              <a:t>- ‎Court of Appeals, Dist. of Columbia Circuit</a:t>
            </a:r>
          </a:p>
          <a:p>
            <a:pPr marL="0" indent="0">
              <a:buNone/>
            </a:pPr>
            <a:r>
              <a:rPr lang="en-US" sz="1600" b="1" dirty="0" smtClean="0">
                <a:hlinkClick r:id="rId3"/>
              </a:rPr>
              <a:t>Atari</a:t>
            </a:r>
            <a:r>
              <a:rPr lang="en-US" sz="1600" b="1" dirty="0">
                <a:hlinkClick r:id="rId3"/>
              </a:rPr>
              <a:t> </a:t>
            </a:r>
            <a:r>
              <a:rPr lang="en-US" sz="1600" dirty="0">
                <a:hlinkClick r:id="rId3"/>
              </a:rPr>
              <a:t>Games Corp. v. </a:t>
            </a:r>
            <a:r>
              <a:rPr lang="en-US" sz="1600" b="1" dirty="0">
                <a:hlinkClick r:id="rId3"/>
              </a:rPr>
              <a:t>Oman</a:t>
            </a:r>
            <a:r>
              <a:rPr lang="en-US" sz="1600" dirty="0">
                <a:hlinkClick r:id="rId3"/>
              </a:rPr>
              <a:t>, 888 F. 2d 878 - 1989</a:t>
            </a:r>
            <a:r>
              <a:rPr lang="en-US" sz="1600" dirty="0"/>
              <a:t> </a:t>
            </a:r>
            <a:r>
              <a:rPr lang="en-US" sz="1600" dirty="0">
                <a:solidFill>
                  <a:srgbClr val="FFFFFF"/>
                </a:solidFill>
              </a:rPr>
              <a:t>- ‎Court of Appeals, Dist. of Columbia Circuit</a:t>
            </a:r>
          </a:p>
          <a:p>
            <a:pPr marL="0" indent="0">
              <a:buNone/>
            </a:pPr>
            <a:r>
              <a:rPr lang="en-US" sz="1600" b="1" dirty="0">
                <a:hlinkClick r:id="rId4"/>
              </a:rPr>
              <a:t>Atari </a:t>
            </a:r>
            <a:r>
              <a:rPr lang="en-US" sz="1600" dirty="0">
                <a:hlinkClick r:id="rId4"/>
              </a:rPr>
              <a:t>Games Corp. v. </a:t>
            </a:r>
            <a:r>
              <a:rPr lang="en-US" sz="1600" b="1" dirty="0">
                <a:hlinkClick r:id="rId4"/>
              </a:rPr>
              <a:t>Oman</a:t>
            </a:r>
            <a:r>
              <a:rPr lang="en-US" sz="1600" dirty="0">
                <a:hlinkClick r:id="rId4"/>
              </a:rPr>
              <a:t>, 693 F. Supp. 1204 - 1988</a:t>
            </a:r>
            <a:r>
              <a:rPr lang="en-US" sz="1600" dirty="0"/>
              <a:t> </a:t>
            </a:r>
            <a:r>
              <a:rPr lang="en-US" sz="1600" dirty="0">
                <a:solidFill>
                  <a:schemeClr val="bg1"/>
                </a:solidFill>
              </a:rPr>
              <a:t>- ‎Dist. Court, Dist. of Columbia </a:t>
            </a:r>
            <a:endParaRPr lang="en-US" sz="1600" b="1" dirty="0">
              <a:solidFill>
                <a:schemeClr val="bg1"/>
              </a:solidFill>
            </a:endParaRPr>
          </a:p>
          <a:p>
            <a:endParaRPr lang="en-US" dirty="0"/>
          </a:p>
        </p:txBody>
      </p:sp>
    </p:spTree>
    <p:extLst>
      <p:ext uri="{BB962C8B-B14F-4D97-AF65-F5344CB8AC3E}">
        <p14:creationId xmlns:p14="http://schemas.microsoft.com/office/powerpoint/2010/main" val="2014412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descr="Screen Shot 2015-09-09 at 8.43.04 PM.png"/>
          <p:cNvPicPr>
            <a:picLocks noGrp="1" noChangeAspect="1"/>
          </p:cNvPicPr>
          <p:nvPr>
            <p:ph sz="quarter" idx="10"/>
          </p:nvPr>
        </p:nvPicPr>
        <p:blipFill rotWithShape="1">
          <a:blip r:embed="rId2" cstate="email">
            <a:extLst>
              <a:ext uri="{28A0092B-C50C-407E-A947-70E740481C1C}">
                <a14:useLocalDpi xmlns:a14="http://schemas.microsoft.com/office/drawing/2010/main"/>
              </a:ext>
            </a:extLst>
          </a:blip>
          <a:srcRect l="-148"/>
          <a:stretch/>
        </p:blipFill>
        <p:spPr>
          <a:xfrm>
            <a:off x="2420092" y="151571"/>
            <a:ext cx="4325271" cy="5757334"/>
          </a:xfrm>
        </p:spPr>
      </p:pic>
    </p:spTree>
    <p:extLst>
      <p:ext uri="{BB962C8B-B14F-4D97-AF65-F5344CB8AC3E}">
        <p14:creationId xmlns:p14="http://schemas.microsoft.com/office/powerpoint/2010/main" val="801864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9795"/>
            <a:ext cx="8229600" cy="797751"/>
          </a:xfrm>
        </p:spPr>
        <p:txBody>
          <a:bodyPr>
            <a:normAutofit fontScale="90000"/>
          </a:bodyPr>
          <a:lstStyle/>
          <a:p>
            <a:r>
              <a:rPr lang="en-US" dirty="0" smtClean="0"/>
              <a:t>                </a:t>
            </a:r>
            <a:r>
              <a:rPr lang="en-US" b="1" dirty="0" smtClean="0">
                <a:solidFill>
                  <a:srgbClr val="FFFF00"/>
                </a:solidFill>
                <a:latin typeface="+mn-lt"/>
              </a:rPr>
              <a:t>Games as </a:t>
            </a:r>
            <a:r>
              <a:rPr lang="en-US" sz="8000" b="1" dirty="0">
                <a:solidFill>
                  <a:schemeClr val="accent2">
                    <a:lumMod val="75000"/>
                  </a:schemeClr>
                </a:solidFill>
              </a:rPr>
              <a:t>a</a:t>
            </a:r>
            <a:r>
              <a:rPr lang="en-US" sz="8000" b="1" dirty="0">
                <a:solidFill>
                  <a:schemeClr val="tx2">
                    <a:lumMod val="60000"/>
                    <a:lumOff val="40000"/>
                  </a:schemeClr>
                </a:solidFill>
              </a:rPr>
              <a:t>r</a:t>
            </a:r>
            <a:r>
              <a:rPr lang="en-US" sz="8000" b="1" dirty="0">
                <a:solidFill>
                  <a:srgbClr val="CCFFCC"/>
                </a:solidFill>
              </a:rPr>
              <a:t>T</a:t>
            </a:r>
            <a:endParaRPr lang="en-US" sz="8000" dirty="0">
              <a:solidFill>
                <a:srgbClr val="CCFFCC"/>
              </a:solidFill>
            </a:endParaRPr>
          </a:p>
        </p:txBody>
      </p:sp>
      <p:sp>
        <p:nvSpPr>
          <p:cNvPr id="3" name="Content Placeholder 2"/>
          <p:cNvSpPr>
            <a:spLocks noGrp="1"/>
          </p:cNvSpPr>
          <p:nvPr>
            <p:ph sz="quarter" idx="10"/>
          </p:nvPr>
        </p:nvSpPr>
        <p:spPr>
          <a:xfrm>
            <a:off x="457200" y="1242564"/>
            <a:ext cx="8686800" cy="4483570"/>
          </a:xfrm>
        </p:spPr>
        <p:txBody>
          <a:bodyPr/>
          <a:lstStyle/>
          <a:p>
            <a:pPr marL="0" indent="0">
              <a:buNone/>
            </a:pPr>
            <a:r>
              <a:rPr lang="en-US" b="1" dirty="0" smtClean="0">
                <a:solidFill>
                  <a:srgbClr val="FFFFFF"/>
                </a:solidFill>
                <a:latin typeface="+mn-lt"/>
              </a:rPr>
              <a:t>* “</a:t>
            </a:r>
            <a:r>
              <a:rPr lang="en-US" b="1" dirty="0">
                <a:solidFill>
                  <a:srgbClr val="FFFFFF"/>
                </a:solidFill>
                <a:latin typeface="+mn-lt"/>
              </a:rPr>
              <a:t>Are Video Games Art? </a:t>
            </a:r>
            <a:r>
              <a:rPr lang="en-US" b="1" dirty="0" err="1">
                <a:solidFill>
                  <a:srgbClr val="FFFFFF"/>
                </a:solidFill>
                <a:latin typeface="+mn-lt"/>
              </a:rPr>
              <a:t>MoMA</a:t>
            </a:r>
            <a:r>
              <a:rPr lang="en-US" b="1" dirty="0">
                <a:solidFill>
                  <a:srgbClr val="FFFFFF"/>
                </a:solidFill>
                <a:latin typeface="+mn-lt"/>
              </a:rPr>
              <a:t> Says Yes.” </a:t>
            </a:r>
            <a:r>
              <a:rPr lang="en-US" b="1" dirty="0" smtClean="0">
                <a:solidFill>
                  <a:srgbClr val="FFFFFF"/>
                </a:solidFill>
                <a:latin typeface="+mn-lt"/>
              </a:rPr>
              <a:t>(Slate 11.29.12</a:t>
            </a:r>
            <a:r>
              <a:rPr lang="en-US" b="1" dirty="0">
                <a:solidFill>
                  <a:srgbClr val="FFFFFF"/>
                </a:solidFill>
                <a:latin typeface="+mn-lt"/>
              </a:rPr>
              <a:t>) </a:t>
            </a:r>
            <a:r>
              <a:rPr lang="en-US" sz="1600" dirty="0">
                <a:hlinkClick r:id="rId2"/>
              </a:rPr>
              <a:t>http://www.slate.com/blogs/browbeat/2012/11/29/</a:t>
            </a:r>
            <a:r>
              <a:rPr lang="en-US" sz="1600" dirty="0" smtClean="0">
                <a:hlinkClick r:id="rId2"/>
              </a:rPr>
              <a:t>moma_s_new_video_game_collection_museum_of_modern_art_proclaims_video_games.html</a:t>
            </a:r>
            <a:endParaRPr lang="en-US" sz="1600" dirty="0" smtClean="0"/>
          </a:p>
          <a:p>
            <a:pPr marL="0" indent="0">
              <a:buNone/>
            </a:pPr>
            <a:r>
              <a:rPr lang="en-US" b="1" dirty="0" smtClean="0">
                <a:solidFill>
                  <a:schemeClr val="bg1"/>
                </a:solidFill>
                <a:latin typeface="+mn-lt"/>
              </a:rPr>
              <a:t>“Video </a:t>
            </a:r>
            <a:r>
              <a:rPr lang="en-US" b="1" dirty="0">
                <a:solidFill>
                  <a:schemeClr val="bg1"/>
                </a:solidFill>
                <a:latin typeface="+mn-lt"/>
              </a:rPr>
              <a:t>Games: 14 in the Collection, for </a:t>
            </a:r>
            <a:r>
              <a:rPr lang="en-US" b="1" dirty="0" err="1" smtClean="0">
                <a:solidFill>
                  <a:schemeClr val="bg1"/>
                </a:solidFill>
                <a:latin typeface="+mn-lt"/>
              </a:rPr>
              <a:t>Starters”</a:t>
            </a:r>
            <a:r>
              <a:rPr lang="en-US" sz="1800" dirty="0" err="1" smtClean="0">
                <a:hlinkClick r:id="rId3"/>
              </a:rPr>
              <a:t>http</a:t>
            </a:r>
            <a:r>
              <a:rPr lang="en-US" sz="1800" dirty="0">
                <a:hlinkClick r:id="rId3"/>
              </a:rPr>
              <a:t>://www.moma.org/explore/inside_out/2012/11/29/video-games-14-in-the-collection-for-</a:t>
            </a:r>
            <a:r>
              <a:rPr lang="en-US" sz="1800" dirty="0" smtClean="0">
                <a:hlinkClick r:id="rId3"/>
              </a:rPr>
              <a:t>starters</a:t>
            </a:r>
            <a:endParaRPr lang="en-US" sz="1800" dirty="0" smtClean="0"/>
          </a:p>
          <a:p>
            <a:pPr marL="0" indent="0">
              <a:buNone/>
            </a:pPr>
            <a:endParaRPr lang="en-US" sz="1800" dirty="0" smtClean="0"/>
          </a:p>
          <a:p>
            <a:pPr marL="0" indent="0">
              <a:buNone/>
            </a:pPr>
            <a:endParaRPr lang="en-US" sz="1800" dirty="0"/>
          </a:p>
        </p:txBody>
      </p:sp>
      <p:pic>
        <p:nvPicPr>
          <p:cNvPr id="4" name="Content Placeholder 3" descr="Screen Shot 2013-09-10 at 3.45.36 PM.png"/>
          <p:cNvPicPr>
            <a:picLocks noChangeAspect="1"/>
          </p:cNvPicPr>
          <p:nvPr/>
        </p:nvPicPr>
        <p:blipFill rotWithShape="1">
          <a:blip r:embed="rId4" cstate="email">
            <a:extLst>
              <a:ext uri="{28A0092B-C50C-407E-A947-70E740481C1C}">
                <a14:useLocalDpi xmlns:a14="http://schemas.microsoft.com/office/drawing/2010/main"/>
              </a:ext>
            </a:extLst>
          </a:blip>
          <a:srcRect t="-5438" b="-5065"/>
          <a:stretch/>
        </p:blipFill>
        <p:spPr>
          <a:xfrm>
            <a:off x="1013506" y="2990346"/>
            <a:ext cx="7203481" cy="853401"/>
          </a:xfrm>
          <a:prstGeom prst="rect">
            <a:avLst/>
          </a:prstGeom>
        </p:spPr>
      </p:pic>
      <p:pic>
        <p:nvPicPr>
          <p:cNvPr id="5" name="Content Placeholder 5" descr="Screen Shot 2013-09-10 at 3.46.05 PM.png"/>
          <p:cNvPicPr>
            <a:picLocks noChangeAspect="1"/>
          </p:cNvPicPr>
          <p:nvPr/>
        </p:nvPicPr>
        <p:blipFill rotWithShape="1">
          <a:blip r:embed="rId5" cstate="email">
            <a:extLst>
              <a:ext uri="{28A0092B-C50C-407E-A947-70E740481C1C}">
                <a14:useLocalDpi xmlns:a14="http://schemas.microsoft.com/office/drawing/2010/main"/>
              </a:ext>
            </a:extLst>
          </a:blip>
          <a:srcRect l="-253" r="-127"/>
          <a:stretch/>
        </p:blipFill>
        <p:spPr>
          <a:xfrm>
            <a:off x="1013506" y="3916063"/>
            <a:ext cx="3194466" cy="1810071"/>
          </a:xfrm>
          <a:prstGeom prst="rect">
            <a:avLst/>
          </a:prstGeom>
        </p:spPr>
      </p:pic>
      <p:pic>
        <p:nvPicPr>
          <p:cNvPr id="6" name="Content Placeholder 9" descr="Screen Shot 2013-09-10 at 3.46.44 PM.png"/>
          <p:cNvPicPr>
            <a:picLocks noChangeAspect="1"/>
          </p:cNvPicPr>
          <p:nvPr/>
        </p:nvPicPr>
        <p:blipFill rotWithShape="1">
          <a:blip r:embed="rId6" cstate="email">
            <a:extLst>
              <a:ext uri="{28A0092B-C50C-407E-A947-70E740481C1C}">
                <a14:useLocalDpi xmlns:a14="http://schemas.microsoft.com/office/drawing/2010/main"/>
              </a:ext>
            </a:extLst>
          </a:blip>
          <a:srcRect r="-152"/>
          <a:stretch/>
        </p:blipFill>
        <p:spPr>
          <a:xfrm>
            <a:off x="5035503" y="3916063"/>
            <a:ext cx="3495904" cy="1967623"/>
          </a:xfrm>
          <a:prstGeom prst="rect">
            <a:avLst/>
          </a:prstGeom>
        </p:spPr>
      </p:pic>
    </p:spTree>
    <p:extLst>
      <p:ext uri="{BB962C8B-B14F-4D97-AF65-F5344CB8AC3E}">
        <p14:creationId xmlns:p14="http://schemas.microsoft.com/office/powerpoint/2010/main" val="25483874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6158"/>
            <a:ext cx="8229600" cy="827899"/>
          </a:xfrm>
        </p:spPr>
        <p:txBody>
          <a:bodyPr>
            <a:normAutofit/>
          </a:bodyPr>
          <a:lstStyle/>
          <a:p>
            <a:r>
              <a:rPr lang="en-US" dirty="0" smtClean="0"/>
              <a:t>              </a:t>
            </a:r>
            <a:r>
              <a:rPr lang="en-US" dirty="0" smtClean="0">
                <a:solidFill>
                  <a:srgbClr val="FFFF00"/>
                </a:solidFill>
              </a:rPr>
              <a:t>   </a:t>
            </a:r>
            <a:r>
              <a:rPr lang="en-US" dirty="0" smtClean="0">
                <a:solidFill>
                  <a:srgbClr val="FFFF00"/>
                </a:solidFill>
                <a:latin typeface="Stencil"/>
                <a:cs typeface="Stencil"/>
              </a:rPr>
              <a:t> </a:t>
            </a:r>
            <a:r>
              <a:rPr lang="en-US" b="1" dirty="0" smtClean="0">
                <a:solidFill>
                  <a:srgbClr val="FFFF00"/>
                </a:solidFill>
                <a:latin typeface="Stencil"/>
                <a:cs typeface="Stencil"/>
              </a:rPr>
              <a:t>Irony 1 </a:t>
            </a:r>
            <a:endParaRPr lang="en-US" b="1" dirty="0">
              <a:solidFill>
                <a:srgbClr val="FFFF00"/>
              </a:solidFill>
              <a:latin typeface="Stencil"/>
              <a:cs typeface="Stencil"/>
            </a:endParaRPr>
          </a:p>
        </p:txBody>
      </p:sp>
      <p:sp>
        <p:nvSpPr>
          <p:cNvPr id="3" name="Content Placeholder 2"/>
          <p:cNvSpPr>
            <a:spLocks noGrp="1"/>
          </p:cNvSpPr>
          <p:nvPr>
            <p:ph sz="quarter" idx="10"/>
          </p:nvPr>
        </p:nvSpPr>
        <p:spPr>
          <a:xfrm>
            <a:off x="115461" y="844057"/>
            <a:ext cx="9028539" cy="5390197"/>
          </a:xfrm>
        </p:spPr>
        <p:txBody>
          <a:bodyPr>
            <a:normAutofit/>
          </a:bodyPr>
          <a:lstStyle/>
          <a:p>
            <a:pPr marL="0" indent="0">
              <a:buNone/>
            </a:pPr>
            <a:r>
              <a:rPr lang="en-US" sz="2800" dirty="0" smtClean="0">
                <a:solidFill>
                  <a:schemeClr val="bg1"/>
                </a:solidFill>
              </a:rPr>
              <a:t>While eligibility for copyright meant </a:t>
            </a:r>
            <a:r>
              <a:rPr lang="en-US" sz="2800" b="1" i="1" dirty="0" smtClean="0">
                <a:solidFill>
                  <a:schemeClr val="bg1"/>
                </a:solidFill>
              </a:rPr>
              <a:t>a certain </a:t>
            </a:r>
          </a:p>
          <a:p>
            <a:pPr marL="0" indent="0">
              <a:buNone/>
            </a:pPr>
            <a:r>
              <a:rPr lang="en-US" sz="2800" b="1" i="1" dirty="0" smtClean="0">
                <a:solidFill>
                  <a:schemeClr val="bg1"/>
                </a:solidFill>
              </a:rPr>
              <a:t>legal recognition</a:t>
            </a:r>
            <a:r>
              <a:rPr lang="en-US" sz="2800" dirty="0" smtClean="0">
                <a:solidFill>
                  <a:schemeClr val="bg1"/>
                </a:solidFill>
              </a:rPr>
              <a:t>…..</a:t>
            </a:r>
            <a:endParaRPr lang="en-US" sz="2800" dirty="0" smtClean="0"/>
          </a:p>
          <a:p>
            <a:pPr marL="0" indent="0">
              <a:buNone/>
            </a:pPr>
            <a:r>
              <a:rPr lang="en-US" sz="2800" dirty="0" smtClean="0">
                <a:solidFill>
                  <a:schemeClr val="bg1"/>
                </a:solidFill>
              </a:rPr>
              <a:t>…</a:t>
            </a:r>
            <a:r>
              <a:rPr lang="en-US" sz="2800" dirty="0" smtClean="0">
                <a:solidFill>
                  <a:srgbClr val="FF0000"/>
                </a:solidFill>
              </a:rPr>
              <a:t>it brought with it </a:t>
            </a:r>
            <a:r>
              <a:rPr lang="en-US" sz="2800" b="1" u="sng" dirty="0" smtClean="0">
                <a:solidFill>
                  <a:srgbClr val="FF0000"/>
                </a:solidFill>
              </a:rPr>
              <a:t>the limitations of IP law</a:t>
            </a:r>
          </a:p>
          <a:p>
            <a:pPr marL="0" indent="0">
              <a:buNone/>
            </a:pPr>
            <a:endParaRPr lang="en-US" dirty="0" smtClean="0"/>
          </a:p>
          <a:p>
            <a:pPr marL="0" indent="0">
              <a:buNone/>
            </a:pPr>
            <a:r>
              <a:rPr lang="en-US" sz="2800" b="1" i="1" dirty="0" smtClean="0">
                <a:solidFill>
                  <a:srgbClr val="3366FF"/>
                </a:solidFill>
              </a:rPr>
              <a:t>Impact on mods, genre issues etc</a:t>
            </a:r>
            <a:r>
              <a:rPr lang="en-US" sz="2800" dirty="0" smtClean="0"/>
              <a:t>….</a:t>
            </a:r>
          </a:p>
          <a:p>
            <a:endParaRPr lang="en-US" sz="2800" dirty="0"/>
          </a:p>
          <a:p>
            <a:pPr marL="0" indent="0">
              <a:buNone/>
            </a:pPr>
            <a:r>
              <a:rPr lang="en-US" sz="28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IP Dystopia</a:t>
            </a:r>
            <a:r>
              <a:rPr lang="en-US" sz="2800" b="1" dirty="0" smtClean="0">
                <a:solidFill>
                  <a:srgbClr val="000000"/>
                </a:solidFill>
              </a:rPr>
              <a:t>:</a:t>
            </a:r>
          </a:p>
          <a:p>
            <a:pPr marL="0" indent="0">
              <a:buNone/>
            </a:pPr>
            <a:endParaRPr lang="en-US" dirty="0"/>
          </a:p>
          <a:p>
            <a:pPr marL="0" indent="0">
              <a:buNone/>
            </a:pPr>
            <a:r>
              <a:rPr lang="en-US" sz="2800" dirty="0" smtClean="0">
                <a:solidFill>
                  <a:srgbClr val="FFFFFF"/>
                </a:solidFill>
              </a:rPr>
              <a:t>…..</a:t>
            </a:r>
            <a:r>
              <a:rPr lang="en-US" sz="2800" dirty="0" smtClean="0">
                <a:solidFill>
                  <a:srgbClr val="FFFF00"/>
                </a:solidFill>
                <a:latin typeface="+mn-lt"/>
              </a:rPr>
              <a:t>Stern v. Kaufman </a:t>
            </a:r>
            <a:r>
              <a:rPr lang="en-US" sz="2800" dirty="0" smtClean="0">
                <a:solidFill>
                  <a:srgbClr val="FFFFFF"/>
                </a:solidFill>
              </a:rPr>
              <a:t>(1982 USCA) – “Scramble” knockoff case – “</a:t>
            </a:r>
            <a:r>
              <a:rPr lang="en-US" sz="2800" dirty="0" smtClean="0">
                <a:solidFill>
                  <a:srgbClr val="CCFFCC"/>
                </a:solidFill>
              </a:rPr>
              <a:t>kitchen sink</a:t>
            </a:r>
            <a:r>
              <a:rPr lang="en-US" sz="2800" dirty="0" smtClean="0">
                <a:solidFill>
                  <a:srgbClr val="FFFFFF"/>
                </a:solidFill>
              </a:rPr>
              <a:t>” </a:t>
            </a:r>
            <a:r>
              <a:rPr lang="en-US" sz="2800" b="1" dirty="0" smtClean="0">
                <a:solidFill>
                  <a:srgbClr val="FFFFFF"/>
                </a:solidFill>
              </a:rPr>
              <a:t>arguments included </a:t>
            </a:r>
            <a:r>
              <a:rPr lang="en-US" sz="2800" dirty="0" smtClean="0">
                <a:solidFill>
                  <a:srgbClr val="FFFFFF"/>
                </a:solidFill>
              </a:rPr>
              <a:t>that </a:t>
            </a:r>
            <a:r>
              <a:rPr lang="en-US" sz="2800" dirty="0" smtClean="0">
                <a:solidFill>
                  <a:srgbClr val="FFFF00"/>
                </a:solidFill>
              </a:rPr>
              <a:t>“each play of the game is an original work because of the player’s participation.”</a:t>
            </a:r>
          </a:p>
          <a:p>
            <a:pPr marL="0" indent="0">
              <a:buNone/>
            </a:pPr>
            <a:r>
              <a:rPr lang="it-IT" sz="1400" dirty="0" smtClean="0">
                <a:solidFill>
                  <a:schemeClr val="tx1"/>
                </a:solidFill>
                <a:hlinkClick r:id="rId2" invalidUrl="http://scholar.google.com/scholar_case?case=7204019639108685629&amp;q=&quot;669+F.2d+852&amp;hl=en&amp;as_sdt=2002"/>
              </a:rPr>
              <a:t>http</a:t>
            </a:r>
            <a:r>
              <a:rPr lang="it-IT" sz="1400" dirty="0">
                <a:solidFill>
                  <a:schemeClr val="tx1"/>
                </a:solidFill>
                <a:hlinkClick r:id="rId3" invalidUrl="http://scholar.google.com/scholar_case?case=7204019639108685629&amp;q=&quot;669+F.2d+852&amp;hl=en&amp;as_sdt=2002"/>
              </a:rPr>
              <a:t>://scholar.google.com/scholar_case?case=7204019639108685629&amp;q=%22669+F.2d+852&amp;hl=en&amp;as_sdt=</a:t>
            </a:r>
            <a:r>
              <a:rPr lang="it-IT" sz="1400" dirty="0" smtClean="0">
                <a:solidFill>
                  <a:schemeClr val="tx1"/>
                </a:solidFill>
                <a:hlinkClick r:id="rId4" invalidUrl="http://scholar.google.com/scholar_case?case=7204019639108685629&amp;q=&quot;669+F.2d+852&amp;hl=en&amp;as_sdt=2002"/>
              </a:rPr>
              <a:t>2002</a:t>
            </a:r>
            <a:endParaRPr lang="it-IT" sz="1400" dirty="0" smtClean="0">
              <a:solidFill>
                <a:schemeClr val="tx1"/>
              </a:solidFill>
            </a:endParaRPr>
          </a:p>
          <a:p>
            <a:pPr marL="0" indent="0">
              <a:buNone/>
            </a:pPr>
            <a:endParaRPr lang="en-US" sz="1800" dirty="0">
              <a:solidFill>
                <a:schemeClr val="tx1"/>
              </a:solidFill>
            </a:endParaRPr>
          </a:p>
          <a:p>
            <a:endParaRPr lang="en-US" dirty="0"/>
          </a:p>
        </p:txBody>
      </p:sp>
      <p:pic>
        <p:nvPicPr>
          <p:cNvPr id="4" name="Content Placeholder 3" descr="Iron_Door_(2954904941).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081709" y="265047"/>
            <a:ext cx="1510265" cy="2528953"/>
          </a:xfrm>
          <a:prstGeom prst="rect">
            <a:avLst/>
          </a:prstGeom>
        </p:spPr>
      </p:pic>
    </p:spTree>
    <p:extLst>
      <p:ext uri="{BB962C8B-B14F-4D97-AF65-F5344CB8AC3E}">
        <p14:creationId xmlns:p14="http://schemas.microsoft.com/office/powerpoint/2010/main" val="21867024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4866"/>
            <a:ext cx="8229600" cy="1016000"/>
          </a:xfrm>
        </p:spPr>
        <p:txBody>
          <a:bodyPr>
            <a:normAutofit/>
          </a:bodyPr>
          <a:lstStyle/>
          <a:p>
            <a:r>
              <a:rPr lang="en-US" sz="4800" b="1" dirty="0" smtClean="0">
                <a:solidFill>
                  <a:srgbClr val="FFFF00"/>
                </a:solidFill>
                <a:latin typeface="Arial"/>
                <a:cs typeface="Arial"/>
              </a:rPr>
              <a:t>Say again???</a:t>
            </a:r>
            <a:endParaRPr lang="en-US" sz="4800" b="1" dirty="0">
              <a:solidFill>
                <a:srgbClr val="FFFF00"/>
              </a:solidFill>
              <a:latin typeface="Arial"/>
              <a:cs typeface="Arial"/>
            </a:endParaRPr>
          </a:p>
        </p:txBody>
      </p:sp>
      <p:sp>
        <p:nvSpPr>
          <p:cNvPr id="3" name="Content Placeholder 2"/>
          <p:cNvSpPr>
            <a:spLocks noGrp="1"/>
          </p:cNvSpPr>
          <p:nvPr>
            <p:ph sz="quarter" idx="10"/>
          </p:nvPr>
        </p:nvSpPr>
        <p:spPr>
          <a:xfrm>
            <a:off x="457199" y="1030865"/>
            <a:ext cx="8536709" cy="4868861"/>
          </a:xfrm>
        </p:spPr>
        <p:txBody>
          <a:bodyPr/>
          <a:lstStyle/>
          <a:p>
            <a:pPr marL="0" indent="0">
              <a:buNone/>
            </a:pPr>
            <a:r>
              <a:rPr lang="en-US" sz="4000" i="1" dirty="0">
                <a:solidFill>
                  <a:srgbClr val="FFFF00"/>
                </a:solidFill>
              </a:rPr>
              <a:t>Stern v. Kaufman </a:t>
            </a:r>
            <a:r>
              <a:rPr lang="en-US" sz="4000" dirty="0">
                <a:solidFill>
                  <a:srgbClr val="FFFFFF"/>
                </a:solidFill>
              </a:rPr>
              <a:t>(1982 USCA) – “Scramble” knockoff case – “</a:t>
            </a:r>
            <a:r>
              <a:rPr lang="en-US" sz="4000" dirty="0">
                <a:solidFill>
                  <a:srgbClr val="CCFFCC"/>
                </a:solidFill>
              </a:rPr>
              <a:t>kitchen sink</a:t>
            </a:r>
            <a:r>
              <a:rPr lang="en-US" sz="4000" dirty="0">
                <a:solidFill>
                  <a:srgbClr val="FFFFFF"/>
                </a:solidFill>
              </a:rPr>
              <a:t>” </a:t>
            </a:r>
            <a:r>
              <a:rPr lang="en-US" sz="4000" b="1" dirty="0">
                <a:solidFill>
                  <a:srgbClr val="FFFFFF"/>
                </a:solidFill>
              </a:rPr>
              <a:t>arguments included </a:t>
            </a:r>
            <a:r>
              <a:rPr lang="en-US" sz="4000" dirty="0">
                <a:solidFill>
                  <a:srgbClr val="FFFFFF"/>
                </a:solidFill>
              </a:rPr>
              <a:t>that </a:t>
            </a:r>
            <a:r>
              <a:rPr lang="en-US" sz="4000" dirty="0">
                <a:solidFill>
                  <a:srgbClr val="FFFF00"/>
                </a:solidFill>
              </a:rPr>
              <a:t>“each play of the game is an original work because of the player’s participation.”</a:t>
            </a:r>
          </a:p>
          <a:p>
            <a:pPr marL="0" indent="0">
              <a:buNone/>
            </a:pPr>
            <a:endParaRPr lang="en-US" dirty="0"/>
          </a:p>
        </p:txBody>
      </p:sp>
      <p:pic>
        <p:nvPicPr>
          <p:cNvPr id="4" name="Picture 3" descr="IMG_162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03033" y="3983181"/>
            <a:ext cx="2863274" cy="2147455"/>
          </a:xfrm>
          <a:prstGeom prst="rect">
            <a:avLst/>
          </a:prstGeom>
        </p:spPr>
      </p:pic>
    </p:spTree>
    <p:extLst>
      <p:ext uri="{BB962C8B-B14F-4D97-AF65-F5344CB8AC3E}">
        <p14:creationId xmlns:p14="http://schemas.microsoft.com/office/powerpoint/2010/main" val="25213070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1909" y="0"/>
            <a:ext cx="8229600" cy="1016000"/>
          </a:xfrm>
        </p:spPr>
        <p:txBody>
          <a:bodyPr>
            <a:normAutofit fontScale="90000"/>
          </a:bodyPr>
          <a:lstStyle/>
          <a:p>
            <a:r>
              <a:rPr lang="en-US" dirty="0" smtClean="0"/>
              <a:t>           </a:t>
            </a:r>
            <a:r>
              <a:rPr lang="en-US" dirty="0" smtClean="0">
                <a:solidFill>
                  <a:srgbClr val="FFFF00"/>
                </a:solidFill>
              </a:rPr>
              <a:t>  </a:t>
            </a:r>
            <a:r>
              <a:rPr lang="en-US" b="1" dirty="0" smtClean="0">
                <a:solidFill>
                  <a:srgbClr val="FFFF00"/>
                </a:solidFill>
                <a:latin typeface="Stencil"/>
                <a:cs typeface="Stencil"/>
              </a:rPr>
              <a:t>Irony 1</a:t>
            </a:r>
            <a:r>
              <a:rPr lang="en-US" dirty="0" smtClean="0">
                <a:solidFill>
                  <a:schemeClr val="bg1"/>
                </a:solidFill>
              </a:rPr>
              <a:t>(continued)</a:t>
            </a:r>
            <a:br>
              <a:rPr lang="en-US" dirty="0" smtClean="0">
                <a:solidFill>
                  <a:schemeClr val="bg1"/>
                </a:solidFill>
              </a:rPr>
            </a:br>
            <a:r>
              <a:rPr lang="en-US" dirty="0" smtClean="0">
                <a:solidFill>
                  <a:schemeClr val="bg1"/>
                </a:solidFill>
              </a:rPr>
              <a:t>            The Problem with </a:t>
            </a:r>
            <a:r>
              <a:rPr lang="en-US" i="1" u="sng" dirty="0" smtClean="0">
                <a:solidFill>
                  <a:schemeClr val="bg1"/>
                </a:solidFill>
              </a:rPr>
              <a:t>Stern</a:t>
            </a:r>
            <a:endParaRPr lang="en-US" i="1" u="sng" dirty="0">
              <a:solidFill>
                <a:schemeClr val="bg1"/>
              </a:solidFill>
            </a:endParaRPr>
          </a:p>
        </p:txBody>
      </p:sp>
      <p:sp>
        <p:nvSpPr>
          <p:cNvPr id="3" name="Content Placeholder 2"/>
          <p:cNvSpPr>
            <a:spLocks noGrp="1"/>
          </p:cNvSpPr>
          <p:nvPr>
            <p:ph sz="quarter" idx="10"/>
          </p:nvPr>
        </p:nvSpPr>
        <p:spPr>
          <a:xfrm>
            <a:off x="457200" y="1201601"/>
            <a:ext cx="8487090" cy="4524533"/>
          </a:xfrm>
        </p:spPr>
        <p:txBody>
          <a:bodyPr/>
          <a:lstStyle/>
          <a:p>
            <a:r>
              <a:rPr lang="en-US" dirty="0" smtClean="0">
                <a:solidFill>
                  <a:srgbClr val="FFFFFF"/>
                </a:solidFill>
              </a:rPr>
              <a:t>Defendants point: that </a:t>
            </a:r>
            <a:r>
              <a:rPr lang="en-US" dirty="0" smtClean="0">
                <a:solidFill>
                  <a:schemeClr val="accent1">
                    <a:lumMod val="40000"/>
                    <a:lumOff val="60000"/>
                  </a:schemeClr>
                </a:solidFill>
              </a:rPr>
              <a:t>player participation meant no “fixation”</a:t>
            </a:r>
            <a:r>
              <a:rPr lang="en-US" dirty="0" smtClean="0">
                <a:solidFill>
                  <a:srgbClr val="0000FF"/>
                </a:solidFill>
              </a:rPr>
              <a:t> </a:t>
            </a:r>
            <a:r>
              <a:rPr lang="en-US" dirty="0" smtClean="0">
                <a:solidFill>
                  <a:srgbClr val="FFFFFF"/>
                </a:solidFill>
              </a:rPr>
              <a:t>= Scramble not protected.</a:t>
            </a:r>
          </a:p>
          <a:p>
            <a:r>
              <a:rPr lang="en-US" dirty="0" smtClean="0">
                <a:solidFill>
                  <a:srgbClr val="FF0000"/>
                </a:solidFill>
              </a:rPr>
              <a:t>Court</a:t>
            </a:r>
            <a:r>
              <a:rPr lang="en-US" dirty="0" smtClean="0"/>
              <a:t> </a:t>
            </a:r>
            <a:r>
              <a:rPr lang="en-US" dirty="0" smtClean="0">
                <a:solidFill>
                  <a:srgbClr val="FFFFFF"/>
                </a:solidFill>
              </a:rPr>
              <a:t>rejected argument</a:t>
            </a:r>
            <a:r>
              <a:rPr lang="en-US" dirty="0" smtClean="0">
                <a:solidFill>
                  <a:srgbClr val="FF0000"/>
                </a:solidFill>
              </a:rPr>
              <a:t>. Found </a:t>
            </a:r>
            <a:r>
              <a:rPr lang="en-US" i="1" dirty="0" smtClean="0">
                <a:solidFill>
                  <a:srgbClr val="FF6600"/>
                </a:solidFill>
              </a:rPr>
              <a:t>“Someone first conceived what the audiovisual display would look like and sound like. Originality occurred at that point.” </a:t>
            </a:r>
            <a:r>
              <a:rPr lang="en-US" b="1" dirty="0" smtClean="0">
                <a:solidFill>
                  <a:schemeClr val="accent5"/>
                </a:solidFill>
              </a:rPr>
              <a:t>(huh?)</a:t>
            </a:r>
          </a:p>
          <a:p>
            <a:r>
              <a:rPr lang="en-US" b="1" dirty="0" smtClean="0">
                <a:solidFill>
                  <a:srgbClr val="FFFFFF"/>
                </a:solidFill>
              </a:rPr>
              <a:t>Consider since that time: 1. </a:t>
            </a:r>
            <a:r>
              <a:rPr lang="en-US" b="1" dirty="0" smtClean="0">
                <a:solidFill>
                  <a:srgbClr val="4BACC6"/>
                </a:solidFill>
              </a:rPr>
              <a:t>massively multiplayer</a:t>
            </a:r>
            <a:r>
              <a:rPr lang="en-US" b="1" dirty="0" smtClean="0">
                <a:solidFill>
                  <a:srgbClr val="FFFFFF"/>
                </a:solidFill>
              </a:rPr>
              <a:t>; 2.</a:t>
            </a:r>
            <a:r>
              <a:rPr lang="en-US" b="1" dirty="0" smtClean="0">
                <a:solidFill>
                  <a:schemeClr val="tx1"/>
                </a:solidFill>
              </a:rPr>
              <a:t> </a:t>
            </a:r>
            <a:r>
              <a:rPr lang="en-US" b="1" dirty="0" smtClean="0">
                <a:solidFill>
                  <a:schemeClr val="accent4">
                    <a:lumMod val="40000"/>
                    <a:lumOff val="60000"/>
                  </a:schemeClr>
                </a:solidFill>
              </a:rPr>
              <a:t>open world</a:t>
            </a:r>
            <a:r>
              <a:rPr lang="en-US" b="1" dirty="0" smtClean="0">
                <a:solidFill>
                  <a:srgbClr val="FFFFFF"/>
                </a:solidFill>
              </a:rPr>
              <a:t>; 3. (effectively) </a:t>
            </a:r>
            <a:r>
              <a:rPr lang="en-US" b="1" dirty="0" smtClean="0">
                <a:solidFill>
                  <a:srgbClr val="CCFFCC"/>
                </a:solidFill>
              </a:rPr>
              <a:t>crowd sourced</a:t>
            </a:r>
            <a:r>
              <a:rPr lang="en-US" b="1" dirty="0" smtClean="0">
                <a:solidFill>
                  <a:srgbClr val="FFFFFF"/>
                </a:solidFill>
              </a:rPr>
              <a:t>; 4……</a:t>
            </a:r>
          </a:p>
          <a:p>
            <a:endParaRPr lang="en-US" dirty="0" smtClean="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2238" y="3950926"/>
            <a:ext cx="3914471" cy="1976808"/>
          </a:xfrm>
          <a:prstGeom prst="rect">
            <a:avLst/>
          </a:prstGeom>
        </p:spPr>
      </p:pic>
      <p:pic>
        <p:nvPicPr>
          <p:cNvPr id="6" name="Content Placeholder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37727" y="3950926"/>
            <a:ext cx="3591045" cy="1976807"/>
          </a:xfrm>
          <a:prstGeom prst="rect">
            <a:avLst/>
          </a:prstGeom>
        </p:spPr>
      </p:pic>
    </p:spTree>
    <p:extLst>
      <p:ext uri="{BB962C8B-B14F-4D97-AF65-F5344CB8AC3E}">
        <p14:creationId xmlns:p14="http://schemas.microsoft.com/office/powerpoint/2010/main" val="41855734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FF00"/>
                </a:solidFill>
                <a:latin typeface="Stencil"/>
                <a:cs typeface="Stencil"/>
              </a:rPr>
              <a:t>Irony </a:t>
            </a:r>
            <a:r>
              <a:rPr lang="en-US" b="1" dirty="0" smtClean="0">
                <a:solidFill>
                  <a:srgbClr val="FFFF00"/>
                </a:solidFill>
                <a:latin typeface="Stencil"/>
                <a:cs typeface="Stencil"/>
              </a:rPr>
              <a:t>2</a:t>
            </a:r>
            <a:r>
              <a:rPr lang="en-US" dirty="0" smtClean="0">
                <a:solidFill>
                  <a:srgbClr val="FFFF00"/>
                </a:solidFill>
              </a:rPr>
              <a:t>: </a:t>
            </a:r>
            <a:r>
              <a:rPr lang="en-US" dirty="0" smtClean="0">
                <a:solidFill>
                  <a:srgbClr val="CCFFCC"/>
                </a:solidFill>
              </a:rPr>
              <a:t>Legal Recognition </a:t>
            </a:r>
            <a:r>
              <a:rPr lang="en-US" b="1" u="sng" dirty="0" smtClean="0">
                <a:solidFill>
                  <a:schemeClr val="bg1"/>
                </a:solidFill>
              </a:rPr>
              <a:t>May Not</a:t>
            </a:r>
            <a:r>
              <a:rPr lang="en-US" dirty="0" smtClean="0">
                <a:solidFill>
                  <a:schemeClr val="bg1"/>
                </a:solidFill>
              </a:rPr>
              <a:t> </a:t>
            </a:r>
            <a:br>
              <a:rPr lang="en-US" dirty="0" smtClean="0">
                <a:solidFill>
                  <a:schemeClr val="bg1"/>
                </a:solidFill>
              </a:rPr>
            </a:br>
            <a:r>
              <a:rPr lang="en-US" dirty="0" smtClean="0">
                <a:solidFill>
                  <a:schemeClr val="bg1"/>
                </a:solidFill>
              </a:rPr>
              <a:t>                </a:t>
            </a:r>
            <a:r>
              <a:rPr lang="en-US" b="1" dirty="0" smtClean="0">
                <a:solidFill>
                  <a:schemeClr val="bg1"/>
                </a:solidFill>
              </a:rPr>
              <a:t>Equal Respect</a:t>
            </a:r>
            <a:endParaRPr lang="en-US" b="1" dirty="0">
              <a:solidFill>
                <a:schemeClr val="bg1"/>
              </a:solidFill>
            </a:endParaRPr>
          </a:p>
        </p:txBody>
      </p:sp>
      <p:sp>
        <p:nvSpPr>
          <p:cNvPr id="3" name="Content Placeholder 2"/>
          <p:cNvSpPr>
            <a:spLocks noGrp="1"/>
          </p:cNvSpPr>
          <p:nvPr>
            <p:ph sz="quarter" idx="10"/>
          </p:nvPr>
        </p:nvSpPr>
        <p:spPr>
          <a:xfrm>
            <a:off x="102633" y="1573518"/>
            <a:ext cx="9041367" cy="5284481"/>
          </a:xfrm>
        </p:spPr>
        <p:txBody>
          <a:bodyPr>
            <a:normAutofit/>
          </a:bodyPr>
          <a:lstStyle/>
          <a:p>
            <a:pPr marL="0" indent="0">
              <a:buNone/>
            </a:pPr>
            <a:r>
              <a:rPr lang="en-US" sz="2800" b="1" dirty="0" smtClean="0">
                <a:solidFill>
                  <a:srgbClr val="FFFFFF"/>
                </a:solidFill>
              </a:rPr>
              <a:t>Easier </a:t>
            </a:r>
            <a:r>
              <a:rPr lang="en-US" sz="2800" b="1" dirty="0">
                <a:solidFill>
                  <a:srgbClr val="FFFFFF"/>
                </a:solidFill>
              </a:rPr>
              <a:t>to target, censor &amp; oppress the </a:t>
            </a:r>
            <a:r>
              <a:rPr lang="en-US" sz="2800" b="1" dirty="0" smtClean="0">
                <a:solidFill>
                  <a:srgbClr val="FFFFFF"/>
                </a:solidFill>
              </a:rPr>
              <a:t>disrespected (symptoms):</a:t>
            </a:r>
            <a:r>
              <a:rPr lang="en-US" b="1" dirty="0" smtClean="0">
                <a:solidFill>
                  <a:srgbClr val="FFFFFF"/>
                </a:solidFill>
              </a:rPr>
              <a:t> </a:t>
            </a:r>
          </a:p>
          <a:p>
            <a:pPr marL="0" indent="0">
              <a:buNone/>
            </a:pPr>
            <a:r>
              <a:rPr lang="en-US" b="1" dirty="0" smtClean="0"/>
              <a:t> </a:t>
            </a:r>
          </a:p>
          <a:p>
            <a:r>
              <a:rPr lang="en-US" dirty="0" smtClean="0">
                <a:solidFill>
                  <a:srgbClr val="FF6600"/>
                </a:solidFill>
              </a:rPr>
              <a:t>Refrain of</a:t>
            </a:r>
            <a:r>
              <a:rPr lang="en-US" dirty="0" smtClean="0">
                <a:solidFill>
                  <a:srgbClr val="FF0000"/>
                </a:solidFill>
              </a:rPr>
              <a:t> </a:t>
            </a:r>
            <a:r>
              <a:rPr lang="en-US" b="1" u="sng" dirty="0" smtClean="0">
                <a:solidFill>
                  <a:srgbClr val="FFFFFF"/>
                </a:solidFill>
              </a:rPr>
              <a:t>blame without causality</a:t>
            </a:r>
            <a:r>
              <a:rPr lang="en-US" dirty="0" smtClean="0">
                <a:solidFill>
                  <a:srgbClr val="FF6600"/>
                </a:solidFill>
              </a:rPr>
              <a:t>?</a:t>
            </a:r>
          </a:p>
          <a:p>
            <a:r>
              <a:rPr lang="en-US" dirty="0" smtClean="0">
                <a:solidFill>
                  <a:srgbClr val="FF6600"/>
                </a:solidFill>
              </a:rPr>
              <a:t>Based on</a:t>
            </a:r>
            <a:r>
              <a:rPr lang="en-US" dirty="0" smtClean="0">
                <a:solidFill>
                  <a:srgbClr val="FF0000"/>
                </a:solidFill>
              </a:rPr>
              <a:t> </a:t>
            </a:r>
            <a:r>
              <a:rPr lang="en-US" dirty="0" smtClean="0">
                <a:solidFill>
                  <a:srgbClr val="FFFFFF"/>
                </a:solidFill>
              </a:rPr>
              <a:t>belief not data</a:t>
            </a:r>
            <a:r>
              <a:rPr lang="en-US" dirty="0" smtClean="0">
                <a:solidFill>
                  <a:srgbClr val="FF6600"/>
                </a:solidFill>
              </a:rPr>
              <a:t>?</a:t>
            </a:r>
          </a:p>
          <a:p>
            <a:r>
              <a:rPr lang="en-US" dirty="0" smtClean="0">
                <a:solidFill>
                  <a:srgbClr val="FF6600"/>
                </a:solidFill>
              </a:rPr>
              <a:t>Related to </a:t>
            </a:r>
            <a:r>
              <a:rPr lang="en-US" dirty="0" smtClean="0">
                <a:solidFill>
                  <a:srgbClr val="FFFFFF"/>
                </a:solidFill>
              </a:rPr>
              <a:t>being “different”</a:t>
            </a:r>
            <a:r>
              <a:rPr lang="en-US" dirty="0" smtClean="0">
                <a:solidFill>
                  <a:srgbClr val="FF6600"/>
                </a:solidFill>
              </a:rPr>
              <a:t>?</a:t>
            </a:r>
          </a:p>
          <a:p>
            <a:r>
              <a:rPr lang="en-US" dirty="0" smtClean="0">
                <a:solidFill>
                  <a:srgbClr val="FF6600"/>
                </a:solidFill>
              </a:rPr>
              <a:t>Related to </a:t>
            </a:r>
            <a:r>
              <a:rPr lang="en-US" dirty="0" smtClean="0">
                <a:solidFill>
                  <a:srgbClr val="FFFFFF"/>
                </a:solidFill>
              </a:rPr>
              <a:t>being “new” </a:t>
            </a:r>
            <a:r>
              <a:rPr lang="en-US" dirty="0" smtClean="0">
                <a:solidFill>
                  <a:srgbClr val="FF6600"/>
                </a:solidFill>
              </a:rPr>
              <a:t>(technology)?</a:t>
            </a:r>
          </a:p>
          <a:p>
            <a:r>
              <a:rPr lang="en-US" i="1" dirty="0" smtClean="0">
                <a:solidFill>
                  <a:srgbClr val="FFFF00"/>
                </a:solidFill>
              </a:rPr>
              <a:t>Virtual guns more to blame then real ones</a:t>
            </a:r>
            <a:r>
              <a:rPr lang="en-US" dirty="0" smtClean="0">
                <a:solidFill>
                  <a:srgbClr val="FF0000"/>
                </a:solidFill>
              </a:rPr>
              <a:t>???</a:t>
            </a:r>
          </a:p>
          <a:p>
            <a:pPr marL="0" indent="0">
              <a:buNone/>
            </a:pPr>
            <a:r>
              <a:rPr lang="en-US" dirty="0" smtClean="0">
                <a:solidFill>
                  <a:srgbClr val="FF6600"/>
                </a:solidFill>
              </a:rPr>
              <a:t>    </a:t>
            </a:r>
            <a:r>
              <a:rPr lang="en-US" b="1" dirty="0" smtClean="0">
                <a:solidFill>
                  <a:srgbClr val="FF6600"/>
                </a:solidFill>
              </a:rPr>
              <a:t>NRA says so </a:t>
            </a:r>
            <a:r>
              <a:rPr lang="en-US" sz="2200" dirty="0">
                <a:solidFill>
                  <a:srgbClr val="FFFFFF"/>
                </a:solidFill>
              </a:rPr>
              <a:t>“The NRA's Absolutely Unhinged Response to Newtown Condemns Video Games as a 'Shadow Industry' that 'Sows Violence Against Its Own People'”</a:t>
            </a:r>
            <a:r>
              <a:rPr lang="en-US" dirty="0">
                <a:solidFill>
                  <a:srgbClr val="FFFFFF"/>
                </a:solidFill>
              </a:rPr>
              <a:t> </a:t>
            </a:r>
            <a:r>
              <a:rPr lang="en-US" sz="1900" i="1" dirty="0" err="1">
                <a:solidFill>
                  <a:srgbClr val="FFFFFF"/>
                </a:solidFill>
              </a:rPr>
              <a:t>Kotaku</a:t>
            </a:r>
            <a:r>
              <a:rPr lang="en-US" sz="1900" dirty="0">
                <a:solidFill>
                  <a:srgbClr val="FFFFFF"/>
                </a:solidFill>
              </a:rPr>
              <a:t> (21 December 2012</a:t>
            </a:r>
            <a:r>
              <a:rPr lang="en-US" sz="1900" dirty="0" smtClean="0">
                <a:solidFill>
                  <a:srgbClr val="FFFFFF"/>
                </a:solidFill>
              </a:rPr>
              <a:t>)</a:t>
            </a:r>
            <a:r>
              <a:rPr lang="en-US" dirty="0" smtClean="0">
                <a:solidFill>
                  <a:srgbClr val="FFFFFF"/>
                </a:solidFill>
              </a:rPr>
              <a:t>  </a:t>
            </a:r>
            <a:r>
              <a:rPr lang="en-US" sz="1700" dirty="0">
                <a:hlinkClick r:id="rId2"/>
              </a:rPr>
              <a:t>http://kotaku.com/5970484/the-nras-absolutely-unhinged-response-to-newtown-blames-a-10+year-old-flash-</a:t>
            </a:r>
            <a:r>
              <a:rPr lang="en-US" sz="1700" dirty="0" smtClean="0">
                <a:hlinkClick r:id="rId2"/>
              </a:rPr>
              <a:t>game</a:t>
            </a:r>
            <a:endParaRPr lang="en-US" b="1" dirty="0" smtClean="0">
              <a:solidFill>
                <a:srgbClr val="FF0000"/>
              </a:solidFill>
            </a:endParaRPr>
          </a:p>
        </p:txBody>
      </p:sp>
      <p:pic>
        <p:nvPicPr>
          <p:cNvPr id="4" name="Content Placeholder 3" descr="500px-National_Rifle_Association.png"/>
          <p:cNvPicPr>
            <a:picLocks noChangeAspect="1"/>
          </p:cNvPicPr>
          <p:nvPr/>
        </p:nvPicPr>
        <p:blipFill rotWithShape="1">
          <a:blip r:embed="rId3" cstate="email">
            <a:extLst>
              <a:ext uri="{28A0092B-C50C-407E-A947-70E740481C1C}">
                <a14:useLocalDpi xmlns:a14="http://schemas.microsoft.com/office/drawing/2010/main"/>
              </a:ext>
            </a:extLst>
          </a:blip>
          <a:srcRect l="-1076" r="-2300"/>
          <a:stretch/>
        </p:blipFill>
        <p:spPr>
          <a:xfrm>
            <a:off x="7159731" y="2501691"/>
            <a:ext cx="1810303" cy="1751184"/>
          </a:xfrm>
          <a:prstGeom prst="rect">
            <a:avLst/>
          </a:prstGeom>
        </p:spPr>
      </p:pic>
    </p:spTree>
    <p:extLst>
      <p:ext uri="{BB962C8B-B14F-4D97-AF65-F5344CB8AC3E}">
        <p14:creationId xmlns:p14="http://schemas.microsoft.com/office/powerpoint/2010/main" val="42638964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55878" y="108120"/>
            <a:ext cx="8188122" cy="1016000"/>
          </a:xfrm>
        </p:spPr>
        <p:txBody>
          <a:bodyPr>
            <a:normAutofit/>
          </a:bodyPr>
          <a:lstStyle/>
          <a:p>
            <a:r>
              <a:rPr lang="en-US" sz="4400" b="1" dirty="0" smtClean="0">
                <a:solidFill>
                  <a:srgbClr val="FFFF00"/>
                </a:solidFill>
                <a:latin typeface="+mn-lt"/>
              </a:rPr>
              <a:t>And who can ever forget…</a:t>
            </a:r>
            <a:endParaRPr lang="en-US" sz="4400" b="1" dirty="0">
              <a:solidFill>
                <a:srgbClr val="FFFF00"/>
              </a:solidFill>
              <a:latin typeface="+mn-lt"/>
            </a:endParaRPr>
          </a:p>
        </p:txBody>
      </p:sp>
      <p:pic>
        <p:nvPicPr>
          <p:cNvPr id="4" name="Content Placeholder 3" descr="Screen Shot 2014-09-10 at 12.15.43 AM.png"/>
          <p:cNvPicPr>
            <a:picLocks noGrp="1" noChangeAspect="1"/>
          </p:cNvPicPr>
          <p:nvPr>
            <p:ph sz="quarter" idx="10"/>
          </p:nvPr>
        </p:nvPicPr>
        <p:blipFill rotWithShape="1">
          <a:blip r:embed="rId2" cstate="email">
            <a:extLst>
              <a:ext uri="{28A0092B-C50C-407E-A947-70E740481C1C}">
                <a14:useLocalDpi xmlns:a14="http://schemas.microsoft.com/office/drawing/2010/main"/>
              </a:ext>
            </a:extLst>
          </a:blip>
          <a:srcRect l="-188" r="-188" b="6871"/>
          <a:stretch/>
        </p:blipFill>
        <p:spPr>
          <a:xfrm>
            <a:off x="955878" y="1123950"/>
            <a:ext cx="7223709" cy="4447108"/>
          </a:xfrm>
        </p:spPr>
      </p:pic>
      <p:sp>
        <p:nvSpPr>
          <p:cNvPr id="5" name="Rectangle 4"/>
          <p:cNvSpPr/>
          <p:nvPr/>
        </p:nvSpPr>
        <p:spPr>
          <a:xfrm>
            <a:off x="1106088" y="5571058"/>
            <a:ext cx="8297365" cy="307777"/>
          </a:xfrm>
          <a:prstGeom prst="rect">
            <a:avLst/>
          </a:prstGeom>
        </p:spPr>
        <p:txBody>
          <a:bodyPr wrap="square">
            <a:spAutoFit/>
          </a:bodyPr>
          <a:lstStyle/>
          <a:p>
            <a:r>
              <a:rPr lang="en-US" sz="1400" dirty="0">
                <a:hlinkClick r:id="rId3"/>
              </a:rPr>
              <a:t>http://www.cnet.com/news/study-finds-online-gamers-arent-anti-social-basement-dwellers</a:t>
            </a:r>
            <a:r>
              <a:rPr lang="en-US" sz="1400" dirty="0" smtClean="0">
                <a:hlinkClick r:id="rId3"/>
              </a:rPr>
              <a:t>/</a:t>
            </a:r>
            <a:r>
              <a:rPr lang="en-US" sz="1400" dirty="0" smtClean="0"/>
              <a:t> </a:t>
            </a:r>
            <a:endParaRPr lang="en-US" sz="1400" dirty="0"/>
          </a:p>
        </p:txBody>
      </p:sp>
    </p:spTree>
    <p:extLst>
      <p:ext uri="{BB962C8B-B14F-4D97-AF65-F5344CB8AC3E}">
        <p14:creationId xmlns:p14="http://schemas.microsoft.com/office/powerpoint/2010/main" val="14294381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16000"/>
          </a:xfrm>
        </p:spPr>
        <p:txBody>
          <a:bodyPr>
            <a:normAutofit fontScale="90000"/>
          </a:bodyPr>
          <a:lstStyle/>
          <a:p>
            <a:r>
              <a:rPr lang="en-US" b="1" dirty="0">
                <a:solidFill>
                  <a:srgbClr val="FFFF00"/>
                </a:solidFill>
              </a:rPr>
              <a:t>The </a:t>
            </a:r>
            <a:r>
              <a:rPr lang="en-US" b="1" dirty="0">
                <a:solidFill>
                  <a:schemeClr val="bg1"/>
                </a:solidFill>
              </a:rPr>
              <a:t>Rodney Dangerfield </a:t>
            </a:r>
            <a:r>
              <a:rPr lang="en-US" b="1" dirty="0">
                <a:solidFill>
                  <a:schemeClr val="accent5"/>
                </a:solidFill>
              </a:rPr>
              <a:t>“</a:t>
            </a:r>
            <a:r>
              <a:rPr lang="en-US" b="1" dirty="0">
                <a:solidFill>
                  <a:srgbClr val="FF0000"/>
                </a:solidFill>
              </a:rPr>
              <a:t>No Respect</a:t>
            </a:r>
            <a:r>
              <a:rPr lang="en-US" b="1" dirty="0">
                <a:solidFill>
                  <a:schemeClr val="accent5"/>
                </a:solidFill>
              </a:rPr>
              <a:t>”</a:t>
            </a:r>
            <a:r>
              <a:rPr lang="en-US" b="1" dirty="0">
                <a:solidFill>
                  <a:schemeClr val="bg1"/>
                </a:solidFill>
              </a:rPr>
              <a:t> </a:t>
            </a:r>
            <a:r>
              <a:rPr lang="en-US" b="1" dirty="0">
                <a:solidFill>
                  <a:srgbClr val="FFFF00"/>
                </a:solidFill>
              </a:rPr>
              <a:t>Effect</a:t>
            </a:r>
            <a:endParaRPr lang="en-US" dirty="0"/>
          </a:p>
        </p:txBody>
      </p:sp>
      <p:pic>
        <p:nvPicPr>
          <p:cNvPr id="4" name="Content Placeholder 3"/>
          <p:cNvPicPr>
            <a:picLocks noGrp="1" noChangeAspect="1"/>
          </p:cNvPicPr>
          <p:nvPr>
            <p:ph sz="quarter" idx="10"/>
          </p:nvPr>
        </p:nvPicPr>
        <p:blipFill>
          <a:blip r:embed="rId2" cstate="email">
            <a:extLst>
              <a:ext uri="{28A0092B-C50C-407E-A947-70E740481C1C}">
                <a14:useLocalDpi xmlns:a14="http://schemas.microsoft.com/office/drawing/2010/main"/>
              </a:ext>
            </a:extLst>
          </a:blip>
          <a:stretch>
            <a:fillRect/>
          </a:stretch>
        </p:blipFill>
        <p:spPr>
          <a:xfrm>
            <a:off x="2692883" y="1111250"/>
            <a:ext cx="3758234" cy="4802188"/>
          </a:xfrm>
          <a:prstGeom prst="rect">
            <a:avLst/>
          </a:prstGeom>
        </p:spPr>
      </p:pic>
    </p:spTree>
    <p:extLst>
      <p:ext uri="{BB962C8B-B14F-4D97-AF65-F5344CB8AC3E}">
        <p14:creationId xmlns:p14="http://schemas.microsoft.com/office/powerpoint/2010/main" val="11152951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308758" y="296883"/>
            <a:ext cx="8562110" cy="5450774"/>
          </a:xfrm>
        </p:spPr>
        <p:txBody>
          <a:bodyPr>
            <a:noAutofit/>
          </a:bodyPr>
          <a:lstStyle/>
          <a:p>
            <a:pPr marL="0" indent="0">
              <a:buNone/>
            </a:pPr>
            <a:r>
              <a:rPr lang="en-US" sz="2800" dirty="0" err="1" smtClean="0">
                <a:solidFill>
                  <a:schemeClr val="bg1"/>
                </a:solidFill>
              </a:rPr>
              <a:t>Microstar</a:t>
            </a:r>
            <a:r>
              <a:rPr lang="en-US" sz="2800" dirty="0" smtClean="0">
                <a:solidFill>
                  <a:schemeClr val="bg1"/>
                </a:solidFill>
              </a:rPr>
              <a:t> v. </a:t>
            </a:r>
            <a:r>
              <a:rPr lang="en-US" sz="2800" dirty="0" err="1" smtClean="0">
                <a:solidFill>
                  <a:schemeClr val="bg1"/>
                </a:solidFill>
              </a:rPr>
              <a:t>Formgen</a:t>
            </a:r>
            <a:r>
              <a:rPr lang="en-US" sz="2800" dirty="0" smtClean="0">
                <a:solidFill>
                  <a:schemeClr val="bg1"/>
                </a:solidFill>
              </a:rPr>
              <a:t> (1998 USCA Ninth Circuit)</a:t>
            </a:r>
          </a:p>
          <a:p>
            <a:pPr marL="0" indent="0">
              <a:buNone/>
            </a:pPr>
            <a:r>
              <a:rPr lang="en-US" sz="2800" dirty="0">
                <a:solidFill>
                  <a:schemeClr val="bg1"/>
                </a:solidFill>
              </a:rPr>
              <a:t>KOZINSKI, Circuit </a:t>
            </a:r>
            <a:r>
              <a:rPr lang="en-US" sz="2800" dirty="0" smtClean="0">
                <a:solidFill>
                  <a:schemeClr val="bg1"/>
                </a:solidFill>
              </a:rPr>
              <a:t>Judge:</a:t>
            </a:r>
            <a:endParaRPr lang="en-US" sz="2800" dirty="0">
              <a:solidFill>
                <a:schemeClr val="bg1"/>
              </a:solidFill>
            </a:endParaRPr>
          </a:p>
          <a:p>
            <a:pPr marL="0" indent="0">
              <a:buNone/>
            </a:pPr>
            <a:r>
              <a:rPr lang="en-US" sz="2800" i="1" dirty="0" smtClean="0">
                <a:solidFill>
                  <a:srgbClr val="FFFF00"/>
                </a:solidFill>
              </a:rPr>
              <a:t>“Duke </a:t>
            </a:r>
            <a:r>
              <a:rPr lang="en-US" sz="2800" i="1" dirty="0" err="1">
                <a:solidFill>
                  <a:srgbClr val="FFFF00"/>
                </a:solidFill>
              </a:rPr>
              <a:t>Nukem</a:t>
            </a:r>
            <a:r>
              <a:rPr lang="en-US" sz="2800" i="1" dirty="0">
                <a:solidFill>
                  <a:srgbClr val="FFFF00"/>
                </a:solidFill>
              </a:rPr>
              <a:t> routinely vanquishes </a:t>
            </a:r>
            <a:r>
              <a:rPr lang="en-US" sz="2800" i="1" dirty="0" err="1">
                <a:solidFill>
                  <a:srgbClr val="FFFF00"/>
                </a:solidFill>
              </a:rPr>
              <a:t>Octabrain</a:t>
            </a:r>
            <a:r>
              <a:rPr lang="en-US" sz="2800" i="1" dirty="0">
                <a:solidFill>
                  <a:srgbClr val="FFFF00"/>
                </a:solidFill>
              </a:rPr>
              <a:t> and the </a:t>
            </a:r>
            <a:r>
              <a:rPr lang="en-US" sz="2800" i="1" dirty="0" err="1">
                <a:solidFill>
                  <a:srgbClr val="FFFF00"/>
                </a:solidFill>
              </a:rPr>
              <a:t>Protozoid</a:t>
            </a:r>
            <a:r>
              <a:rPr lang="en-US" sz="2800" i="1" dirty="0">
                <a:solidFill>
                  <a:srgbClr val="FFFF00"/>
                </a:solidFill>
              </a:rPr>
              <a:t> </a:t>
            </a:r>
            <a:r>
              <a:rPr lang="en-US" sz="2800" i="1" dirty="0" err="1" smtClean="0">
                <a:solidFill>
                  <a:srgbClr val="FFFF00"/>
                </a:solidFill>
              </a:rPr>
              <a:t>Slimer</a:t>
            </a:r>
            <a:r>
              <a:rPr lang="en-US" sz="2800" i="1" dirty="0">
                <a:solidFill>
                  <a:srgbClr val="FFFF00"/>
                </a:solidFill>
              </a:rPr>
              <a:t>. But what about the dreaded Micro Star</a:t>
            </a:r>
            <a:r>
              <a:rPr lang="en-US" sz="2800" i="1" dirty="0" smtClean="0">
                <a:solidFill>
                  <a:srgbClr val="FFFF00"/>
                </a:solidFill>
              </a:rPr>
              <a:t>?”</a:t>
            </a:r>
          </a:p>
          <a:p>
            <a:pPr marL="0" indent="0">
              <a:buNone/>
            </a:pPr>
            <a:endParaRPr lang="en-US" sz="2800" i="1" dirty="0">
              <a:solidFill>
                <a:srgbClr val="FFFF00"/>
              </a:solidFill>
            </a:endParaRPr>
          </a:p>
          <a:p>
            <a:pPr marL="0" indent="0">
              <a:buNone/>
            </a:pPr>
            <a:r>
              <a:rPr lang="en-US" sz="2800" dirty="0" smtClean="0">
                <a:solidFill>
                  <a:schemeClr val="bg1"/>
                </a:solidFill>
              </a:rPr>
              <a:t>Nintendo </a:t>
            </a:r>
            <a:r>
              <a:rPr lang="en-US" sz="2800" dirty="0">
                <a:solidFill>
                  <a:schemeClr val="bg1"/>
                </a:solidFill>
              </a:rPr>
              <a:t>of America </a:t>
            </a:r>
            <a:r>
              <a:rPr lang="en-US" sz="2800" dirty="0" err="1">
                <a:solidFill>
                  <a:schemeClr val="bg1"/>
                </a:solidFill>
              </a:rPr>
              <a:t>Inc</a:t>
            </a:r>
            <a:r>
              <a:rPr lang="en-US" sz="2800" dirty="0">
                <a:solidFill>
                  <a:schemeClr val="bg1"/>
                </a:solidFill>
              </a:rPr>
              <a:t> v King, 2017 FC </a:t>
            </a:r>
            <a:r>
              <a:rPr lang="en-US" sz="2800" dirty="0" smtClean="0">
                <a:solidFill>
                  <a:schemeClr val="bg1"/>
                </a:solidFill>
              </a:rPr>
              <a:t>246</a:t>
            </a:r>
          </a:p>
          <a:p>
            <a:pPr marL="0" indent="0">
              <a:buNone/>
            </a:pPr>
            <a:r>
              <a:rPr lang="en-US" sz="2800" dirty="0">
                <a:solidFill>
                  <a:schemeClr val="bg1"/>
                </a:solidFill>
              </a:rPr>
              <a:t>The </a:t>
            </a:r>
            <a:r>
              <a:rPr lang="en-US" sz="2800" dirty="0" err="1">
                <a:solidFill>
                  <a:schemeClr val="bg1"/>
                </a:solidFill>
              </a:rPr>
              <a:t>Honourable</a:t>
            </a:r>
            <a:r>
              <a:rPr lang="en-US" sz="2800" dirty="0">
                <a:solidFill>
                  <a:schemeClr val="bg1"/>
                </a:solidFill>
              </a:rPr>
              <a:t> Mr. Justice </a:t>
            </a:r>
            <a:r>
              <a:rPr lang="en-US" sz="2800" dirty="0" smtClean="0">
                <a:solidFill>
                  <a:schemeClr val="bg1"/>
                </a:solidFill>
              </a:rPr>
              <a:t>Campbell:</a:t>
            </a:r>
          </a:p>
          <a:p>
            <a:pPr marL="0" indent="0">
              <a:buNone/>
            </a:pPr>
            <a:r>
              <a:rPr lang="en-US" sz="2800" i="1" dirty="0" smtClean="0">
                <a:solidFill>
                  <a:srgbClr val="FFFF00"/>
                </a:solidFill>
              </a:rPr>
              <a:t>“[</a:t>
            </a:r>
            <a:r>
              <a:rPr lang="en-US" sz="2800" i="1" dirty="0">
                <a:solidFill>
                  <a:srgbClr val="FFFF00"/>
                </a:solidFill>
              </a:rPr>
              <a:t>13]   </a:t>
            </a:r>
            <a:r>
              <a:rPr lang="en-US" sz="2800" i="1" dirty="0" smtClean="0">
                <a:solidFill>
                  <a:srgbClr val="FFFF00"/>
                </a:solidFill>
              </a:rPr>
              <a:t>In </a:t>
            </a:r>
            <a:r>
              <a:rPr lang="en-US" sz="2800" i="1" dirty="0">
                <a:solidFill>
                  <a:srgbClr val="FFFF00"/>
                </a:solidFill>
              </a:rPr>
              <a:t>the result, to fairly and appropriately acknowledge the precise, clear, well supported, and effectively uncontested final argument prepared by Counsel for the Applicant, with which I fully agree, I find that the Applicant is entitled to have the final argument, as stated below, as my reasons for decision in the present litigation</a:t>
            </a:r>
            <a:r>
              <a:rPr lang="en-US" sz="2800" i="1" dirty="0" smtClean="0">
                <a:solidFill>
                  <a:srgbClr val="FFFF00"/>
                </a:solidFill>
              </a:rPr>
              <a:t>.”</a:t>
            </a:r>
            <a:endParaRPr lang="en-US" sz="2800" i="1" dirty="0">
              <a:solidFill>
                <a:srgbClr val="FFFF00"/>
              </a:solidFill>
            </a:endParaRPr>
          </a:p>
        </p:txBody>
      </p:sp>
    </p:spTree>
    <p:extLst>
      <p:ext uri="{BB962C8B-B14F-4D97-AF65-F5344CB8AC3E}">
        <p14:creationId xmlns:p14="http://schemas.microsoft.com/office/powerpoint/2010/main" val="491834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1085273"/>
            <a:ext cx="8229600" cy="4640861"/>
          </a:xfrm>
        </p:spPr>
        <p:txBody>
          <a:bodyPr>
            <a:normAutofit/>
          </a:bodyPr>
          <a:lstStyle/>
          <a:p>
            <a:pPr marL="0" indent="0">
              <a:buNone/>
            </a:pPr>
            <a:r>
              <a:rPr lang="en-US" sz="9600" b="1" dirty="0" smtClean="0">
                <a:solidFill>
                  <a:srgbClr val="FFFF00"/>
                </a:solidFill>
                <a:latin typeface="Arial"/>
                <a:cs typeface="Arial"/>
              </a:rPr>
              <a:t>NO CLASS NEXT WEEK</a:t>
            </a:r>
            <a:r>
              <a:rPr lang="en-US" sz="9600" b="1" dirty="0" smtClean="0">
                <a:solidFill>
                  <a:srgbClr val="FF0000"/>
                </a:solidFill>
                <a:latin typeface="Arial"/>
                <a:cs typeface="Arial"/>
              </a:rPr>
              <a:t>….</a:t>
            </a:r>
            <a:endParaRPr lang="en-US" sz="9600" b="1" dirty="0">
              <a:solidFill>
                <a:srgbClr val="FF0000"/>
              </a:solidFill>
              <a:latin typeface="Arial"/>
              <a:cs typeface="Arial"/>
            </a:endParaRPr>
          </a:p>
        </p:txBody>
      </p:sp>
    </p:spTree>
    <p:extLst>
      <p:ext uri="{BB962C8B-B14F-4D97-AF65-F5344CB8AC3E}">
        <p14:creationId xmlns:p14="http://schemas.microsoft.com/office/powerpoint/2010/main" val="32919430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72643"/>
            <a:ext cx="8229600" cy="1016000"/>
          </a:xfrm>
        </p:spPr>
        <p:txBody>
          <a:bodyPr>
            <a:normAutofit/>
          </a:bodyPr>
          <a:lstStyle/>
          <a:p>
            <a:r>
              <a:rPr lang="en-US" dirty="0" smtClean="0"/>
              <a:t>              </a:t>
            </a:r>
            <a:r>
              <a:rPr lang="en-US" sz="5400" b="1" dirty="0" smtClean="0">
                <a:solidFill>
                  <a:srgbClr val="FFFF00"/>
                </a:solidFill>
              </a:rPr>
              <a:t>  </a:t>
            </a:r>
            <a:r>
              <a:rPr lang="en-US" sz="5400" b="1" i="1" dirty="0" smtClean="0">
                <a:solidFill>
                  <a:srgbClr val="FFFF00"/>
                </a:solidFill>
                <a:latin typeface="Apple Chancery"/>
                <a:cs typeface="Apple Chancery"/>
              </a:rPr>
              <a:t>Next Class…</a:t>
            </a:r>
            <a:endParaRPr lang="en-US" sz="5400" b="1" i="1" dirty="0">
              <a:solidFill>
                <a:srgbClr val="FFFF00"/>
              </a:solidFill>
              <a:latin typeface="Apple Chancery"/>
              <a:cs typeface="Apple Chancery"/>
            </a:endParaRPr>
          </a:p>
        </p:txBody>
      </p:sp>
      <p:sp>
        <p:nvSpPr>
          <p:cNvPr id="3" name="Content Placeholder 2"/>
          <p:cNvSpPr>
            <a:spLocks noGrp="1"/>
          </p:cNvSpPr>
          <p:nvPr>
            <p:ph sz="quarter" idx="10"/>
          </p:nvPr>
        </p:nvSpPr>
        <p:spPr>
          <a:xfrm>
            <a:off x="457200" y="1188643"/>
            <a:ext cx="8229600" cy="4537491"/>
          </a:xfrm>
        </p:spPr>
        <p:txBody>
          <a:bodyPr/>
          <a:lstStyle/>
          <a:p>
            <a:pPr marL="0" indent="0">
              <a:buNone/>
            </a:pPr>
            <a:endParaRPr lang="en-US" dirty="0"/>
          </a:p>
          <a:p>
            <a:r>
              <a:rPr lang="en-US" sz="2800" b="1" i="1" dirty="0">
                <a:solidFill>
                  <a:schemeClr val="bg1"/>
                </a:solidFill>
                <a:latin typeface="Lucida Console"/>
                <a:cs typeface="Lucida Console"/>
              </a:rPr>
              <a:t>W</a:t>
            </a:r>
            <a:r>
              <a:rPr lang="en-US" sz="2800" b="1" i="1" dirty="0" smtClean="0">
                <a:solidFill>
                  <a:schemeClr val="bg1"/>
                </a:solidFill>
                <a:latin typeface="Lucida Console"/>
                <a:cs typeface="Lucida Console"/>
              </a:rPr>
              <a:t>hy </a:t>
            </a:r>
            <a:r>
              <a:rPr lang="en-US" sz="2800" b="1" i="1" dirty="0">
                <a:solidFill>
                  <a:schemeClr val="bg1"/>
                </a:solidFill>
                <a:latin typeface="Lucida Console"/>
                <a:cs typeface="Lucida Console"/>
              </a:rPr>
              <a:t>expression/speech are not </a:t>
            </a:r>
            <a:r>
              <a:rPr lang="en-US" sz="2800" b="1" i="1" dirty="0" smtClean="0">
                <a:solidFill>
                  <a:schemeClr val="bg1"/>
                </a:solidFill>
                <a:latin typeface="Lucida Console"/>
                <a:cs typeface="Lucida Console"/>
              </a:rPr>
              <a:t>paramount? </a:t>
            </a:r>
            <a:endParaRPr lang="en-US" sz="2800" b="1" i="1" dirty="0">
              <a:solidFill>
                <a:schemeClr val="bg1"/>
              </a:solidFill>
              <a:latin typeface="Lucida Console"/>
              <a:cs typeface="Lucida Console"/>
            </a:endParaRPr>
          </a:p>
          <a:p>
            <a:r>
              <a:rPr lang="en-US" sz="2800" b="1" i="1" dirty="0" smtClean="0">
                <a:solidFill>
                  <a:schemeClr val="bg1"/>
                </a:solidFill>
                <a:latin typeface="Lucida Console"/>
                <a:cs typeface="Lucida Console"/>
              </a:rPr>
              <a:t>Are the </a:t>
            </a:r>
            <a:r>
              <a:rPr lang="en-US" sz="2800" b="1" i="1" dirty="0">
                <a:solidFill>
                  <a:schemeClr val="bg1"/>
                </a:solidFill>
                <a:latin typeface="Lucida Console"/>
                <a:cs typeface="Lucida Console"/>
              </a:rPr>
              <a:t>real </a:t>
            </a:r>
            <a:r>
              <a:rPr lang="en-US" sz="2800" b="1" i="1" dirty="0" smtClean="0">
                <a:solidFill>
                  <a:schemeClr val="bg1"/>
                </a:solidFill>
                <a:latin typeface="Lucida Console"/>
                <a:cs typeface="Lucida Console"/>
              </a:rPr>
              <a:t>censors </a:t>
            </a:r>
            <a:r>
              <a:rPr lang="en-US" sz="2800" b="1" i="1" dirty="0">
                <a:solidFill>
                  <a:schemeClr val="bg1"/>
                </a:solidFill>
                <a:latin typeface="Lucida Console"/>
                <a:cs typeface="Lucida Console"/>
              </a:rPr>
              <a:t>legal concepts we might not at all </a:t>
            </a:r>
            <a:r>
              <a:rPr lang="en-US" sz="2800" b="1" i="1" dirty="0" smtClean="0">
                <a:solidFill>
                  <a:schemeClr val="bg1"/>
                </a:solidFill>
                <a:latin typeface="Lucida Console"/>
                <a:cs typeface="Lucida Console"/>
              </a:rPr>
              <a:t>expect?… </a:t>
            </a:r>
          </a:p>
          <a:p>
            <a:pPr marL="0" indent="0">
              <a:buNone/>
            </a:pPr>
            <a:endParaRPr lang="en-US" sz="2800" b="1" i="1" dirty="0" smtClean="0">
              <a:solidFill>
                <a:srgbClr val="0000FF"/>
              </a:solidFill>
            </a:endParaRPr>
          </a:p>
          <a:p>
            <a:pPr marL="0" indent="0">
              <a:buNone/>
            </a:pPr>
            <a:endParaRPr lang="en-US" sz="2800" b="1" i="1" dirty="0">
              <a:solidFill>
                <a:srgbClr val="0000FF"/>
              </a:solidFill>
            </a:endParaRPr>
          </a:p>
          <a:p>
            <a:pPr marL="0" indent="0">
              <a:buNone/>
            </a:pPr>
            <a:r>
              <a:rPr lang="en-US" sz="2800" b="1" i="1" dirty="0" smtClean="0">
                <a:solidFill>
                  <a:srgbClr val="CCFFCC"/>
                </a:solidFill>
              </a:rPr>
              <a:t>  </a:t>
            </a:r>
            <a:r>
              <a:rPr lang="en-US" sz="4000" b="1" dirty="0" smtClean="0">
                <a:solidFill>
                  <a:srgbClr val="CCFFCC"/>
                </a:solidFill>
                <a:latin typeface="+mn-lt"/>
                <a:cs typeface="Andale Mono"/>
              </a:rPr>
              <a:t>Dichotomies </a:t>
            </a:r>
          </a:p>
          <a:p>
            <a:pPr marL="0" indent="0">
              <a:buNone/>
            </a:pPr>
            <a:r>
              <a:rPr lang="en-US" sz="4000" b="1" dirty="0" smtClean="0">
                <a:solidFill>
                  <a:srgbClr val="CCFFCC"/>
                </a:solidFill>
                <a:latin typeface="+mn-lt"/>
                <a:cs typeface="Andale Mono"/>
              </a:rPr>
              <a:t> &amp; Paradoxes</a:t>
            </a:r>
          </a:p>
          <a:p>
            <a:endParaRPr lang="en-US" sz="2800" b="1" i="1" dirty="0">
              <a:solidFill>
                <a:srgbClr val="0000FF"/>
              </a:solidFill>
            </a:endParaRPr>
          </a:p>
          <a:p>
            <a:endParaRPr lang="en-US" sz="2800" b="1" i="1" dirty="0" smtClean="0">
              <a:solidFill>
                <a:srgbClr val="0000FF"/>
              </a:solidFill>
            </a:endParaRPr>
          </a:p>
        </p:txBody>
      </p:sp>
      <p:pic>
        <p:nvPicPr>
          <p:cNvPr id="4" name="Content Placeholder 3"/>
          <p:cNvPicPr>
            <a:picLocks noChangeAspect="1"/>
          </p:cNvPicPr>
          <p:nvPr/>
        </p:nvPicPr>
        <p:blipFill rotWithShape="1">
          <a:blip r:embed="rId2" cstate="email">
            <a:extLst>
              <a:ext uri="{28A0092B-C50C-407E-A947-70E740481C1C}">
                <a14:useLocalDpi xmlns:a14="http://schemas.microsoft.com/office/drawing/2010/main"/>
              </a:ext>
            </a:extLst>
          </a:blip>
          <a:srcRect l="-465" r="-1277"/>
          <a:stretch/>
        </p:blipFill>
        <p:spPr>
          <a:xfrm>
            <a:off x="5039463" y="3304402"/>
            <a:ext cx="2803321" cy="2872746"/>
          </a:xfrm>
          <a:prstGeom prst="rect">
            <a:avLst/>
          </a:prstGeom>
        </p:spPr>
      </p:pic>
    </p:spTree>
    <p:extLst>
      <p:ext uri="{BB962C8B-B14F-4D97-AF65-F5344CB8AC3E}">
        <p14:creationId xmlns:p14="http://schemas.microsoft.com/office/powerpoint/2010/main" val="1164657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0586" y="14866"/>
            <a:ext cx="8663414" cy="1016000"/>
          </a:xfrm>
        </p:spPr>
        <p:txBody>
          <a:bodyPr>
            <a:normAutofit fontScale="90000"/>
          </a:bodyPr>
          <a:lstStyle/>
          <a:p>
            <a:r>
              <a:rPr lang="en-US" sz="4800" b="1" dirty="0" smtClean="0">
                <a:solidFill>
                  <a:srgbClr val="FFFF00"/>
                </a:solidFill>
                <a:latin typeface="+mn-lt"/>
              </a:rPr>
              <a:t>Two more things re sources…</a:t>
            </a:r>
            <a:endParaRPr lang="en-US" sz="4800" b="1" dirty="0">
              <a:solidFill>
                <a:srgbClr val="FFFF00"/>
              </a:solidFill>
              <a:latin typeface="+mn-lt"/>
            </a:endParaRPr>
          </a:p>
        </p:txBody>
      </p:sp>
      <p:pic>
        <p:nvPicPr>
          <p:cNvPr id="4" name="Content Placeholder 3" descr="Screen Shot 2015-09-15 at 9.15.34 PM.png"/>
          <p:cNvPicPr>
            <a:picLocks noGrp="1" noChangeAspect="1"/>
          </p:cNvPicPr>
          <p:nvPr>
            <p:ph sz="quarter" idx="10"/>
          </p:nvPr>
        </p:nvPicPr>
        <p:blipFill rotWithShape="1">
          <a:blip r:embed="rId2" cstate="email">
            <a:extLst>
              <a:ext uri="{28A0092B-C50C-407E-A947-70E740481C1C}">
                <a14:useLocalDpi xmlns:a14="http://schemas.microsoft.com/office/drawing/2010/main"/>
              </a:ext>
            </a:extLst>
          </a:blip>
          <a:srcRect l="-572" r="-183"/>
          <a:stretch/>
        </p:blipFill>
        <p:spPr>
          <a:xfrm>
            <a:off x="1397000" y="1030866"/>
            <a:ext cx="6528181" cy="4695268"/>
          </a:xfrm>
        </p:spPr>
      </p:pic>
      <p:sp>
        <p:nvSpPr>
          <p:cNvPr id="5" name="TextBox 4"/>
          <p:cNvSpPr txBox="1"/>
          <p:nvPr/>
        </p:nvSpPr>
        <p:spPr>
          <a:xfrm>
            <a:off x="4123189" y="5749225"/>
            <a:ext cx="4939993" cy="1107996"/>
          </a:xfrm>
          <a:prstGeom prst="rect">
            <a:avLst/>
          </a:prstGeom>
          <a:noFill/>
        </p:spPr>
        <p:txBody>
          <a:bodyPr wrap="square" rtlCol="0">
            <a:spAutoFit/>
          </a:bodyPr>
          <a:lstStyle/>
          <a:p>
            <a:r>
              <a:rPr lang="en-US" sz="2400" dirty="0">
                <a:hlinkClick r:id="rId3"/>
              </a:rPr>
              <a:t>https://www.youtube.com/user/</a:t>
            </a:r>
            <a:r>
              <a:rPr lang="en-US" sz="2400" dirty="0" smtClean="0">
                <a:hlinkClick r:id="rId3"/>
              </a:rPr>
              <a:t>zenracer49</a:t>
            </a:r>
            <a:endParaRPr lang="en-US" sz="2400" dirty="0" smtClean="0"/>
          </a:p>
          <a:p>
            <a:endParaRPr lang="en-US" dirty="0"/>
          </a:p>
        </p:txBody>
      </p:sp>
    </p:spTree>
    <p:extLst>
      <p:ext uri="{BB962C8B-B14F-4D97-AF65-F5344CB8AC3E}">
        <p14:creationId xmlns:p14="http://schemas.microsoft.com/office/powerpoint/2010/main" val="12087186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132"/>
            <a:ext cx="9144000" cy="1250982"/>
          </a:xfrm>
        </p:spPr>
        <p:txBody>
          <a:bodyPr>
            <a:noAutofit/>
          </a:bodyPr>
          <a:lstStyle/>
          <a:p>
            <a:r>
              <a:rPr lang="en-US" sz="4800" b="1" dirty="0" smtClean="0">
                <a:solidFill>
                  <a:srgbClr val="FFFF00"/>
                </a:solidFill>
                <a:latin typeface="+mn-lt"/>
                <a:cs typeface="Times New Roman"/>
              </a:rPr>
              <a:t>  Always </a:t>
            </a:r>
            <a:r>
              <a:rPr lang="en-US" sz="4800" b="1" dirty="0">
                <a:solidFill>
                  <a:srgbClr val="FFFF00"/>
                </a:solidFill>
                <a:latin typeface="+mn-lt"/>
                <a:cs typeface="Times New Roman"/>
              </a:rPr>
              <a:t>include a cat </a:t>
            </a:r>
            <a:r>
              <a:rPr lang="en-US" sz="4800" b="1" dirty="0" smtClean="0">
                <a:solidFill>
                  <a:srgbClr val="FFFF00"/>
                </a:solidFill>
                <a:latin typeface="+mn-lt"/>
                <a:cs typeface="Times New Roman"/>
              </a:rPr>
              <a:t>picture</a:t>
            </a:r>
            <a:endParaRPr lang="en-US" sz="4800" b="1" dirty="0">
              <a:solidFill>
                <a:srgbClr val="FFFF00"/>
              </a:solidFill>
              <a:latin typeface="+mn-lt"/>
              <a:cs typeface="Times New Roman"/>
            </a:endParaRPr>
          </a:p>
        </p:txBody>
      </p:sp>
      <p:sp>
        <p:nvSpPr>
          <p:cNvPr id="3" name="Content Placeholder 2"/>
          <p:cNvSpPr>
            <a:spLocks noGrp="1"/>
          </p:cNvSpPr>
          <p:nvPr>
            <p:ph sz="quarter" idx="10"/>
          </p:nvPr>
        </p:nvSpPr>
        <p:spPr>
          <a:xfrm>
            <a:off x="457200" y="1257114"/>
            <a:ext cx="8229600" cy="4469020"/>
          </a:xfrm>
        </p:spPr>
        <p:txBody>
          <a:bodyPr/>
          <a:lstStyle/>
          <a:p>
            <a:pPr marL="0" indent="0">
              <a:buNone/>
            </a:pPr>
            <a:r>
              <a:rPr lang="en-US" sz="3200" b="1" dirty="0" smtClean="0">
                <a:solidFill>
                  <a:schemeClr val="bg1"/>
                </a:solidFill>
                <a:latin typeface="+mn-lt"/>
                <a:cs typeface="Times New Roman"/>
              </a:rPr>
              <a:t>          </a:t>
            </a:r>
            <a:endParaRPr lang="en-US" sz="3200" dirty="0" smtClean="0">
              <a:solidFill>
                <a:schemeClr val="bg1"/>
              </a:solidFill>
              <a:latin typeface="+mn-lt"/>
              <a:cs typeface="Times New Roman"/>
            </a:endParaRPr>
          </a:p>
          <a:p>
            <a:pPr marL="0" indent="0">
              <a:buNone/>
            </a:pPr>
            <a:r>
              <a:rPr lang="en-US" dirty="0" smtClean="0"/>
              <a:t> </a:t>
            </a:r>
            <a:endParaRPr lang="en-US" dirty="0"/>
          </a:p>
        </p:txBody>
      </p:sp>
      <p:pic>
        <p:nvPicPr>
          <p:cNvPr id="6" name="Content Placeholder 3" descr="cat-1382015906Wuw.jpg"/>
          <p:cNvPicPr>
            <a:picLocks noChangeAspect="1"/>
          </p:cNvPicPr>
          <p:nvPr/>
        </p:nvPicPr>
        <p:blipFill rotWithShape="1">
          <a:blip r:embed="rId2" cstate="email">
            <a:extLst>
              <a:ext uri="{28A0092B-C50C-407E-A947-70E740481C1C}">
                <a14:useLocalDpi xmlns:a14="http://schemas.microsoft.com/office/drawing/2010/main"/>
              </a:ext>
            </a:extLst>
          </a:blip>
          <a:srcRect l="-99" r="-270"/>
          <a:stretch/>
        </p:blipFill>
        <p:spPr>
          <a:xfrm>
            <a:off x="1303130" y="1408134"/>
            <a:ext cx="6548783" cy="4318000"/>
          </a:xfrm>
          <a:prstGeom prst="rect">
            <a:avLst/>
          </a:prstGeom>
        </p:spPr>
      </p:pic>
    </p:spTree>
    <p:extLst>
      <p:ext uri="{BB962C8B-B14F-4D97-AF65-F5344CB8AC3E}">
        <p14:creationId xmlns:p14="http://schemas.microsoft.com/office/powerpoint/2010/main" val="42783180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latin typeface="Arial"/>
                <a:cs typeface="Arial"/>
              </a:rPr>
              <a:t>Our Academic Partners</a:t>
            </a:r>
            <a:endParaRPr lang="en-US" b="1" dirty="0">
              <a:solidFill>
                <a:srgbClr val="FFFF00"/>
              </a:solidFill>
              <a:latin typeface="Arial"/>
              <a:cs typeface="Arial"/>
            </a:endParaRPr>
          </a:p>
        </p:txBody>
      </p:sp>
      <p:pic>
        <p:nvPicPr>
          <p:cNvPr id="10" name="Picture 9"/>
          <p:cNvPicPr>
            <a:picLocks noChangeAspect="1"/>
          </p:cNvPicPr>
          <p:nvPr/>
        </p:nvPicPr>
        <p:blipFill>
          <a:blip r:embed="rId2"/>
          <a:stretch>
            <a:fillRect/>
          </a:stretch>
        </p:blipFill>
        <p:spPr>
          <a:xfrm>
            <a:off x="1280391" y="2771403"/>
            <a:ext cx="6570518" cy="980674"/>
          </a:xfrm>
          <a:prstGeom prst="rect">
            <a:avLst/>
          </a:prstGeom>
        </p:spPr>
      </p:pic>
    </p:spTree>
    <p:extLst>
      <p:ext uri="{BB962C8B-B14F-4D97-AF65-F5344CB8AC3E}">
        <p14:creationId xmlns:p14="http://schemas.microsoft.com/office/powerpoint/2010/main" val="37006415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descr="Screen Shot 2015-09-16 at 9.40.16 AM.png"/>
          <p:cNvPicPr>
            <a:picLocks noGrp="1" noChangeAspect="1"/>
          </p:cNvPicPr>
          <p:nvPr>
            <p:ph sz="quarter" idx="10"/>
          </p:nvPr>
        </p:nvPicPr>
        <p:blipFill rotWithShape="1">
          <a:blip r:embed="rId2" cstate="email">
            <a:extLst>
              <a:ext uri="{28A0092B-C50C-407E-A947-70E740481C1C}">
                <a14:useLocalDpi xmlns:a14="http://schemas.microsoft.com/office/drawing/2010/main"/>
              </a:ext>
            </a:extLst>
          </a:blip>
          <a:srcRect r="-313"/>
          <a:stretch/>
        </p:blipFill>
        <p:spPr>
          <a:xfrm>
            <a:off x="976922" y="743827"/>
            <a:ext cx="7248769" cy="4318000"/>
          </a:xfrm>
        </p:spPr>
      </p:pic>
    </p:spTree>
    <p:extLst>
      <p:ext uri="{BB962C8B-B14F-4D97-AF65-F5344CB8AC3E}">
        <p14:creationId xmlns:p14="http://schemas.microsoft.com/office/powerpoint/2010/main" val="3638508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45325" y="1056904"/>
            <a:ext cx="8229600" cy="4170466"/>
          </a:xfrm>
        </p:spPr>
        <p:style>
          <a:lnRef idx="0">
            <a:schemeClr val="dk1"/>
          </a:lnRef>
          <a:fillRef idx="3">
            <a:schemeClr val="dk1"/>
          </a:fillRef>
          <a:effectRef idx="3">
            <a:schemeClr val="dk1"/>
          </a:effectRef>
          <a:fontRef idx="minor">
            <a:schemeClr val="lt1"/>
          </a:fontRef>
        </p:style>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9600" b="1" dirty="0" smtClean="0">
                <a:solidFill>
                  <a:srgbClr val="00B0F0"/>
                </a:solidFill>
              </a:rPr>
              <a:t>Presentation Groups</a:t>
            </a:r>
            <a:r>
              <a:rPr lang="en-US" sz="9600" b="1" dirty="0" smtClean="0">
                <a:solidFill>
                  <a:srgbClr val="FF0000"/>
                </a:solidFill>
              </a:rPr>
              <a:t>?</a:t>
            </a:r>
            <a:endParaRPr lang="en-US" sz="9600" b="1" dirty="0">
              <a:solidFill>
                <a:srgbClr val="FF0000"/>
              </a:solidFill>
            </a:endParaRPr>
          </a:p>
        </p:txBody>
      </p:sp>
    </p:spTree>
    <p:extLst>
      <p:ext uri="{BB962C8B-B14F-4D97-AF65-F5344CB8AC3E}">
        <p14:creationId xmlns:p14="http://schemas.microsoft.com/office/powerpoint/2010/main" val="1677206341"/>
      </p:ext>
    </p:extLst>
  </p:cSld>
  <p:clrMapOvr>
    <a:masterClrMapping/>
  </p:clrMapOvr>
</p:sld>
</file>

<file path=ppt/theme/theme1.xml><?xml version="1.0" encoding="utf-8"?>
<a:theme xmlns:a="http://schemas.openxmlformats.org/drawingml/2006/main" name="CDM_PPT_Template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DM_PPT_Template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DM_PPT_Template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CDM_PPT_Template .thmx</Template>
  <TotalTime>1750</TotalTime>
  <Words>2284</Words>
  <Application>Microsoft Macintosh PowerPoint</Application>
  <PresentationFormat>On-screen Show (4:3)</PresentationFormat>
  <Paragraphs>263</Paragraphs>
  <Slides>71</Slides>
  <Notes>1</Notes>
  <HiddenSlides>0</HiddenSlides>
  <MMClips>0</MMClips>
  <ScaleCrop>false</ScaleCrop>
  <HeadingPairs>
    <vt:vector size="6" baseType="variant">
      <vt:variant>
        <vt:lpstr>Fonts Used</vt:lpstr>
      </vt:variant>
      <vt:variant>
        <vt:i4>19</vt:i4>
      </vt:variant>
      <vt:variant>
        <vt:lpstr>Theme</vt:lpstr>
      </vt:variant>
      <vt:variant>
        <vt:i4>3</vt:i4>
      </vt:variant>
      <vt:variant>
        <vt:lpstr>Slide Titles</vt:lpstr>
      </vt:variant>
      <vt:variant>
        <vt:i4>71</vt:i4>
      </vt:variant>
    </vt:vector>
  </HeadingPairs>
  <TitlesOfParts>
    <vt:vector size="93" baseType="lpstr">
      <vt:lpstr>American Typewriter</vt:lpstr>
      <vt:lpstr>Andale Mono</vt:lpstr>
      <vt:lpstr>Apple Chancery</vt:lpstr>
      <vt:lpstr>Arial Black</vt:lpstr>
      <vt:lpstr>Arial Hebrew Scholar</vt:lpstr>
      <vt:lpstr>Baskerville Old Face</vt:lpstr>
      <vt:lpstr>BlairMdITC TT-Medium</vt:lpstr>
      <vt:lpstr>Brush Script MT Italic</vt:lpstr>
      <vt:lpstr>Calibri</vt:lpstr>
      <vt:lpstr>Chalkboard</vt:lpstr>
      <vt:lpstr>Copperplate Gothic Bold</vt:lpstr>
      <vt:lpstr>Klavika</vt:lpstr>
      <vt:lpstr>Lucida Console</vt:lpstr>
      <vt:lpstr>Mangal</vt:lpstr>
      <vt:lpstr>P22 Typewriter</vt:lpstr>
      <vt:lpstr>Stencil</vt:lpstr>
      <vt:lpstr>Times New Roman</vt:lpstr>
      <vt:lpstr>Wingdings</vt:lpstr>
      <vt:lpstr>Arial</vt:lpstr>
      <vt:lpstr>CDM_PPT_Template </vt:lpstr>
      <vt:lpstr>1_CDM_PPT_Template </vt:lpstr>
      <vt:lpstr>2_CDM_PPT_Template </vt:lpstr>
      <vt:lpstr>“If Picasso had painted a round object..”</vt:lpstr>
      <vt:lpstr>PowerPoint Presentation</vt:lpstr>
      <vt:lpstr>PowerPoint Presentation</vt:lpstr>
      <vt:lpstr> For full privileges on the website  </vt:lpstr>
      <vt:lpstr>Website &amp; Badge issues…</vt:lpstr>
      <vt:lpstr>PowerPoint Presentation</vt:lpstr>
      <vt:lpstr>Two more things re sources…</vt:lpstr>
      <vt:lpstr>PowerPoint Presentation</vt:lpstr>
      <vt:lpstr>PowerPoint Presentation</vt:lpstr>
      <vt:lpstr>PowerPoint Presentation</vt:lpstr>
      <vt:lpstr>News of the Week 1</vt:lpstr>
      <vt:lpstr>News of the Week 2</vt:lpstr>
      <vt:lpstr>Follow Up 1</vt:lpstr>
      <vt:lpstr>PowerPoint Presentation</vt:lpstr>
      <vt:lpstr>Follow Up to Talk 1:  Why do we game? </vt:lpstr>
      <vt:lpstr>PowerPoint Presentation</vt:lpstr>
      <vt:lpstr>PowerPoint Presentation</vt:lpstr>
      <vt:lpstr>Think…Social Reaction +…</vt:lpstr>
      <vt:lpstr>PowerPoint Presentation</vt:lpstr>
      <vt:lpstr>“Games and Other Uncopyrightable Systems”       Bruce Boyden  (2011)  </vt:lpstr>
      <vt:lpstr>More on Boyden…</vt:lpstr>
      <vt:lpstr>Starting Point </vt:lpstr>
      <vt:lpstr>PowerPoint Presentation</vt:lpstr>
      <vt:lpstr>All the World is a Game</vt:lpstr>
      <vt:lpstr>PowerPoint Presentation</vt:lpstr>
      <vt:lpstr>PowerPoint Presentation</vt:lpstr>
      <vt:lpstr>PowerPoint Presentation</vt:lpstr>
      <vt:lpstr>PowerPoint Presentation</vt:lpstr>
      <vt:lpstr>PowerPoint Presentation</vt:lpstr>
      <vt:lpstr>The Really Big Question</vt:lpstr>
      <vt:lpstr>   Is this a video game?</vt:lpstr>
      <vt:lpstr>NO, IT IS YOU</vt:lpstr>
      <vt:lpstr>Could it be..?</vt:lpstr>
      <vt:lpstr>Is this why we are so obsessed with pursuing confusion between what is virtual and what is real?</vt:lpstr>
      <vt:lpstr>If you want to go all the way…</vt:lpstr>
      <vt:lpstr>PowerPoint Presentation</vt:lpstr>
      <vt:lpstr>But even if not…</vt:lpstr>
      <vt:lpstr>WHY?</vt:lpstr>
      <vt:lpstr> Perhaps we can answer that… at least </vt:lpstr>
      <vt:lpstr>And does all this explain?</vt:lpstr>
      <vt:lpstr>         To be continued… </vt:lpstr>
      <vt:lpstr>All leading to…</vt:lpstr>
      <vt:lpstr>“What Are Video Games (today)?”</vt:lpstr>
      <vt:lpstr>Video games as Media</vt:lpstr>
      <vt:lpstr>PowerPoint Presentation</vt:lpstr>
      <vt:lpstr>PowerPoint Presentation</vt:lpstr>
      <vt:lpstr>IP Dystopia? </vt:lpstr>
      <vt:lpstr>                 IP Dystopia</vt:lpstr>
      <vt:lpstr> Universal v. Sony (for the 1st time)</vt:lpstr>
      <vt:lpstr>BUT…</vt:lpstr>
      <vt:lpstr>PowerPoint Presentation</vt:lpstr>
      <vt:lpstr>PowerPoint Presentation</vt:lpstr>
      <vt:lpstr>But, but…</vt:lpstr>
      <vt:lpstr>For Now #2. Are Video Games a  “Mass Media” (&amp; does it matter)?</vt:lpstr>
      <vt:lpstr>PowerPoint Presentation</vt:lpstr>
      <vt:lpstr>    Which leads to: Application of real world      laws to (massive)virtual environments </vt:lpstr>
      <vt:lpstr>     An issue that won’t go away…</vt:lpstr>
      <vt:lpstr>PowerPoint Presentation</vt:lpstr>
      <vt:lpstr>  Atari v. Oman - 1989/1992 USCA DC Cir.</vt:lpstr>
      <vt:lpstr>                Games as arT</vt:lpstr>
      <vt:lpstr>                  Irony 1 </vt:lpstr>
      <vt:lpstr>Say again???</vt:lpstr>
      <vt:lpstr>             Irony 1(continued)             The Problem with Stern</vt:lpstr>
      <vt:lpstr>Irony 2: Legal Recognition May Not                  Equal Respect</vt:lpstr>
      <vt:lpstr>And who can ever forget…</vt:lpstr>
      <vt:lpstr>The Rodney Dangerfield “No Respect” Effect</vt:lpstr>
      <vt:lpstr>PowerPoint Presentation</vt:lpstr>
      <vt:lpstr>PowerPoint Presentation</vt:lpstr>
      <vt:lpstr>                Next Class…</vt:lpstr>
      <vt:lpstr>  Always include a cat picture</vt:lpstr>
      <vt:lpstr>Our Academic Partners</vt:lpstr>
    </vt:vector>
  </TitlesOfParts>
  <Company>Festinger Bahniwal Law &amp; Strategy LLP</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“If Picasso had painted a round object..”</dc:title>
  <dc:creator>Jon Festinger</dc:creator>
  <cp:lastModifiedBy>Microsoft Office User</cp:lastModifiedBy>
  <cp:revision>173</cp:revision>
  <cp:lastPrinted>2013-09-11T03:30:19Z</cp:lastPrinted>
  <dcterms:created xsi:type="dcterms:W3CDTF">2013-01-06T22:02:58Z</dcterms:created>
  <dcterms:modified xsi:type="dcterms:W3CDTF">2017-09-19T05:58:45Z</dcterms:modified>
</cp:coreProperties>
</file>