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58" r:id="rId5"/>
    <p:sldId id="261" r:id="rId6"/>
    <p:sldId id="262" r:id="rId7"/>
    <p:sldId id="264" r:id="rId8"/>
    <p:sldId id="265" r:id="rId9"/>
    <p:sldId id="280" r:id="rId10"/>
    <p:sldId id="275" r:id="rId11"/>
    <p:sldId id="292" r:id="rId12"/>
    <p:sldId id="289" r:id="rId13"/>
    <p:sldId id="266" r:id="rId14"/>
    <p:sldId id="267" r:id="rId15"/>
    <p:sldId id="268" r:id="rId16"/>
    <p:sldId id="270" r:id="rId17"/>
    <p:sldId id="293" r:id="rId18"/>
    <p:sldId id="290" r:id="rId19"/>
    <p:sldId id="285" r:id="rId20"/>
    <p:sldId id="294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58CE6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BCD31-FAE0-B649-840C-B22B34EB1BEF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B990B-524C-964A-892A-BF0B3018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-Influencing</a:t>
            </a:r>
            <a:r>
              <a:rPr lang="en-US" baseline="0" dirty="0" smtClean="0"/>
              <a:t> real world crime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990B-524C-964A-892A-BF0B3018D2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FA0D-3C22-B64B-A83E-843B87E3008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9343-9377-C64B-9FE4-98592439C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harlotte/Desktop/Videogame%20Presentation/Her%20-%20Official%20Trailer%20(HD)%20Joaquin%20Phoenix,%20Amy%20Adams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harlotte/Desktop/Videogame%20Presentation/Fake%20Obama%20created%20using%20AI%20video%20tool%20-%20BBC%20News%20(1)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harlotte/Desktop/Videogame%20Presentation/Virtual%20Reprise%20of%20the%20Stanley%20Milgram%20Obedience%20Experiments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harlotte/Desktop/Videogame%20Presentation/VR%20porn%20video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harlotte/Desktop/Videogame%20Presentation/Skinterfac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174" y="1483773"/>
            <a:ext cx="7643986" cy="2314685"/>
          </a:xfrm>
        </p:spPr>
        <p:txBody>
          <a:bodyPr>
            <a:noAutofit/>
          </a:bodyPr>
          <a:lstStyle/>
          <a:p>
            <a:r>
              <a:rPr lang="en-US" sz="8800" dirty="0" smtClean="0"/>
              <a:t>Sex, violence &amp; videogames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1969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Completing the puzzle: audiovisual + sensory + emotionally intelligent experience.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405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Multi-player and single player applications</a:t>
            </a:r>
          </a:p>
          <a:p>
            <a:endParaRPr lang="en-US" sz="2400" dirty="0" smtClean="0"/>
          </a:p>
          <a:p>
            <a:r>
              <a:rPr lang="en-US" sz="2400" dirty="0" smtClean="0"/>
              <a:t>Simulated human contact </a:t>
            </a:r>
          </a:p>
          <a:p>
            <a:endParaRPr lang="en-US" sz="2400" dirty="0" smtClean="0"/>
          </a:p>
          <a:p>
            <a:r>
              <a:rPr lang="en-US" sz="2400" dirty="0" smtClean="0"/>
              <a:t>Porn industry is a significant force in driving VR and haptic development because of the wide user base</a:t>
            </a:r>
          </a:p>
          <a:p>
            <a:endParaRPr lang="en-US" sz="2400" dirty="0" smtClean="0"/>
          </a:p>
          <a:p>
            <a:r>
              <a:rPr lang="en-US" sz="2400" dirty="0" smtClean="0"/>
              <a:t>Sex dolls and AI taking the human experience further than realistic </a:t>
            </a:r>
            <a:r>
              <a:rPr lang="en-US" sz="2400" dirty="0" err="1" smtClean="0"/>
              <a:t>haptics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=WzV6mXIOVl4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Her - Official Trailer (HD) Joaquin Phoenix, Amy Adams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651476"/>
            <a:ext cx="8229600" cy="44234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8"/>
            <a:ext cx="8229600" cy="1143000"/>
          </a:xfrm>
        </p:spPr>
        <p:txBody>
          <a:bodyPr/>
          <a:lstStyle/>
          <a:p>
            <a:r>
              <a:rPr lang="en-US" dirty="0" smtClean="0"/>
              <a:t>Second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74" y="1169808"/>
            <a:ext cx="8686800" cy="4525963"/>
          </a:xfrm>
        </p:spPr>
        <p:txBody>
          <a:bodyPr/>
          <a:lstStyle/>
          <a:p>
            <a:r>
              <a:rPr lang="en-US" dirty="0" smtClean="0"/>
              <a:t>A relatively unsophisticated online virtual world, not technically a game.</a:t>
            </a:r>
          </a:p>
          <a:p>
            <a:endParaRPr lang="en-US" dirty="0" smtClean="0"/>
          </a:p>
          <a:p>
            <a:r>
              <a:rPr lang="en-US" dirty="0" smtClean="0"/>
              <a:t>What would a virtual world look like which fully utilized all of the audiovisual and sensory technology available? </a:t>
            </a:r>
          </a:p>
          <a:p>
            <a:endParaRPr lang="en-US" dirty="0" smtClean="0"/>
          </a:p>
          <a:p>
            <a:r>
              <a:rPr lang="en-US" dirty="0" smtClean="0"/>
              <a:t>Is it ‘real’ yet?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200px-Second_Life_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292" y="4463956"/>
            <a:ext cx="5768782" cy="2394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real-world crimes now be committed virtually? How should the law 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693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000" b="1" dirty="0" smtClean="0"/>
              <a:t>Extend existing laws?</a:t>
            </a:r>
          </a:p>
          <a:p>
            <a:pPr marL="514350" indent="-514350">
              <a:buAutoNum type="arabicParenR"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 -Some areas of law are easier and analogous to cyberspace </a:t>
            </a:r>
            <a:r>
              <a:rPr lang="en-US" sz="2000" dirty="0" err="1" smtClean="0"/>
              <a:t>e.g</a:t>
            </a:r>
            <a:r>
              <a:rPr lang="en-US" sz="2000" dirty="0" smtClean="0"/>
              <a:t> virtual threats</a:t>
            </a:r>
          </a:p>
          <a:p>
            <a:pPr marL="514350" indent="-514350">
              <a:buNone/>
            </a:pPr>
            <a:r>
              <a:rPr lang="en-US" sz="2000" dirty="0" smtClean="0"/>
              <a:t> </a:t>
            </a:r>
          </a:p>
          <a:p>
            <a:pPr marL="514350" indent="-514350">
              <a:buNone/>
            </a:pPr>
            <a:r>
              <a:rPr lang="en-US" sz="2000" dirty="0" smtClean="0"/>
              <a:t>- Some crimes would need to be stretched – sexual and violent offences, personality rights, privacy, torts etc </a:t>
            </a:r>
          </a:p>
          <a:p>
            <a:pPr>
              <a:buFontTx/>
              <a:buChar char="-"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2) New laws to cover new virtual crimes?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3) Self-regulation through code</a:t>
            </a:r>
          </a:p>
          <a:p>
            <a:pPr>
              <a:buNone/>
            </a:pPr>
            <a:r>
              <a:rPr lang="en-US" sz="2000" b="1" dirty="0" smtClean="0"/>
              <a:t> </a:t>
            </a:r>
            <a:r>
              <a:rPr lang="en-US" sz="2000" dirty="0" smtClean="0"/>
              <a:t>– recognizing the capabilities of virtual</a:t>
            </a:r>
          </a:p>
          <a:p>
            <a:pPr>
              <a:buNone/>
            </a:pPr>
            <a:r>
              <a:rPr lang="en-US" sz="2000" dirty="0" smtClean="0"/>
              <a:t>	 technology and code. </a:t>
            </a:r>
          </a:p>
          <a:p>
            <a:pPr>
              <a:buNone/>
            </a:pPr>
            <a:endParaRPr lang="en-US" sz="2000" dirty="0" smtClean="0"/>
          </a:p>
          <a:p>
            <a:endParaRPr lang="en-US" sz="1600" dirty="0" smtClean="0"/>
          </a:p>
        </p:txBody>
      </p:sp>
      <p:pic>
        <p:nvPicPr>
          <p:cNvPr id="5" name="Picture 4" descr="stock-photo-online-crime-concept-with-handcuffs-on-latop-keyboard-81666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90" y="4115387"/>
            <a:ext cx="4106410" cy="30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396" y="162120"/>
            <a:ext cx="5727752" cy="4584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108"/>
            <a:ext cx="8229600" cy="57147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946" b="1" dirty="0" smtClean="0"/>
              <a:t>Haptic Assault:</a:t>
            </a:r>
          </a:p>
          <a:p>
            <a:pPr>
              <a:buNone/>
            </a:pPr>
            <a:endParaRPr lang="en-US" sz="1946" dirty="0" smtClean="0"/>
          </a:p>
          <a:p>
            <a:r>
              <a:rPr lang="en-US" sz="1946" dirty="0" err="1" smtClean="0"/>
              <a:t>Haptics</a:t>
            </a:r>
            <a:r>
              <a:rPr lang="en-US" sz="1946" dirty="0" smtClean="0"/>
              <a:t> devices enable temperature controls, </a:t>
            </a:r>
          </a:p>
          <a:p>
            <a:pPr>
              <a:buNone/>
            </a:pPr>
            <a:r>
              <a:rPr lang="en-US" sz="1946" dirty="0" smtClean="0"/>
              <a:t>	electric shocks, physical resistance and force </a:t>
            </a:r>
          </a:p>
          <a:p>
            <a:pPr>
              <a:buNone/>
            </a:pPr>
            <a:r>
              <a:rPr lang="en-US" sz="1946" dirty="0" smtClean="0"/>
              <a:t>	meaning that virtual attack can physically hurt a </a:t>
            </a:r>
          </a:p>
          <a:p>
            <a:pPr>
              <a:buNone/>
            </a:pPr>
            <a:r>
              <a:rPr lang="en-US" sz="1946" dirty="0" smtClean="0"/>
              <a:t>	player.</a:t>
            </a:r>
          </a:p>
          <a:p>
            <a:endParaRPr lang="en-US" sz="1946" dirty="0" smtClean="0"/>
          </a:p>
          <a:p>
            <a:r>
              <a:rPr lang="en-US" sz="1946" dirty="0" smtClean="0"/>
              <a:t>A virtual swordfight would wield realistic sensations.</a:t>
            </a:r>
          </a:p>
          <a:p>
            <a:endParaRPr lang="en-US" sz="1946" dirty="0" smtClean="0"/>
          </a:p>
          <a:p>
            <a:r>
              <a:rPr lang="en-US" sz="1946" dirty="0" err="1" smtClean="0"/>
              <a:t>Teledildonics</a:t>
            </a:r>
            <a:r>
              <a:rPr lang="en-US" sz="1946" dirty="0" smtClean="0"/>
              <a:t> allow for haptic sex crimes. </a:t>
            </a:r>
          </a:p>
          <a:p>
            <a:endParaRPr lang="en-US" sz="1946" dirty="0" smtClean="0"/>
          </a:p>
          <a:p>
            <a:endParaRPr lang="en-US" sz="1946" dirty="0" smtClean="0"/>
          </a:p>
          <a:p>
            <a:pPr lvl="8">
              <a:buNone/>
            </a:pPr>
            <a:endParaRPr lang="en-US" sz="746" b="1" dirty="0" smtClean="0"/>
          </a:p>
          <a:p>
            <a:pPr lvl="8">
              <a:buNone/>
            </a:pPr>
            <a:r>
              <a:rPr lang="en-US" sz="2065" b="1" dirty="0" smtClean="0"/>
              <a:t>	Another example: </a:t>
            </a:r>
          </a:p>
          <a:p>
            <a:pPr lvl="8">
              <a:buNone/>
            </a:pPr>
            <a:endParaRPr lang="en-US" sz="2065" dirty="0" smtClean="0"/>
          </a:p>
          <a:p>
            <a:pPr lvl="8"/>
            <a:r>
              <a:rPr lang="en-US" sz="2065" dirty="0" smtClean="0"/>
              <a:t>Strobe lighting presents a non-trivial risk of injury to 3% of the population who are epileptic. </a:t>
            </a:r>
          </a:p>
          <a:p>
            <a:pPr lvl="8"/>
            <a:endParaRPr lang="en-US" sz="2065" dirty="0" smtClean="0"/>
          </a:p>
          <a:p>
            <a:pPr lvl="8"/>
            <a:r>
              <a:rPr lang="en-US" sz="2065" dirty="0" smtClean="0"/>
              <a:t>Not generally seen as significant enough to ban strobe lighting </a:t>
            </a:r>
          </a:p>
          <a:p>
            <a:pPr lvl="8"/>
            <a:endParaRPr lang="en-US" sz="2065" dirty="0" smtClean="0"/>
          </a:p>
          <a:p>
            <a:pPr lvl="8"/>
            <a:r>
              <a:rPr lang="en-US" sz="2065" dirty="0" smtClean="0"/>
              <a:t>An offence of deliberately creating strobe lighting in VR? </a:t>
            </a:r>
          </a:p>
          <a:p>
            <a:pPr lvl="8"/>
            <a:endParaRPr lang="en-US" sz="2065" dirty="0" smtClean="0"/>
          </a:p>
          <a:p>
            <a:pPr lvl="8"/>
            <a:r>
              <a:rPr lang="en-US" sz="2065" dirty="0" smtClean="0"/>
              <a:t>Psychological assault and impact</a:t>
            </a:r>
          </a:p>
          <a:p>
            <a:pPr lvl="8">
              <a:buNone/>
            </a:pPr>
            <a:endParaRPr lang="en-US" sz="1800" dirty="0" smtClean="0"/>
          </a:p>
        </p:txBody>
      </p:sp>
      <p:pic>
        <p:nvPicPr>
          <p:cNvPr id="4" name="Picture 3" descr="comic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76762" y="824108"/>
            <a:ext cx="3967238" cy="2334381"/>
          </a:xfrm>
          <a:prstGeom prst="rect">
            <a:avLst/>
          </a:prstGeom>
        </p:spPr>
      </p:pic>
      <p:pic>
        <p:nvPicPr>
          <p:cNvPr id="5" name="Picture 4" descr="b5da935d-daa6-4e0b-a370-031e03bd3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" y="3672256"/>
            <a:ext cx="3262101" cy="2866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groping and sexual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There have been complaints of virtual groping in videogames – Jordan Belamire </a:t>
            </a:r>
          </a:p>
          <a:p>
            <a:endParaRPr lang="en-US" dirty="0" smtClean="0"/>
          </a:p>
          <a:p>
            <a:r>
              <a:rPr lang="en-US" dirty="0" smtClean="0"/>
              <a:t>An instance where the current law probably could not be simply extended</a:t>
            </a:r>
          </a:p>
          <a:p>
            <a:endParaRPr lang="en-US" dirty="0" smtClean="0"/>
          </a:p>
          <a:p>
            <a:r>
              <a:rPr lang="en-US" dirty="0" smtClean="0"/>
              <a:t>No imminent apprehension of physical contact.</a:t>
            </a:r>
          </a:p>
          <a:p>
            <a:endParaRPr lang="en-US" dirty="0" smtClean="0"/>
          </a:p>
          <a:p>
            <a:r>
              <a:rPr lang="en-US" dirty="0" smtClean="0"/>
              <a:t>Sexual threats are easier to extend current law – this is not new territory.  </a:t>
            </a:r>
          </a:p>
          <a:p>
            <a:endParaRPr lang="en-US" dirty="0" smtClean="0"/>
          </a:p>
          <a:p>
            <a:r>
              <a:rPr lang="en-US" dirty="0" smtClean="0"/>
              <a:t>Is virtual groping less traumatizing</a:t>
            </a:r>
          </a:p>
          <a:p>
            <a:r>
              <a:rPr lang="en-US" dirty="0" smtClean="0"/>
              <a:t> than actual groping?</a:t>
            </a:r>
          </a:p>
          <a:p>
            <a:endParaRPr lang="en-US" dirty="0" smtClean="0"/>
          </a:p>
          <a:p>
            <a:r>
              <a:rPr lang="en-US" dirty="0" smtClean="0"/>
              <a:t>But is it more traumatizing than mere</a:t>
            </a:r>
          </a:p>
          <a:p>
            <a:r>
              <a:rPr lang="en-US" dirty="0" smtClean="0"/>
              <a:t> messages? </a:t>
            </a:r>
          </a:p>
          <a:p>
            <a:endParaRPr lang="en-US" dirty="0" smtClean="0"/>
          </a:p>
        </p:txBody>
      </p:sp>
      <p:pic>
        <p:nvPicPr>
          <p:cNvPr id="4" name="Picture 3" descr="Skinterfac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354" y="4125232"/>
            <a:ext cx="3816954" cy="254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Impersonation &amp; Video Recording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693"/>
            <a:ext cx="8229600" cy="5002367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Technology like convincing avatars and voice recognition breakthrough teamed with intimate virtual relationships make virtual impersonation a very real possibility.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Should there be a criminal offence of virtual impersonation? </a:t>
            </a:r>
          </a:p>
          <a:p>
            <a:endParaRPr lang="en-US" sz="1400" dirty="0" smtClean="0"/>
          </a:p>
          <a:p>
            <a:r>
              <a:rPr lang="en-US" sz="1400" dirty="0" smtClean="0"/>
              <a:t>How is the best way to protect personality rights? IP? Human Rights? Contract? </a:t>
            </a:r>
          </a:p>
          <a:p>
            <a:endParaRPr lang="en-US" sz="1400" dirty="0" smtClean="0"/>
          </a:p>
          <a:p>
            <a:r>
              <a:rPr lang="en-US" sz="1400" dirty="0" smtClean="0"/>
              <a:t>Video games are inherently easy to record and it is a recognized and widely used part of video gaming.</a:t>
            </a:r>
          </a:p>
          <a:p>
            <a:endParaRPr lang="en-US" sz="1400" dirty="0" smtClean="0"/>
          </a:p>
          <a:p>
            <a:r>
              <a:rPr lang="en-US" sz="1400" dirty="0" smtClean="0"/>
              <a:t>Should ‘real-life’ laws surrounding voyeurism and privacy be extending to the virtual world? </a:t>
            </a:r>
          </a:p>
          <a:p>
            <a:endParaRPr lang="en-US" sz="1400" dirty="0" smtClean="0"/>
          </a:p>
          <a:p>
            <a:r>
              <a:rPr lang="en-US" sz="1400" dirty="0" smtClean="0"/>
              <a:t>Is sharing sexual audiovisual, sensory content between 2 life like avatars analogous to sharing real sex tapes and revenge porn? </a:t>
            </a:r>
          </a:p>
          <a:p>
            <a:endParaRPr lang="en-US" sz="1400" dirty="0" smtClean="0"/>
          </a:p>
          <a:p>
            <a:r>
              <a:rPr lang="en-US" sz="1400" dirty="0" smtClean="0"/>
              <a:t>Is sharing audiovisual and sensory information</a:t>
            </a:r>
          </a:p>
          <a:p>
            <a:pPr>
              <a:buNone/>
            </a:pPr>
            <a:r>
              <a:rPr lang="en-US" sz="1400" dirty="0" smtClean="0"/>
              <a:t>	 in a video game more like sharing information </a:t>
            </a:r>
          </a:p>
          <a:p>
            <a:pPr>
              <a:buNone/>
            </a:pPr>
            <a:r>
              <a:rPr lang="en-US" sz="1400" dirty="0" smtClean="0"/>
              <a:t>	publically online or is it like sending a private </a:t>
            </a:r>
          </a:p>
          <a:p>
            <a:pPr>
              <a:buNone/>
            </a:pPr>
            <a:r>
              <a:rPr lang="en-US" sz="1400" dirty="0" smtClean="0"/>
              <a:t>	message?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pic>
        <p:nvPicPr>
          <p:cNvPr id="7" name="Picture 6" descr="bar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80" y="4162422"/>
            <a:ext cx="4734420" cy="269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=dkoi7sZvWiU</a:t>
            </a:r>
            <a:endParaRPr lang="en-US" dirty="0"/>
          </a:p>
        </p:txBody>
      </p:sp>
      <p:pic>
        <p:nvPicPr>
          <p:cNvPr id="4" name="Fake Obama created using AI video tool - BBC News (1)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Indecent exposure and nudity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01" y="1417638"/>
            <a:ext cx="7597634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Naked, realistic, offensive, crude, obscene avatars and avatar interactions.</a:t>
            </a:r>
          </a:p>
          <a:p>
            <a:endParaRPr lang="en-US" dirty="0" smtClean="0"/>
          </a:p>
          <a:p>
            <a:r>
              <a:rPr lang="en-US" dirty="0" smtClean="0"/>
              <a:t>Public sexual acts in cyberspace.</a:t>
            </a:r>
          </a:p>
          <a:p>
            <a:endParaRPr lang="en-US" dirty="0" smtClean="0"/>
          </a:p>
          <a:p>
            <a:r>
              <a:rPr lang="en-US" dirty="0" smtClean="0"/>
              <a:t>Supreme court of US has said that 1</a:t>
            </a:r>
            <a:r>
              <a:rPr lang="en-US" baseline="30000" dirty="0" smtClean="0"/>
              <a:t>st</a:t>
            </a:r>
            <a:r>
              <a:rPr lang="en-US" dirty="0" smtClean="0"/>
              <a:t> Amendment protects public film viewings showing nudity, even in drive-ins visible from the street. (Erznoznik </a:t>
            </a:r>
            <a:r>
              <a:rPr lang="en-US" dirty="0" err="1" smtClean="0"/>
              <a:t>v</a:t>
            </a:r>
            <a:r>
              <a:rPr lang="en-US" dirty="0" smtClean="0"/>
              <a:t> City of Jacksonville).</a:t>
            </a:r>
          </a:p>
          <a:p>
            <a:endParaRPr lang="en-US" dirty="0" smtClean="0"/>
          </a:p>
          <a:p>
            <a:r>
              <a:rPr lang="en-US" dirty="0" smtClean="0"/>
              <a:t>Obscene material has not been banned online. </a:t>
            </a:r>
          </a:p>
          <a:p>
            <a:endParaRPr lang="en-US" dirty="0" smtClean="0"/>
          </a:p>
          <a:p>
            <a:r>
              <a:rPr lang="en-US" dirty="0" smtClean="0"/>
              <a:t>Is nudity in VR different? Technically </a:t>
            </a:r>
          </a:p>
          <a:p>
            <a:pPr>
              <a:buNone/>
            </a:pPr>
            <a:r>
              <a:rPr lang="en-US" dirty="0" smtClean="0"/>
              <a:t>	viewing video but the whole point is </a:t>
            </a:r>
          </a:p>
          <a:p>
            <a:pPr>
              <a:buNone/>
            </a:pPr>
            <a:r>
              <a:rPr lang="en-US" dirty="0" smtClean="0"/>
              <a:t>	to emulate in-person presence…</a:t>
            </a:r>
          </a:p>
          <a:p>
            <a:endParaRPr lang="en-US" dirty="0" smtClean="0"/>
          </a:p>
          <a:p>
            <a:r>
              <a:rPr lang="en-US" dirty="0" smtClean="0"/>
              <a:t>Jurisdiction and the realities of the virtual</a:t>
            </a:r>
          </a:p>
          <a:p>
            <a:pPr>
              <a:buNone/>
            </a:pPr>
            <a:r>
              <a:rPr lang="en-US" dirty="0" smtClean="0"/>
              <a:t>	 world make enforcement complicated. </a:t>
            </a:r>
          </a:p>
        </p:txBody>
      </p:sp>
      <p:pic>
        <p:nvPicPr>
          <p:cNvPr id="5" name="Picture 4" descr="nak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263" y="4456376"/>
            <a:ext cx="3645737" cy="2060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appropriate territory for criminal  law?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20" y="917144"/>
            <a:ext cx="8720680" cy="594085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4923" b="1" dirty="0" smtClean="0"/>
              <a:t>What do we mean by ‘real’? </a:t>
            </a:r>
          </a:p>
          <a:p>
            <a:pPr>
              <a:buNone/>
            </a:pPr>
            <a:r>
              <a:rPr lang="en-US" sz="4923" dirty="0" smtClean="0"/>
              <a:t>	Studies have shown that  the psychological perception of audiovisual, sensory experiences is the same as in the real world. </a:t>
            </a:r>
          </a:p>
          <a:p>
            <a:pPr>
              <a:buNone/>
            </a:pPr>
            <a:r>
              <a:rPr lang="en-US" sz="4923" dirty="0" smtClean="0"/>
              <a:t>	2013 experiment by </a:t>
            </a:r>
            <a:r>
              <a:rPr lang="en-US" sz="4923" dirty="0" err="1" smtClean="0"/>
              <a:t>Liat</a:t>
            </a:r>
            <a:r>
              <a:rPr lang="en-US" sz="4923" dirty="0" smtClean="0"/>
              <a:t> Clark – walking the plank with the Oculus Rift </a:t>
            </a:r>
          </a:p>
          <a:p>
            <a:pPr>
              <a:buNone/>
            </a:pPr>
            <a:r>
              <a:rPr lang="en-US" sz="4923" dirty="0" smtClean="0"/>
              <a:t>	Mel Slater’s Replica of the </a:t>
            </a:r>
            <a:r>
              <a:rPr lang="en-US" sz="4923" dirty="0" err="1" smtClean="0"/>
              <a:t>Milgram</a:t>
            </a:r>
            <a:r>
              <a:rPr lang="en-US" sz="4923" dirty="0" smtClean="0"/>
              <a:t> shock experiment</a:t>
            </a:r>
          </a:p>
          <a:p>
            <a:pPr>
              <a:buNone/>
            </a:pPr>
            <a:endParaRPr lang="en-US" sz="4923" dirty="0" smtClean="0"/>
          </a:p>
          <a:p>
            <a:r>
              <a:rPr lang="en-US" sz="4923" dirty="0" smtClean="0"/>
              <a:t>Even if Audiovisual crime is a long shot, is sensory crime easier to justify?</a:t>
            </a:r>
          </a:p>
          <a:p>
            <a:endParaRPr lang="en-US" sz="4923" dirty="0" smtClean="0"/>
          </a:p>
          <a:p>
            <a:r>
              <a:rPr lang="en-US" sz="4923" dirty="0" smtClean="0"/>
              <a:t>Can punishing the  the mentality/culpability of crimes regardless of the physical effects be justified? E.g. haptic assault or even rape of a sex doll? </a:t>
            </a:r>
          </a:p>
          <a:p>
            <a:endParaRPr lang="en-US" sz="4923" dirty="0" smtClean="0"/>
          </a:p>
          <a:p>
            <a:endParaRPr lang="en-US" sz="4923" dirty="0" smtClean="0"/>
          </a:p>
          <a:p>
            <a:pPr>
              <a:buNone/>
            </a:pPr>
            <a:r>
              <a:rPr lang="en-US" sz="4923" b="1" u="sng" dirty="0" smtClean="0"/>
              <a:t>CONSENT:</a:t>
            </a:r>
          </a:p>
          <a:p>
            <a:pPr>
              <a:buNone/>
            </a:pPr>
            <a:endParaRPr lang="en-US" sz="4923" b="1" u="sng" dirty="0" smtClean="0"/>
          </a:p>
          <a:p>
            <a:r>
              <a:rPr lang="en-US" sz="4923" dirty="0" smtClean="0"/>
              <a:t>	Perhaps consent or contract within a virtual or video game environment makes criminal law  	inappropriate….</a:t>
            </a:r>
          </a:p>
          <a:p>
            <a:r>
              <a:rPr lang="en-US" sz="4923" dirty="0" smtClean="0"/>
              <a:t>	Is it the same as stealing in-game currency that can be brought for real world money? </a:t>
            </a:r>
          </a:p>
          <a:p>
            <a:r>
              <a:rPr lang="en-US" sz="4923" dirty="0" smtClean="0"/>
              <a:t>	Would the perception be different if the stealing was done by hacking?</a:t>
            </a:r>
          </a:p>
          <a:p>
            <a:r>
              <a:rPr lang="en-US" sz="4923" dirty="0" smtClean="0"/>
              <a:t>	What about audiovisual and sensory torts – is it a case of </a:t>
            </a:r>
            <a:r>
              <a:rPr lang="en-US" sz="4923" dirty="0" err="1" smtClean="0"/>
              <a:t>volenti</a:t>
            </a:r>
            <a:r>
              <a:rPr lang="en-US" sz="4923" dirty="0" smtClean="0"/>
              <a:t> non fit </a:t>
            </a:r>
            <a:r>
              <a:rPr lang="en-US" sz="4923" dirty="0" err="1" smtClean="0"/>
              <a:t>injuria</a:t>
            </a:r>
            <a:r>
              <a:rPr lang="en-US" sz="4923" dirty="0" smtClean="0"/>
              <a:t>? </a:t>
            </a:r>
          </a:p>
          <a:p>
            <a:r>
              <a:rPr lang="en-US" sz="4923" dirty="0" smtClean="0"/>
              <a:t> 	Some players even want this risk because of the </a:t>
            </a:r>
          </a:p>
          <a:p>
            <a:pPr>
              <a:buNone/>
            </a:pPr>
            <a:r>
              <a:rPr lang="en-US" sz="4923" dirty="0" smtClean="0"/>
              <a:t>		reckless play that it prevents - ‘playing poker with 	</a:t>
            </a:r>
          </a:p>
          <a:p>
            <a:pPr>
              <a:buNone/>
            </a:pPr>
            <a:r>
              <a:rPr lang="en-US" sz="4923" dirty="0" smtClean="0"/>
              <a:t>		matchsticks’ argument. </a:t>
            </a:r>
          </a:p>
          <a:p>
            <a:endParaRPr lang="en-US" sz="4923" dirty="0" smtClean="0"/>
          </a:p>
          <a:p>
            <a:r>
              <a:rPr lang="en-US" sz="4923" dirty="0" smtClean="0"/>
              <a:t>The problem of enforcement and jurisdiction…</a:t>
            </a:r>
          </a:p>
        </p:txBody>
      </p:sp>
      <p:pic>
        <p:nvPicPr>
          <p:cNvPr id="4" name="Picture 3" descr="English-Agree-Contract-Consent-Cross-Agreement-17284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31" y="5585169"/>
            <a:ext cx="4005370" cy="1272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‘real’?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Sexual and violent offences in reality are firmly within the ambit of the criminal law. </a:t>
            </a:r>
          </a:p>
          <a:p>
            <a:endParaRPr lang="en-US" sz="2400" dirty="0" smtClean="0"/>
          </a:p>
          <a:p>
            <a:r>
              <a:rPr lang="en-US" sz="2400" dirty="0" smtClean="0"/>
              <a:t>What do we mean by ‘real’? </a:t>
            </a:r>
          </a:p>
          <a:p>
            <a:endParaRPr lang="en-US" sz="2400" dirty="0" smtClean="0"/>
          </a:p>
          <a:p>
            <a:r>
              <a:rPr lang="en-US" sz="2400" dirty="0" smtClean="0"/>
              <a:t>Is technology thinning the line between virtual reality and actual reality?</a:t>
            </a:r>
          </a:p>
          <a:p>
            <a:endParaRPr lang="en-US" sz="2400" dirty="0" smtClean="0"/>
          </a:p>
          <a:p>
            <a:r>
              <a:rPr lang="en-US" sz="2400" dirty="0" smtClean="0"/>
              <a:t>How will the law adapt to address new virtual ‘crimes’?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rtual Reprise of the Stanley Milgram Obedience Experiments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462" y="1469781"/>
            <a:ext cx="7690309" cy="4885864"/>
          </a:xfrm>
        </p:spPr>
      </p:pic>
      <p:sp>
        <p:nvSpPr>
          <p:cNvPr id="3" name="TextBox 2"/>
          <p:cNvSpPr txBox="1"/>
          <p:nvPr/>
        </p:nvSpPr>
        <p:spPr>
          <a:xfrm>
            <a:off x="611462" y="411539"/>
            <a:ext cx="816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=RjUNg3pkEag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 the law better aimed at manufacturers, prohibiting these technological advancements altogether?</a:t>
            </a:r>
          </a:p>
          <a:p>
            <a:endParaRPr lang="en-US" dirty="0" smtClean="0"/>
          </a:p>
          <a:p>
            <a:r>
              <a:rPr lang="en-US" dirty="0" smtClean="0"/>
              <a:t>Paternalism </a:t>
            </a:r>
            <a:r>
              <a:rPr lang="en-US" dirty="0" err="1" smtClean="0"/>
              <a:t>v</a:t>
            </a:r>
            <a:r>
              <a:rPr lang="en-US" dirty="0" smtClean="0"/>
              <a:t> freedom of expression</a:t>
            </a:r>
          </a:p>
          <a:p>
            <a:endParaRPr lang="en-US" dirty="0" smtClean="0"/>
          </a:p>
          <a:p>
            <a:r>
              <a:rPr lang="en-US" dirty="0" smtClean="0"/>
              <a:t>Just because you can doesn’t mean you should</a:t>
            </a:r>
          </a:p>
          <a:p>
            <a:r>
              <a:rPr lang="en-US" dirty="0" smtClean="0"/>
              <a:t>Some thought into whether it should be regulated like drugs because it is effectively a drug.  </a:t>
            </a:r>
            <a:endParaRPr lang="en-US" dirty="0"/>
          </a:p>
        </p:txBody>
      </p:sp>
      <p:pic>
        <p:nvPicPr>
          <p:cNvPr id="4" name="Picture 3" descr="ata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99" y="5408796"/>
            <a:ext cx="1319700" cy="1449203"/>
          </a:xfrm>
          <a:prstGeom prst="rect">
            <a:avLst/>
          </a:prstGeom>
        </p:spPr>
      </p:pic>
      <p:pic>
        <p:nvPicPr>
          <p:cNvPr id="5" name="Picture 4" descr="activi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96818"/>
            <a:ext cx="2410571" cy="1061182"/>
          </a:xfrm>
          <a:prstGeom prst="rect">
            <a:avLst/>
          </a:prstGeom>
        </p:spPr>
      </p:pic>
      <p:pic>
        <p:nvPicPr>
          <p:cNvPr id="6" name="Picture 5" descr="Blizzard_Entertainment_Logo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991" y="5596928"/>
            <a:ext cx="2570297" cy="120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82"/>
            <a:ext cx="8229600" cy="1143000"/>
          </a:xfrm>
        </p:spPr>
        <p:txBody>
          <a:bodyPr/>
          <a:lstStyle/>
          <a:p>
            <a:r>
              <a:rPr lang="en-US" dirty="0" smtClean="0"/>
              <a:t>Code as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9561"/>
            <a:ext cx="9144000" cy="4617784"/>
          </a:xfrm>
        </p:spPr>
        <p:txBody>
          <a:bodyPr>
            <a:normAutofit fontScale="92500" lnSpcReduction="20000"/>
          </a:bodyPr>
          <a:lstStyle/>
          <a:p>
            <a:r>
              <a:rPr lang="en-US" sz="1514" dirty="0" smtClean="0"/>
              <a:t>Larry </a:t>
            </a:r>
            <a:r>
              <a:rPr lang="en-US" sz="1514" dirty="0" err="1" smtClean="0"/>
              <a:t>Lessig</a:t>
            </a:r>
            <a:r>
              <a:rPr lang="en-US" sz="1514" dirty="0" smtClean="0"/>
              <a:t> argues that we code is capable of replacing the need for </a:t>
            </a:r>
            <a:r>
              <a:rPr lang="en-GB" sz="1514" dirty="0" smtClean="0"/>
              <a:t>for hard law/social norms/natural law in the virtual world. </a:t>
            </a:r>
            <a:r>
              <a:rPr lang="en-US" sz="1400" dirty="0" smtClean="0"/>
              <a:t>For example, A user can press “Dress avatar” or choose options to convert </a:t>
            </a:r>
          </a:p>
          <a:p>
            <a:pPr>
              <a:buNone/>
            </a:pPr>
            <a:r>
              <a:rPr lang="en-US" sz="1400" dirty="0" smtClean="0"/>
              <a:t>	strobes through their VR headset.</a:t>
            </a:r>
            <a:endParaRPr lang="en-US" sz="1514" dirty="0" smtClean="0"/>
          </a:p>
          <a:p>
            <a:endParaRPr lang="en-GB" sz="1514" dirty="0" smtClean="0"/>
          </a:p>
          <a:p>
            <a:r>
              <a:rPr lang="en-GB" sz="1514" dirty="0" smtClean="0"/>
              <a:t>Different </a:t>
            </a:r>
            <a:r>
              <a:rPr lang="en-GB" sz="1514" dirty="0"/>
              <a:t>experiences of same virtual landscape?</a:t>
            </a:r>
            <a:endParaRPr lang="en-GB" sz="1514" dirty="0" smtClean="0"/>
          </a:p>
          <a:p>
            <a:endParaRPr lang="en-GB" sz="1514" dirty="0" smtClean="0"/>
          </a:p>
          <a:p>
            <a:r>
              <a:rPr lang="en-GB" sz="1514" dirty="0" smtClean="0"/>
              <a:t>Is the choice a good thing or is it wrong that we should have to choose not have a crime committed against us and/or to correct that crime once committed?</a:t>
            </a:r>
          </a:p>
          <a:p>
            <a:endParaRPr lang="en-GB" sz="1514" dirty="0" smtClean="0"/>
          </a:p>
          <a:p>
            <a:r>
              <a:rPr lang="en-GB" sz="1514" dirty="0" smtClean="0"/>
              <a:t>Lessig says that although code could be a solution, it doesn’t mean that it should be.</a:t>
            </a:r>
          </a:p>
          <a:p>
            <a:endParaRPr lang="en-GB" sz="1514" dirty="0" smtClean="0"/>
          </a:p>
          <a:p>
            <a:r>
              <a:rPr lang="en-GB" sz="1514" dirty="0" smtClean="0"/>
              <a:t>Who would decide what code was desirable, optional or mandatory?</a:t>
            </a:r>
          </a:p>
          <a:p>
            <a:endParaRPr lang="en-GB" sz="1514" dirty="0" smtClean="0"/>
          </a:p>
          <a:p>
            <a:r>
              <a:rPr lang="en-GB" sz="1514" dirty="0" smtClean="0"/>
              <a:t>Code could be used as a way to help enforce the law of as an alternative to the law. </a:t>
            </a:r>
          </a:p>
          <a:p>
            <a:endParaRPr lang="en-GB" sz="1514" dirty="0" smtClean="0"/>
          </a:p>
          <a:p>
            <a:r>
              <a:rPr lang="en-GB" sz="1514" dirty="0" smtClean="0"/>
              <a:t>Some game designers have seen virtual abuse as a design fault, ready to be corrected via code. </a:t>
            </a:r>
          </a:p>
          <a:p>
            <a:endParaRPr lang="en-GB" sz="1514" dirty="0" smtClean="0"/>
          </a:p>
          <a:p>
            <a:r>
              <a:rPr lang="en-GB" sz="1514" dirty="0" smtClean="0"/>
              <a:t>What about single player interactions?</a:t>
            </a:r>
          </a:p>
          <a:p>
            <a:endParaRPr lang="en-GB" sz="1514" dirty="0" smtClean="0"/>
          </a:p>
          <a:p>
            <a:r>
              <a:rPr lang="en-GB" sz="1514" dirty="0" smtClean="0"/>
              <a:t>Code is a feasible solution to unwanted multi-player interactions but what about single player games and virtual experiences. Is there a place for paternalism or is the virtual world a place for unrestrained technology?</a:t>
            </a:r>
          </a:p>
          <a:p>
            <a:endParaRPr lang="en-GB" sz="1514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-1500x1032-code-1140x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7344"/>
            <a:ext cx="9144000" cy="1417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1) Criminal sanctions for players</a:t>
            </a:r>
          </a:p>
          <a:p>
            <a:endParaRPr lang="en-US" dirty="0" smtClean="0"/>
          </a:p>
          <a:p>
            <a:r>
              <a:rPr lang="en-US" dirty="0" smtClean="0"/>
              <a:t>2) Regulating production</a:t>
            </a:r>
          </a:p>
          <a:p>
            <a:endParaRPr lang="en-US" dirty="0" smtClean="0"/>
          </a:p>
          <a:p>
            <a:r>
              <a:rPr lang="en-US" dirty="0" smtClean="0"/>
              <a:t>3) Self-regulation: code as law (</a:t>
            </a:r>
            <a:r>
              <a:rPr lang="en-US" dirty="0" err="1" smtClean="0"/>
              <a:t>lessig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- Look at haphazard development of cyberspace law. </a:t>
            </a:r>
            <a:endParaRPr lang="en-US" dirty="0"/>
          </a:p>
        </p:txBody>
      </p:sp>
      <p:pic>
        <p:nvPicPr>
          <p:cNvPr id="4" name="Picture 3" descr="877393_stock-photo-computer-mouse-and-question-mark-conce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75" y="81432"/>
            <a:ext cx="2932525" cy="3763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Freedom of Expression  &amp; Paternalism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Age restrictions have, in most jurisdictions, been sufficient to balance concerns about violent and sexual content.</a:t>
            </a:r>
          </a:p>
          <a:p>
            <a:endParaRPr lang="en-US" sz="1400" dirty="0" smtClean="0"/>
          </a:p>
          <a:p>
            <a:r>
              <a:rPr lang="en-US" sz="1400" dirty="0" smtClean="0"/>
              <a:t>Other jurisdictions have banned content all together.</a:t>
            </a:r>
          </a:p>
          <a:p>
            <a:endParaRPr lang="en-US" sz="1400" dirty="0" smtClean="0"/>
          </a:p>
          <a:p>
            <a:r>
              <a:rPr lang="en-US" sz="1400" dirty="0" smtClean="0"/>
              <a:t>Is it right that traditional videogames are treated the same way as movies? 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	- Studies showing kids more aggressive thoughts if they play VR games rather than 2D 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- There has been speculation that violent and sexual crimes in games may increase real life crime. 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Technology is entering into unchartered territory…instances of the virtual world influencing real world crime is a very different thing to actually committing crime virtually…</a:t>
            </a:r>
          </a:p>
          <a:p>
            <a:pPr>
              <a:buNone/>
            </a:pPr>
            <a:r>
              <a:rPr lang="en-US" sz="1400" dirty="0" smtClean="0"/>
              <a:t> 	</a:t>
            </a:r>
          </a:p>
          <a:p>
            <a:pPr>
              <a:buNone/>
            </a:pPr>
            <a:r>
              <a:rPr lang="en-US" sz="1400" dirty="0" smtClean="0"/>
              <a:t>	Is virtual crime beyond the ambits of Freedom of Expression arguments? 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97" y="293077"/>
            <a:ext cx="6625495" cy="162059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Fifty Shades of Grey </a:t>
            </a:r>
            <a:br>
              <a:rPr lang="en-US" sz="2400" b="1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Banned in Indonesia, Kenya, parts of Russia, UAE, Papua New Guinea, Cambodia and India due to extreme violent and sexual scenes. </a:t>
            </a:r>
            <a:endParaRPr lang="en-US" sz="1800" dirty="0"/>
          </a:p>
        </p:txBody>
      </p:sp>
      <p:pic>
        <p:nvPicPr>
          <p:cNvPr id="6" name="Content Placeholder 5" descr="Manhunt 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9407" r="-109407"/>
          <a:stretch>
            <a:fillRect/>
          </a:stretch>
        </p:blipFill>
        <p:spPr>
          <a:xfrm>
            <a:off x="-2610338" y="3109179"/>
            <a:ext cx="8229600" cy="3338513"/>
          </a:xfrm>
        </p:spPr>
      </p:pic>
      <p:pic>
        <p:nvPicPr>
          <p:cNvPr id="5" name="Picture 4" descr="Fifty shad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692" y="0"/>
            <a:ext cx="1934308" cy="2787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1463" y="2246923"/>
            <a:ext cx="4308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Manhunt 2</a:t>
            </a:r>
          </a:p>
          <a:p>
            <a:pPr algn="ctr"/>
            <a:endParaRPr lang="en-US" sz="2400" b="1" dirty="0" smtClean="0"/>
          </a:p>
          <a:p>
            <a:r>
              <a:rPr lang="en-US" dirty="0" smtClean="0"/>
              <a:t>Refused classification in the UK and banned from sale in Germany, Ireland, New Zealand, Kuwait, Saudi Arabia and Korea.</a:t>
            </a:r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sz="2400" b="1" dirty="0" smtClean="0"/>
              <a:t>Call of Duty: Black Ops</a:t>
            </a:r>
            <a:endParaRPr lang="en-US" sz="2400" b="1" dirty="0"/>
          </a:p>
        </p:txBody>
      </p:sp>
      <p:pic>
        <p:nvPicPr>
          <p:cNvPr id="10" name="Picture 9" descr="c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892" y="4826000"/>
            <a:ext cx="4007883" cy="187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131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Virtual and Augmented Reality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Smart phones  + new headsets – Oculus Rift, Vive, Playstation VR, Hololens.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Player becomes the avatar.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Real time, visual communication very different to cyberspace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Sex and pornography has a significant part to play in the development for a wide user base</a:t>
            </a:r>
          </a:p>
          <a:p>
            <a:pPr>
              <a:buNone/>
            </a:pPr>
            <a:r>
              <a:rPr lang="en-US" sz="1200" dirty="0" smtClean="0"/>
              <a:t> </a:t>
            </a:r>
          </a:p>
          <a:p>
            <a:pPr>
              <a:buNone/>
            </a:pPr>
            <a:endParaRPr lang="en-US" sz="1200" dirty="0"/>
          </a:p>
        </p:txBody>
      </p:sp>
      <p:pic>
        <p:nvPicPr>
          <p:cNvPr id="4" name="Picture 3" descr="POKEMON GO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44" y="4184113"/>
            <a:ext cx="4289355" cy="2673888"/>
          </a:xfrm>
          <a:prstGeom prst="rect">
            <a:avLst/>
          </a:prstGeom>
        </p:spPr>
      </p:pic>
      <p:pic>
        <p:nvPicPr>
          <p:cNvPr id="5" name="Picture 4" descr="VR viol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4113"/>
            <a:ext cx="4854644" cy="263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https://</a:t>
            </a:r>
            <a:r>
              <a:rPr lang="en-US" sz="2000" dirty="0" err="1" smtClean="0"/>
              <a:t>www.youtube.com/watch?v</a:t>
            </a:r>
            <a:r>
              <a:rPr lang="en-US" sz="2000" dirty="0" smtClean="0"/>
              <a:t>=hLqVxC6JWIM</a:t>
            </a:r>
            <a:endParaRPr lang="en-US" sz="2000" dirty="0"/>
          </a:p>
        </p:txBody>
      </p:sp>
      <p:pic>
        <p:nvPicPr>
          <p:cNvPr id="5" name="VR porn video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089" y="1188059"/>
            <a:ext cx="8370711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/>
              <a:t>Haptics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578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science of applying tactile sensation and control to interaction with computer screens. </a:t>
            </a:r>
          </a:p>
          <a:p>
            <a:endParaRPr lang="en-US" sz="1400" dirty="0" smtClean="0"/>
          </a:p>
          <a:p>
            <a:r>
              <a:rPr lang="en-US" sz="1400" dirty="0" smtClean="0"/>
              <a:t>Taking the experience from audiovisual to sensory – key in bridging </a:t>
            </a:r>
          </a:p>
          <a:p>
            <a:pPr>
              <a:buNone/>
            </a:pPr>
            <a:r>
              <a:rPr lang="en-US" sz="1400" dirty="0" smtClean="0"/>
              <a:t>	the gap between physical and virtual.</a:t>
            </a:r>
          </a:p>
          <a:p>
            <a:endParaRPr lang="en-US" sz="1400" dirty="0" smtClean="0"/>
          </a:p>
          <a:p>
            <a:r>
              <a:rPr lang="en-US" sz="1400" dirty="0" smtClean="0"/>
              <a:t>Psychological impact and question of what is ‘real’ becomes even more important.</a:t>
            </a:r>
          </a:p>
          <a:p>
            <a:endParaRPr lang="en-US" sz="1400" dirty="0" smtClean="0"/>
          </a:p>
          <a:p>
            <a:r>
              <a:rPr lang="en-US" sz="1400" dirty="0" smtClean="0"/>
              <a:t>The missing piece of the puzzle for VR and AR technology?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Vibrations produced by an actuator : phones, watches, video game controllers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Motion-tracked props with built-in haptic feedback – eg Sliding plates in the surface which mimic friction sensations of holding an object. Striker virtual Recoil Rifle. Tactical </a:t>
            </a:r>
            <a:r>
              <a:rPr lang="en-US" sz="1400" dirty="0" err="1" smtClean="0"/>
              <a:t>Haptics</a:t>
            </a:r>
            <a:r>
              <a:rPr lang="en-US" sz="1400" dirty="0" smtClean="0"/>
              <a:t> Reactive Grip Device.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Sex-tech &amp; </a:t>
            </a:r>
            <a:r>
              <a:rPr lang="en-US" sz="1400" dirty="0" err="1" smtClean="0"/>
              <a:t>Teledildonics</a:t>
            </a:r>
            <a:r>
              <a:rPr lang="en-US" sz="1400" dirty="0" smtClean="0"/>
              <a:t>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Skinterface &amp; </a:t>
            </a:r>
            <a:r>
              <a:rPr lang="en-US" sz="1400" dirty="0" err="1" smtClean="0"/>
              <a:t>wearables</a:t>
            </a:r>
            <a:r>
              <a:rPr lang="en-US" sz="1400" dirty="0" smtClean="0"/>
              <a:t> - Magnetic nodes stimulating a wide range of sensations </a:t>
            </a: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intendo 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956" y="274638"/>
            <a:ext cx="2075393" cy="1160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9421" y="1140639"/>
            <a:ext cx="2063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Nintendo 64 Rumble Pak</a:t>
            </a:r>
            <a:endParaRPr lang="en-US" sz="1200" dirty="0"/>
          </a:p>
        </p:txBody>
      </p:sp>
      <p:pic>
        <p:nvPicPr>
          <p:cNvPr id="7" name="Picture 6" descr="ps dualsh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795" y="2293818"/>
            <a:ext cx="1947684" cy="1766745"/>
          </a:xfrm>
          <a:prstGeom prst="rect">
            <a:avLst/>
          </a:prstGeom>
        </p:spPr>
      </p:pic>
      <p:pic>
        <p:nvPicPr>
          <p:cNvPr id="8" name="Picture 7" descr="virtual g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995"/>
            <a:ext cx="3632080" cy="1203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-19863"/>
            <a:ext cx="363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Striker Virtual Recoil Rifle</a:t>
            </a:r>
            <a:endParaRPr lang="en-US" sz="1200" dirty="0"/>
          </a:p>
        </p:txBody>
      </p:sp>
      <p:pic>
        <p:nvPicPr>
          <p:cNvPr id="10" name="Picture 9" descr="TH_HapticGameControll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839" y="541458"/>
            <a:ext cx="547921" cy="1752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12795" y="-63004"/>
            <a:ext cx="414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Tactical </a:t>
            </a:r>
            <a:r>
              <a:rPr lang="en-US" sz="1200" dirty="0" err="1" smtClean="0"/>
              <a:t>Haptics</a:t>
            </a:r>
            <a:r>
              <a:rPr lang="en-US" sz="1200" dirty="0" smtClean="0"/>
              <a:t> Reactive Grip Device</a:t>
            </a:r>
            <a:endParaRPr lang="en-US" sz="1200" dirty="0"/>
          </a:p>
        </p:txBody>
      </p:sp>
      <p:pic>
        <p:nvPicPr>
          <p:cNvPr id="12" name="Picture 11" descr="Skinterfa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361" y="4737290"/>
            <a:ext cx="2224475" cy="2120710"/>
          </a:xfrm>
          <a:prstGeom prst="rect">
            <a:avLst/>
          </a:prstGeom>
        </p:spPr>
      </p:pic>
      <p:pic>
        <p:nvPicPr>
          <p:cNvPr id="13" name="Picture 12" descr="F1_Novint_Falc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95785"/>
            <a:ext cx="2415720" cy="11687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587542"/>
            <a:ext cx="3448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Novinct</a:t>
            </a:r>
            <a:r>
              <a:rPr lang="en-US" sz="1200" dirty="0" smtClean="0"/>
              <a:t> Falcon Haptic Joystick</a:t>
            </a:r>
            <a:endParaRPr lang="en-US" sz="1200" dirty="0"/>
          </a:p>
        </p:txBody>
      </p:sp>
      <p:pic>
        <p:nvPicPr>
          <p:cNvPr id="15" name="Picture 14" descr="jacket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115" y="5915887"/>
            <a:ext cx="2635246" cy="948654"/>
          </a:xfrm>
          <a:prstGeom prst="rect">
            <a:avLst/>
          </a:prstGeom>
        </p:spPr>
      </p:pic>
      <p:pic>
        <p:nvPicPr>
          <p:cNvPr id="16" name="Picture 15" descr="a6mbvrk3ebvneojvq6w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5555" y="5884953"/>
            <a:ext cx="1726025" cy="97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=k1MMz3zomQo</a:t>
            </a:r>
            <a:endParaRPr lang="en-US" dirty="0"/>
          </a:p>
        </p:txBody>
      </p:sp>
      <p:pic>
        <p:nvPicPr>
          <p:cNvPr id="4" name="Skinterface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Avatars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Technology to build believable 3D digital characters – previously exclusive to </a:t>
            </a:r>
            <a:r>
              <a:rPr lang="en-US" sz="2000" dirty="0" err="1" smtClean="0"/>
              <a:t>hollywood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Uses facial musculature rigs powered by robust image analysis. </a:t>
            </a:r>
          </a:p>
        </p:txBody>
      </p:sp>
      <p:pic>
        <p:nvPicPr>
          <p:cNvPr id="4" name="Picture 3" descr="making3dav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75000"/>
            <a:ext cx="807720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1628</Words>
  <Application>Microsoft Macintosh PowerPoint</Application>
  <PresentationFormat>On-screen Show (4:3)</PresentationFormat>
  <Paragraphs>236</Paragraphs>
  <Slides>23</Slides>
  <Notes>1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Sex, violence &amp; videogames </vt:lpstr>
      <vt:lpstr>What is ‘real’? </vt:lpstr>
      <vt:lpstr>Freedom of Expression  &amp; Paternalism</vt:lpstr>
      <vt:lpstr>Fifty Shades of Grey   Banned in Indonesia, Kenya, parts of Russia, UAE, Papua New Guinea, Cambodia and India due to extreme violent and sexual scenes. </vt:lpstr>
      <vt:lpstr>Slide 5</vt:lpstr>
      <vt:lpstr>https://www.youtube.com/watch?v=hLqVxC6JWIM</vt:lpstr>
      <vt:lpstr>    Haptics </vt:lpstr>
      <vt:lpstr>https://www.youtube.com/watch?v=k1MMz3zomQo</vt:lpstr>
      <vt:lpstr>Realistic Avatars</vt:lpstr>
      <vt:lpstr>Completing the puzzle: audiovisual + sensory + emotionally intelligent experience. </vt:lpstr>
      <vt:lpstr>https://www.youtube.com/watch?v=WzV6mXIOVl4 </vt:lpstr>
      <vt:lpstr>Second Life</vt:lpstr>
      <vt:lpstr>Can real-world crimes now be committed virtually? How should the law respond?</vt:lpstr>
      <vt:lpstr>Assault</vt:lpstr>
      <vt:lpstr>Virtual groping and sexual battery</vt:lpstr>
      <vt:lpstr>Impersonation &amp; Video Recording  </vt:lpstr>
      <vt:lpstr>https://www.youtube.com/watch?v=dkoi7sZvWiU</vt:lpstr>
      <vt:lpstr>Indecent exposure and nudity</vt:lpstr>
      <vt:lpstr>Is it appropriate territory for criminal  law? </vt:lpstr>
      <vt:lpstr>Slide 20</vt:lpstr>
      <vt:lpstr>Regulating manufacturers</vt:lpstr>
      <vt:lpstr>Code as law 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Sex, violence &amp; videogames </dc:title>
  <dc:creator>admin</dc:creator>
  <cp:lastModifiedBy>admin</cp:lastModifiedBy>
  <cp:revision>28</cp:revision>
  <cp:lastPrinted>2017-10-13T02:18:52Z</cp:lastPrinted>
  <dcterms:created xsi:type="dcterms:W3CDTF">2017-10-17T19:25:11Z</dcterms:created>
  <dcterms:modified xsi:type="dcterms:W3CDTF">2017-10-17T19:28:00Z</dcterms:modified>
</cp:coreProperties>
</file>