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Lst>
  <p:notesMasterIdLst>
    <p:notesMasterId r:id="rId119"/>
  </p:notesMasterIdLst>
  <p:sldIdLst>
    <p:sldId id="315" r:id="rId3"/>
    <p:sldId id="437" r:id="rId4"/>
    <p:sldId id="346" r:id="rId5"/>
    <p:sldId id="344" r:id="rId6"/>
    <p:sldId id="435" r:id="rId7"/>
    <p:sldId id="362" r:id="rId8"/>
    <p:sldId id="433" r:id="rId9"/>
    <p:sldId id="430" r:id="rId10"/>
    <p:sldId id="425" r:id="rId11"/>
    <p:sldId id="429" r:id="rId12"/>
    <p:sldId id="431" r:id="rId13"/>
    <p:sldId id="428" r:id="rId14"/>
    <p:sldId id="363" r:id="rId15"/>
    <p:sldId id="316" r:id="rId16"/>
    <p:sldId id="317" r:id="rId17"/>
    <p:sldId id="338" r:id="rId18"/>
    <p:sldId id="318" r:id="rId19"/>
    <p:sldId id="319" r:id="rId20"/>
    <p:sldId id="291" r:id="rId21"/>
    <p:sldId id="295" r:id="rId22"/>
    <p:sldId id="364" r:id="rId23"/>
    <p:sldId id="420" r:id="rId24"/>
    <p:sldId id="292" r:id="rId25"/>
    <p:sldId id="293" r:id="rId26"/>
    <p:sldId id="323" r:id="rId27"/>
    <p:sldId id="350" r:id="rId28"/>
    <p:sldId id="351" r:id="rId29"/>
    <p:sldId id="294" r:id="rId30"/>
    <p:sldId id="297" r:id="rId31"/>
    <p:sldId id="296" r:id="rId32"/>
    <p:sldId id="308" r:id="rId33"/>
    <p:sldId id="365" r:id="rId34"/>
    <p:sldId id="369" r:id="rId35"/>
    <p:sldId id="366" r:id="rId36"/>
    <p:sldId id="367" r:id="rId37"/>
    <p:sldId id="421" r:id="rId38"/>
    <p:sldId id="321" r:id="rId39"/>
    <p:sldId id="287" r:id="rId40"/>
    <p:sldId id="341" r:id="rId41"/>
    <p:sldId id="322" r:id="rId42"/>
    <p:sldId id="324" r:id="rId43"/>
    <p:sldId id="325" r:id="rId44"/>
    <p:sldId id="326" r:id="rId45"/>
    <p:sldId id="327" r:id="rId46"/>
    <p:sldId id="302" r:id="rId47"/>
    <p:sldId id="303" r:id="rId48"/>
    <p:sldId id="304" r:id="rId49"/>
    <p:sldId id="305" r:id="rId50"/>
    <p:sldId id="343" r:id="rId51"/>
    <p:sldId id="306" r:id="rId52"/>
    <p:sldId id="314" r:id="rId53"/>
    <p:sldId id="282" r:id="rId54"/>
    <p:sldId id="283" r:id="rId55"/>
    <p:sldId id="313" r:id="rId56"/>
    <p:sldId id="284" r:id="rId57"/>
    <p:sldId id="342" r:id="rId58"/>
    <p:sldId id="373" r:id="rId59"/>
    <p:sldId id="374" r:id="rId60"/>
    <p:sldId id="375" r:id="rId61"/>
    <p:sldId id="376" r:id="rId62"/>
    <p:sldId id="377" r:id="rId63"/>
    <p:sldId id="378" r:id="rId64"/>
    <p:sldId id="379" r:id="rId65"/>
    <p:sldId id="380" r:id="rId66"/>
    <p:sldId id="381" r:id="rId67"/>
    <p:sldId id="382" r:id="rId68"/>
    <p:sldId id="383" r:id="rId69"/>
    <p:sldId id="384" r:id="rId70"/>
    <p:sldId id="385" r:id="rId71"/>
    <p:sldId id="386" r:id="rId72"/>
    <p:sldId id="387" r:id="rId73"/>
    <p:sldId id="388" r:id="rId74"/>
    <p:sldId id="389" r:id="rId75"/>
    <p:sldId id="390" r:id="rId76"/>
    <p:sldId id="391" r:id="rId77"/>
    <p:sldId id="392" r:id="rId78"/>
    <p:sldId id="393" r:id="rId79"/>
    <p:sldId id="394" r:id="rId80"/>
    <p:sldId id="395" r:id="rId81"/>
    <p:sldId id="397" r:id="rId82"/>
    <p:sldId id="398" r:id="rId83"/>
    <p:sldId id="399" r:id="rId84"/>
    <p:sldId id="400" r:id="rId85"/>
    <p:sldId id="401" r:id="rId86"/>
    <p:sldId id="402" r:id="rId87"/>
    <p:sldId id="403" r:id="rId88"/>
    <p:sldId id="404" r:id="rId89"/>
    <p:sldId id="406" r:id="rId90"/>
    <p:sldId id="407" r:id="rId91"/>
    <p:sldId id="408" r:id="rId92"/>
    <p:sldId id="411" r:id="rId93"/>
    <p:sldId id="412" r:id="rId94"/>
    <p:sldId id="413" r:id="rId95"/>
    <p:sldId id="414" r:id="rId96"/>
    <p:sldId id="418" r:id="rId97"/>
    <p:sldId id="419" r:id="rId98"/>
    <p:sldId id="415" r:id="rId99"/>
    <p:sldId id="416" r:id="rId100"/>
    <p:sldId id="417" r:id="rId101"/>
    <p:sldId id="352" r:id="rId102"/>
    <p:sldId id="422" r:id="rId103"/>
    <p:sldId id="262" r:id="rId104"/>
    <p:sldId id="434" r:id="rId105"/>
    <p:sldId id="330" r:id="rId106"/>
    <p:sldId id="329" r:id="rId107"/>
    <p:sldId id="312" r:id="rId108"/>
    <p:sldId id="355" r:id="rId109"/>
    <p:sldId id="356" r:id="rId110"/>
    <p:sldId id="270" r:id="rId111"/>
    <p:sldId id="289" r:id="rId112"/>
    <p:sldId id="340" r:id="rId113"/>
    <p:sldId id="335" r:id="rId114"/>
    <p:sldId id="271" r:id="rId115"/>
    <p:sldId id="332" r:id="rId116"/>
    <p:sldId id="436" r:id="rId117"/>
    <p:sldId id="331" r:id="rId1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1C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Grid="0" snapToObjects="1">
      <p:cViewPr varScale="1">
        <p:scale>
          <a:sx n="108" d="100"/>
          <a:sy n="108" d="100"/>
        </p:scale>
        <p:origin x="176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presProps" Target="presProps.xml"/><Relationship Id="rId121" Type="http://schemas.openxmlformats.org/officeDocument/2006/relationships/viewProps" Target="viewProps.xml"/><Relationship Id="rId122" Type="http://schemas.openxmlformats.org/officeDocument/2006/relationships/theme" Target="theme/theme1.xml"/><Relationship Id="rId12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notesMaster" Target="notesMasters/notesMaster1.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E37287-3C53-A343-9102-83DD40B305A8}" type="datetimeFigureOut">
              <a:rPr lang="en-US" smtClean="0"/>
              <a:t>10/3/17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F594B-A501-834F-BD82-04F1ED25E56E}" type="slidenum">
              <a:rPr lang="en-US" smtClean="0"/>
              <a:t>‹#›</a:t>
            </a:fld>
            <a:endParaRPr lang="en-US"/>
          </a:p>
        </p:txBody>
      </p:sp>
    </p:spTree>
    <p:extLst>
      <p:ext uri="{BB962C8B-B14F-4D97-AF65-F5344CB8AC3E}">
        <p14:creationId xmlns:p14="http://schemas.microsoft.com/office/powerpoint/2010/main" val="32029853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8045501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allard.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hyperlink" Target="http://blogs.library.duke.edu/scholcomm/2012/12/14/it-seems-simple-really/"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hyperlink" Target="http://www.gamesindustry.biz/articles/2014-05-21-why-is-the-nordic-region-so-good-at-making-games"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hyperlink" Target="http://www.vice.com/read/leigh-alexander-understanding-video-games-column-destiny-10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www.technologyreview.com/view/525696/how-virtual-gaming-worlds-are-revealing-the-nature-of-human-hierarchies/" TargetMode="External"/><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hyperlink" Target="http://www.wipo.int/wipo_magazine/en/2014/04/article_0006.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eorgemasonlawreview.org/doc/Boyden_18-2_2011.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hyperlink" Target="http://scc.lexum.org/decisia-scc-csc/scc-csc/scc-csc/en/item/6275/index.do" TargetMode="External"/><Relationship Id="rId4" Type="http://schemas.openxmlformats.org/officeDocument/2006/relationships/hyperlink" Target="http://scc.lexum.org/decisia-scc-csc/scc-csc/scc-csc/en/item/49/index.do" TargetMode="External"/><Relationship Id="rId5" Type="http://schemas.openxmlformats.org/officeDocument/2006/relationships/hyperlink" Target="http://scholar.google.ca/scholar_case?case=12760655105242485916&amp;hl=en&amp;as_sdt=2&amp;as_vis=1&amp;oi=scholarr&amp;sa=X&amp;ei=WERCUvWXG4L3igK2xIGwBw&amp;ved=0CCsQgAMoADAA" TargetMode="External"/><Relationship Id="rId6" Type="http://schemas.openxmlformats.org/officeDocument/2006/relationships/hyperlink" Target="http://scholar.google.ca/scholar_case?case=12960598670321445636&amp;hl=en&amp;as_sdt=2&amp;as_vis=1&amp;oi=scholarr&amp;sa=X&amp;ei=xURCUtfMFofWiAL4w4CgCA&amp;ved=0CCsQgAMoADAA" TargetMode="External"/><Relationship Id="rId1" Type="http://schemas.openxmlformats.org/officeDocument/2006/relationships/slideLayout" Target="../slideLayouts/slideLayout2.xml"/><Relationship Id="rId2" Type="http://schemas.openxmlformats.org/officeDocument/2006/relationships/hyperlink" Target="http://scholar.google.ca/scholar_case?case=16314089118204976902&amp;hl=en&amp;as_sdt=2&amp;as_vis=1&amp;oi=scholarr&amp;sa=X&amp;ei=XUNCUtbTNsPrqAGo4YHwBw&amp;ved=0CCkQgAMoADA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blog.ninapaley.com/2010/02/09/all-creative-work-is-derivative/" TargetMode="External"/><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hyperlink" Target="http://www.wired.com/wired/archive/4.02/jobs_pr.htm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ibrary.ias.edu/files/UsefulnessHarpers.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3.xml"/><Relationship Id="rId2"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justice.gov/usao/ma/news/2011/July/SwartzAaronPR.html" TargetMode="External"/><Relationship Id="rId3"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 Id="rId3" Type="http://schemas.openxmlformats.org/officeDocument/2006/relationships/image" Target="../media/image7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g"/><Relationship Id="rId3" Type="http://schemas.openxmlformats.org/officeDocument/2006/relationships/image" Target="../media/image83.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5749"/>
            <a:ext cx="9103281" cy="1260444"/>
          </a:xfrm>
        </p:spPr>
        <p:txBody>
          <a:bodyPr>
            <a:noAutofit/>
          </a:bodyPr>
          <a:lstStyle/>
          <a:p>
            <a:r>
              <a:rPr lang="en-US" sz="3600" dirty="0"/>
              <a:t> </a:t>
            </a:r>
            <a:r>
              <a:rPr lang="en-US" sz="3600" dirty="0" smtClean="0"/>
              <a:t>  </a:t>
            </a:r>
            <a:r>
              <a:rPr lang="en-US" sz="3600" b="1" dirty="0" smtClean="0">
                <a:solidFill>
                  <a:schemeClr val="tx1"/>
                </a:solidFill>
                <a:latin typeface="+mn-lt"/>
              </a:rPr>
              <a:t>John </a:t>
            </a:r>
            <a:r>
              <a:rPr lang="en-US" sz="3600" b="1" dirty="0">
                <a:solidFill>
                  <a:schemeClr val="tx1"/>
                </a:solidFill>
                <a:latin typeface="+mn-lt"/>
              </a:rPr>
              <a:t>Milton Plays Grand Prix Legends</a:t>
            </a:r>
            <a:endParaRPr lang="en-US" sz="3600" b="1" dirty="0">
              <a:solidFill>
                <a:schemeClr val="tx1"/>
              </a:solidFill>
              <a:latin typeface="+mn-lt"/>
              <a:cs typeface="Times New Roman"/>
            </a:endParaRPr>
          </a:p>
        </p:txBody>
      </p:sp>
      <p:sp>
        <p:nvSpPr>
          <p:cNvPr id="3" name="Content Placeholder 2"/>
          <p:cNvSpPr>
            <a:spLocks noGrp="1"/>
          </p:cNvSpPr>
          <p:nvPr>
            <p:ph sz="quarter" idx="10"/>
          </p:nvPr>
        </p:nvSpPr>
        <p:spPr>
          <a:xfrm>
            <a:off x="457200" y="1406193"/>
            <a:ext cx="8229600" cy="4693089"/>
          </a:xfrm>
        </p:spPr>
        <p:txBody>
          <a:bodyPr>
            <a:normAutofit fontScale="85000" lnSpcReduction="20000"/>
          </a:bodyPr>
          <a:lstStyle/>
          <a:p>
            <a:pPr marL="0" indent="0">
              <a:lnSpc>
                <a:spcPct val="120000"/>
              </a:lnSpc>
              <a:buNone/>
            </a:pPr>
            <a:r>
              <a:rPr lang="en-US" sz="2800" b="1" dirty="0" smtClean="0">
                <a:solidFill>
                  <a:schemeClr val="tx1"/>
                </a:solidFill>
                <a:latin typeface="+mn-lt"/>
                <a:cs typeface="Lucida Console"/>
              </a:rPr>
              <a:t>Talk 3</a:t>
            </a:r>
          </a:p>
          <a:p>
            <a:pPr marL="0" indent="0">
              <a:lnSpc>
                <a:spcPct val="120000"/>
              </a:lnSpc>
              <a:buNone/>
            </a:pPr>
            <a:r>
              <a:rPr lang="en-US" sz="2800" b="1" dirty="0" smtClean="0">
                <a:solidFill>
                  <a:schemeClr val="tx1"/>
                </a:solidFill>
                <a:latin typeface="+mn-lt"/>
                <a:cs typeface="Lucida Console"/>
              </a:rPr>
              <a:t>Part </a:t>
            </a:r>
            <a:r>
              <a:rPr lang="en-US" sz="2800" b="1" dirty="0">
                <a:solidFill>
                  <a:schemeClr val="tx1"/>
                </a:solidFill>
                <a:latin typeface="+mn-lt"/>
                <a:cs typeface="Lucida Console"/>
              </a:rPr>
              <a:t>A “Creating” </a:t>
            </a:r>
          </a:p>
          <a:p>
            <a:pPr marL="0" indent="0">
              <a:lnSpc>
                <a:spcPct val="120000"/>
              </a:lnSpc>
              <a:buNone/>
            </a:pPr>
            <a:r>
              <a:rPr lang="en-US" sz="2800" b="1" dirty="0">
                <a:solidFill>
                  <a:schemeClr val="tx1"/>
                </a:solidFill>
                <a:latin typeface="+mn-lt"/>
                <a:cs typeface="Lucida Console"/>
              </a:rPr>
              <a:t>Video Game Law - Fall </a:t>
            </a:r>
            <a:r>
              <a:rPr lang="en-US" sz="2800" b="1" dirty="0" smtClean="0">
                <a:solidFill>
                  <a:schemeClr val="tx1"/>
                </a:solidFill>
                <a:latin typeface="+mn-lt"/>
                <a:cs typeface="Lucida Console"/>
              </a:rPr>
              <a:t>2017 </a:t>
            </a:r>
            <a:endParaRPr lang="en-US" sz="2800" b="1" dirty="0">
              <a:solidFill>
                <a:schemeClr val="tx1"/>
              </a:solidFill>
              <a:latin typeface="+mn-lt"/>
              <a:cs typeface="Lucida Console"/>
            </a:endParaRPr>
          </a:p>
          <a:p>
            <a:pPr marL="0" indent="0">
              <a:lnSpc>
                <a:spcPct val="120000"/>
              </a:lnSpc>
              <a:buNone/>
            </a:pPr>
            <a:r>
              <a:rPr lang="en-US" sz="2800" b="1" dirty="0">
                <a:solidFill>
                  <a:schemeClr val="tx1"/>
                </a:solidFill>
                <a:latin typeface="+mn-lt"/>
                <a:cs typeface="Lucida Console"/>
              </a:rPr>
              <a:t>UBC Law @ Allard Hall</a:t>
            </a:r>
          </a:p>
          <a:p>
            <a:pPr marL="0" indent="0">
              <a:buNone/>
            </a:pPr>
            <a:endParaRPr lang="en-US" dirty="0">
              <a:latin typeface="+mn-lt"/>
              <a:cs typeface="Lucida Console"/>
            </a:endParaRPr>
          </a:p>
          <a:p>
            <a:endParaRPr lang="en-US" dirty="0">
              <a:latin typeface="+mn-lt"/>
              <a:cs typeface="Lucida Console"/>
            </a:endParaRPr>
          </a:p>
          <a:p>
            <a:pPr marL="0" indent="0">
              <a:buNone/>
            </a:pPr>
            <a:endParaRPr lang="en-US" dirty="0" smtClean="0">
              <a:latin typeface="+mn-lt"/>
              <a:cs typeface="Lucida Console"/>
            </a:endParaRPr>
          </a:p>
          <a:p>
            <a:pPr marL="0" indent="0">
              <a:buNone/>
            </a:pPr>
            <a:endParaRPr lang="en-US" dirty="0" smtClean="0">
              <a:latin typeface="+mn-lt"/>
              <a:cs typeface="Lucida Console"/>
            </a:endParaRPr>
          </a:p>
          <a:p>
            <a:pPr marL="0" indent="0">
              <a:buNone/>
            </a:pPr>
            <a:r>
              <a:rPr lang="en-US" sz="2100" dirty="0" smtClean="0">
                <a:solidFill>
                  <a:schemeClr val="tx1"/>
                </a:solidFill>
              </a:rPr>
              <a:t>Jon </a:t>
            </a:r>
            <a:r>
              <a:rPr lang="en-US" sz="2100" dirty="0">
                <a:solidFill>
                  <a:schemeClr val="tx1"/>
                </a:solidFill>
              </a:rPr>
              <a:t>Festinger Q.C.</a:t>
            </a:r>
          </a:p>
          <a:p>
            <a:pPr marL="0" indent="0">
              <a:buNone/>
            </a:pPr>
            <a:r>
              <a:rPr lang="en-US" sz="2100" dirty="0">
                <a:solidFill>
                  <a:schemeClr val="tx1"/>
                </a:solidFill>
              </a:rPr>
              <a:t>Centre for Digital Media</a:t>
            </a:r>
          </a:p>
          <a:p>
            <a:pPr marL="0" indent="0">
              <a:buNone/>
            </a:pPr>
            <a:r>
              <a:rPr lang="en-US" sz="2100" dirty="0">
                <a:solidFill>
                  <a:schemeClr val="tx1"/>
                </a:solidFill>
              </a:rPr>
              <a:t>Allard Law of Law, UBC</a:t>
            </a:r>
          </a:p>
          <a:p>
            <a:pPr marL="0" indent="0">
              <a:buNone/>
            </a:pPr>
            <a:r>
              <a:rPr lang="en-US" sz="2100" dirty="0">
                <a:solidFill>
                  <a:schemeClr val="tx1"/>
                </a:solidFill>
              </a:rPr>
              <a:t>QMUL School of Law (CCLS)</a:t>
            </a:r>
          </a:p>
          <a:p>
            <a:pPr marL="0" indent="0">
              <a:buNone/>
            </a:pPr>
            <a:r>
              <a:rPr lang="en-US" sz="2100" dirty="0">
                <a:solidFill>
                  <a:schemeClr val="tx1"/>
                </a:solidFill>
              </a:rPr>
              <a:t>Festinger Law &amp; Strategy </a:t>
            </a:r>
          </a:p>
          <a:p>
            <a:pPr marL="0" indent="0">
              <a:buNone/>
            </a:pPr>
            <a:r>
              <a:rPr lang="en-US" sz="2100" dirty="0">
                <a:hlinkClick r:id="rId4"/>
              </a:rPr>
              <a:t>http://videogamelaw.allard.ubc.ca/</a:t>
            </a:r>
            <a:r>
              <a:rPr lang="en-US" sz="2100" dirty="0"/>
              <a:t> </a:t>
            </a:r>
          </a:p>
          <a:p>
            <a:pPr marL="0" indent="0">
              <a:buNone/>
            </a:pPr>
            <a:r>
              <a:rPr lang="en-US" sz="2100" dirty="0">
                <a:solidFill>
                  <a:schemeClr val="tx1"/>
                </a:solidFill>
              </a:rPr>
              <a:t>Twitter: @</a:t>
            </a:r>
            <a:r>
              <a:rPr lang="en-US" sz="2100" dirty="0" err="1">
                <a:solidFill>
                  <a:schemeClr val="tx1"/>
                </a:solidFill>
              </a:rPr>
              <a:t>jonfestinger</a:t>
            </a:r>
            <a:endParaRPr lang="en-US" sz="2100" dirty="0">
              <a:solidFill>
                <a:schemeClr val="tx1"/>
              </a:solidFill>
            </a:endParaRPr>
          </a:p>
          <a:p>
            <a:pPr marL="0" indent="0">
              <a:buNone/>
            </a:pPr>
            <a:r>
              <a:rPr lang="en-US" sz="2100" dirty="0">
                <a:hlinkClick r:id="rId5"/>
              </a:rPr>
              <a:t>jon_festinger@thecdm.ca</a:t>
            </a:r>
            <a:endParaRPr lang="en-US" sz="2100" dirty="0"/>
          </a:p>
          <a:p>
            <a:pPr marL="0" indent="0">
              <a:buNone/>
            </a:pPr>
            <a:endParaRPr lang="en-US" dirty="0">
              <a:latin typeface="+mn-lt"/>
              <a:cs typeface="Lucida Console"/>
            </a:endParaRPr>
          </a:p>
          <a:p>
            <a:pPr marL="0" indent="0">
              <a:buNone/>
            </a:pPr>
            <a:endParaRPr lang="en-US" sz="1600" dirty="0" smtClean="0">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400191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963746" y="249238"/>
            <a:ext cx="5216508" cy="5629275"/>
          </a:xfrm>
        </p:spPr>
      </p:pic>
    </p:spTree>
    <p:extLst>
      <p:ext uri="{BB962C8B-B14F-4D97-AF65-F5344CB8AC3E}">
        <p14:creationId xmlns:p14="http://schemas.microsoft.com/office/powerpoint/2010/main" val="18006277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96455"/>
            <a:ext cx="8229600" cy="5576454"/>
          </a:xfrm>
        </p:spPr>
        <p:txBody>
          <a:bodyPr>
            <a:normAutofit lnSpcReduction="10000"/>
          </a:bodyPr>
          <a:lstStyle/>
          <a:p>
            <a:pPr marL="0" indent="0">
              <a:buNone/>
            </a:pPr>
            <a:r>
              <a:rPr lang="en-US" sz="4800" b="1" dirty="0">
                <a:solidFill>
                  <a:srgbClr val="FFFFFF"/>
                </a:solidFill>
                <a:latin typeface="+mn-lt"/>
                <a:cs typeface="Khmer MN"/>
              </a:rPr>
              <a:t>Perhaps “</a:t>
            </a:r>
            <a:r>
              <a:rPr lang="en-US" sz="4800" b="1" dirty="0">
                <a:solidFill>
                  <a:srgbClr val="FF0000"/>
                </a:solidFill>
                <a:latin typeface="+mn-lt"/>
                <a:cs typeface="Khmer MN"/>
              </a:rPr>
              <a:t>m</a:t>
            </a:r>
            <a:r>
              <a:rPr lang="en-US" sz="4800" b="1" dirty="0">
                <a:solidFill>
                  <a:srgbClr val="008000"/>
                </a:solidFill>
                <a:latin typeface="+mn-lt"/>
                <a:cs typeface="Khmer MN"/>
              </a:rPr>
              <a:t>o</a:t>
            </a:r>
            <a:r>
              <a:rPr lang="en-US" sz="4800" b="1" dirty="0">
                <a:solidFill>
                  <a:schemeClr val="tx2">
                    <a:lumMod val="40000"/>
                    <a:lumOff val="60000"/>
                  </a:schemeClr>
                </a:solidFill>
                <a:latin typeface="+mn-lt"/>
                <a:cs typeface="Khmer MN"/>
              </a:rPr>
              <a:t>r</a:t>
            </a:r>
            <a:r>
              <a:rPr lang="en-US" sz="4800" b="1" dirty="0">
                <a:solidFill>
                  <a:srgbClr val="FF6600"/>
                </a:solidFill>
                <a:latin typeface="+mn-lt"/>
                <a:cs typeface="Khmer MN"/>
              </a:rPr>
              <a:t>a</a:t>
            </a:r>
            <a:r>
              <a:rPr lang="en-US" sz="4800" b="1" dirty="0">
                <a:solidFill>
                  <a:schemeClr val="accent4">
                    <a:lumMod val="40000"/>
                    <a:lumOff val="60000"/>
                  </a:schemeClr>
                </a:solidFill>
                <a:latin typeface="+mn-lt"/>
                <a:cs typeface="Khmer MN"/>
              </a:rPr>
              <a:t>l </a:t>
            </a:r>
            <a:r>
              <a:rPr lang="en-US" sz="4800" b="1" dirty="0">
                <a:solidFill>
                  <a:srgbClr val="FFFFFF"/>
                </a:solidFill>
                <a:latin typeface="+mn-lt"/>
                <a:cs typeface="Khmer MN"/>
              </a:rPr>
              <a:t>rights” as </a:t>
            </a:r>
            <a:r>
              <a:rPr lang="en-US" sz="4800" b="1" dirty="0" smtClean="0">
                <a:solidFill>
                  <a:srgbClr val="FFFFFF"/>
                </a:solidFill>
                <a:latin typeface="+mn-lt"/>
                <a:cs typeface="Khmer MN"/>
              </a:rPr>
              <a:t>a model</a:t>
            </a:r>
            <a:r>
              <a:rPr lang="en-US" sz="4800" b="1" dirty="0" smtClean="0">
                <a:solidFill>
                  <a:srgbClr val="FFFF00"/>
                </a:solidFill>
                <a:latin typeface="+mn-lt"/>
                <a:cs typeface="Khmer MN"/>
              </a:rPr>
              <a:t>*</a:t>
            </a:r>
            <a:endParaRPr lang="en-US" sz="4800" b="1" dirty="0">
              <a:solidFill>
                <a:srgbClr val="FFFF00"/>
              </a:solidFill>
              <a:latin typeface="+mn-lt"/>
              <a:cs typeface="Khmer MN"/>
            </a:endParaRPr>
          </a:p>
          <a:p>
            <a:pPr marL="0" indent="0">
              <a:buNone/>
            </a:pPr>
            <a:endParaRPr lang="en-US" dirty="0" smtClean="0"/>
          </a:p>
          <a:p>
            <a:pPr marL="0" indent="0">
              <a:buNone/>
            </a:pPr>
            <a:r>
              <a:rPr lang="en-CA" dirty="0">
                <a:solidFill>
                  <a:schemeClr val="bg1"/>
                </a:solidFill>
              </a:rPr>
              <a:t>Snow v. The Eaton Centre Ltd.</a:t>
            </a:r>
          </a:p>
          <a:p>
            <a:pPr marL="0" indent="0">
              <a:buNone/>
            </a:pPr>
            <a:r>
              <a:rPr lang="is-IS" dirty="0">
                <a:solidFill>
                  <a:schemeClr val="bg1"/>
                </a:solidFill>
              </a:rPr>
              <a:t>(1982), 70 CPR (2d) 105</a:t>
            </a:r>
            <a:r>
              <a:rPr lang="is-IS" dirty="0" smtClean="0">
                <a:solidFill>
                  <a:schemeClr val="bg1"/>
                </a:solidFill>
              </a:rPr>
              <a:t>.</a:t>
            </a:r>
          </a:p>
          <a:p>
            <a:pPr marL="0" indent="0">
              <a:buNone/>
            </a:pPr>
            <a:r>
              <a:rPr lang="is-IS" dirty="0" smtClean="0">
                <a:solidFill>
                  <a:schemeClr val="bg1"/>
                </a:solidFill>
              </a:rPr>
              <a:t>Ont. High Ct of Justice</a:t>
            </a:r>
            <a:endParaRPr lang="en-US" dirty="0">
              <a:solidFill>
                <a:schemeClr val="bg1"/>
              </a:solidFill>
            </a:endParaRP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solidFill>
                <a:srgbClr val="FFFF00"/>
              </a:solidFill>
            </a:endParaRPr>
          </a:p>
          <a:p>
            <a:pPr marL="0" indent="0">
              <a:buNone/>
            </a:pPr>
            <a:endParaRPr lang="en-US" dirty="0" smtClean="0">
              <a:solidFill>
                <a:srgbClr val="FFFF00"/>
              </a:solidFill>
            </a:endParaRPr>
          </a:p>
          <a:p>
            <a:pPr marL="0" indent="0">
              <a:buNone/>
            </a:pPr>
            <a:r>
              <a:rPr lang="en-US" dirty="0" smtClean="0">
                <a:solidFill>
                  <a:srgbClr val="FFFF00"/>
                </a:solidFill>
              </a:rPr>
              <a:t>*Note: </a:t>
            </a:r>
            <a:r>
              <a:rPr lang="en-US" dirty="0" smtClean="0">
                <a:solidFill>
                  <a:schemeClr val="bg1"/>
                </a:solidFill>
              </a:rPr>
              <a:t>Aligns with “Recreating </a:t>
            </a:r>
            <a:r>
              <a:rPr lang="en-US" dirty="0">
                <a:solidFill>
                  <a:schemeClr val="bg1"/>
                </a:solidFill>
              </a:rPr>
              <a:t>further conundrums as “Liberty” aligns </a:t>
            </a:r>
            <a:r>
              <a:rPr lang="en-US" dirty="0" smtClean="0">
                <a:solidFill>
                  <a:schemeClr val="bg1"/>
                </a:solidFill>
              </a:rPr>
              <a:t>with Right to be Forgotten” “Property”</a:t>
            </a:r>
            <a:endParaRPr lang="en-US" dirty="0">
              <a:solidFill>
                <a:schemeClr val="bg1"/>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9256" y="1211283"/>
            <a:ext cx="2622209" cy="3495425"/>
          </a:xfrm>
          <a:prstGeom prst="rect">
            <a:avLst/>
          </a:prstGeom>
        </p:spPr>
      </p:pic>
    </p:spTree>
    <p:extLst>
      <p:ext uri="{BB962C8B-B14F-4D97-AF65-F5344CB8AC3E}">
        <p14:creationId xmlns:p14="http://schemas.microsoft.com/office/powerpoint/2010/main" val="37560323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457" y="0"/>
            <a:ext cx="8425343" cy="1016000"/>
          </a:xfrm>
        </p:spPr>
        <p:txBody>
          <a:bodyPr>
            <a:noAutofit/>
          </a:bodyPr>
          <a:lstStyle/>
          <a:p>
            <a:r>
              <a:rPr lang="en-US" sz="4400" b="1" cap="small" dirty="0" smtClean="0">
                <a:solidFill>
                  <a:srgbClr val="FFFF00"/>
                </a:solidFill>
                <a:latin typeface="+mn-lt"/>
              </a:rPr>
              <a:t/>
            </a:r>
            <a:br>
              <a:rPr lang="en-US" sz="4400" b="1" cap="small" dirty="0" smtClean="0">
                <a:solidFill>
                  <a:srgbClr val="FFFF00"/>
                </a:solidFill>
                <a:latin typeface="+mn-lt"/>
              </a:rPr>
            </a:br>
            <a:r>
              <a:rPr lang="en-US" sz="4400" b="1" cap="small" dirty="0" smtClean="0">
                <a:solidFill>
                  <a:schemeClr val="bg1"/>
                </a:solidFill>
                <a:latin typeface="+mn-lt"/>
              </a:rPr>
              <a:t>Footnote: </a:t>
            </a:r>
            <a:r>
              <a:rPr lang="en-US" sz="4400" b="1" cap="small" dirty="0" smtClean="0">
                <a:solidFill>
                  <a:srgbClr val="FFFF00"/>
                </a:solidFill>
                <a:latin typeface="+mn-lt"/>
              </a:rPr>
              <a:t>Moral </a:t>
            </a:r>
            <a:r>
              <a:rPr lang="en-US" sz="4400" b="1" cap="small" dirty="0">
                <a:solidFill>
                  <a:srgbClr val="FFFF00"/>
                </a:solidFill>
                <a:latin typeface="+mn-lt"/>
              </a:rPr>
              <a:t>Rights</a:t>
            </a:r>
            <a:r>
              <a:rPr lang="en-US" sz="4400" b="1" dirty="0">
                <a:solidFill>
                  <a:srgbClr val="FFFF00"/>
                </a:solidFill>
                <a:latin typeface="+mn-lt"/>
              </a:rPr>
              <a:t/>
            </a:r>
            <a:br>
              <a:rPr lang="en-US" sz="4400" b="1" dirty="0">
                <a:solidFill>
                  <a:srgbClr val="FFFF00"/>
                </a:solidFill>
                <a:latin typeface="+mn-lt"/>
              </a:rPr>
            </a:br>
            <a:endParaRPr lang="en-US" sz="4400" b="1" dirty="0">
              <a:latin typeface="+mn-lt"/>
            </a:endParaRPr>
          </a:p>
        </p:txBody>
      </p:sp>
      <p:sp>
        <p:nvSpPr>
          <p:cNvPr id="3" name="Content Placeholder 2"/>
          <p:cNvSpPr>
            <a:spLocks noGrp="1"/>
          </p:cNvSpPr>
          <p:nvPr>
            <p:ph sz="quarter" idx="10"/>
          </p:nvPr>
        </p:nvSpPr>
        <p:spPr>
          <a:xfrm>
            <a:off x="261457" y="1015999"/>
            <a:ext cx="5527953" cy="5146397"/>
          </a:xfrm>
        </p:spPr>
        <p:txBody>
          <a:bodyPr>
            <a:normAutofit fontScale="85000" lnSpcReduction="20000"/>
          </a:bodyPr>
          <a:lstStyle/>
          <a:p>
            <a:pPr marL="0" indent="0" fontAlgn="base">
              <a:lnSpc>
                <a:spcPct val="110000"/>
              </a:lnSpc>
              <a:spcAft>
                <a:spcPct val="0"/>
              </a:spcAft>
              <a:buNone/>
            </a:pPr>
            <a:r>
              <a:rPr lang="en-CA" sz="2800" dirty="0">
                <a:solidFill>
                  <a:srgbClr val="FFFFFF"/>
                </a:solidFill>
                <a:latin typeface="Arial" charset="0"/>
                <a:ea typeface="ＭＳ Ｐゴシック" charset="0"/>
                <a:cs typeface="ＭＳ Ｐゴシック" charset="0"/>
              </a:rPr>
              <a:t>14.1 (1) The author of a work has…</a:t>
            </a:r>
            <a:r>
              <a:rPr lang="en-CA" sz="2800" dirty="0">
                <a:solidFill>
                  <a:srgbClr val="FFFF00"/>
                </a:solidFill>
                <a:latin typeface="Arial" charset="0"/>
                <a:ea typeface="ＭＳ Ｐゴシック" charset="0"/>
                <a:cs typeface="ＭＳ Ｐゴシック" charset="0"/>
              </a:rPr>
              <a:t>the right to the integrity of the work</a:t>
            </a:r>
            <a:r>
              <a:rPr lang="en-CA" sz="2800" dirty="0">
                <a:latin typeface="Arial" charset="0"/>
                <a:ea typeface="ＭＳ Ｐゴシック" charset="0"/>
                <a:cs typeface="ＭＳ Ｐゴシック" charset="0"/>
              </a:rPr>
              <a:t> </a:t>
            </a:r>
            <a:r>
              <a:rPr lang="en-CA" sz="2800" dirty="0">
                <a:solidFill>
                  <a:srgbClr val="FFFFFF"/>
                </a:solidFill>
                <a:latin typeface="Arial" charset="0"/>
                <a:ea typeface="ＭＳ Ｐゴシック" charset="0"/>
                <a:cs typeface="ＭＳ Ｐゴシック" charset="0"/>
              </a:rPr>
              <a:t>and, in connection with an act mentioned in section 3</a:t>
            </a:r>
            <a:r>
              <a:rPr lang="en-CA" sz="2800" dirty="0">
                <a:solidFill>
                  <a:srgbClr val="FFFF00"/>
                </a:solidFill>
                <a:latin typeface="Arial" charset="0"/>
                <a:ea typeface="ＭＳ Ｐゴシック" charset="0"/>
                <a:cs typeface="ＭＳ Ｐゴシック" charset="0"/>
              </a:rPr>
              <a:t>, the right, where reasonable in the circumstances, to be associated with the work</a:t>
            </a:r>
            <a:r>
              <a:rPr lang="en-CA" sz="2800" dirty="0">
                <a:solidFill>
                  <a:srgbClr val="FFFFFF"/>
                </a:solidFill>
                <a:latin typeface="Arial" charset="0"/>
                <a:ea typeface="ＭＳ Ｐゴシック" charset="0"/>
                <a:cs typeface="ＭＳ Ｐゴシック" charset="0"/>
              </a:rPr>
              <a:t> as its author by name or under a pseudonym and </a:t>
            </a:r>
            <a:r>
              <a:rPr lang="en-CA" sz="2800" dirty="0">
                <a:solidFill>
                  <a:srgbClr val="FFFF00"/>
                </a:solidFill>
                <a:latin typeface="Arial" charset="0"/>
                <a:ea typeface="ＭＳ Ｐゴシック" charset="0"/>
                <a:cs typeface="ＭＳ Ｐゴシック" charset="0"/>
              </a:rPr>
              <a:t>the right to remain anonymous</a:t>
            </a:r>
            <a:r>
              <a:rPr lang="en-CA" sz="2800" dirty="0">
                <a:solidFill>
                  <a:srgbClr val="FFFFFF"/>
                </a:solidFill>
                <a:latin typeface="Arial" charset="0"/>
                <a:ea typeface="ＭＳ Ｐゴシック" charset="0"/>
                <a:cs typeface="ＭＳ Ｐゴシック" charset="0"/>
              </a:rPr>
              <a:t>.</a:t>
            </a:r>
          </a:p>
          <a:p>
            <a:pPr marL="0" indent="0" fontAlgn="base">
              <a:lnSpc>
                <a:spcPct val="110000"/>
              </a:lnSpc>
              <a:spcAft>
                <a:spcPct val="0"/>
              </a:spcAft>
              <a:buNone/>
            </a:pPr>
            <a:r>
              <a:rPr lang="en-CA" sz="2800" dirty="0">
                <a:solidFill>
                  <a:srgbClr val="FFFFFF"/>
                </a:solidFill>
                <a:latin typeface="Arial" charset="0"/>
                <a:ea typeface="ＭＳ Ｐゴシック" charset="0"/>
                <a:cs typeface="ＭＳ Ｐゴシック" charset="0"/>
              </a:rPr>
              <a:t>(2) </a:t>
            </a:r>
            <a:r>
              <a:rPr lang="en-CA" sz="2800" dirty="0">
                <a:solidFill>
                  <a:srgbClr val="FFFF00"/>
                </a:solidFill>
                <a:latin typeface="Arial" charset="0"/>
                <a:ea typeface="ＭＳ Ｐゴシック" charset="0"/>
                <a:cs typeface="ＭＳ Ｐゴシック" charset="0"/>
              </a:rPr>
              <a:t>Moral rights may not be assigned but may be waived</a:t>
            </a:r>
            <a:r>
              <a:rPr lang="en-CA" sz="2800" dirty="0">
                <a:latin typeface="Arial" charset="0"/>
                <a:ea typeface="ＭＳ Ｐゴシック" charset="0"/>
                <a:cs typeface="ＭＳ Ｐゴシック" charset="0"/>
              </a:rPr>
              <a:t> </a:t>
            </a:r>
            <a:r>
              <a:rPr lang="en-CA" sz="2800" dirty="0">
                <a:solidFill>
                  <a:srgbClr val="FFFFFF"/>
                </a:solidFill>
                <a:latin typeface="Arial" charset="0"/>
                <a:ea typeface="ＭＳ Ｐゴシック" charset="0"/>
                <a:cs typeface="ＭＳ Ｐゴシック" charset="0"/>
              </a:rPr>
              <a:t>in whole or in part.</a:t>
            </a:r>
          </a:p>
          <a:p>
            <a:pPr marL="0" indent="0" fontAlgn="base">
              <a:lnSpc>
                <a:spcPct val="110000"/>
              </a:lnSpc>
              <a:spcAft>
                <a:spcPct val="0"/>
              </a:spcAft>
              <a:buNone/>
            </a:pPr>
            <a:r>
              <a:rPr lang="en-CA" sz="2800" dirty="0">
                <a:solidFill>
                  <a:srgbClr val="FFFFFF"/>
                </a:solidFill>
                <a:latin typeface="Arial" charset="0"/>
                <a:ea typeface="ＭＳ Ｐゴシック" charset="0"/>
                <a:cs typeface="ＭＳ Ｐゴシック" charset="0"/>
              </a:rPr>
              <a:t>(3) An assignment of copyright in a work does not by that act alone constitute a waiver of any moral rights…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87659" y="1561307"/>
            <a:ext cx="2569961" cy="3424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3131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686801" cy="1286260"/>
          </a:xfrm>
        </p:spPr>
        <p:txBody>
          <a:bodyPr>
            <a:noAutofit/>
          </a:bodyPr>
          <a:lstStyle/>
          <a:p>
            <a:r>
              <a:rPr lang="en-US" sz="5400" b="1" dirty="0" smtClean="0"/>
              <a:t/>
            </a:r>
            <a:br>
              <a:rPr lang="en-US" sz="5400" b="1" dirty="0" smtClean="0"/>
            </a:br>
            <a:r>
              <a:rPr lang="en-US" sz="5400" b="1" dirty="0" smtClean="0">
                <a:solidFill>
                  <a:srgbClr val="FFFF00"/>
                </a:solidFill>
                <a:latin typeface="Baskerville Old Face"/>
                <a:cs typeface="Baskerville Old Face"/>
              </a:rPr>
              <a:t>Reconciling creativity &amp; IP</a:t>
            </a:r>
            <a:r>
              <a:rPr lang="en-US" sz="5400" dirty="0" smtClean="0">
                <a:solidFill>
                  <a:srgbClr val="FFFF00"/>
                </a:solidFill>
              </a:rPr>
              <a:t/>
            </a:r>
            <a:br>
              <a:rPr lang="en-US" sz="5400" dirty="0" smtClean="0">
                <a:solidFill>
                  <a:srgbClr val="FFFF00"/>
                </a:solidFill>
              </a:rPr>
            </a:br>
            <a:endParaRPr lang="en-US" sz="5400" dirty="0">
              <a:solidFill>
                <a:srgbClr val="FFFF00"/>
              </a:solidFill>
              <a:latin typeface="Apple Chancery"/>
              <a:cs typeface="Apple Chancery"/>
            </a:endParaRPr>
          </a:p>
        </p:txBody>
      </p:sp>
      <p:sp>
        <p:nvSpPr>
          <p:cNvPr id="2" name="Rectangle 1"/>
          <p:cNvSpPr/>
          <p:nvPr/>
        </p:nvSpPr>
        <p:spPr>
          <a:xfrm>
            <a:off x="457200" y="1391922"/>
            <a:ext cx="8259288" cy="4524315"/>
          </a:xfrm>
          <a:prstGeom prst="rect">
            <a:avLst/>
          </a:prstGeom>
        </p:spPr>
        <p:txBody>
          <a:bodyPr wrap="square">
            <a:spAutoFit/>
          </a:bodyPr>
          <a:lstStyle/>
          <a:p>
            <a:r>
              <a:rPr lang="en-US" sz="4800" b="1" dirty="0">
                <a:solidFill>
                  <a:srgbClr val="FFFFFF"/>
                </a:solidFill>
                <a:latin typeface="Apple Chancery"/>
                <a:cs typeface="Apple Chancery"/>
              </a:rPr>
              <a:t>What is perhaps most interesting about “</a:t>
            </a:r>
            <a:r>
              <a:rPr lang="en-US" sz="4800" b="1" dirty="0">
                <a:solidFill>
                  <a:srgbClr val="FF0000"/>
                </a:solidFill>
                <a:latin typeface="Apple Chancery"/>
                <a:cs typeface="Apple Chancery"/>
              </a:rPr>
              <a:t>m</a:t>
            </a:r>
            <a:r>
              <a:rPr lang="en-US" sz="4800" b="1" dirty="0">
                <a:solidFill>
                  <a:srgbClr val="008000"/>
                </a:solidFill>
                <a:latin typeface="Apple Chancery"/>
                <a:cs typeface="Apple Chancery"/>
              </a:rPr>
              <a:t>o</a:t>
            </a:r>
            <a:r>
              <a:rPr lang="en-US" sz="4800" b="1" dirty="0">
                <a:solidFill>
                  <a:schemeClr val="tx2"/>
                </a:solidFill>
                <a:latin typeface="Apple Chancery"/>
                <a:cs typeface="Apple Chancery"/>
              </a:rPr>
              <a:t>r</a:t>
            </a:r>
            <a:r>
              <a:rPr lang="en-US" sz="4800" b="1" dirty="0">
                <a:solidFill>
                  <a:srgbClr val="FF6600"/>
                </a:solidFill>
                <a:latin typeface="Apple Chancery"/>
                <a:cs typeface="Apple Chancery"/>
              </a:rPr>
              <a:t>a</a:t>
            </a:r>
            <a:r>
              <a:rPr lang="en-US" sz="4800" b="1" dirty="0">
                <a:solidFill>
                  <a:srgbClr val="660066"/>
                </a:solidFill>
                <a:latin typeface="Apple Chancery"/>
                <a:cs typeface="Apple Chancery"/>
              </a:rPr>
              <a:t>l</a:t>
            </a:r>
            <a:r>
              <a:rPr lang="en-US" sz="4800" b="1" dirty="0">
                <a:solidFill>
                  <a:schemeClr val="tx1">
                    <a:lumMod val="75000"/>
                    <a:lumOff val="25000"/>
                  </a:schemeClr>
                </a:solidFill>
                <a:latin typeface="Apple Chancery"/>
                <a:cs typeface="Apple Chancery"/>
              </a:rPr>
              <a:t> </a:t>
            </a:r>
            <a:r>
              <a:rPr lang="en-US" sz="4800" b="1" dirty="0">
                <a:solidFill>
                  <a:srgbClr val="FFFFFF"/>
                </a:solidFill>
                <a:latin typeface="Apple Chancery"/>
                <a:cs typeface="Apple Chancery"/>
              </a:rPr>
              <a:t>rights” is that it is the </a:t>
            </a:r>
            <a:r>
              <a:rPr lang="en-US" sz="4800" b="1" dirty="0">
                <a:solidFill>
                  <a:srgbClr val="FFFF00"/>
                </a:solidFill>
                <a:latin typeface="Apple Chancery"/>
                <a:cs typeface="Apple Chancery"/>
              </a:rPr>
              <a:t>(only) legal concept that directly incorporates the process of Creativity?</a:t>
            </a:r>
            <a:endParaRPr lang="en-US" sz="4800" dirty="0"/>
          </a:p>
        </p:txBody>
      </p:sp>
    </p:spTree>
    <p:extLst>
      <p:ext uri="{BB962C8B-B14F-4D97-AF65-F5344CB8AC3E}">
        <p14:creationId xmlns:p14="http://schemas.microsoft.com/office/powerpoint/2010/main" val="32431074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rPr>
              <a:t>Support for moral rights</a:t>
            </a:r>
            <a:r>
              <a:rPr lang="en-US" sz="4400" b="1" dirty="0" smtClean="0">
                <a:solidFill>
                  <a:srgbClr val="FF0000"/>
                </a:solidFill>
              </a:rPr>
              <a:t>?</a:t>
            </a:r>
            <a:r>
              <a:rPr lang="mr-IN" sz="4400" b="1" dirty="0" smtClean="0">
                <a:solidFill>
                  <a:schemeClr val="bg1"/>
                </a:solidFill>
              </a:rPr>
              <a:t>…</a:t>
            </a:r>
            <a:endParaRPr lang="en-US" sz="4400" b="1" dirty="0">
              <a:solidFill>
                <a:schemeClr val="bg1"/>
              </a:solidFill>
            </a:endParaRPr>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934120" y="1016000"/>
            <a:ext cx="5275759" cy="4849813"/>
          </a:xfrm>
        </p:spPr>
      </p:pic>
    </p:spTree>
    <p:extLst>
      <p:ext uri="{BB962C8B-B14F-4D97-AF65-F5344CB8AC3E}">
        <p14:creationId xmlns:p14="http://schemas.microsoft.com/office/powerpoint/2010/main" val="7412285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023724"/>
          </a:xfrm>
        </p:spPr>
        <p:txBody>
          <a:bodyPr>
            <a:normAutofit/>
          </a:bodyPr>
          <a:lstStyle/>
          <a:p>
            <a:r>
              <a:rPr lang="en-US" dirty="0" smtClean="0"/>
              <a:t>      </a:t>
            </a:r>
            <a:r>
              <a:rPr lang="en-US" sz="4400" b="1" dirty="0" smtClean="0">
                <a:solidFill>
                  <a:srgbClr val="FFFF00"/>
                </a:solidFill>
                <a:latin typeface="American Typewriter"/>
                <a:cs typeface="American Typewriter"/>
              </a:rPr>
              <a:t>Videogames as </a:t>
            </a:r>
            <a:r>
              <a:rPr lang="en-US" sz="4400" b="1" dirty="0" smtClean="0">
                <a:solidFill>
                  <a:schemeClr val="accent5"/>
                </a:solidFill>
                <a:latin typeface="Apple Chancery"/>
                <a:cs typeface="Apple Chancery"/>
              </a:rPr>
              <a:t>Metaphor </a:t>
            </a:r>
            <a:endParaRPr lang="en-US" sz="4400" b="1" dirty="0">
              <a:solidFill>
                <a:schemeClr val="accent5"/>
              </a:solidFill>
              <a:latin typeface="Apple Chancery"/>
              <a:cs typeface="Apple Chancery"/>
            </a:endParaRPr>
          </a:p>
        </p:txBody>
      </p:sp>
      <p:sp>
        <p:nvSpPr>
          <p:cNvPr id="3" name="Content Placeholder 2"/>
          <p:cNvSpPr>
            <a:spLocks noGrp="1"/>
          </p:cNvSpPr>
          <p:nvPr>
            <p:ph sz="quarter" idx="10"/>
          </p:nvPr>
        </p:nvSpPr>
        <p:spPr>
          <a:xfrm>
            <a:off x="457200" y="1023725"/>
            <a:ext cx="8229600" cy="5308195"/>
          </a:xfrm>
        </p:spPr>
        <p:txBody>
          <a:bodyPr>
            <a:normAutofit/>
          </a:bodyPr>
          <a:lstStyle/>
          <a:p>
            <a:r>
              <a:rPr lang="en-US" dirty="0" smtClean="0">
                <a:solidFill>
                  <a:srgbClr val="FFFFFF"/>
                </a:solidFill>
                <a:latin typeface="American Typewriter"/>
                <a:cs typeface="American Typewriter"/>
              </a:rPr>
              <a:t>Video Games as proof of </a:t>
            </a:r>
            <a:r>
              <a:rPr lang="en-US" b="1" dirty="0" smtClean="0">
                <a:solidFill>
                  <a:srgbClr val="FF0000"/>
                </a:solidFill>
                <a:latin typeface="American Typewriter"/>
                <a:cs typeface="American Typewriter"/>
              </a:rPr>
              <a:t>mutually reliant </a:t>
            </a:r>
            <a:r>
              <a:rPr lang="en-US" b="1" i="1" spc="300" dirty="0" smtClean="0">
                <a:ln w="11430" cmpd="sng">
                  <a:solidFill>
                    <a:schemeClr val="accent1">
                      <a:tint val="10000"/>
                    </a:schemeClr>
                  </a:solidFill>
                  <a:prstDash val="solid"/>
                  <a:miter lim="800000"/>
                </a:ln>
                <a:solidFill>
                  <a:srgbClr val="0000FF"/>
                </a:solidFill>
                <a:effectLst>
                  <a:glow rad="45500">
                    <a:schemeClr val="accent1">
                      <a:satMod val="220000"/>
                      <a:alpha val="35000"/>
                    </a:schemeClr>
                  </a:glow>
                </a:effectLst>
                <a:latin typeface="American Typewriter"/>
                <a:cs typeface="American Typewriter"/>
              </a:rPr>
              <a:t>and</a:t>
            </a:r>
            <a:r>
              <a:rPr lang="en-US" dirty="0" smtClean="0">
                <a:latin typeface="American Typewriter"/>
                <a:cs typeface="American Typewriter"/>
              </a:rPr>
              <a:t> </a:t>
            </a:r>
            <a:r>
              <a:rPr lang="en-US" b="1" dirty="0" smtClean="0">
                <a:solidFill>
                  <a:srgbClr val="FF0000"/>
                </a:solidFill>
                <a:latin typeface="American Typewriter"/>
                <a:cs typeface="American Typewriter"/>
              </a:rPr>
              <a:t>merged</a:t>
            </a:r>
            <a:r>
              <a:rPr lang="en-US" dirty="0" smtClean="0">
                <a:latin typeface="American Typewriter"/>
                <a:cs typeface="American Typewriter"/>
              </a:rPr>
              <a:t> </a:t>
            </a:r>
            <a:r>
              <a:rPr lang="en-US" dirty="0" smtClean="0">
                <a:solidFill>
                  <a:srgbClr val="FFFFFF"/>
                </a:solidFill>
                <a:latin typeface="American Typewriter"/>
                <a:cs typeface="American Typewriter"/>
              </a:rPr>
              <a:t>creativity? </a:t>
            </a:r>
            <a:endParaRPr lang="en-US" dirty="0">
              <a:solidFill>
                <a:srgbClr val="FFFFFF"/>
              </a:solidFill>
              <a:latin typeface="American Typewriter"/>
              <a:cs typeface="American Typewriter"/>
            </a:endParaRPr>
          </a:p>
          <a:p>
            <a:r>
              <a:rPr lang="en-US" dirty="0" smtClean="0">
                <a:solidFill>
                  <a:srgbClr val="C3D69B"/>
                </a:solidFill>
                <a:latin typeface="American Typewriter"/>
                <a:cs typeface="American Typewriter"/>
              </a:rPr>
              <a:t>Player’s creative </a:t>
            </a:r>
            <a:r>
              <a:rPr lang="en-US" dirty="0" smtClean="0">
                <a:solidFill>
                  <a:srgbClr val="FFFFFF"/>
                </a:solidFill>
                <a:latin typeface="American Typewriter"/>
                <a:cs typeface="American Typewriter"/>
              </a:rPr>
              <a:t>input is necessary to the game &amp; game designer. </a:t>
            </a:r>
            <a:r>
              <a:rPr lang="en-US" dirty="0" smtClean="0">
                <a:solidFill>
                  <a:srgbClr val="C3D69B"/>
                </a:solidFill>
                <a:latin typeface="American Typewriter"/>
                <a:cs typeface="American Typewriter"/>
              </a:rPr>
              <a:t>Game designer’s creativity </a:t>
            </a:r>
            <a:r>
              <a:rPr lang="en-US" dirty="0">
                <a:solidFill>
                  <a:srgbClr val="FFFFFF"/>
                </a:solidFill>
                <a:latin typeface="American Typewriter"/>
                <a:cs typeface="American Typewriter"/>
              </a:rPr>
              <a:t>is </a:t>
            </a:r>
            <a:r>
              <a:rPr lang="en-US" dirty="0" smtClean="0">
                <a:solidFill>
                  <a:srgbClr val="FFFFFF"/>
                </a:solidFill>
                <a:latin typeface="American Typewriter"/>
                <a:cs typeface="American Typewriter"/>
              </a:rPr>
              <a:t>(obviously) necessary for </a:t>
            </a:r>
            <a:r>
              <a:rPr lang="en-US" dirty="0">
                <a:solidFill>
                  <a:srgbClr val="FFFFFF"/>
                </a:solidFill>
                <a:latin typeface="American Typewriter"/>
                <a:cs typeface="American Typewriter"/>
              </a:rPr>
              <a:t>the </a:t>
            </a:r>
            <a:r>
              <a:rPr lang="en-US" dirty="0" smtClean="0">
                <a:solidFill>
                  <a:srgbClr val="FFFFFF"/>
                </a:solidFill>
                <a:latin typeface="American Typewriter"/>
                <a:cs typeface="American Typewriter"/>
              </a:rPr>
              <a:t>game to exist</a:t>
            </a:r>
            <a:r>
              <a:rPr lang="en-US" dirty="0" smtClean="0">
                <a:solidFill>
                  <a:srgbClr val="000000"/>
                </a:solidFill>
                <a:latin typeface="American Typewriter"/>
                <a:cs typeface="American Typewriter"/>
              </a:rPr>
              <a:t>. </a:t>
            </a:r>
          </a:p>
          <a:p>
            <a:endParaRPr lang="en-US" dirty="0">
              <a:latin typeface="American Typewriter"/>
              <a:cs typeface="American Typewriter"/>
            </a:endParaRPr>
          </a:p>
          <a:p>
            <a:endParaRPr lang="en-US" dirty="0" smtClean="0">
              <a:latin typeface="American Typewriter"/>
              <a:cs typeface="American Typewriter"/>
            </a:endParaRPr>
          </a:p>
          <a:p>
            <a:endParaRPr lang="en-US" dirty="0">
              <a:latin typeface="American Typewriter"/>
              <a:cs typeface="American Typewriter"/>
            </a:endParaRPr>
          </a:p>
          <a:p>
            <a:endParaRPr lang="en-US" dirty="0" smtClean="0">
              <a:latin typeface="American Typewriter"/>
              <a:cs typeface="American Typewriter"/>
            </a:endParaRPr>
          </a:p>
          <a:p>
            <a:pPr marL="0" indent="0">
              <a:buNone/>
            </a:pPr>
            <a:endParaRPr lang="en-US" dirty="0">
              <a:latin typeface="American Typewriter"/>
              <a:cs typeface="American Typewriter"/>
            </a:endParaRPr>
          </a:p>
          <a:p>
            <a:endParaRPr lang="en-US" dirty="0" smtClean="0">
              <a:latin typeface="American Typewriter"/>
              <a:cs typeface="American Typewriter"/>
            </a:endParaRPr>
          </a:p>
          <a:p>
            <a:r>
              <a:rPr lang="en-US" b="1" dirty="0">
                <a:solidFill>
                  <a:srgbClr val="FFFF00"/>
                </a:solidFill>
                <a:latin typeface="American Typewriter"/>
                <a:cs typeface="American Typewriter"/>
              </a:rPr>
              <a:t>Video-games: </a:t>
            </a:r>
            <a:r>
              <a:rPr lang="en-US" b="1" dirty="0">
                <a:solidFill>
                  <a:srgbClr val="FFFFFF"/>
                </a:solidFill>
                <a:latin typeface="American Typewriter"/>
                <a:cs typeface="American Typewriter"/>
              </a:rPr>
              <a:t>Either </a:t>
            </a:r>
            <a:r>
              <a:rPr lang="en-US" b="1" i="1" dirty="0">
                <a:solidFill>
                  <a:srgbClr val="FF0000"/>
                </a:solidFill>
                <a:latin typeface="American Typewriter"/>
                <a:cs typeface="American Typewriter"/>
              </a:rPr>
              <a:t>exception</a:t>
            </a:r>
            <a:r>
              <a:rPr lang="en-US" dirty="0">
                <a:latin typeface="American Typewriter"/>
                <a:cs typeface="American Typewriter"/>
              </a:rPr>
              <a:t> </a:t>
            </a:r>
            <a:r>
              <a:rPr lang="en-US" dirty="0">
                <a:solidFill>
                  <a:srgbClr val="FFFFFF"/>
                </a:solidFill>
                <a:latin typeface="American Typewriter"/>
                <a:cs typeface="American Typewriter"/>
              </a:rPr>
              <a:t>where all creativity is connected (by design) </a:t>
            </a:r>
            <a:r>
              <a:rPr lang="en-US" b="1" dirty="0">
                <a:solidFill>
                  <a:schemeClr val="accent3">
                    <a:lumMod val="60000"/>
                    <a:lumOff val="40000"/>
                  </a:schemeClr>
                </a:solidFill>
                <a:latin typeface="American Typewriter"/>
                <a:cs typeface="American Typewriter"/>
              </a:rPr>
              <a:t>or</a:t>
            </a:r>
            <a:r>
              <a:rPr lang="en-US" dirty="0">
                <a:latin typeface="American Typewriter"/>
                <a:cs typeface="American Typewriter"/>
              </a:rPr>
              <a:t> </a:t>
            </a:r>
            <a:r>
              <a:rPr lang="en-US" b="1" i="1" dirty="0">
                <a:solidFill>
                  <a:srgbClr val="FF0000"/>
                </a:solidFill>
                <a:latin typeface="American Typewriter"/>
                <a:cs typeface="American Typewriter"/>
              </a:rPr>
              <a:t>more</a:t>
            </a:r>
            <a:r>
              <a:rPr lang="en-US" dirty="0">
                <a:latin typeface="American Typewriter"/>
                <a:cs typeface="American Typewriter"/>
              </a:rPr>
              <a:t> </a:t>
            </a:r>
            <a:r>
              <a:rPr lang="en-US" b="1" i="1" dirty="0">
                <a:solidFill>
                  <a:srgbClr val="FF0000"/>
                </a:solidFill>
                <a:latin typeface="American Typewriter"/>
                <a:cs typeface="American Typewriter"/>
              </a:rPr>
              <a:t>proof</a:t>
            </a:r>
            <a:r>
              <a:rPr lang="en-US" dirty="0">
                <a:latin typeface="American Typewriter"/>
                <a:cs typeface="American Typewriter"/>
              </a:rPr>
              <a:t> </a:t>
            </a:r>
            <a:r>
              <a:rPr lang="en-US" dirty="0">
                <a:solidFill>
                  <a:schemeClr val="bg1"/>
                </a:solidFill>
                <a:latin typeface="American Typewriter"/>
                <a:cs typeface="American Typewriter"/>
              </a:rPr>
              <a:t>that all creativity is connected generally</a:t>
            </a:r>
            <a:r>
              <a:rPr lang="en-US" b="1" dirty="0">
                <a:solidFill>
                  <a:schemeClr val="bg1"/>
                </a:solidFill>
                <a:latin typeface="American Typewriter"/>
                <a:cs typeface="American Typewriter"/>
              </a:rPr>
              <a:t>??? </a:t>
            </a:r>
          </a:p>
          <a:p>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5365096" y="2521391"/>
            <a:ext cx="2159251" cy="2153866"/>
          </a:xfrm>
          <a:prstGeom prst="rect">
            <a:avLst/>
          </a:prstGeom>
        </p:spPr>
      </p:pic>
      <p:pic>
        <p:nvPicPr>
          <p:cNvPr id="5" name="Picture 4" descr="800px-1_main_channe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3436" y="2938465"/>
            <a:ext cx="3115322" cy="1736792"/>
          </a:xfrm>
          <a:prstGeom prst="rect">
            <a:avLst/>
          </a:prstGeom>
        </p:spPr>
      </p:pic>
    </p:spTree>
    <p:extLst>
      <p:ext uri="{BB962C8B-B14F-4D97-AF65-F5344CB8AC3E}">
        <p14:creationId xmlns:p14="http://schemas.microsoft.com/office/powerpoint/2010/main" val="37795533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26593"/>
            <a:ext cx="5593666" cy="5399541"/>
          </a:xfrm>
        </p:spPr>
        <p:txBody>
          <a:bodyPr/>
          <a:lstStyle/>
          <a:p>
            <a:pPr marL="0" indent="0">
              <a:buNone/>
            </a:pPr>
            <a:r>
              <a:rPr lang="en-US" sz="4400" dirty="0" smtClean="0">
                <a:solidFill>
                  <a:srgbClr val="FFFF00"/>
                </a:solidFill>
              </a:rPr>
              <a:t> …Evolving a</a:t>
            </a:r>
          </a:p>
          <a:p>
            <a:pPr marL="0" indent="0">
              <a:buNone/>
            </a:pPr>
            <a:r>
              <a:rPr lang="en-US" sz="4400" dirty="0" smtClean="0">
                <a:solidFill>
                  <a:srgbClr val="FFFF00"/>
                </a:solidFill>
              </a:rPr>
              <a:t> </a:t>
            </a:r>
            <a:r>
              <a:rPr lang="en-US" sz="4400" b="1" i="1" dirty="0" smtClean="0">
                <a:solidFill>
                  <a:srgbClr val="FFFF00"/>
                </a:solidFill>
                <a:latin typeface="Apple Chancery"/>
                <a:cs typeface="Apple Chancery"/>
              </a:rPr>
              <a:t>single standard</a:t>
            </a:r>
            <a:r>
              <a:rPr lang="en-US" sz="4400" dirty="0" smtClean="0">
                <a:solidFill>
                  <a:srgbClr val="FFFF00"/>
                </a:solidFill>
              </a:rPr>
              <a:t>:</a:t>
            </a:r>
          </a:p>
          <a:p>
            <a:endParaRPr lang="en-US" sz="2800" dirty="0"/>
          </a:p>
          <a:p>
            <a:r>
              <a:rPr lang="en-US" sz="2800" dirty="0" smtClean="0">
                <a:solidFill>
                  <a:srgbClr val="FFFFFF"/>
                </a:solidFill>
                <a:latin typeface="+mn-lt"/>
              </a:rPr>
              <a:t>For</a:t>
            </a:r>
            <a:r>
              <a:rPr lang="en-US" sz="2800" dirty="0" smtClean="0">
                <a:latin typeface="+mn-lt"/>
              </a:rPr>
              <a:t> </a:t>
            </a:r>
            <a:r>
              <a:rPr lang="en-US" sz="2800" b="1" dirty="0" smtClean="0">
                <a:solidFill>
                  <a:schemeClr val="tx2">
                    <a:lumMod val="60000"/>
                    <a:lumOff val="40000"/>
                  </a:schemeClr>
                </a:solidFill>
                <a:latin typeface="+mn-lt"/>
              </a:rPr>
              <a:t>CREATORS</a:t>
            </a:r>
            <a:r>
              <a:rPr lang="en-US" sz="2800" dirty="0" smtClean="0">
                <a:latin typeface="+mn-lt"/>
              </a:rPr>
              <a:t> </a:t>
            </a:r>
            <a:r>
              <a:rPr lang="en-US" sz="2800" b="1" dirty="0" smtClean="0">
                <a:solidFill>
                  <a:srgbClr val="FFFFFF"/>
                </a:solidFill>
                <a:latin typeface="+mn-lt"/>
              </a:rPr>
              <a:t>as</a:t>
            </a:r>
            <a:r>
              <a:rPr lang="en-US" sz="2800" dirty="0" smtClean="0">
                <a:latin typeface="+mn-lt"/>
              </a:rPr>
              <a:t> </a:t>
            </a:r>
            <a:r>
              <a:rPr lang="en-US" sz="2800" b="1" dirty="0" smtClean="0">
                <a:solidFill>
                  <a:schemeClr val="accent2"/>
                </a:solidFill>
                <a:latin typeface="+mn-lt"/>
              </a:rPr>
              <a:t>USERS</a:t>
            </a:r>
            <a:r>
              <a:rPr lang="en-US" sz="2800" dirty="0" smtClean="0">
                <a:solidFill>
                  <a:srgbClr val="FFFFFF"/>
                </a:solidFill>
                <a:latin typeface="+mn-lt"/>
              </a:rPr>
              <a:t>,</a:t>
            </a:r>
            <a:r>
              <a:rPr lang="en-US" sz="2800" b="1" dirty="0" smtClean="0">
                <a:solidFill>
                  <a:srgbClr val="FFFFFF"/>
                </a:solidFill>
                <a:latin typeface="+mn-lt"/>
              </a:rPr>
              <a:t> </a:t>
            </a:r>
            <a:r>
              <a:rPr lang="en-US" sz="2800" b="1" dirty="0" smtClean="0">
                <a:solidFill>
                  <a:srgbClr val="FFFF00"/>
                </a:solidFill>
                <a:latin typeface="+mn-lt"/>
              </a:rPr>
              <a:t>&amp;</a:t>
            </a:r>
            <a:r>
              <a:rPr lang="en-US" sz="2800" dirty="0" smtClean="0">
                <a:solidFill>
                  <a:srgbClr val="FFFFFF"/>
                </a:solidFill>
                <a:latin typeface="+mn-lt"/>
              </a:rPr>
              <a:t> </a:t>
            </a:r>
            <a:endParaRPr lang="en-US" sz="2800" dirty="0">
              <a:solidFill>
                <a:srgbClr val="FFFFFF"/>
              </a:solidFill>
              <a:latin typeface="+mn-lt"/>
            </a:endParaRPr>
          </a:p>
          <a:p>
            <a:r>
              <a:rPr lang="en-US" sz="2800" dirty="0" smtClean="0">
                <a:solidFill>
                  <a:srgbClr val="FFFFFF"/>
                </a:solidFill>
                <a:latin typeface="+mn-lt"/>
              </a:rPr>
              <a:t>For </a:t>
            </a:r>
            <a:r>
              <a:rPr lang="en-US" sz="2800" b="1" dirty="0" smtClean="0">
                <a:solidFill>
                  <a:srgbClr val="C0504D"/>
                </a:solidFill>
                <a:latin typeface="+mn-lt"/>
              </a:rPr>
              <a:t>USERS</a:t>
            </a:r>
            <a:r>
              <a:rPr lang="en-US" sz="2800" dirty="0" smtClean="0">
                <a:latin typeface="+mn-lt"/>
              </a:rPr>
              <a:t> </a:t>
            </a:r>
            <a:r>
              <a:rPr lang="en-US" sz="2800" b="1" dirty="0" smtClean="0">
                <a:solidFill>
                  <a:srgbClr val="FFFFFF"/>
                </a:solidFill>
                <a:latin typeface="+mn-lt"/>
              </a:rPr>
              <a:t>as</a:t>
            </a:r>
            <a:r>
              <a:rPr lang="en-US" sz="2800" dirty="0" smtClean="0">
                <a:latin typeface="+mn-lt"/>
              </a:rPr>
              <a:t> </a:t>
            </a:r>
            <a:r>
              <a:rPr lang="en-US" sz="2800" b="1" dirty="0" smtClean="0">
                <a:solidFill>
                  <a:srgbClr val="558ED5"/>
                </a:solidFill>
                <a:latin typeface="+mn-lt"/>
              </a:rPr>
              <a:t>CREATORS</a:t>
            </a:r>
          </a:p>
          <a:p>
            <a:pPr marL="0" indent="0">
              <a:buNone/>
            </a:pPr>
            <a:endParaRPr lang="en-US" dirty="0">
              <a:solidFill>
                <a:srgbClr val="000000"/>
              </a:solidFill>
            </a:endParaRPr>
          </a:p>
          <a:p>
            <a:pPr marL="0" indent="0">
              <a:buNone/>
            </a:pPr>
            <a:endParaRPr lang="en-US" dirty="0" smtClean="0">
              <a:solidFill>
                <a:srgbClr val="000000"/>
              </a:solidFill>
            </a:endParaRPr>
          </a:p>
          <a:p>
            <a:pPr marL="0" indent="0">
              <a:buNone/>
            </a:pPr>
            <a:endParaRPr lang="en-US" dirty="0" smtClean="0">
              <a:solidFill>
                <a:srgbClr val="000000"/>
              </a:solidFill>
            </a:endParaRPr>
          </a:p>
          <a:p>
            <a:pPr marL="0" indent="0">
              <a:buNone/>
            </a:pPr>
            <a:endParaRPr lang="en-US" dirty="0">
              <a:solidFill>
                <a:srgbClr val="000000"/>
              </a:solidFill>
            </a:endParaRPr>
          </a:p>
          <a:p>
            <a:pPr marL="0" indent="0">
              <a:buNone/>
            </a:pPr>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4237190" y="3529372"/>
            <a:ext cx="4906810" cy="2371534"/>
          </a:xfrm>
          <a:prstGeom prst="rect">
            <a:avLst/>
          </a:prstGeom>
        </p:spPr>
      </p:pic>
      <p:pic>
        <p:nvPicPr>
          <p:cNvPr id="5" name="Picture 4"/>
          <p:cNvPicPr>
            <a:picLocks noChangeAspect="1"/>
          </p:cNvPicPr>
          <p:nvPr/>
        </p:nvPicPr>
        <p:blipFill>
          <a:blip r:embed="rId3"/>
          <a:stretch>
            <a:fillRect/>
          </a:stretch>
        </p:blipFill>
        <p:spPr>
          <a:xfrm>
            <a:off x="0" y="3174569"/>
            <a:ext cx="4237191" cy="2726338"/>
          </a:xfrm>
          <a:prstGeom prst="rect">
            <a:avLst/>
          </a:prstGeo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50866" y="326593"/>
            <a:ext cx="2635934" cy="3093701"/>
          </a:xfrm>
          <a:prstGeom prst="rect">
            <a:avLst/>
          </a:prstGeom>
        </p:spPr>
      </p:pic>
    </p:spTree>
    <p:extLst>
      <p:ext uri="{BB962C8B-B14F-4D97-AF65-F5344CB8AC3E}">
        <p14:creationId xmlns:p14="http://schemas.microsoft.com/office/powerpoint/2010/main" val="34170961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8" cy="1170696"/>
          </a:xfrm>
        </p:spPr>
        <p:txBody>
          <a:bodyPr>
            <a:normAutofit/>
          </a:bodyPr>
          <a:lstStyle/>
          <a:p>
            <a:r>
              <a:rPr lang="en-US" sz="4400" b="1" dirty="0" smtClean="0">
                <a:solidFill>
                  <a:srgbClr val="FFFF00"/>
                </a:solidFill>
                <a:latin typeface="+mn-lt"/>
              </a:rPr>
              <a:t>   Right to Remix/Mod/</a:t>
            </a:r>
            <a:r>
              <a:rPr lang="en-US" sz="4400" b="1" dirty="0" err="1" smtClean="0">
                <a:solidFill>
                  <a:schemeClr val="accent5"/>
                </a:solidFill>
                <a:latin typeface="+mn-lt"/>
              </a:rPr>
              <a:t>CREAtE</a:t>
            </a:r>
            <a:r>
              <a:rPr lang="en-US" sz="4400" b="1" dirty="0" smtClean="0">
                <a:solidFill>
                  <a:schemeClr val="accent5"/>
                </a:solidFill>
                <a:latin typeface="+mn-lt"/>
              </a:rPr>
              <a:t> </a:t>
            </a:r>
            <a:r>
              <a:rPr lang="en-US" sz="4400" b="1" dirty="0" smtClean="0">
                <a:solidFill>
                  <a:srgbClr val="FFFF00"/>
                </a:solidFill>
                <a:latin typeface="+mn-lt"/>
              </a:rPr>
              <a:t>?</a:t>
            </a:r>
            <a:endParaRPr lang="en-US" sz="4400" b="1" dirty="0">
              <a:solidFill>
                <a:srgbClr val="FFFF00"/>
              </a:solidFill>
              <a:latin typeface="+mn-lt"/>
            </a:endParaRPr>
          </a:p>
        </p:txBody>
      </p:sp>
      <p:sp>
        <p:nvSpPr>
          <p:cNvPr id="3" name="Content Placeholder 2"/>
          <p:cNvSpPr>
            <a:spLocks noGrp="1"/>
          </p:cNvSpPr>
          <p:nvPr>
            <p:ph sz="quarter" idx="10"/>
          </p:nvPr>
        </p:nvSpPr>
        <p:spPr>
          <a:xfrm>
            <a:off x="115454" y="1170696"/>
            <a:ext cx="5957391" cy="4881209"/>
          </a:xfrm>
        </p:spPr>
        <p:txBody>
          <a:bodyPr>
            <a:normAutofit lnSpcReduction="10000"/>
          </a:bodyPr>
          <a:lstStyle/>
          <a:p>
            <a:pPr marL="0" indent="0">
              <a:buNone/>
            </a:pPr>
            <a:r>
              <a:rPr lang="en-US" sz="4400" b="1" dirty="0" smtClean="0">
                <a:solidFill>
                  <a:srgbClr val="FF0000"/>
                </a:solidFill>
              </a:rPr>
              <a:t>“</a:t>
            </a:r>
            <a:r>
              <a:rPr lang="en-US" sz="4400" b="1" dirty="0">
                <a:solidFill>
                  <a:srgbClr val="FF0000"/>
                </a:solidFill>
              </a:rPr>
              <a:t>Right </a:t>
            </a:r>
            <a:r>
              <a:rPr lang="en-US" sz="4400" b="1" dirty="0">
                <a:solidFill>
                  <a:srgbClr val="8EB4E3"/>
                </a:solidFill>
              </a:rPr>
              <a:t>to</a:t>
            </a:r>
            <a:r>
              <a:rPr lang="en-US" sz="4400" b="1" dirty="0">
                <a:solidFill>
                  <a:srgbClr val="FF0000"/>
                </a:solidFill>
              </a:rPr>
              <a:t> </a:t>
            </a:r>
            <a:r>
              <a:rPr lang="en-US" sz="4400" b="1" dirty="0" err="1" smtClean="0">
                <a:solidFill>
                  <a:srgbClr val="FF0000"/>
                </a:solidFill>
              </a:rPr>
              <a:t>CREAtE</a:t>
            </a:r>
            <a:r>
              <a:rPr lang="en-US" sz="4400" b="1" dirty="0" smtClean="0">
                <a:solidFill>
                  <a:srgbClr val="FF0000"/>
                </a:solidFill>
              </a:rPr>
              <a:t>” </a:t>
            </a:r>
            <a:endParaRPr lang="en-US" sz="4400" b="1" dirty="0">
              <a:solidFill>
                <a:srgbClr val="FF0000"/>
              </a:solidFill>
            </a:endParaRPr>
          </a:p>
          <a:p>
            <a:pPr marL="0" indent="0">
              <a:buNone/>
            </a:pPr>
            <a:r>
              <a:rPr lang="en-US" sz="4400" b="1" dirty="0" smtClean="0">
                <a:solidFill>
                  <a:srgbClr val="FFFF00"/>
                </a:solidFill>
              </a:rPr>
              <a:t>  Not</a:t>
            </a:r>
            <a:r>
              <a:rPr lang="en-US" sz="4400" b="1" dirty="0" smtClean="0">
                <a:solidFill>
                  <a:schemeClr val="accent5"/>
                </a:solidFill>
              </a:rPr>
              <a:t> </a:t>
            </a:r>
            <a:r>
              <a:rPr lang="en-US" sz="4400" b="1" dirty="0">
                <a:solidFill>
                  <a:srgbClr val="8EB4E3"/>
                </a:solidFill>
              </a:rPr>
              <a:t>“Right </a:t>
            </a:r>
            <a:r>
              <a:rPr lang="en-US" sz="4400" b="1" dirty="0">
                <a:solidFill>
                  <a:srgbClr val="FF0000"/>
                </a:solidFill>
              </a:rPr>
              <a:t>in the </a:t>
            </a:r>
            <a:r>
              <a:rPr lang="en-US" sz="4400" b="1" dirty="0" smtClean="0">
                <a:solidFill>
                  <a:srgbClr val="FF0000"/>
                </a:solidFill>
              </a:rPr>
              <a:t> </a:t>
            </a:r>
          </a:p>
          <a:p>
            <a:pPr marL="0" indent="0">
              <a:buNone/>
            </a:pPr>
            <a:r>
              <a:rPr lang="en-US" sz="4400" b="1" dirty="0">
                <a:solidFill>
                  <a:srgbClr val="8EB4E3"/>
                </a:solidFill>
              </a:rPr>
              <a:t> </a:t>
            </a:r>
            <a:r>
              <a:rPr lang="en-US" sz="4400" b="1" dirty="0" smtClean="0">
                <a:solidFill>
                  <a:srgbClr val="8EB4E3"/>
                </a:solidFill>
              </a:rPr>
              <a:t>          Creation</a:t>
            </a:r>
            <a:r>
              <a:rPr lang="en-US" sz="4400" b="1" dirty="0">
                <a:solidFill>
                  <a:srgbClr val="8EB4E3"/>
                </a:solidFill>
              </a:rPr>
              <a:t>” </a:t>
            </a:r>
            <a:endParaRPr lang="en-US" sz="4400" b="1" dirty="0" smtClean="0">
              <a:solidFill>
                <a:srgbClr val="8EB4E3"/>
              </a:solidFill>
            </a:endParaRPr>
          </a:p>
          <a:p>
            <a:pPr marL="0" indent="0">
              <a:lnSpc>
                <a:spcPct val="110000"/>
              </a:lnSpc>
              <a:buNone/>
            </a:pPr>
            <a:r>
              <a:rPr lang="en-US" sz="3600" b="1" dirty="0">
                <a:solidFill>
                  <a:schemeClr val="bg1"/>
                </a:solidFill>
                <a:latin typeface="+mn-lt"/>
                <a:cs typeface="Lucida Console"/>
              </a:rPr>
              <a:t>Right to Remix-</a:t>
            </a:r>
            <a:r>
              <a:rPr lang="en-US" sz="3600" b="1" dirty="0" err="1">
                <a:solidFill>
                  <a:schemeClr val="bg1"/>
                </a:solidFill>
                <a:latin typeface="+mn-lt"/>
                <a:cs typeface="Lucida Console"/>
              </a:rPr>
              <a:t>CREAtE</a:t>
            </a:r>
            <a:r>
              <a:rPr lang="en-US" sz="3600" b="1" dirty="0">
                <a:solidFill>
                  <a:schemeClr val="bg1"/>
                </a:solidFill>
                <a:latin typeface="+mn-lt"/>
                <a:cs typeface="Lucida Console"/>
              </a:rPr>
              <a:t>-Mod as a creative/expressive right </a:t>
            </a:r>
            <a:r>
              <a:rPr lang="en-US" sz="3600" b="1" dirty="0">
                <a:solidFill>
                  <a:schemeClr val="tx2">
                    <a:lumMod val="40000"/>
                    <a:lumOff val="60000"/>
                  </a:schemeClr>
                </a:solidFill>
                <a:latin typeface="+mn-lt"/>
                <a:cs typeface="Lucida Console"/>
              </a:rPr>
              <a:t>rather than</a:t>
            </a:r>
            <a:r>
              <a:rPr lang="en-US" sz="3600" b="1" dirty="0">
                <a:solidFill>
                  <a:schemeClr val="bg1"/>
                </a:solidFill>
                <a:latin typeface="+mn-lt"/>
                <a:cs typeface="Lucida Console"/>
              </a:rPr>
              <a:t> an IP right</a:t>
            </a:r>
            <a:r>
              <a:rPr lang="en-US" sz="3600" b="1" dirty="0" smtClean="0">
                <a:solidFill>
                  <a:schemeClr val="bg1"/>
                </a:solidFill>
                <a:latin typeface="+mn-lt"/>
                <a:cs typeface="Lucida Console"/>
              </a:rPr>
              <a:t>/property protection.</a:t>
            </a:r>
            <a:endParaRPr lang="en-US" sz="3600" b="1" dirty="0">
              <a:solidFill>
                <a:schemeClr val="bg1"/>
              </a:solidFill>
              <a:latin typeface="+mn-lt"/>
              <a:cs typeface="Lucida Console"/>
            </a:endParaRPr>
          </a:p>
          <a:p>
            <a:pPr marL="0" indent="0">
              <a:buNone/>
            </a:pPr>
            <a:endParaRPr lang="en-US" sz="4400" b="1" dirty="0">
              <a:solidFill>
                <a:schemeClr val="accent5"/>
              </a:solidFill>
            </a:endParaRPr>
          </a:p>
          <a:p>
            <a:endParaRPr lang="en-US" b="1" i="1" u="sng" dirty="0"/>
          </a:p>
          <a:p>
            <a:pPr marL="0" indent="0">
              <a:buNone/>
            </a:pPr>
            <a:endParaRPr lang="en-US" b="1" i="1" u="sng" dirty="0"/>
          </a:p>
          <a:p>
            <a:endParaRPr lang="en-US" dirty="0"/>
          </a:p>
          <a:p>
            <a:endParaRPr lang="en-US" dirty="0"/>
          </a:p>
        </p:txBody>
      </p:sp>
      <p:pic>
        <p:nvPicPr>
          <p:cNvPr id="4" name="Content Placeholder 3" descr="IMG_0009.jpg"/>
          <p:cNvPicPr>
            <a:picLocks noChangeAspect="1"/>
          </p:cNvPicPr>
          <p:nvPr/>
        </p:nvPicPr>
        <p:blipFill rotWithShape="1">
          <a:blip r:embed="rId2" cstate="screen">
            <a:extLst>
              <a:ext uri="{28A0092B-C50C-407E-A947-70E740481C1C}">
                <a14:useLocalDpi xmlns:a14="http://schemas.microsoft.com/office/drawing/2010/main"/>
              </a:ext>
            </a:extLst>
          </a:blip>
          <a:srcRect l="-608" r="-853"/>
          <a:stretch/>
        </p:blipFill>
        <p:spPr>
          <a:xfrm>
            <a:off x="6072846" y="1527858"/>
            <a:ext cx="3071153" cy="4244368"/>
          </a:xfrm>
          <a:prstGeom prst="rect">
            <a:avLst/>
          </a:prstGeom>
        </p:spPr>
      </p:pic>
    </p:spTree>
    <p:extLst>
      <p:ext uri="{BB962C8B-B14F-4D97-AF65-F5344CB8AC3E}">
        <p14:creationId xmlns:p14="http://schemas.microsoft.com/office/powerpoint/2010/main" val="79678044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       Pause once again…</a:t>
            </a:r>
            <a:endParaRPr lang="en-US" sz="4800" b="1" dirty="0">
              <a:solidFill>
                <a:srgbClr val="FFFF00"/>
              </a:solidFill>
              <a:latin typeface="+mn-lt"/>
            </a:endParaRPr>
          </a:p>
        </p:txBody>
      </p:sp>
      <p:pic>
        <p:nvPicPr>
          <p:cNvPr id="4" name="Content Placeholder 3" descr="imgres-2.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536" r="-534" b="-3218"/>
          <a:stretch/>
        </p:blipFill>
        <p:spPr>
          <a:xfrm>
            <a:off x="2389909" y="1408133"/>
            <a:ext cx="4364182" cy="4456957"/>
          </a:xfrm>
        </p:spPr>
      </p:pic>
    </p:spTree>
    <p:extLst>
      <p:ext uri="{BB962C8B-B14F-4D97-AF65-F5344CB8AC3E}">
        <p14:creationId xmlns:p14="http://schemas.microsoft.com/office/powerpoint/2010/main" val="16182006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82115" y="1782917"/>
            <a:ext cx="7104684" cy="4318000"/>
          </a:xfrm>
        </p:spPr>
        <p:txBody>
          <a:bodyPr>
            <a:normAutofit/>
          </a:bodyPr>
          <a:lstStyle/>
          <a:p>
            <a:pPr marL="0" indent="0">
              <a:buNone/>
            </a:pPr>
            <a:r>
              <a:rPr lang="en-US" sz="9600" dirty="0" smtClean="0">
                <a:solidFill>
                  <a:srgbClr val="FFFF00"/>
                </a:solidFill>
                <a:latin typeface="Apple Chancery"/>
                <a:cs typeface="Apple Chancery"/>
              </a:rPr>
              <a:t>Reactions?</a:t>
            </a:r>
            <a:endParaRPr lang="en-US" sz="9600" dirty="0">
              <a:solidFill>
                <a:srgbClr val="FFFF00"/>
              </a:solidFill>
              <a:latin typeface="Apple Chancery"/>
              <a:cs typeface="Apple Chancery"/>
            </a:endParaRPr>
          </a:p>
        </p:txBody>
      </p:sp>
    </p:spTree>
    <p:extLst>
      <p:ext uri="{BB962C8B-B14F-4D97-AF65-F5344CB8AC3E}">
        <p14:creationId xmlns:p14="http://schemas.microsoft.com/office/powerpoint/2010/main" val="20473013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6781"/>
          </a:xfrm>
        </p:spPr>
        <p:txBody>
          <a:bodyPr>
            <a:noAutofit/>
          </a:bodyPr>
          <a:lstStyle/>
          <a:p>
            <a:r>
              <a:rPr lang="en-US" sz="3600" b="1" dirty="0" smtClean="0">
                <a:latin typeface="+mn-lt"/>
              </a:rPr>
              <a:t> </a:t>
            </a:r>
            <a:r>
              <a:rPr lang="en-US" sz="3600" b="1" dirty="0" smtClean="0">
                <a:solidFill>
                  <a:srgbClr val="FFFF00"/>
                </a:solidFill>
                <a:latin typeface="+mn-lt"/>
              </a:rPr>
              <a:t>One more </a:t>
            </a:r>
            <a:r>
              <a:rPr lang="en-US" sz="3600" dirty="0" smtClean="0">
                <a:solidFill>
                  <a:srgbClr val="FFFF00"/>
                </a:solidFill>
                <a:latin typeface="+mn-lt"/>
              </a:rPr>
              <a:t>(</a:t>
            </a:r>
            <a:r>
              <a:rPr lang="en-US" sz="3600" dirty="0" smtClean="0">
                <a:solidFill>
                  <a:srgbClr val="FF6600"/>
                </a:solidFill>
                <a:latin typeface="+mn-lt"/>
              </a:rPr>
              <a:t>wild</a:t>
            </a:r>
            <a:r>
              <a:rPr lang="en-US" sz="3600" dirty="0" smtClean="0">
                <a:solidFill>
                  <a:schemeClr val="tx2"/>
                </a:solidFill>
                <a:latin typeface="+mn-lt"/>
              </a:rPr>
              <a:t> </a:t>
            </a:r>
            <a:r>
              <a:rPr lang="en-US" sz="3600" dirty="0" smtClean="0">
                <a:solidFill>
                  <a:schemeClr val="tx2">
                    <a:lumMod val="40000"/>
                    <a:lumOff val="60000"/>
                  </a:schemeClr>
                </a:solidFill>
                <a:latin typeface="+mn-lt"/>
              </a:rPr>
              <a:t>&amp;</a:t>
            </a:r>
            <a:r>
              <a:rPr lang="en-US" sz="3600" dirty="0" smtClean="0">
                <a:solidFill>
                  <a:schemeClr val="tx2"/>
                </a:solidFill>
                <a:latin typeface="+mn-lt"/>
              </a:rPr>
              <a:t> </a:t>
            </a:r>
            <a:r>
              <a:rPr lang="en-US" sz="3600" dirty="0" smtClean="0">
                <a:solidFill>
                  <a:srgbClr val="FF0000"/>
                </a:solidFill>
                <a:latin typeface="+mn-lt"/>
              </a:rPr>
              <a:t>crazy</a:t>
            </a:r>
            <a:r>
              <a:rPr lang="en-US" sz="3600" dirty="0" smtClean="0">
                <a:solidFill>
                  <a:srgbClr val="FFFF00"/>
                </a:solidFill>
                <a:latin typeface="+mn-lt"/>
              </a:rPr>
              <a:t>) </a:t>
            </a:r>
            <a:r>
              <a:rPr lang="en-US" sz="3600" b="1" dirty="0" smtClean="0">
                <a:solidFill>
                  <a:srgbClr val="FFFF00"/>
                </a:solidFill>
                <a:latin typeface="+mn-lt"/>
              </a:rPr>
              <a:t>thing on </a:t>
            </a:r>
            <a:r>
              <a:rPr lang="en-US" sz="3600" b="1" dirty="0" smtClean="0">
                <a:solidFill>
                  <a:srgbClr val="008000"/>
                </a:solidFill>
                <a:latin typeface="Apple Chancery"/>
                <a:cs typeface="Apple Chancery"/>
              </a:rPr>
              <a:t>freedoms</a:t>
            </a:r>
            <a:endParaRPr lang="en-US" sz="3600" b="1" dirty="0"/>
          </a:p>
        </p:txBody>
      </p:sp>
      <p:sp>
        <p:nvSpPr>
          <p:cNvPr id="3" name="Content Placeholder 2"/>
          <p:cNvSpPr>
            <a:spLocks noGrp="1"/>
          </p:cNvSpPr>
          <p:nvPr>
            <p:ph sz="quarter" idx="10"/>
          </p:nvPr>
        </p:nvSpPr>
        <p:spPr>
          <a:xfrm>
            <a:off x="242958" y="1126780"/>
            <a:ext cx="5389216" cy="5285629"/>
          </a:xfrm>
        </p:spPr>
        <p:txBody>
          <a:bodyPr>
            <a:normAutofit/>
          </a:bodyPr>
          <a:lstStyle/>
          <a:p>
            <a:pPr marL="0" indent="0">
              <a:buNone/>
            </a:pPr>
            <a:r>
              <a:rPr lang="en-US" sz="2800" dirty="0" smtClean="0">
                <a:solidFill>
                  <a:srgbClr val="008000"/>
                </a:solidFill>
                <a:latin typeface="+mn-lt"/>
                <a:cs typeface="Lucida Console"/>
              </a:rPr>
              <a:t>Economic growth</a:t>
            </a:r>
            <a:r>
              <a:rPr lang="en-US" sz="2800" dirty="0" smtClean="0">
                <a:latin typeface="+mn-lt"/>
                <a:cs typeface="Lucida Console"/>
              </a:rPr>
              <a:t> </a:t>
            </a:r>
            <a:r>
              <a:rPr lang="en-US" sz="2800" dirty="0" smtClean="0">
                <a:solidFill>
                  <a:srgbClr val="FFFFFF"/>
                </a:solidFill>
                <a:latin typeface="+mn-lt"/>
                <a:cs typeface="Lucida Console"/>
              </a:rPr>
              <a:t>&amp;</a:t>
            </a:r>
            <a:r>
              <a:rPr lang="en-US" sz="2800" dirty="0" smtClean="0">
                <a:latin typeface="+mn-lt"/>
                <a:cs typeface="Lucida Console"/>
              </a:rPr>
              <a:t> </a:t>
            </a:r>
            <a:r>
              <a:rPr lang="en-US" sz="2800" dirty="0" smtClean="0">
                <a:solidFill>
                  <a:srgbClr val="FF0000"/>
                </a:solidFill>
                <a:latin typeface="+mn-lt"/>
                <a:cs typeface="Lucida Console"/>
              </a:rPr>
              <a:t>IP freedoms </a:t>
            </a:r>
            <a:r>
              <a:rPr lang="en-US" sz="2800" dirty="0" smtClean="0">
                <a:solidFill>
                  <a:srgbClr val="FFFFFF"/>
                </a:solidFill>
                <a:latin typeface="+mn-lt"/>
                <a:cs typeface="Lucida Console"/>
              </a:rPr>
              <a:t>(freedom </a:t>
            </a:r>
            <a:r>
              <a:rPr lang="en-US" sz="2800" b="1" dirty="0" smtClean="0">
                <a:solidFill>
                  <a:srgbClr val="0000FF"/>
                </a:solidFill>
                <a:latin typeface="+mn-lt"/>
                <a:cs typeface="Lucida Console"/>
              </a:rPr>
              <a:t>from</a:t>
            </a:r>
            <a:r>
              <a:rPr lang="en-US" sz="2800" dirty="0" smtClean="0">
                <a:solidFill>
                  <a:schemeClr val="tx1">
                    <a:lumMod val="85000"/>
                    <a:lumOff val="15000"/>
                  </a:schemeClr>
                </a:solidFill>
                <a:latin typeface="+mn-lt"/>
                <a:cs typeface="Lucida Console"/>
              </a:rPr>
              <a:t> </a:t>
            </a:r>
            <a:r>
              <a:rPr lang="en-US" sz="2800" dirty="0" smtClean="0">
                <a:solidFill>
                  <a:srgbClr val="FFFFFF"/>
                </a:solidFill>
                <a:latin typeface="+mn-lt"/>
                <a:cs typeface="Lucida Console"/>
              </a:rPr>
              <a:t>IP) – </a:t>
            </a:r>
            <a:r>
              <a:rPr lang="en-US" sz="2800" i="1" dirty="0" smtClean="0">
                <a:solidFill>
                  <a:srgbClr val="FFFFFF"/>
                </a:solidFill>
                <a:latin typeface="+mn-lt"/>
                <a:cs typeface="Lucida Console"/>
              </a:rPr>
              <a:t>Where would a data-crunch take us?</a:t>
            </a:r>
            <a:endParaRPr lang="en-US" sz="2800" i="1" dirty="0" smtClean="0">
              <a:solidFill>
                <a:srgbClr val="FFFF00"/>
              </a:solidFill>
              <a:latin typeface="+mn-lt"/>
              <a:cs typeface="Lucida Console"/>
            </a:endParaRPr>
          </a:p>
          <a:p>
            <a:pPr marL="0" indent="0">
              <a:buNone/>
            </a:pPr>
            <a:r>
              <a:rPr lang="en-US" sz="2800" dirty="0" smtClean="0">
                <a:solidFill>
                  <a:srgbClr val="FFFF00"/>
                </a:solidFill>
                <a:latin typeface="+mn-lt"/>
                <a:cs typeface="Lucida Console"/>
              </a:rPr>
              <a:t>“</a:t>
            </a:r>
            <a:r>
              <a:rPr lang="en-US" sz="2800" b="1" i="1" dirty="0" smtClean="0">
                <a:solidFill>
                  <a:srgbClr val="FFFF00"/>
                </a:solidFill>
                <a:latin typeface="+mn-lt"/>
                <a:cs typeface="Lucida Console"/>
              </a:rPr>
              <a:t>It seems simple, really</a:t>
            </a:r>
            <a:r>
              <a:rPr lang="en-US" sz="2800" dirty="0" smtClean="0">
                <a:solidFill>
                  <a:srgbClr val="FFFF00"/>
                </a:solidFill>
                <a:latin typeface="+mn-lt"/>
                <a:cs typeface="Lucida Console"/>
              </a:rPr>
              <a:t>” </a:t>
            </a:r>
            <a:r>
              <a:rPr lang="en-US" sz="2800" dirty="0" smtClean="0">
                <a:solidFill>
                  <a:srgbClr val="FFFFFF"/>
                </a:solidFill>
                <a:latin typeface="+mn-lt"/>
                <a:cs typeface="Lucida Console"/>
              </a:rPr>
              <a:t>(Kevin Smith @ Duke) </a:t>
            </a:r>
          </a:p>
          <a:p>
            <a:pPr marL="0" indent="0">
              <a:buNone/>
            </a:pPr>
            <a:r>
              <a:rPr lang="en-US" sz="2800" b="1" dirty="0" smtClean="0">
                <a:solidFill>
                  <a:schemeClr val="bg1"/>
                </a:solidFill>
                <a:latin typeface="+mn-lt"/>
                <a:cs typeface="Lucida Console"/>
              </a:rPr>
              <a:t>CORRELATES STRONG ECONOMIES &amp; WEAK IP LAWS</a:t>
            </a:r>
          </a:p>
          <a:p>
            <a:pPr marL="0" indent="0">
              <a:buNone/>
            </a:pPr>
            <a:r>
              <a:rPr lang="en-US" sz="2800" b="1" dirty="0" smtClean="0">
                <a:solidFill>
                  <a:schemeClr val="bg1"/>
                </a:solidFill>
                <a:latin typeface="+mn-lt"/>
                <a:cs typeface="Lucida Console"/>
              </a:rPr>
              <a:t>(BRIC – Brazil, India, Russia and China)</a:t>
            </a:r>
          </a:p>
          <a:p>
            <a:pPr marL="0" indent="0">
              <a:buNone/>
            </a:pPr>
            <a:endParaRPr lang="en-US" b="1" dirty="0" smtClean="0">
              <a:solidFill>
                <a:srgbClr val="000000"/>
              </a:solidFill>
            </a:endParaRPr>
          </a:p>
          <a:p>
            <a:pPr marL="0" indent="0">
              <a:buNone/>
            </a:pPr>
            <a:endParaRPr lang="en-US" dirty="0">
              <a:solidFill>
                <a:srgbClr val="000000"/>
              </a:solidFill>
            </a:endParaRPr>
          </a:p>
          <a:p>
            <a:endParaRPr lang="en-US" dirty="0" smtClean="0">
              <a:solidFill>
                <a:srgbClr val="000000"/>
              </a:solidFill>
            </a:endParaRPr>
          </a:p>
          <a:p>
            <a:endParaRPr lang="en-US" i="1" dirty="0" smtClean="0">
              <a:solidFill>
                <a:srgbClr val="000000"/>
              </a:solidFill>
            </a:endParaRPr>
          </a:p>
          <a:p>
            <a:pPr marL="0" indent="0">
              <a:buNone/>
            </a:pPr>
            <a:endParaRPr lang="en-US" i="1" dirty="0" smtClean="0">
              <a:solidFill>
                <a:srgbClr val="000000"/>
              </a:solidFill>
            </a:endParaRPr>
          </a:p>
          <a:p>
            <a:endParaRPr lang="en-US" i="1" dirty="0" smtClean="0">
              <a:solidFill>
                <a:srgbClr val="000000"/>
              </a:solidFill>
            </a:endParaRPr>
          </a:p>
          <a:p>
            <a:endParaRPr lang="en-US" dirty="0" smtClean="0">
              <a:solidFill>
                <a:srgbClr val="000000"/>
              </a:solidFill>
            </a:endParaRPr>
          </a:p>
          <a:p>
            <a:endParaRPr lang="en-US" dirty="0">
              <a:solidFill>
                <a:srgbClr val="000000"/>
              </a:solidFill>
            </a:endParaRPr>
          </a:p>
        </p:txBody>
      </p:sp>
      <p:pic>
        <p:nvPicPr>
          <p:cNvPr id="5" name="Picture 4" descr="Screen Shot 2014-09-16 at 11.44.27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1960" y="1325218"/>
            <a:ext cx="2637431" cy="3600173"/>
          </a:xfrm>
          <a:prstGeom prst="rect">
            <a:avLst/>
          </a:prstGeom>
        </p:spPr>
      </p:pic>
      <p:sp>
        <p:nvSpPr>
          <p:cNvPr id="7" name="Rectangle 6"/>
          <p:cNvSpPr/>
          <p:nvPr/>
        </p:nvSpPr>
        <p:spPr>
          <a:xfrm>
            <a:off x="6351959" y="4939052"/>
            <a:ext cx="2637431" cy="646331"/>
          </a:xfrm>
          <a:prstGeom prst="rect">
            <a:avLst/>
          </a:prstGeom>
        </p:spPr>
        <p:txBody>
          <a:bodyPr wrap="square">
            <a:spAutoFit/>
          </a:bodyPr>
          <a:lstStyle/>
          <a:p>
            <a:r>
              <a:rPr lang="en-US" sz="1200" dirty="0">
                <a:solidFill>
                  <a:srgbClr val="000000"/>
                </a:solidFill>
                <a:cs typeface="Lucida Console"/>
                <a:hlinkClick r:id="rId3"/>
              </a:rPr>
              <a:t>http://blogs.library.duke.edu/scholcomm/2012/12/14/it-seems-simple-really/</a:t>
            </a:r>
            <a:endParaRPr lang="en-US" sz="1200" dirty="0">
              <a:solidFill>
                <a:schemeClr val="bg1"/>
              </a:solidFill>
              <a:cs typeface="Lucida Console"/>
            </a:endParaRPr>
          </a:p>
        </p:txBody>
      </p:sp>
    </p:spTree>
    <p:extLst>
      <p:ext uri="{BB962C8B-B14F-4D97-AF65-F5344CB8AC3E}">
        <p14:creationId xmlns:p14="http://schemas.microsoft.com/office/powerpoint/2010/main" val="707948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866900" y="307975"/>
            <a:ext cx="5410200" cy="5511800"/>
          </a:xfrm>
        </p:spPr>
      </p:pic>
    </p:spTree>
    <p:extLst>
      <p:ext uri="{BB962C8B-B14F-4D97-AF65-F5344CB8AC3E}">
        <p14:creationId xmlns:p14="http://schemas.microsoft.com/office/powerpoint/2010/main" val="2578525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6366"/>
            <a:ext cx="9144000" cy="1404895"/>
          </a:xfrm>
        </p:spPr>
        <p:txBody>
          <a:bodyPr>
            <a:normAutofit fontScale="90000"/>
          </a:bodyPr>
          <a:lstStyle/>
          <a:p>
            <a:r>
              <a:rPr lang="en-US" sz="4800" b="1" dirty="0" smtClean="0">
                <a:solidFill>
                  <a:srgbClr val="0000FF"/>
                </a:solidFill>
                <a:latin typeface="Apple Casual"/>
                <a:cs typeface="Apple Casual"/>
              </a:rPr>
              <a:t>    </a:t>
            </a:r>
            <a:r>
              <a:rPr lang="en-US" sz="4800" b="1" dirty="0" smtClean="0">
                <a:solidFill>
                  <a:srgbClr val="FFFF00"/>
                </a:solidFill>
                <a:latin typeface="Apple Casual"/>
                <a:cs typeface="Apple Casual"/>
              </a:rPr>
              <a:t>My Version: </a:t>
            </a:r>
            <a:r>
              <a:rPr lang="en-US" sz="3100" dirty="0" smtClean="0">
                <a:solidFill>
                  <a:schemeClr val="bg1"/>
                </a:solidFill>
              </a:rPr>
              <a:t>attempt </a:t>
            </a:r>
            <a:r>
              <a:rPr lang="en-US" sz="3100" dirty="0">
                <a:solidFill>
                  <a:schemeClr val="bg1"/>
                </a:solidFill>
              </a:rPr>
              <a:t>to correlate </a:t>
            </a:r>
            <a:r>
              <a:rPr lang="en-US" sz="3100" dirty="0" smtClean="0"/>
              <a:t/>
            </a:r>
            <a:br>
              <a:rPr lang="en-US" sz="3100" dirty="0" smtClean="0"/>
            </a:br>
            <a:r>
              <a:rPr lang="en-US" sz="3100" dirty="0" smtClean="0"/>
              <a:t>  </a:t>
            </a:r>
            <a:r>
              <a:rPr lang="en-US" sz="3100" dirty="0" smtClean="0">
                <a:solidFill>
                  <a:srgbClr val="008000"/>
                </a:solidFill>
              </a:rPr>
              <a:t>Economic </a:t>
            </a:r>
            <a:r>
              <a:rPr lang="en-US" sz="3100" dirty="0">
                <a:solidFill>
                  <a:srgbClr val="008000"/>
                </a:solidFill>
              </a:rPr>
              <a:t>Success </a:t>
            </a:r>
            <a:r>
              <a:rPr lang="en-US" sz="3100" dirty="0">
                <a:solidFill>
                  <a:srgbClr val="FFFFFF"/>
                </a:solidFill>
              </a:rPr>
              <a:t>&amp;</a:t>
            </a:r>
            <a:r>
              <a:rPr lang="en-US" sz="3100" dirty="0"/>
              <a:t> </a:t>
            </a:r>
            <a:r>
              <a:rPr lang="en-US" sz="3100" dirty="0" smtClean="0">
                <a:solidFill>
                  <a:srgbClr val="FF0000"/>
                </a:solidFill>
              </a:rPr>
              <a:t>Facilitating </a:t>
            </a:r>
            <a:r>
              <a:rPr lang="en-US" sz="3100" dirty="0">
                <a:solidFill>
                  <a:srgbClr val="FF0000"/>
                </a:solidFill>
              </a:rPr>
              <a:t>Creativity </a:t>
            </a:r>
            <a:r>
              <a:rPr lang="en-US" sz="3100" dirty="0">
                <a:solidFill>
                  <a:srgbClr val="CCFFCC"/>
                </a:solidFill>
              </a:rPr>
              <a:t>but </a:t>
            </a:r>
            <a:r>
              <a:rPr lang="en-US" sz="3100" u="sng" dirty="0">
                <a:solidFill>
                  <a:srgbClr val="CCFFCC"/>
                </a:solidFill>
              </a:rPr>
              <a:t>add</a:t>
            </a:r>
            <a:r>
              <a:rPr lang="en-US" sz="3100" dirty="0">
                <a:solidFill>
                  <a:srgbClr val="CCFFCC"/>
                </a:solidFill>
              </a:rPr>
              <a:t> </a:t>
            </a:r>
            <a:r>
              <a:rPr lang="en-US" sz="3100" dirty="0" smtClean="0">
                <a:solidFill>
                  <a:srgbClr val="CCFFCC"/>
                </a:solidFill>
              </a:rPr>
              <a:t> </a:t>
            </a:r>
            <a:br>
              <a:rPr lang="en-US" sz="3100" dirty="0" smtClean="0">
                <a:solidFill>
                  <a:srgbClr val="CCFFCC"/>
                </a:solidFill>
              </a:rPr>
            </a:br>
            <a:r>
              <a:rPr lang="en-US" sz="3100" dirty="0">
                <a:solidFill>
                  <a:srgbClr val="CCFFCC"/>
                </a:solidFill>
              </a:rPr>
              <a:t> </a:t>
            </a:r>
            <a:r>
              <a:rPr lang="en-US" sz="3100" dirty="0" smtClean="0">
                <a:solidFill>
                  <a:srgbClr val="CCFFCC"/>
                </a:solidFill>
              </a:rPr>
              <a:t>           </a:t>
            </a:r>
            <a:r>
              <a:rPr lang="en-US" sz="3100" b="1" dirty="0" smtClean="0">
                <a:solidFill>
                  <a:srgbClr val="CCFFCC"/>
                </a:solidFill>
                <a:latin typeface="Baskerville Old Face"/>
                <a:cs typeface="Baskerville Old Face"/>
              </a:rPr>
              <a:t>   respect </a:t>
            </a:r>
            <a:r>
              <a:rPr lang="en-US" sz="3100" b="1" dirty="0">
                <a:solidFill>
                  <a:srgbClr val="CCFFCC"/>
                </a:solidFill>
                <a:latin typeface="Baskerville Old Face"/>
                <a:cs typeface="Baskerville Old Face"/>
              </a:rPr>
              <a:t>for </a:t>
            </a:r>
            <a:r>
              <a:rPr lang="en-US" sz="3100" dirty="0" smtClean="0">
                <a:solidFill>
                  <a:srgbClr val="CCFFCC"/>
                </a:solidFill>
              </a:rPr>
              <a:t>Fundamental </a:t>
            </a:r>
            <a:r>
              <a:rPr lang="en-US" sz="3100" dirty="0">
                <a:solidFill>
                  <a:srgbClr val="CCFFCC"/>
                </a:solidFill>
              </a:rPr>
              <a:t>Rights</a:t>
            </a:r>
            <a:r>
              <a:rPr lang="en-US" sz="2700" dirty="0">
                <a:solidFill>
                  <a:srgbClr val="CCFFCC"/>
                </a:solidFill>
              </a:rPr>
              <a:t/>
            </a:r>
            <a:br>
              <a:rPr lang="en-US" sz="2700" dirty="0">
                <a:solidFill>
                  <a:srgbClr val="CCFFCC"/>
                </a:solidFill>
              </a:rPr>
            </a:br>
            <a:endParaRPr lang="en-US" sz="2700" b="1" dirty="0">
              <a:solidFill>
                <a:srgbClr val="CCFFCC"/>
              </a:solidFill>
              <a:latin typeface="Apple Casual"/>
              <a:cs typeface="Apple Casual"/>
            </a:endParaRPr>
          </a:p>
        </p:txBody>
      </p:sp>
      <p:sp>
        <p:nvSpPr>
          <p:cNvPr id="3" name="Content Placeholder 2"/>
          <p:cNvSpPr>
            <a:spLocks noGrp="1"/>
          </p:cNvSpPr>
          <p:nvPr>
            <p:ph sz="quarter" idx="10"/>
          </p:nvPr>
        </p:nvSpPr>
        <p:spPr>
          <a:xfrm>
            <a:off x="457200" y="1531262"/>
            <a:ext cx="8565322" cy="4740584"/>
          </a:xfrm>
        </p:spPr>
        <p:txBody>
          <a:bodyPr>
            <a:normAutofit/>
          </a:bodyPr>
          <a:lstStyle/>
          <a:p>
            <a:pPr marL="0" indent="0">
              <a:buNone/>
            </a:pPr>
            <a:r>
              <a:rPr lang="en-US" sz="2000" i="1" dirty="0">
                <a:solidFill>
                  <a:srgbClr val="FFFFFF"/>
                </a:solidFill>
              </a:rPr>
              <a:t> </a:t>
            </a:r>
            <a:r>
              <a:rPr lang="en-US" sz="2000" i="1" dirty="0" smtClean="0">
                <a:solidFill>
                  <a:srgbClr val="FFFFFF"/>
                </a:solidFill>
              </a:rPr>
              <a:t>       </a:t>
            </a:r>
            <a:r>
              <a:rPr lang="en-US" sz="2000" i="1" u="sng" dirty="0" smtClean="0">
                <a:solidFill>
                  <a:srgbClr val="FFFFFF"/>
                </a:solidFill>
              </a:rPr>
              <a:t>CAUTION</a:t>
            </a:r>
            <a:r>
              <a:rPr lang="en-US" sz="2000" i="1" dirty="0">
                <a:solidFill>
                  <a:srgbClr val="FFFFFF"/>
                </a:solidFill>
              </a:rPr>
              <a:t>: </a:t>
            </a:r>
            <a:r>
              <a:rPr lang="en-US" sz="2000" b="1" dirty="0">
                <a:solidFill>
                  <a:srgbClr val="FFFFFF"/>
                </a:solidFill>
              </a:rPr>
              <a:t>(entirely unscientific – gut and Google…)</a:t>
            </a:r>
          </a:p>
          <a:p>
            <a:pPr marL="0" indent="0">
              <a:buNone/>
            </a:pPr>
            <a:r>
              <a:rPr lang="en-US" b="1" dirty="0" smtClean="0">
                <a:solidFill>
                  <a:srgbClr val="FFFFFF"/>
                </a:solidFill>
              </a:rPr>
              <a:t>1</a:t>
            </a:r>
            <a:r>
              <a:rPr lang="en-US" b="1" dirty="0">
                <a:solidFill>
                  <a:srgbClr val="FFFFFF"/>
                </a:solidFill>
              </a:rPr>
              <a:t>.</a:t>
            </a:r>
            <a:r>
              <a:rPr lang="en-US" dirty="0">
                <a:solidFill>
                  <a:srgbClr val="FFFFFF"/>
                </a:solidFill>
              </a:rPr>
              <a:t>The World Justice Project </a:t>
            </a:r>
            <a:r>
              <a:rPr lang="en-US" i="1" dirty="0">
                <a:solidFill>
                  <a:srgbClr val="FFFFFF"/>
                </a:solidFill>
              </a:rPr>
              <a:t>| </a:t>
            </a:r>
            <a:r>
              <a:rPr lang="en-US" dirty="0">
                <a:solidFill>
                  <a:srgbClr val="FFFFFF"/>
                </a:solidFill>
              </a:rPr>
              <a:t>Rule of Law Index 2012-2013 (241 pages):</a:t>
            </a:r>
            <a:r>
              <a:rPr lang="en-US" i="1" dirty="0">
                <a:solidFill>
                  <a:srgbClr val="FFFFFF"/>
                </a:solidFill>
              </a:rPr>
              <a:t> Highest Rankings in “</a:t>
            </a:r>
            <a:r>
              <a:rPr lang="en-US" i="1" dirty="0">
                <a:solidFill>
                  <a:srgbClr val="8064A2"/>
                </a:solidFill>
              </a:rPr>
              <a:t>Fundamental Rights</a:t>
            </a:r>
            <a:r>
              <a:rPr lang="en-US" i="1" dirty="0">
                <a:solidFill>
                  <a:srgbClr val="FFFFFF"/>
                </a:solidFill>
              </a:rPr>
              <a:t>” are Sweden, Denmark &amp; Norway. Highest Rankings in “</a:t>
            </a:r>
            <a:r>
              <a:rPr lang="en-US" i="1" dirty="0">
                <a:solidFill>
                  <a:srgbClr val="8064A2"/>
                </a:solidFill>
              </a:rPr>
              <a:t>Open Government</a:t>
            </a:r>
            <a:r>
              <a:rPr lang="en-US" i="1" dirty="0">
                <a:solidFill>
                  <a:srgbClr val="FFFFFF"/>
                </a:solidFill>
              </a:rPr>
              <a:t>” </a:t>
            </a:r>
            <a:r>
              <a:rPr lang="en-US" i="1" dirty="0">
                <a:solidFill>
                  <a:schemeClr val="bg1"/>
                </a:solidFill>
              </a:rPr>
              <a:t>are Sweden, Netherlands &amp; Norway.</a:t>
            </a:r>
          </a:p>
          <a:p>
            <a:pPr marL="0" indent="0">
              <a:buNone/>
            </a:pPr>
            <a:r>
              <a:rPr lang="en-US" b="1" dirty="0">
                <a:solidFill>
                  <a:srgbClr val="FFFFFF"/>
                </a:solidFill>
              </a:rPr>
              <a:t>2</a:t>
            </a:r>
            <a:r>
              <a:rPr lang="en-US" b="1" i="1" dirty="0">
                <a:solidFill>
                  <a:srgbClr val="FFFFFF"/>
                </a:solidFill>
              </a:rPr>
              <a:t>. </a:t>
            </a:r>
            <a:r>
              <a:rPr lang="en-US" dirty="0">
                <a:solidFill>
                  <a:srgbClr val="FFFFFF"/>
                </a:solidFill>
              </a:rPr>
              <a:t>Worlds best </a:t>
            </a:r>
            <a:r>
              <a:rPr lang="en-US" dirty="0">
                <a:solidFill>
                  <a:srgbClr val="008000"/>
                </a:solidFill>
              </a:rPr>
              <a:t>economies</a:t>
            </a:r>
            <a:r>
              <a:rPr lang="en-US" dirty="0">
                <a:solidFill>
                  <a:srgbClr val="000000"/>
                </a:solidFill>
              </a:rPr>
              <a:t> </a:t>
            </a:r>
            <a:r>
              <a:rPr lang="en-US" dirty="0">
                <a:solidFill>
                  <a:srgbClr val="FFFFFF"/>
                </a:solidFill>
              </a:rPr>
              <a:t>in 2012 (World Economic Forum – Global Competitiveness Report): Finland (3</a:t>
            </a:r>
            <a:r>
              <a:rPr lang="en-US" baseline="30000" dirty="0">
                <a:solidFill>
                  <a:srgbClr val="FFFFFF"/>
                </a:solidFill>
              </a:rPr>
              <a:t>rd</a:t>
            </a:r>
            <a:r>
              <a:rPr lang="en-US" dirty="0">
                <a:solidFill>
                  <a:srgbClr val="FFFFFF"/>
                </a:solidFill>
              </a:rPr>
              <a:t>), Sweden (4</a:t>
            </a:r>
            <a:r>
              <a:rPr lang="en-US" baseline="30000" dirty="0">
                <a:solidFill>
                  <a:srgbClr val="FFFFFF"/>
                </a:solidFill>
              </a:rPr>
              <a:t>th</a:t>
            </a:r>
            <a:r>
              <a:rPr lang="en-US" dirty="0">
                <a:solidFill>
                  <a:srgbClr val="FFFFFF"/>
                </a:solidFill>
              </a:rPr>
              <a:t>) &amp; the Netherlands (5</a:t>
            </a:r>
            <a:r>
              <a:rPr lang="en-US" baseline="30000" dirty="0">
                <a:solidFill>
                  <a:srgbClr val="FFFFFF"/>
                </a:solidFill>
              </a:rPr>
              <a:t>th</a:t>
            </a:r>
            <a:r>
              <a:rPr lang="en-US" dirty="0">
                <a:solidFill>
                  <a:srgbClr val="FFFFFF"/>
                </a:solidFill>
              </a:rPr>
              <a:t>)</a:t>
            </a:r>
          </a:p>
          <a:p>
            <a:pPr marL="0" indent="0">
              <a:buNone/>
            </a:pPr>
            <a:r>
              <a:rPr lang="en-US" b="1" dirty="0">
                <a:solidFill>
                  <a:srgbClr val="FFFFFF"/>
                </a:solidFill>
              </a:rPr>
              <a:t>3. </a:t>
            </a:r>
            <a:r>
              <a:rPr lang="en-US" dirty="0">
                <a:solidFill>
                  <a:srgbClr val="FF0000"/>
                </a:solidFill>
              </a:rPr>
              <a:t>Global Creativity </a:t>
            </a:r>
            <a:r>
              <a:rPr lang="en-US" dirty="0">
                <a:solidFill>
                  <a:srgbClr val="FFFFFF"/>
                </a:solidFill>
              </a:rPr>
              <a:t>Index (Martin Prosperity Institute): Sweden (1</a:t>
            </a:r>
            <a:r>
              <a:rPr lang="en-US" baseline="30000" dirty="0">
                <a:solidFill>
                  <a:srgbClr val="FFFFFF"/>
                </a:solidFill>
              </a:rPr>
              <a:t>st</a:t>
            </a:r>
            <a:r>
              <a:rPr lang="en-US" dirty="0">
                <a:solidFill>
                  <a:srgbClr val="FFFFFF"/>
                </a:solidFill>
              </a:rPr>
              <a:t>), Finland (3</a:t>
            </a:r>
            <a:r>
              <a:rPr lang="en-US" baseline="30000" dirty="0">
                <a:solidFill>
                  <a:srgbClr val="FFFFFF"/>
                </a:solidFill>
              </a:rPr>
              <a:t>rd</a:t>
            </a:r>
            <a:r>
              <a:rPr lang="en-US" dirty="0">
                <a:solidFill>
                  <a:srgbClr val="FFFFFF"/>
                </a:solidFill>
              </a:rPr>
              <a:t>) &amp; Denmark (4</a:t>
            </a:r>
            <a:r>
              <a:rPr lang="en-US" baseline="30000" dirty="0">
                <a:solidFill>
                  <a:srgbClr val="FFFFFF"/>
                </a:solidFill>
              </a:rPr>
              <a:t>th</a:t>
            </a:r>
            <a:r>
              <a:rPr lang="en-US" dirty="0" smtClean="0">
                <a:solidFill>
                  <a:srgbClr val="FFFFFF"/>
                </a:solidFill>
              </a:rPr>
              <a:t>)</a:t>
            </a:r>
          </a:p>
          <a:p>
            <a:pPr marL="0" indent="0">
              <a:buNone/>
            </a:pPr>
            <a:endParaRPr lang="en-US" dirty="0">
              <a:solidFill>
                <a:srgbClr val="FFFFFF"/>
              </a:solidFill>
            </a:endParaRPr>
          </a:p>
          <a:p>
            <a:pPr marL="0" indent="0">
              <a:buNone/>
            </a:pPr>
            <a:r>
              <a:rPr lang="en-US" b="1" dirty="0" smtClean="0">
                <a:solidFill>
                  <a:srgbClr val="FFFF00"/>
                </a:solidFill>
              </a:rPr>
              <a:t> WHAT </a:t>
            </a:r>
            <a:r>
              <a:rPr lang="en-US" b="1" dirty="0">
                <a:solidFill>
                  <a:srgbClr val="FFFF00"/>
                </a:solidFill>
              </a:rPr>
              <a:t>LEVELS OF CREATIVE FREEDOMS ARE IN </a:t>
            </a:r>
            <a:r>
              <a:rPr lang="en-US" b="1" dirty="0" smtClean="0">
                <a:solidFill>
                  <a:srgbClr val="FFFF00"/>
                </a:solidFill>
              </a:rPr>
              <a:t> </a:t>
            </a:r>
          </a:p>
          <a:p>
            <a:pPr marL="0" indent="0">
              <a:buNone/>
            </a:pPr>
            <a:r>
              <a:rPr lang="en-US" b="1" dirty="0">
                <a:solidFill>
                  <a:srgbClr val="FFFF00"/>
                </a:solidFill>
              </a:rPr>
              <a:t> </a:t>
            </a:r>
            <a:r>
              <a:rPr lang="en-US" b="1" dirty="0" smtClean="0">
                <a:solidFill>
                  <a:srgbClr val="FFFF00"/>
                </a:solidFill>
              </a:rPr>
              <a:t>THOSE </a:t>
            </a:r>
            <a:r>
              <a:rPr lang="en-US" b="1" dirty="0">
                <a:solidFill>
                  <a:srgbClr val="FFFF00"/>
                </a:solidFill>
              </a:rPr>
              <a:t>COUNTRIES IP/COPYRIGHT REGIMES?</a:t>
            </a:r>
          </a:p>
          <a:p>
            <a:pPr marL="0" indent="0">
              <a:buNone/>
            </a:pPr>
            <a:endParaRPr lang="en-US" dirty="0"/>
          </a:p>
        </p:txBody>
      </p:sp>
    </p:spTree>
    <p:extLst>
      <p:ext uri="{BB962C8B-B14F-4D97-AF65-F5344CB8AC3E}">
        <p14:creationId xmlns:p14="http://schemas.microsoft.com/office/powerpoint/2010/main" val="40734703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17 at 12.37.49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841" r="148"/>
          <a:stretch/>
        </p:blipFill>
        <p:spPr>
          <a:xfrm>
            <a:off x="106310" y="254000"/>
            <a:ext cx="8936275" cy="4886830"/>
          </a:xfrm>
        </p:spPr>
      </p:pic>
      <p:sp>
        <p:nvSpPr>
          <p:cNvPr id="5" name="Rectangle 4"/>
          <p:cNvSpPr/>
          <p:nvPr/>
        </p:nvSpPr>
        <p:spPr>
          <a:xfrm>
            <a:off x="106310" y="5407943"/>
            <a:ext cx="9037690" cy="307777"/>
          </a:xfrm>
          <a:prstGeom prst="rect">
            <a:avLst/>
          </a:prstGeom>
        </p:spPr>
        <p:txBody>
          <a:bodyPr wrap="square">
            <a:spAutoFit/>
          </a:bodyPr>
          <a:lstStyle/>
          <a:p>
            <a:r>
              <a:rPr lang="en-US" sz="1400" dirty="0">
                <a:hlinkClick r:id="rId3"/>
              </a:rPr>
              <a:t>http://www.gamesindustry.biz/articles/2014-05-21-why-is-the-nordic-region-so-good-at-making-</a:t>
            </a:r>
            <a:r>
              <a:rPr lang="en-US" sz="1400" dirty="0" smtClean="0">
                <a:hlinkClick r:id="rId3"/>
              </a:rPr>
              <a:t>games</a:t>
            </a:r>
            <a:r>
              <a:rPr lang="en-US" sz="1400" dirty="0" smtClean="0"/>
              <a:t> </a:t>
            </a:r>
            <a:endParaRPr lang="en-US" sz="1400" dirty="0"/>
          </a:p>
        </p:txBody>
      </p:sp>
    </p:spTree>
    <p:extLst>
      <p:ext uri="{BB962C8B-B14F-4D97-AF65-F5344CB8AC3E}">
        <p14:creationId xmlns:p14="http://schemas.microsoft.com/office/powerpoint/2010/main" val="245155645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3-10-29 at 10.31.41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311" r="-764" b="1209"/>
          <a:stretch/>
        </p:blipFill>
        <p:spPr>
          <a:xfrm>
            <a:off x="4031211" y="651565"/>
            <a:ext cx="4992818" cy="4956843"/>
          </a:xfrm>
        </p:spPr>
      </p:pic>
      <p:sp>
        <p:nvSpPr>
          <p:cNvPr id="5" name="TextBox 4"/>
          <p:cNvSpPr txBox="1"/>
          <p:nvPr/>
        </p:nvSpPr>
        <p:spPr>
          <a:xfrm>
            <a:off x="220870" y="660472"/>
            <a:ext cx="3810341" cy="4247317"/>
          </a:xfrm>
          <a:prstGeom prst="rect">
            <a:avLst/>
          </a:prstGeom>
          <a:noFill/>
        </p:spPr>
        <p:txBody>
          <a:bodyPr wrap="square" rtlCol="0">
            <a:spAutoFit/>
          </a:bodyPr>
          <a:lstStyle/>
          <a:p>
            <a:r>
              <a:rPr lang="en-US" sz="5400" dirty="0" smtClean="0">
                <a:solidFill>
                  <a:srgbClr val="FFFF00"/>
                </a:solidFill>
                <a:latin typeface="Arial"/>
              </a:rPr>
              <a:t>Connection</a:t>
            </a:r>
          </a:p>
          <a:p>
            <a:r>
              <a:rPr lang="en-US" sz="5400" dirty="0" smtClean="0">
                <a:solidFill>
                  <a:srgbClr val="FFFF00"/>
                </a:solidFill>
                <a:latin typeface="Arial"/>
              </a:rPr>
              <a:t>Between</a:t>
            </a:r>
          </a:p>
          <a:p>
            <a:r>
              <a:rPr lang="en-US" sz="5400" dirty="0" smtClean="0">
                <a:solidFill>
                  <a:srgbClr val="FFFF00"/>
                </a:solidFill>
                <a:latin typeface="Arial"/>
              </a:rPr>
              <a:t>Creativity &amp;</a:t>
            </a:r>
          </a:p>
          <a:p>
            <a:r>
              <a:rPr lang="en-US" sz="5400" dirty="0" smtClean="0">
                <a:solidFill>
                  <a:srgbClr val="FFFF00"/>
                </a:solidFill>
                <a:latin typeface="Arial"/>
              </a:rPr>
              <a:t>Weak IP Laws?</a:t>
            </a:r>
            <a:endParaRPr lang="en-US" sz="5400" dirty="0">
              <a:solidFill>
                <a:srgbClr val="FFFF00"/>
              </a:solidFill>
              <a:latin typeface="Arial"/>
            </a:endParaRPr>
          </a:p>
        </p:txBody>
      </p:sp>
    </p:spTree>
    <p:extLst>
      <p:ext uri="{BB962C8B-B14F-4D97-AF65-F5344CB8AC3E}">
        <p14:creationId xmlns:p14="http://schemas.microsoft.com/office/powerpoint/2010/main" val="401598147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3028"/>
            <a:ext cx="8229600" cy="1016000"/>
          </a:xfrm>
        </p:spPr>
        <p:txBody>
          <a:bodyPr/>
          <a:lstStyle/>
          <a:p>
            <a:r>
              <a:rPr lang="en-US" b="1" dirty="0" smtClean="0">
                <a:solidFill>
                  <a:schemeClr val="tx1"/>
                </a:solidFill>
              </a:rPr>
              <a:t>  </a:t>
            </a:r>
            <a:r>
              <a:rPr lang="en-US" b="1" dirty="0" smtClean="0">
                <a:solidFill>
                  <a:srgbClr val="FFFF00"/>
                </a:solidFill>
                <a:latin typeface="+mn-lt"/>
              </a:rPr>
              <a:t>Next Class: </a:t>
            </a:r>
            <a:r>
              <a:rPr lang="en-US" b="1" dirty="0" smtClean="0">
                <a:solidFill>
                  <a:schemeClr val="accent4">
                    <a:lumMod val="60000"/>
                    <a:lumOff val="40000"/>
                  </a:schemeClr>
                </a:solidFill>
                <a:latin typeface="Apple Chancery"/>
                <a:cs typeface="Apple Chancery"/>
              </a:rPr>
              <a:t>Creating (meme)</a:t>
            </a:r>
            <a:r>
              <a:rPr lang="en-US" b="1" dirty="0" smtClean="0">
                <a:solidFill>
                  <a:schemeClr val="accent4">
                    <a:lumMod val="60000"/>
                    <a:lumOff val="40000"/>
                  </a:schemeClr>
                </a:solidFill>
              </a:rPr>
              <a:t> </a:t>
            </a:r>
            <a:r>
              <a:rPr lang="en-US" sz="3200" b="1" dirty="0" smtClean="0">
                <a:solidFill>
                  <a:srgbClr val="B3A2C7"/>
                </a:solidFill>
                <a:latin typeface="Baskerville Old Face"/>
                <a:cs typeface="Baskerville Old Face"/>
              </a:rPr>
              <a:t>Part 3</a:t>
            </a:r>
            <a:endParaRPr lang="en-US" sz="3200" b="1" dirty="0">
              <a:solidFill>
                <a:srgbClr val="B3A2C7"/>
              </a:solidFill>
              <a:latin typeface="Baskerville Old Face"/>
              <a:cs typeface="Baskerville Old Face"/>
            </a:endParaRPr>
          </a:p>
        </p:txBody>
      </p:sp>
      <p:sp>
        <p:nvSpPr>
          <p:cNvPr id="3" name="Content Placeholder 2"/>
          <p:cNvSpPr>
            <a:spLocks noGrp="1"/>
          </p:cNvSpPr>
          <p:nvPr>
            <p:ph sz="quarter" idx="10"/>
          </p:nvPr>
        </p:nvSpPr>
        <p:spPr>
          <a:xfrm>
            <a:off x="457200" y="1292087"/>
            <a:ext cx="8229600" cy="4601079"/>
          </a:xfrm>
        </p:spPr>
        <p:txBody>
          <a:bodyPr/>
          <a:lstStyle/>
          <a:p>
            <a:pPr marL="0" indent="0">
              <a:buNone/>
            </a:pPr>
            <a:endParaRPr lang="en-US" dirty="0"/>
          </a:p>
          <a:p>
            <a:r>
              <a:rPr lang="en-US" sz="2800" dirty="0" smtClean="0">
                <a:solidFill>
                  <a:schemeClr val="bg1"/>
                </a:solidFill>
                <a:latin typeface="+mn-lt"/>
              </a:rPr>
              <a:t>Now that we have creativity, content &amp; contradictions (partially) accounted for, what is the </a:t>
            </a:r>
            <a:r>
              <a:rPr lang="en-US" sz="2800" b="1" dirty="0" smtClean="0">
                <a:solidFill>
                  <a:schemeClr val="bg1"/>
                </a:solidFill>
                <a:latin typeface="+mn-lt"/>
                <a:cs typeface="Arial Black"/>
              </a:rPr>
              <a:t>next horizon</a:t>
            </a:r>
            <a:r>
              <a:rPr lang="en-US" sz="2800" dirty="0" smtClean="0">
                <a:solidFill>
                  <a:schemeClr val="bg1"/>
                </a:solidFill>
                <a:latin typeface="+mn-lt"/>
              </a:rPr>
              <a:t>?</a:t>
            </a:r>
          </a:p>
          <a:p>
            <a:r>
              <a:rPr lang="en-US" sz="2800" b="1" i="1" dirty="0" smtClean="0">
                <a:solidFill>
                  <a:schemeClr val="bg1"/>
                </a:solidFill>
                <a:latin typeface="BlairMdITC TT-Medium"/>
                <a:cs typeface="BlairMdITC TT-Medium"/>
              </a:rPr>
              <a:t>Remixing in games…</a:t>
            </a:r>
          </a:p>
          <a:p>
            <a:r>
              <a:rPr lang="en-US" sz="2800" dirty="0" smtClean="0">
                <a:solidFill>
                  <a:schemeClr val="tx2">
                    <a:lumMod val="60000"/>
                    <a:lumOff val="40000"/>
                  </a:schemeClr>
                </a:solidFill>
                <a:latin typeface="+mn-lt"/>
              </a:rPr>
              <a:t>Next week…</a:t>
            </a:r>
          </a:p>
          <a:p>
            <a:endParaRPr lang="en-US" dirty="0"/>
          </a:p>
          <a:p>
            <a:endParaRPr lang="en-US" dirty="0" smtClean="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05130" y="3441513"/>
            <a:ext cx="3655392" cy="2741545"/>
          </a:xfrm>
          <a:prstGeom prst="rect">
            <a:avLst/>
          </a:prstGeom>
        </p:spPr>
      </p:pic>
    </p:spTree>
    <p:extLst>
      <p:ext uri="{BB962C8B-B14F-4D97-AF65-F5344CB8AC3E}">
        <p14:creationId xmlns:p14="http://schemas.microsoft.com/office/powerpoint/2010/main" val="258710420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screen">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421859500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457200" y="582063"/>
            <a:ext cx="8229600" cy="4952512"/>
          </a:xfrm>
        </p:spPr>
      </p:pic>
    </p:spTree>
    <p:extLst>
      <p:ext uri="{BB962C8B-B14F-4D97-AF65-F5344CB8AC3E}">
        <p14:creationId xmlns:p14="http://schemas.microsoft.com/office/powerpoint/2010/main" val="2679834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931872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2015041" y="249238"/>
            <a:ext cx="5113918" cy="5629275"/>
          </a:xfrm>
        </p:spPr>
      </p:pic>
    </p:spTree>
    <p:extLst>
      <p:ext uri="{BB962C8B-B14F-4D97-AF65-F5344CB8AC3E}">
        <p14:creationId xmlns:p14="http://schemas.microsoft.com/office/powerpoint/2010/main" val="1027892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50924" y="271636"/>
            <a:ext cx="7109640" cy="2308324"/>
          </a:xfrm>
          <a:prstGeom prst="rect">
            <a:avLst/>
          </a:prstGeom>
          <a:noFill/>
        </p:spPr>
        <p:txBody>
          <a:bodyPr wrap="none" lIns="91440" tIns="45720" rIns="91440" bIns="45720">
            <a:spAutoFit/>
          </a:bodyPr>
          <a:lstStyle/>
          <a:p>
            <a:pPr algn="ctr"/>
            <a:r>
              <a:rPr lang="en-CA" sz="7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Following on</a:t>
            </a:r>
            <a:r>
              <a:rPr lang="mr-IN" sz="7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r>
              <a:rPr lang="en-CA" sz="7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a:p>
            <a:pPr algn="ctr"/>
            <a:r>
              <a:rPr lang="en-CA" sz="72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is a game?</a:t>
            </a:r>
            <a:endParaRPr lang="en-CA" sz="7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74978" y="2662639"/>
            <a:ext cx="3028208" cy="3277281"/>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876" y="3099460"/>
            <a:ext cx="2840460" cy="284046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317" y="3099460"/>
            <a:ext cx="4288304" cy="732864"/>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3704" y="4765964"/>
            <a:ext cx="2517568" cy="1044791"/>
          </a:xfrm>
          <a:prstGeom prst="rect">
            <a:avLst/>
          </a:prstGeom>
        </p:spPr>
      </p:pic>
    </p:spTree>
    <p:extLst>
      <p:ext uri="{BB962C8B-B14F-4D97-AF65-F5344CB8AC3E}">
        <p14:creationId xmlns:p14="http://schemas.microsoft.com/office/powerpoint/2010/main" val="58806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descr="Screen Shot 2014-09-11 at 1.40.34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234" r="-1126" b="3865"/>
          <a:stretch/>
        </p:blipFill>
        <p:spPr>
          <a:xfrm>
            <a:off x="166539" y="721515"/>
            <a:ext cx="4391782" cy="3758614"/>
          </a:xfrm>
        </p:spPr>
      </p:pic>
      <p:sp>
        <p:nvSpPr>
          <p:cNvPr id="8" name="Rectangle 7"/>
          <p:cNvSpPr/>
          <p:nvPr/>
        </p:nvSpPr>
        <p:spPr>
          <a:xfrm>
            <a:off x="73923" y="5170487"/>
            <a:ext cx="4577014" cy="584775"/>
          </a:xfrm>
          <a:prstGeom prst="rect">
            <a:avLst/>
          </a:prstGeom>
        </p:spPr>
        <p:txBody>
          <a:bodyPr wrap="square">
            <a:spAutoFit/>
          </a:bodyPr>
          <a:lstStyle/>
          <a:p>
            <a:r>
              <a:rPr lang="en-US" sz="1600" dirty="0">
                <a:hlinkClick r:id="rId3"/>
              </a:rPr>
              <a:t>http://</a:t>
            </a:r>
            <a:r>
              <a:rPr lang="en-US" sz="1600" dirty="0" smtClean="0">
                <a:hlinkClick r:id="rId3"/>
              </a:rPr>
              <a:t>www.vice.com/read/leigh-alexnder-</a:t>
            </a:r>
          </a:p>
          <a:p>
            <a:r>
              <a:rPr lang="en-US" sz="1600" dirty="0" smtClean="0">
                <a:hlinkClick r:id="rId3"/>
              </a:rPr>
              <a:t>understanding-video-games-column-destiny-105</a:t>
            </a:r>
            <a:r>
              <a:rPr lang="en-US" sz="1600" dirty="0" smtClean="0"/>
              <a:t> </a:t>
            </a:r>
            <a:endParaRPr lang="en-US" sz="1600" dirty="0"/>
          </a:p>
        </p:txBody>
      </p:sp>
      <p:sp>
        <p:nvSpPr>
          <p:cNvPr id="9" name="Rectangle 8"/>
          <p:cNvSpPr/>
          <p:nvPr/>
        </p:nvSpPr>
        <p:spPr>
          <a:xfrm>
            <a:off x="4558321" y="213988"/>
            <a:ext cx="4434754" cy="6124754"/>
          </a:xfrm>
          <a:prstGeom prst="rect">
            <a:avLst/>
          </a:prstGeom>
        </p:spPr>
        <p:txBody>
          <a:bodyPr wrap="square">
            <a:spAutoFit/>
          </a:bodyPr>
          <a:lstStyle/>
          <a:p>
            <a:r>
              <a:rPr lang="en-US" sz="2800" dirty="0" smtClean="0">
                <a:solidFill>
                  <a:schemeClr val="bg1"/>
                </a:solidFill>
                <a:cs typeface="Lucida Console"/>
              </a:rPr>
              <a:t>“But </a:t>
            </a:r>
            <a:r>
              <a:rPr lang="en-US" sz="2800" dirty="0">
                <a:solidFill>
                  <a:schemeClr val="bg1"/>
                </a:solidFill>
                <a:cs typeface="Lucida Console"/>
              </a:rPr>
              <a:t>games, designed to let us act as some fantasy of ourselves, don’t often ask us to think about what someone else “would” do. </a:t>
            </a:r>
            <a:r>
              <a:rPr lang="en-US" sz="2800" dirty="0">
                <a:solidFill>
                  <a:srgbClr val="FFFF00"/>
                </a:solidFill>
                <a:cs typeface="Lucida Console"/>
              </a:rPr>
              <a:t>That players have choices is considered one of the medium’s exciting traits</a:t>
            </a:r>
            <a:r>
              <a:rPr lang="en-US" sz="2800" dirty="0">
                <a:solidFill>
                  <a:schemeClr val="bg1"/>
                </a:solidFill>
                <a:cs typeface="Lucida Console"/>
              </a:rPr>
              <a:t>, but I always struggled a little bit to connect to games that have that kind of openness—</a:t>
            </a:r>
            <a:r>
              <a:rPr lang="en-US" sz="2800" dirty="0">
                <a:solidFill>
                  <a:srgbClr val="FFFF00"/>
                </a:solidFill>
                <a:cs typeface="Lucida Console"/>
              </a:rPr>
              <a:t>am I playing a character, or am I being me</a:t>
            </a:r>
            <a:r>
              <a:rPr lang="en-US" sz="2800" dirty="0" smtClean="0">
                <a:solidFill>
                  <a:srgbClr val="FFFF00"/>
                </a:solidFill>
                <a:cs typeface="Lucida Console"/>
              </a:rPr>
              <a:t>?</a:t>
            </a:r>
            <a:r>
              <a:rPr lang="en-US" sz="2800" dirty="0" smtClean="0">
                <a:solidFill>
                  <a:schemeClr val="bg1"/>
                </a:solidFill>
                <a:cs typeface="Lucida Console"/>
              </a:rPr>
              <a:t>”</a:t>
            </a:r>
            <a:endParaRPr lang="en-US" sz="2800" dirty="0">
              <a:solidFill>
                <a:schemeClr val="bg1"/>
              </a:solidFill>
              <a:cs typeface="Lucida Console"/>
            </a:endParaRPr>
          </a:p>
        </p:txBody>
      </p:sp>
    </p:spTree>
    <p:extLst>
      <p:ext uri="{BB962C8B-B14F-4D97-AF65-F5344CB8AC3E}">
        <p14:creationId xmlns:p14="http://schemas.microsoft.com/office/powerpoint/2010/main" val="3770445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8"/>
            <a:ext cx="8686800" cy="1464019"/>
          </a:xfrm>
        </p:spPr>
        <p:txBody>
          <a:bodyPr>
            <a:noAutofit/>
          </a:bodyPr>
          <a:lstStyle/>
          <a:p>
            <a:r>
              <a:rPr lang="en-US" sz="4400" b="1" dirty="0" smtClean="0">
                <a:solidFill>
                  <a:srgbClr val="FFFF00"/>
                </a:solidFill>
                <a:latin typeface="+mn-lt"/>
              </a:rPr>
              <a:t>Relates </a:t>
            </a:r>
            <a:r>
              <a:rPr lang="en-US" sz="4400" b="1" dirty="0">
                <a:solidFill>
                  <a:srgbClr val="FFFF00"/>
                </a:solidFill>
                <a:latin typeface="+mn-lt"/>
              </a:rPr>
              <a:t>to </a:t>
            </a:r>
            <a:r>
              <a:rPr lang="en-US" sz="4400" b="1" dirty="0" smtClean="0">
                <a:solidFill>
                  <a:srgbClr val="FFFF00"/>
                </a:solidFill>
                <a:latin typeface="+mn-lt"/>
              </a:rPr>
              <a:t>“</a:t>
            </a:r>
            <a:r>
              <a:rPr lang="en-US" sz="4400" b="1" dirty="0" smtClean="0">
                <a:solidFill>
                  <a:srgbClr val="FFFF00"/>
                </a:solidFill>
                <a:latin typeface="+mn-lt"/>
                <a:cs typeface="Lucida Console"/>
              </a:rPr>
              <a:t>social reaction” </a:t>
            </a:r>
            <a:br>
              <a:rPr lang="en-US" sz="4400" b="1" dirty="0" smtClean="0">
                <a:solidFill>
                  <a:srgbClr val="FFFF00"/>
                </a:solidFill>
                <a:latin typeface="+mn-lt"/>
                <a:cs typeface="Lucida Console"/>
              </a:rPr>
            </a:br>
            <a:r>
              <a:rPr lang="en-US" sz="4400" b="1" dirty="0" smtClean="0">
                <a:solidFill>
                  <a:srgbClr val="FFFF00"/>
                </a:solidFill>
                <a:latin typeface="+mn-lt"/>
                <a:cs typeface="Lucida Console"/>
              </a:rPr>
              <a:t>(McLuhan-meme)?</a:t>
            </a:r>
            <a:endParaRPr lang="en-US" sz="4400" b="1" dirty="0">
              <a:solidFill>
                <a:srgbClr val="FFFF00"/>
              </a:solidFill>
              <a:latin typeface="+mn-lt"/>
            </a:endParaRPr>
          </a:p>
        </p:txBody>
      </p:sp>
      <p:sp>
        <p:nvSpPr>
          <p:cNvPr id="3" name="Content Placeholder 2"/>
          <p:cNvSpPr>
            <a:spLocks noGrp="1"/>
          </p:cNvSpPr>
          <p:nvPr>
            <p:ph sz="quarter" idx="10"/>
          </p:nvPr>
        </p:nvSpPr>
        <p:spPr>
          <a:xfrm>
            <a:off x="476738" y="1563077"/>
            <a:ext cx="6283569" cy="4318000"/>
          </a:xfrm>
        </p:spPr>
        <p:txBody>
          <a:bodyPr>
            <a:normAutofit fontScale="92500"/>
          </a:bodyPr>
          <a:lstStyle/>
          <a:p>
            <a:pPr marL="0" indent="0">
              <a:buNone/>
            </a:pPr>
            <a:r>
              <a:rPr lang="en-US" sz="4000" b="1" dirty="0" smtClean="0">
                <a:solidFill>
                  <a:schemeClr val="bg1"/>
                </a:solidFill>
                <a:latin typeface="+mn-lt"/>
                <a:cs typeface="Lucida Console"/>
              </a:rPr>
              <a:t>Think of the “lens of identity” in relationship to:</a:t>
            </a:r>
          </a:p>
          <a:p>
            <a:r>
              <a:rPr lang="en-US" sz="4000" dirty="0">
                <a:solidFill>
                  <a:schemeClr val="bg1"/>
                </a:solidFill>
                <a:latin typeface="+mn-lt"/>
                <a:cs typeface="Lucida Console"/>
              </a:rPr>
              <a:t>Violence in games</a:t>
            </a:r>
          </a:p>
          <a:p>
            <a:r>
              <a:rPr lang="en-US" sz="4000" dirty="0">
                <a:solidFill>
                  <a:schemeClr val="bg1"/>
                </a:solidFill>
                <a:latin typeface="+mn-lt"/>
                <a:cs typeface="Lucida Console"/>
              </a:rPr>
              <a:t>Misogyny in games </a:t>
            </a:r>
          </a:p>
          <a:p>
            <a:r>
              <a:rPr lang="en-US" sz="4000" dirty="0">
                <a:solidFill>
                  <a:schemeClr val="bg1"/>
                </a:solidFill>
                <a:latin typeface="+mn-lt"/>
                <a:cs typeface="Lucida Console"/>
              </a:rPr>
              <a:t>Privacy &amp; </a:t>
            </a:r>
            <a:r>
              <a:rPr lang="en-US" sz="4000" dirty="0" smtClean="0">
                <a:solidFill>
                  <a:schemeClr val="bg1"/>
                </a:solidFill>
                <a:latin typeface="+mn-lt"/>
                <a:cs typeface="Lucida Console"/>
              </a:rPr>
              <a:t>Surveillance in games</a:t>
            </a:r>
          </a:p>
          <a:p>
            <a:r>
              <a:rPr lang="en-US" sz="4000" dirty="0" smtClean="0">
                <a:solidFill>
                  <a:schemeClr val="bg1"/>
                </a:solidFill>
                <a:latin typeface="+mn-lt"/>
                <a:cs typeface="Lucida Console"/>
              </a:rPr>
              <a:t>Who am I when I play “Destiny 2”? No idea. </a:t>
            </a:r>
            <a:endParaRPr lang="en-US" dirty="0">
              <a:solidFill>
                <a:schemeClr val="tx1"/>
              </a:solidFill>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9845" y="3313215"/>
            <a:ext cx="1967938" cy="2766951"/>
          </a:xfrm>
          <a:prstGeom prst="rect">
            <a:avLst/>
          </a:prstGeom>
        </p:spPr>
      </p:pic>
    </p:spTree>
    <p:extLst>
      <p:ext uri="{BB962C8B-B14F-4D97-AF65-F5344CB8AC3E}">
        <p14:creationId xmlns:p14="http://schemas.microsoft.com/office/powerpoint/2010/main" val="2152191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b="1" dirty="0" smtClean="0">
                <a:solidFill>
                  <a:srgbClr val="FFFF00"/>
                </a:solidFill>
                <a:latin typeface="+mn-lt"/>
              </a:rPr>
              <a:t>More Evidence</a:t>
            </a:r>
            <a:endParaRPr lang="en-US" b="1" dirty="0">
              <a:solidFill>
                <a:srgbClr val="FFFF00"/>
              </a:solidFill>
              <a:latin typeface="+mn-lt"/>
            </a:endParaRPr>
          </a:p>
        </p:txBody>
      </p:sp>
      <p:pic>
        <p:nvPicPr>
          <p:cNvPr id="4" name="Content Placeholder 3" descr="Screen Shot 2014-09-17 at 12.21.41 AM.png"/>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a:stretch>
            <a:fillRect/>
          </a:stretch>
        </p:blipFill>
        <p:spPr>
          <a:xfrm>
            <a:off x="6398592" y="1402523"/>
            <a:ext cx="2480365" cy="1488028"/>
          </a:xfrm>
        </p:spPr>
      </p:pic>
      <p:pic>
        <p:nvPicPr>
          <p:cNvPr id="5" name="Picture 4" descr="Screen Shot 2014-09-17 at 12.22.3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1665" y="905565"/>
            <a:ext cx="5947465" cy="4973893"/>
          </a:xfrm>
          <a:prstGeom prst="rect">
            <a:avLst/>
          </a:prstGeom>
        </p:spPr>
      </p:pic>
      <p:sp>
        <p:nvSpPr>
          <p:cNvPr id="6" name="Rectangle 5"/>
          <p:cNvSpPr/>
          <p:nvPr/>
        </p:nvSpPr>
        <p:spPr>
          <a:xfrm>
            <a:off x="6420679" y="3607855"/>
            <a:ext cx="2458278" cy="1384995"/>
          </a:xfrm>
          <a:prstGeom prst="rect">
            <a:avLst/>
          </a:prstGeom>
        </p:spPr>
        <p:txBody>
          <a:bodyPr wrap="square">
            <a:spAutoFit/>
          </a:bodyPr>
          <a:lstStyle/>
          <a:p>
            <a:r>
              <a:rPr lang="en-US" sz="1400" dirty="0">
                <a:hlinkClick r:id="rId4"/>
              </a:rPr>
              <a:t>http://www.technologyreview.com/view/525696/how-virtual-gaming-worlds-are-revealing-the-nature-of-human-hierarchies</a:t>
            </a:r>
            <a:r>
              <a:rPr lang="en-US" sz="1400" dirty="0" smtClean="0">
                <a:hlinkClick r:id="rId4"/>
              </a:rPr>
              <a:t>/</a:t>
            </a:r>
            <a:r>
              <a:rPr lang="en-US" sz="1400" dirty="0" smtClean="0"/>
              <a:t> </a:t>
            </a:r>
            <a:endParaRPr lang="en-US" sz="1400" dirty="0"/>
          </a:p>
        </p:txBody>
      </p:sp>
    </p:spTree>
    <p:extLst>
      <p:ext uri="{BB962C8B-B14F-4D97-AF65-F5344CB8AC3E}">
        <p14:creationId xmlns:p14="http://schemas.microsoft.com/office/powerpoint/2010/main" val="3248319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5960" y="13978"/>
            <a:ext cx="8228039" cy="1016000"/>
          </a:xfrm>
        </p:spPr>
        <p:txBody>
          <a:bodyPr>
            <a:normAutofit fontScale="90000"/>
          </a:bodyPr>
          <a:lstStyle/>
          <a:p>
            <a:r>
              <a:rPr lang="en-US" dirty="0" smtClean="0">
                <a:solidFill>
                  <a:srgbClr val="FFFF00"/>
                </a:solidFill>
              </a:rPr>
              <a:t>But does copyright law recognize the complexity of the relationships?</a:t>
            </a:r>
            <a:endParaRPr lang="en-US" dirty="0">
              <a:solidFill>
                <a:srgbClr val="FFFF00"/>
              </a:solidFill>
            </a:endParaRPr>
          </a:p>
        </p:txBody>
      </p:sp>
      <p:pic>
        <p:nvPicPr>
          <p:cNvPr id="4" name="Content Placeholder 3" descr="Screen Shot 2014-09-13 at 11.15.59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261"/>
          <a:stretch/>
        </p:blipFill>
        <p:spPr>
          <a:xfrm>
            <a:off x="1191846" y="1147634"/>
            <a:ext cx="6975230" cy="4200343"/>
          </a:xfrm>
        </p:spPr>
      </p:pic>
      <p:sp>
        <p:nvSpPr>
          <p:cNvPr id="6" name="Rectangle 5"/>
          <p:cNvSpPr/>
          <p:nvPr/>
        </p:nvSpPr>
        <p:spPr>
          <a:xfrm>
            <a:off x="1191846" y="5387836"/>
            <a:ext cx="7170615" cy="369332"/>
          </a:xfrm>
          <a:prstGeom prst="rect">
            <a:avLst/>
          </a:prstGeom>
        </p:spPr>
        <p:txBody>
          <a:bodyPr wrap="square">
            <a:spAutoFit/>
          </a:bodyPr>
          <a:lstStyle/>
          <a:p>
            <a:r>
              <a:rPr lang="en-US" dirty="0">
                <a:hlinkClick r:id="rId3"/>
              </a:rPr>
              <a:t>http://www.wipo.int/wipo_magazine/en/2014/04/article_0006.</a:t>
            </a:r>
            <a:r>
              <a:rPr lang="en-US" dirty="0" smtClean="0">
                <a:hlinkClick r:id="rId3"/>
              </a:rPr>
              <a:t>html</a:t>
            </a:r>
            <a:r>
              <a:rPr lang="en-US" dirty="0" smtClean="0"/>
              <a:t> </a:t>
            </a:r>
            <a:endParaRPr lang="en-US" dirty="0"/>
          </a:p>
        </p:txBody>
      </p:sp>
    </p:spTree>
    <p:extLst>
      <p:ext uri="{BB962C8B-B14F-4D97-AF65-F5344CB8AC3E}">
        <p14:creationId xmlns:p14="http://schemas.microsoft.com/office/powerpoint/2010/main" val="225289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2131"/>
            <a:ext cx="8510954" cy="845715"/>
          </a:xfrm>
        </p:spPr>
        <p:txBody>
          <a:bodyPr>
            <a:normAutofit/>
          </a:bodyPr>
          <a:lstStyle/>
          <a:p>
            <a:r>
              <a:rPr lang="en-US" dirty="0" smtClean="0">
                <a:solidFill>
                  <a:srgbClr val="FFFF00"/>
                </a:solidFill>
              </a:rPr>
              <a:t>Computer Programs or Creative Works</a:t>
            </a:r>
            <a:endParaRPr lang="en-US" dirty="0">
              <a:solidFill>
                <a:srgbClr val="FFFF00"/>
              </a:solidFill>
            </a:endParaRPr>
          </a:p>
        </p:txBody>
      </p:sp>
      <p:sp>
        <p:nvSpPr>
          <p:cNvPr id="3" name="Content Placeholder 2"/>
          <p:cNvSpPr>
            <a:spLocks noGrp="1"/>
          </p:cNvSpPr>
          <p:nvPr>
            <p:ph sz="quarter" idx="10"/>
          </p:nvPr>
        </p:nvSpPr>
        <p:spPr>
          <a:xfrm>
            <a:off x="457200" y="937847"/>
            <a:ext cx="8686800" cy="5333999"/>
          </a:xfrm>
        </p:spPr>
        <p:txBody>
          <a:bodyPr>
            <a:normAutofit fontScale="47500" lnSpcReduction="20000"/>
          </a:bodyPr>
          <a:lstStyle/>
          <a:p>
            <a:pPr marL="0" indent="0">
              <a:lnSpc>
                <a:spcPct val="120000"/>
              </a:lnSpc>
              <a:spcAft>
                <a:spcPts val="600"/>
              </a:spcAft>
              <a:buNone/>
            </a:pPr>
            <a:r>
              <a:rPr lang="en-US" sz="5100" dirty="0" smtClean="0">
                <a:solidFill>
                  <a:srgbClr val="FFFF00"/>
                </a:solidFill>
                <a:latin typeface="+mn-lt"/>
                <a:cs typeface="Lucida Console"/>
              </a:rPr>
              <a:t>“</a:t>
            </a:r>
            <a:r>
              <a:rPr lang="en-US" sz="5100" b="1" dirty="0">
                <a:solidFill>
                  <a:srgbClr val="FFFF00"/>
                </a:solidFill>
                <a:latin typeface="+mn-lt"/>
                <a:cs typeface="Lucida Console"/>
              </a:rPr>
              <a:t>Are specific regulations for video games required?</a:t>
            </a:r>
            <a:endParaRPr lang="en-CA" sz="5100" dirty="0">
              <a:solidFill>
                <a:srgbClr val="FFFF00"/>
              </a:solidFill>
              <a:latin typeface="+mn-lt"/>
              <a:cs typeface="Lucida Console"/>
            </a:endParaRPr>
          </a:p>
          <a:p>
            <a:pPr marL="0" indent="0">
              <a:lnSpc>
                <a:spcPct val="120000"/>
              </a:lnSpc>
              <a:spcAft>
                <a:spcPts val="600"/>
              </a:spcAft>
              <a:buNone/>
            </a:pPr>
            <a:r>
              <a:rPr lang="en-CA" sz="3400" dirty="0" smtClean="0">
                <a:solidFill>
                  <a:schemeClr val="bg1"/>
                </a:solidFill>
                <a:latin typeface="Lucida Console"/>
                <a:cs typeface="Lucida Console"/>
              </a:rPr>
              <a:t>…</a:t>
            </a:r>
            <a:r>
              <a:rPr lang="en-US" sz="3400" dirty="0" smtClean="0">
                <a:solidFill>
                  <a:schemeClr val="bg1"/>
                </a:solidFill>
                <a:latin typeface="Lucida Console"/>
                <a:cs typeface="Lucida Console"/>
              </a:rPr>
              <a:t>the </a:t>
            </a:r>
            <a:r>
              <a:rPr lang="en-US" sz="3400" dirty="0">
                <a:solidFill>
                  <a:schemeClr val="bg1"/>
                </a:solidFill>
                <a:latin typeface="Lucida Console"/>
                <a:cs typeface="Lucida Console"/>
              </a:rPr>
              <a:t>time is ripe for an international discussion to evaluate the merits of adopting specific regulations for video games. Such a discussion might consider:</a:t>
            </a:r>
            <a:endParaRPr lang="en-CA" sz="3400" dirty="0">
              <a:solidFill>
                <a:schemeClr val="bg1"/>
              </a:solidFill>
              <a:latin typeface="Lucida Console"/>
              <a:cs typeface="Lucida Console"/>
            </a:endParaRPr>
          </a:p>
          <a:p>
            <a:pPr lvl="0">
              <a:lnSpc>
                <a:spcPct val="120000"/>
              </a:lnSpc>
              <a:spcAft>
                <a:spcPts val="600"/>
              </a:spcAft>
            </a:pPr>
            <a:r>
              <a:rPr lang="en-US" sz="3400" dirty="0">
                <a:solidFill>
                  <a:schemeClr val="bg1"/>
                </a:solidFill>
                <a:latin typeface="Lucida Console"/>
                <a:cs typeface="Lucida Console"/>
              </a:rPr>
              <a:t>the legal nature of these modern and complex works;</a:t>
            </a:r>
            <a:endParaRPr lang="en-CA" sz="3400" dirty="0">
              <a:solidFill>
                <a:schemeClr val="bg1"/>
              </a:solidFill>
              <a:latin typeface="Lucida Console"/>
              <a:cs typeface="Lucida Console"/>
            </a:endParaRPr>
          </a:p>
          <a:p>
            <a:pPr lvl="0">
              <a:lnSpc>
                <a:spcPct val="120000"/>
              </a:lnSpc>
              <a:spcAft>
                <a:spcPts val="600"/>
              </a:spcAft>
            </a:pPr>
            <a:r>
              <a:rPr lang="en-US" sz="3400" dirty="0">
                <a:solidFill>
                  <a:schemeClr val="bg1"/>
                </a:solidFill>
                <a:latin typeface="Lucida Console"/>
                <a:cs typeface="Lucida Console"/>
              </a:rPr>
              <a:t>the relationship between creators and producers;</a:t>
            </a:r>
            <a:endParaRPr lang="en-CA" sz="3400" dirty="0">
              <a:solidFill>
                <a:schemeClr val="bg1"/>
              </a:solidFill>
              <a:latin typeface="Lucida Console"/>
              <a:cs typeface="Lucida Console"/>
            </a:endParaRPr>
          </a:p>
          <a:p>
            <a:pPr lvl="0">
              <a:lnSpc>
                <a:spcPct val="120000"/>
              </a:lnSpc>
              <a:spcAft>
                <a:spcPts val="600"/>
              </a:spcAft>
            </a:pPr>
            <a:r>
              <a:rPr lang="en-US" sz="3400" dirty="0">
                <a:solidFill>
                  <a:schemeClr val="bg1"/>
                </a:solidFill>
                <a:latin typeface="Lucida Console"/>
                <a:cs typeface="Lucida Console"/>
              </a:rPr>
              <a:t>how to determine who is the creator of a video game;</a:t>
            </a:r>
            <a:endParaRPr lang="en-CA" sz="3400" dirty="0">
              <a:solidFill>
                <a:schemeClr val="bg1"/>
              </a:solidFill>
              <a:latin typeface="Lucida Console"/>
              <a:cs typeface="Lucida Console"/>
            </a:endParaRPr>
          </a:p>
          <a:p>
            <a:pPr lvl="0">
              <a:lnSpc>
                <a:spcPct val="120000"/>
              </a:lnSpc>
              <a:spcAft>
                <a:spcPts val="600"/>
              </a:spcAft>
            </a:pPr>
            <a:r>
              <a:rPr lang="en-US" sz="3400" dirty="0">
                <a:solidFill>
                  <a:schemeClr val="bg1"/>
                </a:solidFill>
                <a:latin typeface="Lucida Console"/>
                <a:cs typeface="Lucida Console"/>
              </a:rPr>
              <a:t>systems of presumption of transfer of rights to the producers;</a:t>
            </a:r>
            <a:endParaRPr lang="en-CA" sz="3400" dirty="0">
              <a:solidFill>
                <a:schemeClr val="bg1"/>
              </a:solidFill>
              <a:latin typeface="Lucida Console"/>
              <a:cs typeface="Lucida Console"/>
            </a:endParaRPr>
          </a:p>
          <a:p>
            <a:pPr lvl="0">
              <a:lnSpc>
                <a:spcPct val="120000"/>
              </a:lnSpc>
              <a:spcAft>
                <a:spcPts val="600"/>
              </a:spcAft>
            </a:pPr>
            <a:r>
              <a:rPr lang="en-US" sz="3400" dirty="0">
                <a:solidFill>
                  <a:schemeClr val="bg1"/>
                </a:solidFill>
                <a:latin typeface="Lucida Console"/>
                <a:cs typeface="Lucida Console"/>
              </a:rPr>
              <a:t>fair and equitable compensation systems for creators</a:t>
            </a:r>
            <a:r>
              <a:rPr lang="en-US" sz="3400" dirty="0" smtClean="0">
                <a:solidFill>
                  <a:schemeClr val="bg1"/>
                </a:solidFill>
                <a:latin typeface="Lucida Console"/>
                <a:cs typeface="Lucida Console"/>
              </a:rPr>
              <a:t>;…”</a:t>
            </a:r>
            <a:endParaRPr lang="en-CA" sz="3400" dirty="0">
              <a:solidFill>
                <a:schemeClr val="bg1"/>
              </a:solidFill>
              <a:latin typeface="Lucida Console"/>
              <a:cs typeface="Lucida Console"/>
            </a:endParaRPr>
          </a:p>
          <a:p>
            <a:pPr marL="0" indent="0">
              <a:lnSpc>
                <a:spcPct val="120000"/>
              </a:lnSpc>
              <a:spcAft>
                <a:spcPts val="600"/>
              </a:spcAft>
              <a:buNone/>
            </a:pPr>
            <a:r>
              <a:rPr lang="en-US" sz="3400" dirty="0" smtClean="0">
                <a:solidFill>
                  <a:schemeClr val="bg1"/>
                </a:solidFill>
                <a:latin typeface="Lucida Console"/>
                <a:cs typeface="Lucida Console"/>
              </a:rPr>
              <a:t>However focus is primarily </a:t>
            </a:r>
            <a:r>
              <a:rPr lang="en-US" sz="3400" dirty="0">
                <a:solidFill>
                  <a:schemeClr val="bg1"/>
                </a:solidFill>
                <a:latin typeface="Lucida Console"/>
                <a:cs typeface="Lucida Console"/>
              </a:rPr>
              <a:t>on: </a:t>
            </a:r>
            <a:r>
              <a:rPr lang="en-US" sz="3400" dirty="0" smtClean="0">
                <a:solidFill>
                  <a:schemeClr val="bg1"/>
                </a:solidFill>
                <a:latin typeface="Lucida Console"/>
                <a:cs typeface="Lucida Console"/>
              </a:rPr>
              <a:t>1. “</a:t>
            </a:r>
            <a:r>
              <a:rPr lang="en-US" sz="3400" dirty="0">
                <a:solidFill>
                  <a:schemeClr val="bg1"/>
                </a:solidFill>
                <a:latin typeface="Lucida Console"/>
                <a:cs typeface="Lucida Console"/>
              </a:rPr>
              <a:t>Audio elements</a:t>
            </a:r>
            <a:r>
              <a:rPr lang="en-US" sz="3400" dirty="0" smtClean="0">
                <a:solidFill>
                  <a:schemeClr val="bg1"/>
                </a:solidFill>
                <a:latin typeface="Lucida Console"/>
                <a:cs typeface="Lucida Console"/>
              </a:rPr>
              <a:t>”; 2.“</a:t>
            </a:r>
            <a:r>
              <a:rPr lang="en-US" sz="3400" dirty="0">
                <a:solidFill>
                  <a:schemeClr val="bg1"/>
                </a:solidFill>
                <a:latin typeface="Lucida Console"/>
                <a:cs typeface="Lucida Console"/>
              </a:rPr>
              <a:t>Video elements</a:t>
            </a:r>
            <a:r>
              <a:rPr lang="en-US" sz="3400" dirty="0" smtClean="0">
                <a:solidFill>
                  <a:schemeClr val="bg1"/>
                </a:solidFill>
                <a:latin typeface="Lucida Console"/>
                <a:cs typeface="Lucida Console"/>
              </a:rPr>
              <a:t>”; 3. “</a:t>
            </a:r>
            <a:r>
              <a:rPr lang="en-US" sz="3400" dirty="0">
                <a:solidFill>
                  <a:schemeClr val="bg1"/>
                </a:solidFill>
                <a:latin typeface="Lucida Console"/>
                <a:cs typeface="Lucida Console"/>
              </a:rPr>
              <a:t>Computer code</a:t>
            </a:r>
            <a:r>
              <a:rPr lang="en-US" sz="3400" dirty="0" smtClean="0">
                <a:solidFill>
                  <a:schemeClr val="bg1"/>
                </a:solidFill>
                <a:latin typeface="Lucida Console"/>
                <a:cs typeface="Lucida Console"/>
              </a:rPr>
              <a:t>”</a:t>
            </a:r>
          </a:p>
          <a:p>
            <a:pPr marL="0" indent="0">
              <a:spcAft>
                <a:spcPts val="600"/>
              </a:spcAft>
              <a:buNone/>
            </a:pPr>
            <a:endParaRPr lang="en-US" sz="5100" b="1" dirty="0" smtClean="0">
              <a:solidFill>
                <a:schemeClr val="bg1"/>
              </a:solidFill>
              <a:latin typeface="+mn-lt"/>
              <a:cs typeface="Lucida Console"/>
            </a:endParaRPr>
          </a:p>
          <a:p>
            <a:pPr marL="0" indent="0">
              <a:spcAft>
                <a:spcPts val="600"/>
              </a:spcAft>
              <a:buNone/>
            </a:pPr>
            <a:r>
              <a:rPr lang="en-US" sz="5100" b="1" dirty="0" smtClean="0">
                <a:solidFill>
                  <a:srgbClr val="FFFF00"/>
                </a:solidFill>
                <a:latin typeface="+mn-lt"/>
                <a:cs typeface="Lucida Console"/>
              </a:rPr>
              <a:t>NO MENTION OF ROLE OF THE GAMER – though </a:t>
            </a:r>
          </a:p>
          <a:p>
            <a:pPr marL="0" indent="0">
              <a:spcAft>
                <a:spcPts val="600"/>
              </a:spcAft>
              <a:buNone/>
            </a:pPr>
            <a:r>
              <a:rPr lang="en-US" sz="5100" b="1" dirty="0" smtClean="0">
                <a:solidFill>
                  <a:srgbClr val="FFFF00"/>
                </a:solidFill>
                <a:latin typeface="+mn-lt"/>
                <a:cs typeface="Lucida Console"/>
              </a:rPr>
              <a:t>(carefully?) not excluded.</a:t>
            </a:r>
            <a:endParaRPr lang="en-US" sz="5100" b="1" dirty="0">
              <a:solidFill>
                <a:srgbClr val="FFFF00"/>
              </a:solidFill>
              <a:latin typeface="+mn-lt"/>
              <a:cs typeface="Lucida Console"/>
            </a:endParaRPr>
          </a:p>
          <a:p>
            <a:pPr marL="0" indent="0">
              <a:buNone/>
            </a:pPr>
            <a:endParaRPr lang="en-US" dirty="0"/>
          </a:p>
        </p:txBody>
      </p:sp>
    </p:spTree>
    <p:extLst>
      <p:ext uri="{BB962C8B-B14F-4D97-AF65-F5344CB8AC3E}">
        <p14:creationId xmlns:p14="http://schemas.microsoft.com/office/powerpoint/2010/main" val="21456380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846" y="0"/>
            <a:ext cx="8968154" cy="1342593"/>
          </a:xfrm>
        </p:spPr>
        <p:txBody>
          <a:bodyPr>
            <a:normAutofit fontScale="90000"/>
          </a:bodyPr>
          <a:lstStyle/>
          <a:p>
            <a:r>
              <a:rPr lang="en-US" b="1" dirty="0" smtClean="0">
                <a:solidFill>
                  <a:srgbClr val="3366FF"/>
                </a:solidFill>
                <a:latin typeface="Arial Black"/>
                <a:cs typeface="Arial Black"/>
              </a:rPr>
              <a:t> </a:t>
            </a:r>
            <a:r>
              <a:rPr lang="en-US" sz="4400" b="1" dirty="0" smtClean="0">
                <a:solidFill>
                  <a:srgbClr val="FFFF00"/>
                </a:solidFill>
                <a:latin typeface="+mn-lt"/>
                <a:cs typeface="Arial Black"/>
              </a:rPr>
              <a:t>Which leads directly back to </a:t>
            </a:r>
            <a:br>
              <a:rPr lang="en-US" sz="4400" b="1" dirty="0" smtClean="0">
                <a:solidFill>
                  <a:srgbClr val="FFFF00"/>
                </a:solidFill>
                <a:latin typeface="+mn-lt"/>
                <a:cs typeface="Arial Black"/>
              </a:rPr>
            </a:br>
            <a:r>
              <a:rPr lang="en-US" sz="4400" b="1" dirty="0" smtClean="0">
                <a:solidFill>
                  <a:srgbClr val="FFFF00"/>
                </a:solidFill>
                <a:latin typeface="+mn-lt"/>
                <a:cs typeface="Arial Black"/>
              </a:rPr>
              <a:t>“When is it a game (in IP terms)?”</a:t>
            </a:r>
            <a:endParaRPr lang="en-US" sz="4400" b="1" dirty="0">
              <a:solidFill>
                <a:srgbClr val="FFFF00"/>
              </a:solidFill>
              <a:latin typeface="+mn-lt"/>
              <a:cs typeface="Arial Black"/>
            </a:endParaRPr>
          </a:p>
        </p:txBody>
      </p:sp>
      <p:sp>
        <p:nvSpPr>
          <p:cNvPr id="3" name="Content Placeholder 2"/>
          <p:cNvSpPr>
            <a:spLocks noGrp="1"/>
          </p:cNvSpPr>
          <p:nvPr>
            <p:ph sz="quarter" idx="10"/>
          </p:nvPr>
        </p:nvSpPr>
        <p:spPr>
          <a:xfrm>
            <a:off x="344383" y="1342592"/>
            <a:ext cx="8550235" cy="4772945"/>
          </a:xfrm>
        </p:spPr>
        <p:txBody>
          <a:bodyPr>
            <a:normAutofit fontScale="92500" lnSpcReduction="10000"/>
          </a:bodyPr>
          <a:lstStyle/>
          <a:p>
            <a:pPr marL="0" indent="0">
              <a:buNone/>
            </a:pPr>
            <a:r>
              <a:rPr lang="en-US" b="1" dirty="0">
                <a:solidFill>
                  <a:schemeClr val="bg1"/>
                </a:solidFill>
                <a:latin typeface="+mn-lt"/>
                <a:cs typeface="Lucida Console"/>
              </a:rPr>
              <a:t>“Games and Other </a:t>
            </a:r>
            <a:r>
              <a:rPr lang="en-US" b="1" dirty="0" err="1">
                <a:solidFill>
                  <a:schemeClr val="bg1"/>
                </a:solidFill>
                <a:latin typeface="+mn-lt"/>
                <a:cs typeface="Lucida Console"/>
              </a:rPr>
              <a:t>Uncopyrightable</a:t>
            </a:r>
            <a:r>
              <a:rPr lang="en-US" b="1" dirty="0">
                <a:solidFill>
                  <a:schemeClr val="bg1"/>
                </a:solidFill>
                <a:latin typeface="+mn-lt"/>
                <a:cs typeface="Lucida Console"/>
              </a:rPr>
              <a:t> Systems” </a:t>
            </a:r>
            <a:r>
              <a:rPr lang="en-US" dirty="0">
                <a:solidFill>
                  <a:schemeClr val="bg1"/>
                </a:solidFill>
                <a:latin typeface="+mn-lt"/>
                <a:cs typeface="Lucida Console"/>
              </a:rPr>
              <a:t>Bruce Boyden (2011) </a:t>
            </a:r>
            <a:r>
              <a:rPr lang="en-US" sz="1900" dirty="0">
                <a:latin typeface="+mn-lt"/>
                <a:cs typeface="Lucida Console"/>
                <a:hlinkClick r:id="rId2"/>
              </a:rPr>
              <a:t>http://www.georgemasonlawreview.org/doc/Boyden_18-2_2011.</a:t>
            </a:r>
            <a:r>
              <a:rPr lang="en-US" sz="1900" dirty="0" smtClean="0">
                <a:latin typeface="+mn-lt"/>
                <a:cs typeface="Lucida Console"/>
                <a:hlinkClick r:id="rId2"/>
              </a:rPr>
              <a:t>pdf</a:t>
            </a:r>
            <a:endParaRPr lang="en-US" sz="1900" dirty="0" smtClean="0">
              <a:latin typeface="+mn-lt"/>
              <a:cs typeface="Lucida Console"/>
            </a:endParaRPr>
          </a:p>
          <a:p>
            <a:pPr marL="0" indent="0">
              <a:buNone/>
            </a:pPr>
            <a:endParaRPr lang="en-US" sz="1900" dirty="0">
              <a:latin typeface="+mn-lt"/>
              <a:cs typeface="Lucida Console"/>
            </a:endParaRPr>
          </a:p>
          <a:p>
            <a:pPr marL="0" indent="0">
              <a:lnSpc>
                <a:spcPct val="110000"/>
              </a:lnSpc>
              <a:buNone/>
            </a:pPr>
            <a:r>
              <a:rPr lang="en-US" sz="2600" dirty="0">
                <a:solidFill>
                  <a:srgbClr val="FFFFFF"/>
                </a:solidFill>
                <a:latin typeface="+mn-lt"/>
                <a:cs typeface="Lucida Console"/>
              </a:rPr>
              <a:t>“Games therefore pose a number of challenges for copyright and patent law</a:t>
            </a:r>
            <a:r>
              <a:rPr lang="en-US" sz="2600" dirty="0">
                <a:solidFill>
                  <a:schemeClr val="accent3">
                    <a:lumMod val="40000"/>
                    <a:lumOff val="60000"/>
                  </a:schemeClr>
                </a:solidFill>
                <a:latin typeface="+mn-lt"/>
                <a:cs typeface="Lucida Console"/>
              </a:rPr>
              <a:t>. </a:t>
            </a:r>
            <a:r>
              <a:rPr lang="en-US" sz="2600" dirty="0">
                <a:solidFill>
                  <a:schemeClr val="accent5">
                    <a:lumMod val="40000"/>
                    <a:lumOff val="60000"/>
                  </a:schemeClr>
                </a:solidFill>
                <a:latin typeface="+mn-lt"/>
                <a:cs typeface="Lucida Console"/>
              </a:rPr>
              <a:t>Yet to date, intellectual property doctrine and scholarship has not really grappled with the slippery nature of games. </a:t>
            </a:r>
            <a:r>
              <a:rPr lang="en-US" sz="2600" dirty="0">
                <a:solidFill>
                  <a:srgbClr val="FFFFFF"/>
                </a:solidFill>
                <a:latin typeface="+mn-lt"/>
                <a:cs typeface="Lucida Console"/>
              </a:rPr>
              <a:t>Indeed, copyright has developed a very simple black-letter rule to handle them: games are not copyrightable. </a:t>
            </a:r>
            <a:r>
              <a:rPr lang="en-US" sz="2600" dirty="0" smtClean="0">
                <a:solidFill>
                  <a:srgbClr val="FFFFFF"/>
                </a:solidFill>
                <a:latin typeface="+mn-lt"/>
                <a:cs typeface="Lucida Console"/>
              </a:rPr>
              <a:t>…What </a:t>
            </a:r>
            <a:r>
              <a:rPr lang="en-US" sz="2600" dirty="0">
                <a:solidFill>
                  <a:srgbClr val="FFFFFF"/>
                </a:solidFill>
                <a:latin typeface="+mn-lt"/>
                <a:cs typeface="Lucida Console"/>
              </a:rPr>
              <a:t>could be the purpose of such a rule?”</a:t>
            </a:r>
          </a:p>
          <a:p>
            <a:pPr marL="0" indent="0">
              <a:lnSpc>
                <a:spcPct val="110000"/>
              </a:lnSpc>
              <a:buNone/>
            </a:pPr>
            <a:r>
              <a:rPr lang="en-US" sz="2600" dirty="0">
                <a:solidFill>
                  <a:srgbClr val="FFFF00"/>
                </a:solidFill>
                <a:latin typeface="+mn-lt"/>
                <a:cs typeface="Lucida Console"/>
              </a:rPr>
              <a:t>Two possibilities</a:t>
            </a:r>
            <a:r>
              <a:rPr lang="en-US" sz="2600" dirty="0">
                <a:solidFill>
                  <a:schemeClr val="bg1"/>
                </a:solidFill>
                <a:latin typeface="+mn-lt"/>
                <a:cs typeface="Lucida Console"/>
              </a:rPr>
              <a:t> emerge from the cases. First, several cases </a:t>
            </a:r>
            <a:r>
              <a:rPr lang="en-US" sz="2600" dirty="0" smtClean="0">
                <a:solidFill>
                  <a:schemeClr val="bg1"/>
                </a:solidFill>
                <a:latin typeface="+mn-lt"/>
                <a:cs typeface="Lucida Console"/>
              </a:rPr>
              <a:t>describe games</a:t>
            </a:r>
            <a:r>
              <a:rPr lang="en-US" sz="2600" dirty="0">
                <a:solidFill>
                  <a:schemeClr val="bg1"/>
                </a:solidFill>
                <a:latin typeface="+mn-lt"/>
                <a:cs typeface="Lucida Console"/>
              </a:rPr>
              <a:t>, and game rules</a:t>
            </a:r>
            <a:r>
              <a:rPr lang="en-US" sz="2600" dirty="0" smtClean="0">
                <a:solidFill>
                  <a:schemeClr val="bg1"/>
                </a:solidFill>
                <a:latin typeface="+mn-lt"/>
                <a:cs typeface="Lucida Console"/>
              </a:rPr>
              <a:t>,</a:t>
            </a:r>
            <a:r>
              <a:rPr lang="en-US" sz="2600" dirty="0">
                <a:solidFill>
                  <a:schemeClr val="bg1"/>
                </a:solidFill>
                <a:latin typeface="+mn-lt"/>
                <a:cs typeface="Lucida Console"/>
              </a:rPr>
              <a:t> </a:t>
            </a:r>
            <a:r>
              <a:rPr lang="en-US" sz="2600" dirty="0" smtClean="0">
                <a:solidFill>
                  <a:schemeClr val="bg1"/>
                </a:solidFill>
                <a:latin typeface="+mn-lt"/>
                <a:cs typeface="Lucida Console"/>
              </a:rPr>
              <a:t>as </a:t>
            </a:r>
            <a:r>
              <a:rPr lang="en-US" sz="2600" dirty="0" err="1">
                <a:solidFill>
                  <a:srgbClr val="FFFF00"/>
                </a:solidFill>
                <a:latin typeface="+mn-lt"/>
                <a:cs typeface="Lucida Console"/>
              </a:rPr>
              <a:t>unprotectable</a:t>
            </a:r>
            <a:r>
              <a:rPr lang="en-US" sz="2600" dirty="0">
                <a:solidFill>
                  <a:srgbClr val="FFFF00"/>
                </a:solidFill>
                <a:latin typeface="+mn-lt"/>
                <a:cs typeface="Lucida Console"/>
              </a:rPr>
              <a:t> </a:t>
            </a:r>
            <a:r>
              <a:rPr lang="en-US" sz="2600" dirty="0" smtClean="0">
                <a:solidFill>
                  <a:srgbClr val="FFFF00"/>
                </a:solidFill>
                <a:latin typeface="+mn-lt"/>
                <a:cs typeface="Lucida Console"/>
              </a:rPr>
              <a:t>ideas… </a:t>
            </a:r>
            <a:r>
              <a:rPr lang="en-US" sz="2600" dirty="0">
                <a:solidFill>
                  <a:srgbClr val="B7DEE8"/>
                </a:solidFill>
                <a:latin typeface="+mn-lt"/>
                <a:cs typeface="Lucida Console"/>
              </a:rPr>
              <a:t>The other possible explanation that emerges from the case </a:t>
            </a:r>
            <a:r>
              <a:rPr lang="en-US" sz="2600" dirty="0" smtClean="0">
                <a:solidFill>
                  <a:srgbClr val="B7DEE8"/>
                </a:solidFill>
                <a:latin typeface="+mn-lt"/>
                <a:cs typeface="Lucida Console"/>
              </a:rPr>
              <a:t>law is that games </a:t>
            </a:r>
            <a:r>
              <a:rPr lang="en-US" sz="2600" dirty="0">
                <a:solidFill>
                  <a:srgbClr val="B7DEE8"/>
                </a:solidFill>
                <a:latin typeface="+mn-lt"/>
                <a:cs typeface="Lucida Console"/>
              </a:rPr>
              <a:t>are </a:t>
            </a:r>
            <a:r>
              <a:rPr lang="en-US" sz="2600" dirty="0" err="1">
                <a:solidFill>
                  <a:srgbClr val="FFFF00"/>
                </a:solidFill>
                <a:latin typeface="+mn-lt"/>
                <a:cs typeface="Lucida Console"/>
              </a:rPr>
              <a:t>uncopyrightable</a:t>
            </a:r>
            <a:r>
              <a:rPr lang="en-US" sz="2600" dirty="0">
                <a:solidFill>
                  <a:srgbClr val="FFFF00"/>
                </a:solidFill>
                <a:latin typeface="+mn-lt"/>
                <a:cs typeface="Lucida Console"/>
              </a:rPr>
              <a:t> systems </a:t>
            </a:r>
            <a:r>
              <a:rPr lang="en-US" sz="2600" dirty="0">
                <a:solidFill>
                  <a:srgbClr val="B7DEE8"/>
                </a:solidFill>
                <a:latin typeface="+mn-lt"/>
                <a:cs typeface="Lucida Console"/>
              </a:rPr>
              <a:t>or </a:t>
            </a:r>
            <a:r>
              <a:rPr lang="en-US" sz="2600" dirty="0" smtClean="0">
                <a:solidFill>
                  <a:srgbClr val="B7DEE8"/>
                </a:solidFill>
                <a:latin typeface="+mn-lt"/>
                <a:cs typeface="Lucida Console"/>
              </a:rPr>
              <a:t>processes.”</a:t>
            </a:r>
            <a:endParaRPr lang="en-US" sz="2600" dirty="0">
              <a:solidFill>
                <a:srgbClr val="B7DEE8"/>
              </a:solidFill>
              <a:latin typeface="+mn-lt"/>
              <a:cs typeface="Lucida Console"/>
            </a:endParaRPr>
          </a:p>
        </p:txBody>
      </p:sp>
    </p:spTree>
    <p:extLst>
      <p:ext uri="{BB962C8B-B14F-4D97-AF65-F5344CB8AC3E}">
        <p14:creationId xmlns:p14="http://schemas.microsoft.com/office/powerpoint/2010/main" val="153269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dirty="0" smtClean="0">
                <a:solidFill>
                  <a:srgbClr val="FFFF00"/>
                </a:solidFill>
              </a:rPr>
              <a:t>Happy </a:t>
            </a:r>
            <a:r>
              <a:rPr lang="en-US" sz="4400" dirty="0" smtClean="0">
                <a:solidFill>
                  <a:schemeClr val="bg1"/>
                </a:solidFill>
              </a:rPr>
              <a:t>FIFA 18 </a:t>
            </a:r>
            <a:r>
              <a:rPr lang="en-US" sz="4400" dirty="0" smtClean="0">
                <a:solidFill>
                  <a:srgbClr val="FFFF00"/>
                </a:solidFill>
              </a:rPr>
              <a:t>Release Day</a:t>
            </a:r>
            <a:endParaRPr lang="en-US" sz="4400" dirty="0">
              <a:solidFill>
                <a:srgbClr val="FFFF00"/>
              </a:solidFill>
            </a:endParaRPr>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457200" y="1120775"/>
            <a:ext cx="8229600" cy="4629150"/>
          </a:xfrm>
        </p:spPr>
      </p:pic>
    </p:spTree>
    <p:extLst>
      <p:ext uri="{BB962C8B-B14F-4D97-AF65-F5344CB8AC3E}">
        <p14:creationId xmlns:p14="http://schemas.microsoft.com/office/powerpoint/2010/main" val="981119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b="1" dirty="0" smtClean="0">
                <a:solidFill>
                  <a:srgbClr val="FFFF00"/>
                </a:solidFill>
                <a:latin typeface="+mn-lt"/>
              </a:rPr>
              <a:t>Game That Is Not IP?</a:t>
            </a:r>
            <a:endParaRPr lang="en-US" sz="66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9600" i="1" dirty="0" smtClean="0">
                <a:solidFill>
                  <a:schemeClr val="tx2">
                    <a:lumMod val="60000"/>
                    <a:lumOff val="40000"/>
                  </a:schemeClr>
                </a:solidFill>
                <a:latin typeface="American Typewriter"/>
                <a:cs typeface="American Typewriter"/>
              </a:rPr>
              <a:t>Odds</a:t>
            </a:r>
            <a:r>
              <a:rPr lang="en-US" sz="9600" dirty="0" smtClean="0">
                <a:solidFill>
                  <a:schemeClr val="tx2">
                    <a:lumMod val="60000"/>
                    <a:lumOff val="40000"/>
                  </a:schemeClr>
                </a:solidFill>
                <a:latin typeface="American Typewriter"/>
                <a:cs typeface="American Typewriter"/>
              </a:rPr>
              <a:t> </a:t>
            </a:r>
          </a:p>
          <a:p>
            <a:pPr marL="0" indent="0">
              <a:buNone/>
            </a:pPr>
            <a:r>
              <a:rPr lang="en-US" sz="9600" dirty="0" smtClean="0">
                <a:solidFill>
                  <a:schemeClr val="bg1"/>
                </a:solidFill>
                <a:latin typeface="American Typewriter"/>
                <a:cs typeface="American Typewriter"/>
              </a:rPr>
              <a:t>  &amp; </a:t>
            </a:r>
          </a:p>
          <a:p>
            <a:pPr marL="0" indent="0">
              <a:buNone/>
            </a:pPr>
            <a:r>
              <a:rPr lang="en-US" sz="9600" dirty="0" smtClean="0">
                <a:solidFill>
                  <a:schemeClr val="accent4">
                    <a:lumMod val="60000"/>
                    <a:lumOff val="40000"/>
                  </a:schemeClr>
                </a:solidFill>
                <a:latin typeface="American Typewriter"/>
                <a:cs typeface="American Typewriter"/>
              </a:rPr>
              <a:t>Evens</a:t>
            </a:r>
            <a:endParaRPr lang="en-US" sz="9600" dirty="0">
              <a:solidFill>
                <a:schemeClr val="accent4">
                  <a:lumMod val="60000"/>
                  <a:lumOff val="40000"/>
                </a:schemeClr>
              </a:solidFill>
              <a:latin typeface="American Typewriter"/>
              <a:cs typeface="American Typewriter"/>
            </a:endParaRPr>
          </a:p>
        </p:txBody>
      </p:sp>
      <p:pic>
        <p:nvPicPr>
          <p:cNvPr id="4" name="Picture 3" descr="220px-Odds_and_evens_-_composite_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48908" y="1349507"/>
            <a:ext cx="2794000" cy="4622800"/>
          </a:xfrm>
          <a:prstGeom prst="rect">
            <a:avLst/>
          </a:prstGeom>
        </p:spPr>
      </p:pic>
    </p:spTree>
    <p:extLst>
      <p:ext uri="{BB962C8B-B14F-4D97-AF65-F5344CB8AC3E}">
        <p14:creationId xmlns:p14="http://schemas.microsoft.com/office/powerpoint/2010/main" val="4285626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312681" y="249238"/>
            <a:ext cx="6518638" cy="5476875"/>
          </a:xfrm>
        </p:spPr>
      </p:pic>
      <p:sp>
        <p:nvSpPr>
          <p:cNvPr id="6" name="TextBox 5"/>
          <p:cNvSpPr txBox="1"/>
          <p:nvPr/>
        </p:nvSpPr>
        <p:spPr>
          <a:xfrm>
            <a:off x="4502985" y="5726113"/>
            <a:ext cx="4378122" cy="584775"/>
          </a:xfrm>
          <a:prstGeom prst="rect">
            <a:avLst/>
          </a:prstGeom>
          <a:noFill/>
        </p:spPr>
        <p:txBody>
          <a:bodyPr wrap="none" rtlCol="0">
            <a:spAutoFit/>
          </a:bodyPr>
          <a:lstStyle/>
          <a:p>
            <a:pPr algn="ctr"/>
            <a:r>
              <a:rPr lang="en-US" sz="1600" dirty="0">
                <a:solidFill>
                  <a:srgbClr val="FFFF00"/>
                </a:solidFill>
              </a:rPr>
              <a:t>Paul Cézanne: </a:t>
            </a:r>
            <a:r>
              <a:rPr lang="en-US" sz="1600" i="1" dirty="0">
                <a:solidFill>
                  <a:srgbClr val="FFFF00"/>
                </a:solidFill>
              </a:rPr>
              <a:t>The Card Players</a:t>
            </a:r>
            <a:r>
              <a:rPr lang="en-US" sz="1600" dirty="0">
                <a:solidFill>
                  <a:srgbClr val="FFFF00"/>
                </a:solidFill>
              </a:rPr>
              <a:t> 1894–1895, </a:t>
            </a:r>
            <a:endParaRPr lang="en-US" sz="1600" dirty="0" smtClean="0">
              <a:solidFill>
                <a:srgbClr val="FFFF00"/>
              </a:solidFill>
            </a:endParaRPr>
          </a:p>
          <a:p>
            <a:pPr algn="ctr"/>
            <a:r>
              <a:rPr lang="en-US" sz="1600" dirty="0" err="1" smtClean="0">
                <a:solidFill>
                  <a:srgbClr val="FFFF00"/>
                </a:solidFill>
              </a:rPr>
              <a:t>Musée</a:t>
            </a:r>
            <a:r>
              <a:rPr lang="en-US" sz="1600" dirty="0" smtClean="0">
                <a:solidFill>
                  <a:srgbClr val="FFFF00"/>
                </a:solidFill>
              </a:rPr>
              <a:t> </a:t>
            </a:r>
            <a:r>
              <a:rPr lang="en-US" sz="1600" dirty="0">
                <a:solidFill>
                  <a:srgbClr val="FFFF00"/>
                </a:solidFill>
              </a:rPr>
              <a:t>d'Orsay, Paris</a:t>
            </a:r>
          </a:p>
        </p:txBody>
      </p:sp>
    </p:spTree>
    <p:extLst>
      <p:ext uri="{BB962C8B-B14F-4D97-AF65-F5344CB8AC3E}">
        <p14:creationId xmlns:p14="http://schemas.microsoft.com/office/powerpoint/2010/main" val="493339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66251"/>
            <a:ext cx="8686800" cy="4318000"/>
          </a:xfrm>
        </p:spPr>
        <p:txBody>
          <a:bodyPr/>
          <a:lstStyle/>
          <a:p>
            <a:pPr marL="0" indent="0">
              <a:lnSpc>
                <a:spcPct val="90000"/>
              </a:lnSpc>
              <a:buNone/>
            </a:pPr>
            <a:r>
              <a:rPr lang="en-US" sz="4000" dirty="0" smtClean="0">
                <a:solidFill>
                  <a:srgbClr val="FFFF00"/>
                </a:solidFill>
                <a:latin typeface="+mn-lt"/>
              </a:rPr>
              <a:t>How important </a:t>
            </a:r>
            <a:r>
              <a:rPr lang="en-US" sz="4000" dirty="0" smtClean="0">
                <a:solidFill>
                  <a:srgbClr val="FFFFFF"/>
                </a:solidFill>
                <a:latin typeface="+mn-lt"/>
              </a:rPr>
              <a:t>to the game is the </a:t>
            </a:r>
            <a:r>
              <a:rPr lang="en-US" sz="4000" dirty="0" smtClean="0">
                <a:solidFill>
                  <a:srgbClr val="CCFFCC"/>
                </a:solidFill>
                <a:latin typeface="+mn-lt"/>
              </a:rPr>
              <a:t>game designer</a:t>
            </a:r>
            <a:r>
              <a:rPr lang="en-US" sz="4000" dirty="0" smtClean="0">
                <a:solidFill>
                  <a:srgbClr val="FFFFFF"/>
                </a:solidFill>
                <a:latin typeface="+mn-lt"/>
              </a:rPr>
              <a:t>?</a:t>
            </a:r>
          </a:p>
          <a:p>
            <a:pPr marL="0" indent="0">
              <a:lnSpc>
                <a:spcPct val="90000"/>
              </a:lnSpc>
              <a:buNone/>
            </a:pPr>
            <a:r>
              <a:rPr lang="en-US" sz="4000" dirty="0" smtClean="0">
                <a:solidFill>
                  <a:srgbClr val="FFFFFF"/>
                </a:solidFill>
                <a:latin typeface="+mn-lt"/>
              </a:rPr>
              <a:t>How </a:t>
            </a:r>
            <a:r>
              <a:rPr lang="en-US" sz="4000" dirty="0">
                <a:solidFill>
                  <a:srgbClr val="FFFFFF"/>
                </a:solidFill>
                <a:latin typeface="+mn-lt"/>
              </a:rPr>
              <a:t>important to the game </a:t>
            </a:r>
            <a:r>
              <a:rPr lang="en-US" sz="4000" dirty="0" smtClean="0">
                <a:solidFill>
                  <a:srgbClr val="FFFFFF"/>
                </a:solidFill>
                <a:latin typeface="+mn-lt"/>
              </a:rPr>
              <a:t>are </a:t>
            </a:r>
            <a:r>
              <a:rPr lang="en-US" sz="4000" dirty="0" smtClean="0">
                <a:solidFill>
                  <a:srgbClr val="CCFFCC"/>
                </a:solidFill>
                <a:latin typeface="+mn-lt"/>
              </a:rPr>
              <a:t>you</a:t>
            </a:r>
            <a:r>
              <a:rPr lang="en-US" sz="4000" dirty="0" smtClean="0">
                <a:solidFill>
                  <a:srgbClr val="FFFFFF"/>
                </a:solidFill>
                <a:latin typeface="+mn-lt"/>
              </a:rPr>
              <a:t>?</a:t>
            </a:r>
          </a:p>
          <a:p>
            <a:pPr marL="0" indent="0">
              <a:lnSpc>
                <a:spcPct val="90000"/>
              </a:lnSpc>
              <a:buNone/>
            </a:pPr>
            <a:r>
              <a:rPr lang="en-US" sz="4000" dirty="0">
                <a:solidFill>
                  <a:srgbClr val="FFFFFF"/>
                </a:solidFill>
                <a:latin typeface="+mn-lt"/>
              </a:rPr>
              <a:t>How important to the game are </a:t>
            </a:r>
            <a:r>
              <a:rPr lang="en-US" sz="4000" dirty="0" smtClean="0">
                <a:solidFill>
                  <a:srgbClr val="FFFFFF"/>
                </a:solidFill>
                <a:latin typeface="+mn-lt"/>
              </a:rPr>
              <a:t>the </a:t>
            </a:r>
            <a:r>
              <a:rPr lang="en-US" sz="4000" dirty="0" smtClean="0">
                <a:solidFill>
                  <a:srgbClr val="CCFFCC"/>
                </a:solidFill>
                <a:latin typeface="+mn-lt"/>
              </a:rPr>
              <a:t>other people </a:t>
            </a:r>
            <a:r>
              <a:rPr lang="en-US" sz="4000" dirty="0" smtClean="0">
                <a:solidFill>
                  <a:srgbClr val="FFFFFF"/>
                </a:solidFill>
                <a:latin typeface="+mn-lt"/>
              </a:rPr>
              <a:t>you are playing with?</a:t>
            </a:r>
            <a:endParaRPr lang="en-US" sz="4000" dirty="0">
              <a:solidFill>
                <a:srgbClr val="FFFFFF"/>
              </a:solidFill>
              <a:latin typeface="+mn-l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565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0461"/>
            <a:ext cx="8229600" cy="1016000"/>
          </a:xfrm>
        </p:spPr>
        <p:txBody>
          <a:bodyPr>
            <a:normAutofit/>
          </a:bodyPr>
          <a:lstStyle/>
          <a:p>
            <a:r>
              <a:rPr lang="en-US" dirty="0" smtClean="0"/>
              <a:t>     </a:t>
            </a:r>
            <a:r>
              <a:rPr lang="en-US" dirty="0" smtClean="0">
                <a:solidFill>
                  <a:srgbClr val="FFFF00"/>
                </a:solidFill>
              </a:rPr>
              <a:t>    </a:t>
            </a:r>
            <a:r>
              <a:rPr lang="en-US" sz="5400" dirty="0" smtClean="0">
                <a:solidFill>
                  <a:srgbClr val="FFFF00"/>
                </a:solidFill>
                <a:latin typeface="Apple Casual"/>
                <a:cs typeface="Apple Casual"/>
              </a:rPr>
              <a:t>Boyden</a:t>
            </a:r>
            <a:r>
              <a:rPr lang="en-US" sz="5400" dirty="0" smtClean="0">
                <a:solidFill>
                  <a:srgbClr val="FFFF00"/>
                </a:solidFill>
              </a:rPr>
              <a:t> </a:t>
            </a:r>
            <a:r>
              <a:rPr lang="en-US" sz="5400" i="1" dirty="0" smtClean="0">
                <a:solidFill>
                  <a:schemeClr val="bg1"/>
                </a:solidFill>
                <a:latin typeface="Arial Black"/>
                <a:cs typeface="Arial Black"/>
              </a:rPr>
              <a:t>–</a:t>
            </a:r>
            <a:r>
              <a:rPr lang="en-US" sz="5400" dirty="0" smtClean="0">
                <a:solidFill>
                  <a:schemeClr val="bg1"/>
                </a:solidFill>
              </a:rPr>
              <a:t> </a:t>
            </a:r>
            <a:r>
              <a:rPr lang="en-US" i="1" dirty="0" smtClean="0">
                <a:solidFill>
                  <a:schemeClr val="bg1"/>
                </a:solidFill>
                <a:latin typeface="Arial Black"/>
                <a:cs typeface="Arial Black"/>
              </a:rPr>
              <a:t>the key</a:t>
            </a:r>
            <a:endParaRPr lang="en-US" i="1" dirty="0">
              <a:solidFill>
                <a:schemeClr val="bg1"/>
              </a:solidFill>
              <a:latin typeface="Arial Black"/>
              <a:cs typeface="Arial Black"/>
            </a:endParaRPr>
          </a:p>
        </p:txBody>
      </p:sp>
      <p:sp>
        <p:nvSpPr>
          <p:cNvPr id="3" name="Content Placeholder 2"/>
          <p:cNvSpPr>
            <a:spLocks noGrp="1"/>
          </p:cNvSpPr>
          <p:nvPr>
            <p:ph sz="quarter" idx="10"/>
          </p:nvPr>
        </p:nvSpPr>
        <p:spPr>
          <a:xfrm>
            <a:off x="99216" y="1289750"/>
            <a:ext cx="9044784" cy="4851446"/>
          </a:xfrm>
        </p:spPr>
        <p:txBody>
          <a:bodyPr>
            <a:normAutofit/>
          </a:bodyPr>
          <a:lstStyle/>
          <a:p>
            <a:pPr marL="0" indent="0">
              <a:buNone/>
            </a:pPr>
            <a:r>
              <a:rPr lang="en-US" dirty="0" smtClean="0"/>
              <a:t>   </a:t>
            </a:r>
            <a:r>
              <a:rPr lang="en-US" dirty="0" smtClean="0">
                <a:solidFill>
                  <a:srgbClr val="FFFFFF"/>
                </a:solidFill>
              </a:rPr>
              <a:t>  </a:t>
            </a:r>
            <a:r>
              <a:rPr lang="en-US" b="1" dirty="0" smtClean="0">
                <a:solidFill>
                  <a:srgbClr val="FFFFFF"/>
                </a:solidFill>
              </a:rPr>
              <a:t>Cases </a:t>
            </a:r>
            <a:r>
              <a:rPr lang="en-US" b="1" dirty="0">
                <a:solidFill>
                  <a:srgbClr val="FFFFFF"/>
                </a:solidFill>
              </a:rPr>
              <a:t>denied </a:t>
            </a:r>
            <a:r>
              <a:rPr lang="en-US" b="1" dirty="0" smtClean="0">
                <a:solidFill>
                  <a:srgbClr val="FFFFFF"/>
                </a:solidFill>
              </a:rPr>
              <a:t>copyrights in: </a:t>
            </a:r>
          </a:p>
          <a:p>
            <a:pPr marL="0" indent="0">
              <a:buNone/>
            </a:pPr>
            <a:r>
              <a:rPr lang="en-US" dirty="0" smtClean="0">
                <a:solidFill>
                  <a:srgbClr val="FFFFFF"/>
                </a:solidFill>
              </a:rPr>
              <a:t>(a)</a:t>
            </a:r>
            <a:r>
              <a:rPr lang="en-US" dirty="0" smtClean="0"/>
              <a:t> </a:t>
            </a:r>
            <a:r>
              <a:rPr lang="en-US" dirty="0" smtClean="0">
                <a:solidFill>
                  <a:srgbClr val="FF0000"/>
                </a:solidFill>
              </a:rPr>
              <a:t>systems</a:t>
            </a:r>
            <a:r>
              <a:rPr lang="en-US" dirty="0" smtClean="0"/>
              <a:t> </a:t>
            </a:r>
            <a:r>
              <a:rPr lang="en-US" dirty="0">
                <a:solidFill>
                  <a:srgbClr val="FFFFFF"/>
                </a:solidFill>
              </a:rPr>
              <a:t>for the presentation </a:t>
            </a:r>
            <a:r>
              <a:rPr lang="en-US" dirty="0" smtClean="0">
                <a:solidFill>
                  <a:srgbClr val="FFFFFF"/>
                </a:solidFill>
              </a:rPr>
              <a:t>of information;</a:t>
            </a:r>
          </a:p>
          <a:p>
            <a:pPr marL="0" indent="0">
              <a:buNone/>
            </a:pPr>
            <a:r>
              <a:rPr lang="en-US" dirty="0" smtClean="0">
                <a:solidFill>
                  <a:srgbClr val="FFFFFF"/>
                </a:solidFill>
              </a:rPr>
              <a:t>(b) </a:t>
            </a:r>
            <a:r>
              <a:rPr lang="en-US" dirty="0" smtClean="0">
                <a:solidFill>
                  <a:srgbClr val="FF0000"/>
                </a:solidFill>
              </a:rPr>
              <a:t>systems</a:t>
            </a:r>
            <a:r>
              <a:rPr lang="en-US" dirty="0" smtClean="0"/>
              <a:t> </a:t>
            </a:r>
            <a:r>
              <a:rPr lang="en-US" dirty="0">
                <a:solidFill>
                  <a:srgbClr val="FFFFFF"/>
                </a:solidFill>
              </a:rPr>
              <a:t>that </a:t>
            </a:r>
            <a:r>
              <a:rPr lang="en-US" dirty="0" smtClean="0">
                <a:solidFill>
                  <a:srgbClr val="FFFFFF"/>
                </a:solidFill>
              </a:rPr>
              <a:t>are expressly </a:t>
            </a:r>
            <a:r>
              <a:rPr lang="en-US" dirty="0">
                <a:solidFill>
                  <a:srgbClr val="FFFFFF"/>
                </a:solidFill>
              </a:rPr>
              <a:t>designed to allow others to </a:t>
            </a:r>
            <a:endParaRPr lang="en-US" dirty="0" smtClean="0">
              <a:solidFill>
                <a:srgbClr val="FFFFFF"/>
              </a:solidFill>
            </a:endParaRPr>
          </a:p>
          <a:p>
            <a:pPr marL="0" indent="0">
              <a:buNone/>
            </a:pPr>
            <a:r>
              <a:rPr lang="en-US" dirty="0">
                <a:solidFill>
                  <a:srgbClr val="FFFFFF"/>
                </a:solidFill>
              </a:rPr>
              <a:t> </a:t>
            </a:r>
            <a:r>
              <a:rPr lang="en-US" dirty="0" smtClean="0">
                <a:solidFill>
                  <a:srgbClr val="FFFFFF"/>
                </a:solidFill>
              </a:rPr>
              <a:t>     organize </a:t>
            </a:r>
            <a:r>
              <a:rPr lang="en-US" dirty="0">
                <a:solidFill>
                  <a:srgbClr val="FFFFFF"/>
                </a:solidFill>
              </a:rPr>
              <a:t>information.</a:t>
            </a:r>
          </a:p>
          <a:p>
            <a:pPr marL="0" indent="0">
              <a:buNone/>
            </a:pPr>
            <a:r>
              <a:rPr lang="en-US" dirty="0" smtClean="0">
                <a:solidFill>
                  <a:srgbClr val="FFFFFF"/>
                </a:solidFill>
              </a:rPr>
              <a:t>(c) </a:t>
            </a:r>
            <a:r>
              <a:rPr lang="en-US" dirty="0" smtClean="0">
                <a:solidFill>
                  <a:srgbClr val="FF0000"/>
                </a:solidFill>
              </a:rPr>
              <a:t>systems</a:t>
            </a:r>
            <a:r>
              <a:rPr lang="en-US" dirty="0" smtClean="0"/>
              <a:t> </a:t>
            </a:r>
            <a:r>
              <a:rPr lang="en-US" dirty="0">
                <a:solidFill>
                  <a:srgbClr val="FFFFFF"/>
                </a:solidFill>
              </a:rPr>
              <a:t>of </a:t>
            </a:r>
            <a:r>
              <a:rPr lang="en-US" dirty="0" smtClean="0">
                <a:solidFill>
                  <a:srgbClr val="FFFFFF"/>
                </a:solidFill>
              </a:rPr>
              <a:t>notation </a:t>
            </a:r>
            <a:endParaRPr lang="en-US" dirty="0">
              <a:solidFill>
                <a:srgbClr val="FFFFFF"/>
              </a:solidFill>
            </a:endParaRPr>
          </a:p>
          <a:p>
            <a:pPr marL="0" indent="0">
              <a:buNone/>
            </a:pPr>
            <a:r>
              <a:rPr lang="en-US" dirty="0" smtClean="0">
                <a:solidFill>
                  <a:srgbClr val="FFFFFF"/>
                </a:solidFill>
              </a:rPr>
              <a:t>(d) contests </a:t>
            </a:r>
            <a:r>
              <a:rPr lang="en-US" dirty="0">
                <a:solidFill>
                  <a:srgbClr val="FFFFFF"/>
                </a:solidFill>
              </a:rPr>
              <a:t>and betting</a:t>
            </a:r>
            <a:r>
              <a:rPr lang="en-US" dirty="0"/>
              <a:t> </a:t>
            </a:r>
            <a:r>
              <a:rPr lang="en-US" dirty="0" smtClean="0">
                <a:solidFill>
                  <a:srgbClr val="FF0000"/>
                </a:solidFill>
              </a:rPr>
              <a:t>systems</a:t>
            </a:r>
            <a:r>
              <a:rPr lang="en-US" dirty="0" smtClean="0">
                <a:solidFill>
                  <a:srgbClr val="FFFFFF"/>
                </a:solidFill>
              </a:rPr>
              <a:t>.</a:t>
            </a:r>
          </a:p>
          <a:p>
            <a:pPr marL="0" indent="0">
              <a:buNone/>
            </a:pPr>
            <a:endParaRPr lang="en-US" dirty="0"/>
          </a:p>
          <a:p>
            <a:pPr marL="0" indent="0">
              <a:buNone/>
            </a:pPr>
            <a:r>
              <a:rPr lang="en-US" sz="2600" i="1" dirty="0" smtClean="0">
                <a:solidFill>
                  <a:srgbClr val="FFFFFF"/>
                </a:solidFill>
                <a:latin typeface="+mn-lt"/>
              </a:rPr>
              <a:t>“</a:t>
            </a:r>
            <a:r>
              <a:rPr lang="en-US" sz="2600" b="1" i="1" dirty="0" smtClean="0">
                <a:solidFill>
                  <a:srgbClr val="FFFFFF"/>
                </a:solidFill>
                <a:latin typeface="+mn-lt"/>
              </a:rPr>
              <a:t>In </a:t>
            </a:r>
            <a:r>
              <a:rPr lang="en-US" sz="2600" b="1" i="1" dirty="0">
                <a:solidFill>
                  <a:srgbClr val="FFFFFF"/>
                </a:solidFill>
                <a:latin typeface="+mn-lt"/>
              </a:rPr>
              <a:t>all of these situa</a:t>
            </a:r>
            <a:r>
              <a:rPr lang="en-US" sz="2600" b="1" i="1" dirty="0">
                <a:solidFill>
                  <a:schemeClr val="bg1"/>
                </a:solidFill>
                <a:latin typeface="+mn-lt"/>
              </a:rPr>
              <a:t>tions, the owners of a copyright in a form, description</a:t>
            </a:r>
            <a:r>
              <a:rPr lang="en-US" sz="2600" b="1" i="1" dirty="0" smtClean="0">
                <a:solidFill>
                  <a:schemeClr val="bg1"/>
                </a:solidFill>
                <a:latin typeface="+mn-lt"/>
              </a:rPr>
              <a:t>, or </a:t>
            </a:r>
            <a:r>
              <a:rPr lang="en-US" sz="2600" b="1" i="1" dirty="0">
                <a:solidFill>
                  <a:schemeClr val="bg1"/>
                </a:solidFill>
                <a:latin typeface="+mn-lt"/>
              </a:rPr>
              <a:t>set of instructions were </a:t>
            </a:r>
            <a:r>
              <a:rPr lang="en-US" sz="2600" b="1" i="1" dirty="0" smtClean="0">
                <a:solidFill>
                  <a:schemeClr val="bg1"/>
                </a:solidFill>
                <a:latin typeface="+mn-lt"/>
              </a:rPr>
              <a:t>attempting to extend </a:t>
            </a:r>
            <a:r>
              <a:rPr lang="en-US" sz="2600" b="1" i="1" dirty="0">
                <a:solidFill>
                  <a:schemeClr val="bg1"/>
                </a:solidFill>
                <a:latin typeface="+mn-lt"/>
              </a:rPr>
              <a:t>their copyright</a:t>
            </a:r>
            <a:r>
              <a:rPr lang="en-US" sz="2600" b="1" i="1" dirty="0">
                <a:solidFill>
                  <a:schemeClr val="tx1"/>
                </a:solidFill>
                <a:latin typeface="+mn-lt"/>
              </a:rPr>
              <a:t> </a:t>
            </a:r>
            <a:r>
              <a:rPr lang="en-US" sz="2600" b="1" i="1" dirty="0" smtClean="0">
                <a:solidFill>
                  <a:srgbClr val="FFFF00"/>
                </a:solidFill>
                <a:latin typeface="+mn-lt"/>
              </a:rPr>
              <a:t>to material </a:t>
            </a:r>
            <a:r>
              <a:rPr lang="en-US" sz="2600" b="1" i="1" dirty="0">
                <a:solidFill>
                  <a:srgbClr val="FFFF00"/>
                </a:solidFill>
                <a:latin typeface="+mn-lt"/>
              </a:rPr>
              <a:t>for which the user of the work provided the essential content</a:t>
            </a:r>
            <a:r>
              <a:rPr lang="en-US" sz="2600" b="1" i="1" dirty="0">
                <a:solidFill>
                  <a:srgbClr val="FFFFFF"/>
                </a:solidFill>
                <a:latin typeface="+mn-lt"/>
              </a:rPr>
              <a:t>, </a:t>
            </a:r>
            <a:r>
              <a:rPr lang="en-US" sz="2600" b="1" i="1" dirty="0" smtClean="0">
                <a:solidFill>
                  <a:srgbClr val="FFFFFF"/>
                </a:solidFill>
                <a:latin typeface="+mn-lt"/>
              </a:rPr>
              <a:t>not its </a:t>
            </a:r>
            <a:r>
              <a:rPr lang="en-US" sz="2600" b="1" i="1" dirty="0">
                <a:solidFill>
                  <a:srgbClr val="FFFFFF"/>
                </a:solidFill>
                <a:latin typeface="+mn-lt"/>
              </a:rPr>
              <a:t>author. That is what made them systems. </a:t>
            </a:r>
            <a:r>
              <a:rPr lang="en-US" sz="2600" b="1" i="1" dirty="0">
                <a:solidFill>
                  <a:srgbClr val="FFFF00"/>
                </a:solidFill>
                <a:latin typeface="+mn-lt"/>
              </a:rPr>
              <a:t>They were, without that input</a:t>
            </a:r>
            <a:r>
              <a:rPr lang="en-US" sz="2600" b="1" i="1" dirty="0" smtClean="0">
                <a:solidFill>
                  <a:srgbClr val="FFFF00"/>
                </a:solidFill>
                <a:latin typeface="+mn-lt"/>
              </a:rPr>
              <a:t>, empty </a:t>
            </a:r>
            <a:r>
              <a:rPr lang="en-US" sz="2600" b="1" i="1" dirty="0">
                <a:solidFill>
                  <a:srgbClr val="FFFF00"/>
                </a:solidFill>
                <a:latin typeface="+mn-lt"/>
              </a:rPr>
              <a:t>shells, waiting to be filled</a:t>
            </a:r>
            <a:r>
              <a:rPr lang="en-US" sz="2600" i="1" dirty="0" smtClean="0">
                <a:solidFill>
                  <a:srgbClr val="FFFFFF"/>
                </a:solidFill>
                <a:latin typeface="+mn-lt"/>
              </a:rPr>
              <a:t>.”</a:t>
            </a:r>
            <a:endParaRPr lang="en-US" sz="2600" i="1" dirty="0">
              <a:solidFill>
                <a:srgbClr val="FFFFFF"/>
              </a:solidFill>
              <a:latin typeface="+mn-lt"/>
            </a:endParaRPr>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76457" y="160461"/>
            <a:ext cx="2010343" cy="1977513"/>
          </a:xfrm>
          <a:prstGeom prst="rect">
            <a:avLst/>
          </a:prstGeom>
        </p:spPr>
      </p:pic>
    </p:spTree>
    <p:extLst>
      <p:ext uri="{BB962C8B-B14F-4D97-AF65-F5344CB8AC3E}">
        <p14:creationId xmlns:p14="http://schemas.microsoft.com/office/powerpoint/2010/main" val="3722109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dirty="0" smtClean="0"/>
              <a:t>        </a:t>
            </a:r>
            <a:r>
              <a:rPr lang="en-US" dirty="0" smtClean="0">
                <a:solidFill>
                  <a:srgbClr val="FFFF00"/>
                </a:solidFill>
              </a:rPr>
              <a:t> </a:t>
            </a:r>
            <a:r>
              <a:rPr lang="en-US" sz="5400" b="1" dirty="0" smtClean="0">
                <a:solidFill>
                  <a:srgbClr val="FFFF00"/>
                </a:solidFill>
                <a:latin typeface="Apple Casual"/>
                <a:cs typeface="Apple Casual"/>
              </a:rPr>
              <a:t>Boyden</a:t>
            </a:r>
            <a:r>
              <a:rPr lang="en-US" dirty="0" smtClean="0">
                <a:solidFill>
                  <a:srgbClr val="FFFF00"/>
                </a:solidFill>
              </a:rPr>
              <a:t> </a:t>
            </a:r>
            <a:r>
              <a:rPr lang="en-US" i="1" dirty="0" smtClean="0">
                <a:solidFill>
                  <a:schemeClr val="bg1"/>
                </a:solidFill>
                <a:latin typeface="Arial Black"/>
                <a:cs typeface="Arial Black"/>
              </a:rPr>
              <a:t>- Conclusion</a:t>
            </a:r>
            <a:endParaRPr lang="en-US" i="1" dirty="0">
              <a:solidFill>
                <a:schemeClr val="bg1"/>
              </a:solidFill>
              <a:latin typeface="Arial Black"/>
              <a:cs typeface="Arial Black"/>
            </a:endParaRPr>
          </a:p>
        </p:txBody>
      </p:sp>
      <p:sp>
        <p:nvSpPr>
          <p:cNvPr id="3" name="Content Placeholder 2"/>
          <p:cNvSpPr>
            <a:spLocks noGrp="1"/>
          </p:cNvSpPr>
          <p:nvPr>
            <p:ph sz="quarter" idx="10"/>
          </p:nvPr>
        </p:nvSpPr>
        <p:spPr>
          <a:xfrm>
            <a:off x="0" y="1016000"/>
            <a:ext cx="9144000" cy="5194644"/>
          </a:xfrm>
        </p:spPr>
        <p:txBody>
          <a:bodyPr>
            <a:normAutofit/>
          </a:bodyPr>
          <a:lstStyle/>
          <a:p>
            <a:pPr marL="0" indent="0">
              <a:buNone/>
            </a:pPr>
            <a:r>
              <a:rPr lang="en-US" sz="2600" dirty="0" smtClean="0">
                <a:solidFill>
                  <a:srgbClr val="FFFFFF"/>
                </a:solidFill>
              </a:rPr>
              <a:t>“</a:t>
            </a:r>
            <a:r>
              <a:rPr lang="en-US" sz="2600" b="1" dirty="0" smtClean="0">
                <a:solidFill>
                  <a:srgbClr val="FF0000"/>
                </a:solidFill>
              </a:rPr>
              <a:t>Games </a:t>
            </a:r>
            <a:r>
              <a:rPr lang="en-US" sz="2600" b="1" dirty="0">
                <a:solidFill>
                  <a:srgbClr val="FF0000"/>
                </a:solidFill>
              </a:rPr>
              <a:t>are systems </a:t>
            </a:r>
            <a:r>
              <a:rPr lang="en-US" sz="2600" b="1" dirty="0">
                <a:solidFill>
                  <a:srgbClr val="FFFF00"/>
                </a:solidFill>
              </a:rPr>
              <a:t>in exactly the same way</a:t>
            </a:r>
            <a:r>
              <a:rPr lang="en-US" sz="2600" dirty="0">
                <a:solidFill>
                  <a:srgbClr val="FFFF00"/>
                </a:solidFill>
              </a:rPr>
              <a:t>. </a:t>
            </a:r>
            <a:r>
              <a:rPr lang="en-US" sz="2600" b="1" dirty="0">
                <a:solidFill>
                  <a:srgbClr val="FFFF00"/>
                </a:solidFill>
              </a:rPr>
              <a:t>A game, as sold, is only </a:t>
            </a:r>
            <a:r>
              <a:rPr lang="en-US" sz="2600" b="1" dirty="0" smtClean="0">
                <a:solidFill>
                  <a:srgbClr val="FFFF00"/>
                </a:solidFill>
              </a:rPr>
              <a:t>a game </a:t>
            </a:r>
            <a:r>
              <a:rPr lang="en-US" sz="2600" b="1" dirty="0">
                <a:solidFill>
                  <a:srgbClr val="FFFF00"/>
                </a:solidFill>
              </a:rPr>
              <a:t>form; the content necessary for an instance of the game comes </a:t>
            </a:r>
            <a:r>
              <a:rPr lang="en-US" sz="2600" b="1" dirty="0" smtClean="0">
                <a:solidFill>
                  <a:srgbClr val="FFFF00"/>
                </a:solidFill>
              </a:rPr>
              <a:t>from the </a:t>
            </a:r>
            <a:r>
              <a:rPr lang="en-US" sz="2600" b="1" dirty="0">
                <a:solidFill>
                  <a:srgbClr val="FFFF00"/>
                </a:solidFill>
              </a:rPr>
              <a:t>players</a:t>
            </a:r>
            <a:r>
              <a:rPr lang="en-US" sz="2600" dirty="0">
                <a:solidFill>
                  <a:srgbClr val="FFFFFF"/>
                </a:solidFill>
              </a:rPr>
              <a:t>. That is, the game form establishes the environment for play</a:t>
            </a:r>
            <a:r>
              <a:rPr lang="en-US" sz="2600" dirty="0" smtClean="0">
                <a:solidFill>
                  <a:srgbClr val="FFFFFF"/>
                </a:solidFill>
              </a:rPr>
              <a:t>—the </a:t>
            </a:r>
            <a:r>
              <a:rPr lang="en-US" sz="2600" dirty="0">
                <a:solidFill>
                  <a:srgbClr val="FFFFFF"/>
                </a:solidFill>
              </a:rPr>
              <a:t>game space—and it defines permissible moves and the conditions </a:t>
            </a:r>
            <a:r>
              <a:rPr lang="en-US" sz="2600" dirty="0" smtClean="0">
                <a:solidFill>
                  <a:srgbClr val="FFFFFF"/>
                </a:solidFill>
              </a:rPr>
              <a:t>for winning </a:t>
            </a:r>
            <a:r>
              <a:rPr lang="en-US" sz="2600" dirty="0">
                <a:solidFill>
                  <a:srgbClr val="FFFFFF"/>
                </a:solidFill>
              </a:rPr>
              <a:t>or drawing</a:t>
            </a:r>
            <a:r>
              <a:rPr lang="en-US" sz="2600" dirty="0">
                <a:solidFill>
                  <a:srgbClr val="FFFF00"/>
                </a:solidFill>
              </a:rPr>
              <a:t>. </a:t>
            </a:r>
            <a:r>
              <a:rPr lang="en-US" sz="2600" b="1" dirty="0">
                <a:solidFill>
                  <a:srgbClr val="FFFF00"/>
                </a:solidFill>
              </a:rPr>
              <a:t>But the game itself is supplied by the players</a:t>
            </a:r>
            <a:r>
              <a:rPr lang="en-US" sz="2600" dirty="0">
                <a:solidFill>
                  <a:srgbClr val="FFFF00"/>
                </a:solidFill>
              </a:rPr>
              <a:t>. </a:t>
            </a:r>
            <a:r>
              <a:rPr lang="en-US" sz="2600" b="1" dirty="0" smtClean="0">
                <a:solidFill>
                  <a:srgbClr val="FF0000"/>
                </a:solidFill>
              </a:rPr>
              <a:t>Games are </a:t>
            </a:r>
            <a:r>
              <a:rPr lang="en-US" sz="2600" b="1" dirty="0">
                <a:solidFill>
                  <a:srgbClr val="FF0000"/>
                </a:solidFill>
              </a:rPr>
              <a:t>systems </a:t>
            </a:r>
            <a:r>
              <a:rPr lang="en-US" sz="2600" dirty="0">
                <a:solidFill>
                  <a:srgbClr val="FFFF00"/>
                </a:solidFill>
              </a:rPr>
              <a:t>in the same way that the excluded schemes in the cases </a:t>
            </a:r>
            <a:r>
              <a:rPr lang="en-US" sz="2600" dirty="0" smtClean="0">
                <a:solidFill>
                  <a:srgbClr val="FFFF00"/>
                </a:solidFill>
              </a:rPr>
              <a:t>above were systems</a:t>
            </a:r>
            <a:r>
              <a:rPr lang="en-US" sz="2600" dirty="0" smtClean="0">
                <a:solidFill>
                  <a:srgbClr val="FFFFFF"/>
                </a:solidFill>
              </a:rPr>
              <a:t>.”</a:t>
            </a:r>
            <a:endParaRPr lang="en-US" sz="2600" dirty="0">
              <a:solidFill>
                <a:srgbClr val="FFFFFF"/>
              </a:solidFill>
            </a:endParaRPr>
          </a:p>
          <a:p>
            <a:pPr marL="0" indent="0">
              <a:buNone/>
            </a:pPr>
            <a:r>
              <a:rPr lang="en-US" sz="2600" dirty="0">
                <a:solidFill>
                  <a:srgbClr val="FFFFFF"/>
                </a:solidFill>
              </a:rPr>
              <a:t>“For systems, the rule against the </a:t>
            </a:r>
            <a:r>
              <a:rPr lang="en-US" sz="2600" dirty="0" err="1">
                <a:solidFill>
                  <a:srgbClr val="FFFFFF"/>
                </a:solidFill>
              </a:rPr>
              <a:t>copyrightability</a:t>
            </a:r>
            <a:r>
              <a:rPr lang="en-US" sz="2600" dirty="0">
                <a:solidFill>
                  <a:srgbClr val="FFFFFF"/>
                </a:solidFill>
              </a:rPr>
              <a:t> of games demonstrates why systems are generally </a:t>
            </a:r>
            <a:r>
              <a:rPr lang="en-US" sz="2600" dirty="0" err="1">
                <a:solidFill>
                  <a:srgbClr val="FFFFFF"/>
                </a:solidFill>
              </a:rPr>
              <a:t>uncopyrightable</a:t>
            </a:r>
            <a:r>
              <a:rPr lang="en-US" sz="2600" dirty="0">
                <a:solidFill>
                  <a:srgbClr val="FFFFFF"/>
                </a:solidFill>
              </a:rPr>
              <a:t> and why that term has special significance. </a:t>
            </a:r>
            <a:r>
              <a:rPr lang="en-US" sz="2600" b="1" dirty="0">
                <a:solidFill>
                  <a:srgbClr val="FFFFFF"/>
                </a:solidFill>
              </a:rPr>
              <a:t>The term is not merely a synonym for “idea,” or “process.” </a:t>
            </a:r>
            <a:r>
              <a:rPr lang="en-US" sz="2600" b="1" dirty="0">
                <a:solidFill>
                  <a:srgbClr val="FFFF00"/>
                </a:solidFill>
              </a:rPr>
              <a:t>Systems are shells into which users pour meaning</a:t>
            </a:r>
            <a:r>
              <a:rPr lang="en-US" sz="2600" dirty="0">
                <a:solidFill>
                  <a:srgbClr val="FFFFFF"/>
                </a:solidFill>
              </a:rPr>
              <a:t>. </a:t>
            </a:r>
            <a:r>
              <a:rPr lang="en-US" sz="2600" dirty="0">
                <a:solidFill>
                  <a:srgbClr val="00B0F0"/>
                </a:solidFill>
              </a:rPr>
              <a:t>While they may contain expression themselves, that expression is there merely to facilitate the meaning added by the user</a:t>
            </a:r>
            <a:r>
              <a:rPr lang="en-US" sz="2600" dirty="0">
                <a:solidFill>
                  <a:schemeClr val="bg1"/>
                </a:solidFill>
              </a:rPr>
              <a:t>. </a:t>
            </a:r>
            <a:r>
              <a:rPr lang="en-US" sz="2600" dirty="0">
                <a:solidFill>
                  <a:srgbClr val="FFFF00"/>
                </a:solidFill>
              </a:rPr>
              <a:t>Copyright properly excludes them</a:t>
            </a:r>
            <a:r>
              <a:rPr lang="en-US" sz="2600" dirty="0">
                <a:solidFill>
                  <a:schemeClr val="bg1"/>
                </a:solidFill>
              </a:rPr>
              <a:t>.”</a:t>
            </a:r>
          </a:p>
          <a:p>
            <a:pPr marL="0" indent="0">
              <a:buNone/>
            </a:pPr>
            <a:endParaRPr lang="en-US" dirty="0"/>
          </a:p>
        </p:txBody>
      </p:sp>
    </p:spTree>
    <p:extLst>
      <p:ext uri="{BB962C8B-B14F-4D97-AF65-F5344CB8AC3E}">
        <p14:creationId xmlns:p14="http://schemas.microsoft.com/office/powerpoint/2010/main" val="1056333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ndale Mono"/>
                <a:cs typeface="Andale Mono"/>
              </a:rPr>
              <a:t> So the </a:t>
            </a:r>
            <a:r>
              <a:rPr lang="en-US" b="1" dirty="0" smtClean="0">
                <a:solidFill>
                  <a:srgbClr val="FF0000"/>
                </a:solidFill>
                <a:latin typeface="Andale Mono"/>
                <a:cs typeface="Andale Mono"/>
              </a:rPr>
              <a:t>key </a:t>
            </a:r>
            <a:r>
              <a:rPr lang="en-US" b="1" dirty="0" smtClean="0">
                <a:solidFill>
                  <a:srgbClr val="FFFF00"/>
                </a:solidFill>
                <a:latin typeface="Andale Mono"/>
                <a:cs typeface="Andale Mono"/>
              </a:rPr>
              <a:t>is in </a:t>
            </a:r>
            <a:r>
              <a:rPr lang="en-US" b="1" dirty="0">
                <a:solidFill>
                  <a:srgbClr val="FFFF00"/>
                </a:solidFill>
                <a:latin typeface="Andale Mono"/>
                <a:cs typeface="Andale Mono"/>
              </a:rPr>
              <a:t>the…</a:t>
            </a:r>
            <a:endParaRPr lang="en-US" dirty="0">
              <a:solidFill>
                <a:srgbClr val="FFFF00"/>
              </a:solidFill>
            </a:endParaRPr>
          </a:p>
        </p:txBody>
      </p:sp>
      <p:sp>
        <p:nvSpPr>
          <p:cNvPr id="3" name="Content Placeholder 2"/>
          <p:cNvSpPr>
            <a:spLocks noGrp="1"/>
          </p:cNvSpPr>
          <p:nvPr>
            <p:ph sz="quarter" idx="10"/>
          </p:nvPr>
        </p:nvSpPr>
        <p:spPr>
          <a:xfrm>
            <a:off x="457200" y="1408134"/>
            <a:ext cx="4568092" cy="4318000"/>
          </a:xfrm>
        </p:spPr>
        <p:txBody>
          <a:bodyPr>
            <a:normAutofit/>
          </a:bodyPr>
          <a:lstStyle/>
          <a:p>
            <a:pPr marL="0" indent="0">
              <a:buNone/>
            </a:pPr>
            <a:r>
              <a:rPr lang="en-US" sz="7200" dirty="0" smtClean="0">
                <a:solidFill>
                  <a:schemeClr val="bg1"/>
                </a:solidFill>
                <a:latin typeface="Apple Chancery"/>
                <a:cs typeface="Apple Chancery"/>
              </a:rPr>
              <a:t>Creative Expression of </a:t>
            </a:r>
            <a:r>
              <a:rPr lang="en-US" sz="7200" dirty="0" smtClean="0">
                <a:solidFill>
                  <a:schemeClr val="accent5">
                    <a:lumMod val="60000"/>
                    <a:lumOff val="40000"/>
                  </a:schemeClr>
                </a:solidFill>
                <a:latin typeface="Apple Chancery"/>
                <a:cs typeface="Apple Chancery"/>
              </a:rPr>
              <a:t>Gamers</a:t>
            </a:r>
            <a:endParaRPr lang="en-US" sz="7200" dirty="0">
              <a:solidFill>
                <a:schemeClr val="accent5">
                  <a:lumMod val="60000"/>
                  <a:lumOff val="40000"/>
                </a:schemeClr>
              </a:solidFill>
              <a:latin typeface="Apple Chancery"/>
              <a:cs typeface="Apple Chancery"/>
            </a:endParaRPr>
          </a:p>
        </p:txBody>
      </p:sp>
      <p:pic>
        <p:nvPicPr>
          <p:cNvPr id="4" name="Picture 3"/>
          <p:cNvPicPr>
            <a:picLocks noChangeAspect="1"/>
          </p:cNvPicPr>
          <p:nvPr/>
        </p:nvPicPr>
        <p:blipFill>
          <a:blip r:embed="rId2"/>
          <a:stretch>
            <a:fillRect/>
          </a:stretch>
        </p:blipFill>
        <p:spPr>
          <a:xfrm>
            <a:off x="5882157" y="1342593"/>
            <a:ext cx="3066458" cy="5449866"/>
          </a:xfrm>
          <a:prstGeom prst="rect">
            <a:avLst/>
          </a:prstGeom>
        </p:spPr>
      </p:pic>
    </p:spTree>
    <p:extLst>
      <p:ext uri="{BB962C8B-B14F-4D97-AF65-F5344CB8AC3E}">
        <p14:creationId xmlns:p14="http://schemas.microsoft.com/office/powerpoint/2010/main" val="2071636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           Pause…</a:t>
            </a:r>
            <a:endParaRPr lang="en-US" sz="4800" b="1" dirty="0">
              <a:solidFill>
                <a:srgbClr val="FFFF00"/>
              </a:solidFill>
              <a:latin typeface="+mn-lt"/>
            </a:endParaRPr>
          </a:p>
        </p:txBody>
      </p:sp>
      <p:pic>
        <p:nvPicPr>
          <p:cNvPr id="6" name="Content Placeholder 5" descr="imgres.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406"/>
          <a:stretch/>
        </p:blipFill>
        <p:spPr>
          <a:xfrm>
            <a:off x="2352355" y="1408134"/>
            <a:ext cx="4371634" cy="4318000"/>
          </a:xfrm>
        </p:spPr>
      </p:pic>
    </p:spTree>
    <p:extLst>
      <p:ext uri="{BB962C8B-B14F-4D97-AF65-F5344CB8AC3E}">
        <p14:creationId xmlns:p14="http://schemas.microsoft.com/office/powerpoint/2010/main" val="25476475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82115" y="1782917"/>
            <a:ext cx="7104684" cy="4318000"/>
          </a:xfrm>
        </p:spPr>
        <p:txBody>
          <a:bodyPr>
            <a:normAutofit/>
          </a:bodyPr>
          <a:lstStyle/>
          <a:p>
            <a:pPr marL="0" indent="0">
              <a:buNone/>
            </a:pPr>
            <a:r>
              <a:rPr lang="en-US" sz="9600" dirty="0" smtClean="0">
                <a:solidFill>
                  <a:srgbClr val="FFFF00"/>
                </a:solidFill>
                <a:latin typeface="Apple Chancery"/>
                <a:cs typeface="Apple Chancery"/>
              </a:rPr>
              <a:t>Reflections?</a:t>
            </a:r>
            <a:endParaRPr lang="en-US" sz="9600" dirty="0">
              <a:solidFill>
                <a:srgbClr val="FFFF00"/>
              </a:solidFill>
              <a:latin typeface="Apple Chancery"/>
              <a:cs typeface="Apple Chancery"/>
            </a:endParaRPr>
          </a:p>
        </p:txBody>
      </p:sp>
    </p:spTree>
    <p:extLst>
      <p:ext uri="{BB962C8B-B14F-4D97-AF65-F5344CB8AC3E}">
        <p14:creationId xmlns:p14="http://schemas.microsoft.com/office/powerpoint/2010/main" val="3550714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28"/>
            <a:ext cx="8229600" cy="1016000"/>
          </a:xfrm>
        </p:spPr>
        <p:txBody>
          <a:bodyPr/>
          <a:lstStyle/>
          <a:p>
            <a:r>
              <a:rPr lang="en-US" dirty="0" smtClean="0"/>
              <a:t>  </a:t>
            </a:r>
            <a:r>
              <a:rPr lang="en-US" dirty="0" smtClean="0">
                <a:solidFill>
                  <a:srgbClr val="FFFFFF"/>
                </a:solidFill>
              </a:rPr>
              <a:t> </a:t>
            </a:r>
            <a:r>
              <a:rPr lang="en-US" sz="5400" b="1" dirty="0" smtClean="0">
                <a:solidFill>
                  <a:srgbClr val="FFFFFF"/>
                </a:solidFill>
                <a:latin typeface="Andale Mono"/>
                <a:cs typeface="Andale Mono"/>
              </a:rPr>
              <a:t>Key is </a:t>
            </a:r>
            <a:r>
              <a:rPr lang="en-US" sz="5400" b="1" u="sng" dirty="0" smtClean="0">
                <a:solidFill>
                  <a:srgbClr val="FFFF00"/>
                </a:solidFill>
                <a:latin typeface="Andale Mono"/>
                <a:cs typeface="Andale Mono"/>
              </a:rPr>
              <a:t>not</a:t>
            </a:r>
            <a:r>
              <a:rPr lang="en-US" sz="5400" b="1" dirty="0" smtClean="0">
                <a:solidFill>
                  <a:srgbClr val="000000"/>
                </a:solidFill>
                <a:latin typeface="Andale Mono"/>
                <a:cs typeface="Andale Mono"/>
              </a:rPr>
              <a:t> </a:t>
            </a:r>
            <a:r>
              <a:rPr lang="en-US" sz="5400" b="1" dirty="0" smtClean="0">
                <a:solidFill>
                  <a:srgbClr val="FFFFFF"/>
                </a:solidFill>
                <a:latin typeface="Andale Mono"/>
                <a:cs typeface="Andale Mono"/>
              </a:rPr>
              <a:t>in the…</a:t>
            </a:r>
            <a:endParaRPr lang="en-US" sz="5400" b="1" dirty="0">
              <a:solidFill>
                <a:srgbClr val="FFFFFF"/>
              </a:solidFill>
              <a:latin typeface="Andale Mono"/>
              <a:cs typeface="Andale Mono"/>
            </a:endParaRPr>
          </a:p>
        </p:txBody>
      </p:sp>
      <p:sp>
        <p:nvSpPr>
          <p:cNvPr id="3" name="Content Placeholder 2"/>
          <p:cNvSpPr>
            <a:spLocks noGrp="1"/>
          </p:cNvSpPr>
          <p:nvPr>
            <p:ph sz="quarter" idx="10"/>
          </p:nvPr>
        </p:nvSpPr>
        <p:spPr>
          <a:xfrm>
            <a:off x="0" y="1408133"/>
            <a:ext cx="9144000" cy="4911644"/>
          </a:xfrm>
        </p:spPr>
        <p:txBody>
          <a:bodyPr>
            <a:noAutofit/>
          </a:bodyPr>
          <a:lstStyle/>
          <a:p>
            <a:pPr marL="0" indent="0">
              <a:buNone/>
            </a:pPr>
            <a:r>
              <a:rPr lang="en-US" sz="9600" b="1" dirty="0" smtClean="0">
                <a:solidFill>
                  <a:srgbClr val="0000FF"/>
                </a:solidFill>
                <a:latin typeface="Apple Chancery"/>
                <a:cs typeface="Apple Chancery"/>
              </a:rPr>
              <a:t>       </a:t>
            </a:r>
            <a:r>
              <a:rPr lang="en-US" sz="9600" b="1" dirty="0" smtClean="0">
                <a:solidFill>
                  <a:schemeClr val="tx2">
                    <a:lumMod val="60000"/>
                    <a:lumOff val="40000"/>
                  </a:schemeClr>
                </a:solidFill>
                <a:latin typeface="Apple Chancery"/>
                <a:cs typeface="Apple Chancery"/>
              </a:rPr>
              <a:t>IDEA</a:t>
            </a:r>
            <a:r>
              <a:rPr lang="en-US" sz="9600" b="1" dirty="0" smtClean="0">
                <a:solidFill>
                  <a:schemeClr val="bg1"/>
                </a:solidFill>
                <a:latin typeface="Apple Chancery"/>
                <a:cs typeface="Apple Chancery"/>
              </a:rPr>
              <a:t>/</a:t>
            </a:r>
          </a:p>
          <a:p>
            <a:pPr marL="0" indent="0">
              <a:buNone/>
            </a:pPr>
            <a:r>
              <a:rPr lang="en-US" sz="9600" b="1" dirty="0" smtClean="0">
                <a:solidFill>
                  <a:srgbClr val="FF0000"/>
                </a:solidFill>
                <a:latin typeface="Apple Chancery"/>
                <a:cs typeface="Apple Chancery"/>
              </a:rPr>
              <a:t>EXPRESSION</a:t>
            </a:r>
            <a:r>
              <a:rPr lang="en-US" sz="9600" b="1" dirty="0" smtClean="0">
                <a:latin typeface="Apple Chancery"/>
                <a:cs typeface="Apple Chancery"/>
              </a:rPr>
              <a:t> </a:t>
            </a:r>
          </a:p>
          <a:p>
            <a:pPr marL="0" indent="0">
              <a:buNone/>
            </a:pPr>
            <a:r>
              <a:rPr lang="en-US" sz="7200" b="1" dirty="0" smtClean="0">
                <a:solidFill>
                  <a:srgbClr val="000000"/>
                </a:solidFill>
                <a:latin typeface="Apple Chancery"/>
                <a:cs typeface="Apple Chancery"/>
              </a:rPr>
              <a:t>     </a:t>
            </a:r>
            <a:r>
              <a:rPr lang="en-US" sz="7200" b="1" dirty="0" smtClean="0">
                <a:solidFill>
                  <a:srgbClr val="FFFF00"/>
                </a:solidFill>
                <a:latin typeface="Apple Chancery"/>
                <a:cs typeface="Apple Chancery"/>
              </a:rPr>
              <a:t>DICHOTOMY</a:t>
            </a:r>
            <a:endParaRPr lang="en-US" sz="7200" b="1" dirty="0">
              <a:solidFill>
                <a:srgbClr val="FFFF00"/>
              </a:solidFill>
              <a:latin typeface="Apple Chancery"/>
              <a:cs typeface="Apple Chancery"/>
            </a:endParaRPr>
          </a:p>
        </p:txBody>
      </p:sp>
    </p:spTree>
    <p:extLst>
      <p:ext uri="{BB962C8B-B14F-4D97-AF65-F5344CB8AC3E}">
        <p14:creationId xmlns:p14="http://schemas.microsoft.com/office/powerpoint/2010/main" val="38519414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385" y="88484"/>
            <a:ext cx="8694615" cy="1220593"/>
          </a:xfrm>
        </p:spPr>
        <p:txBody>
          <a:bodyPr>
            <a:normAutofit fontScale="90000"/>
          </a:bodyPr>
          <a:lstStyle/>
          <a:p>
            <a:r>
              <a:rPr lang="en-US" dirty="0"/>
              <a:t> </a:t>
            </a:r>
            <a:r>
              <a:rPr lang="en-US" dirty="0" smtClean="0"/>
              <a:t>       </a:t>
            </a:r>
            <a:br>
              <a:rPr lang="en-US" dirty="0" smtClean="0"/>
            </a:br>
            <a:r>
              <a:rPr lang="en-US" dirty="0" smtClean="0"/>
              <a:t>  </a:t>
            </a:r>
            <a:r>
              <a:rPr lang="en-US" sz="4400" b="1" dirty="0" smtClean="0">
                <a:solidFill>
                  <a:srgbClr val="FFFF00"/>
                </a:solidFill>
                <a:latin typeface="+mn-lt"/>
                <a:cs typeface="Andale Mono"/>
              </a:rPr>
              <a:t>Key </a:t>
            </a:r>
            <a:r>
              <a:rPr lang="en-US" sz="4400" b="1" dirty="0">
                <a:solidFill>
                  <a:srgbClr val="FFFF00"/>
                </a:solidFill>
                <a:latin typeface="+mn-lt"/>
                <a:cs typeface="Andale Mono"/>
              </a:rPr>
              <a:t>is </a:t>
            </a:r>
            <a:r>
              <a:rPr lang="en-US" sz="4400" b="1" u="sng" dirty="0">
                <a:solidFill>
                  <a:srgbClr val="FF6600"/>
                </a:solidFill>
                <a:latin typeface="+mn-lt"/>
                <a:cs typeface="Andale Mono"/>
              </a:rPr>
              <a:t>not</a:t>
            </a:r>
            <a:r>
              <a:rPr lang="en-US" sz="4400" b="1" dirty="0">
                <a:solidFill>
                  <a:srgbClr val="000000"/>
                </a:solidFill>
                <a:latin typeface="+mn-lt"/>
                <a:cs typeface="Andale Mono"/>
              </a:rPr>
              <a:t> </a:t>
            </a:r>
            <a:r>
              <a:rPr lang="en-US" sz="4400" b="1" dirty="0">
                <a:solidFill>
                  <a:srgbClr val="FFFF00"/>
                </a:solidFill>
                <a:latin typeface="+mn-lt"/>
                <a:cs typeface="Andale Mono"/>
              </a:rPr>
              <a:t>in the</a:t>
            </a:r>
            <a:r>
              <a:rPr lang="en-US" sz="4400" b="1" dirty="0" smtClean="0">
                <a:solidFill>
                  <a:srgbClr val="FFFF00"/>
                </a:solidFill>
                <a:latin typeface="+mn-lt"/>
                <a:cs typeface="Andale Mono"/>
              </a:rPr>
              <a:t>…</a:t>
            </a:r>
            <a:br>
              <a:rPr lang="en-US" sz="4400" b="1" dirty="0" smtClean="0">
                <a:solidFill>
                  <a:srgbClr val="FFFF00"/>
                </a:solidFill>
                <a:latin typeface="+mn-lt"/>
                <a:cs typeface="Andale Mono"/>
              </a:rPr>
            </a:br>
            <a:r>
              <a:rPr lang="en-US" sz="4400" b="1" dirty="0" smtClean="0">
                <a:solidFill>
                  <a:srgbClr val="FFFF00"/>
                </a:solidFill>
                <a:latin typeface="+mn-lt"/>
                <a:cs typeface="Andale Mono"/>
              </a:rPr>
              <a:t>  </a:t>
            </a:r>
            <a:r>
              <a:rPr lang="en-US" sz="4400" b="1" dirty="0" smtClean="0">
                <a:solidFill>
                  <a:srgbClr val="FFFF00"/>
                </a:solidFill>
                <a:latin typeface="+mn-lt"/>
                <a:cs typeface="Baskerville Old Face"/>
              </a:rPr>
              <a:t>Holes</a:t>
            </a:r>
            <a:r>
              <a:rPr lang="en-US" sz="4400" b="1" dirty="0">
                <a:solidFill>
                  <a:srgbClr val="FFFF00"/>
                </a:solidFill>
                <a:latin typeface="+mn-lt"/>
                <a:cs typeface="Baskerville Old Face"/>
              </a:rPr>
              <a:t>/</a:t>
            </a:r>
            <a:r>
              <a:rPr lang="en-US" sz="4400" b="1" dirty="0" smtClean="0">
                <a:solidFill>
                  <a:srgbClr val="FFFF00"/>
                </a:solidFill>
                <a:latin typeface="+mn-lt"/>
                <a:cs typeface="Baskerville Old Face"/>
              </a:rPr>
              <a:t>Overlaps/Definitions of </a:t>
            </a:r>
            <a:r>
              <a:rPr lang="en-US" sz="4400" b="1" dirty="0">
                <a:solidFill>
                  <a:srgbClr val="FFFF00"/>
                </a:solidFill>
                <a:latin typeface="+mn-lt"/>
                <a:cs typeface="Baskerville Old Face"/>
              </a:rPr>
              <a:t>IP</a:t>
            </a:r>
            <a:r>
              <a:rPr lang="en-US" sz="4400" b="1" dirty="0">
                <a:solidFill>
                  <a:srgbClr val="000090"/>
                </a:solidFill>
                <a:latin typeface="+mn-lt"/>
              </a:rPr>
              <a:t/>
            </a:r>
            <a:br>
              <a:rPr lang="en-US" sz="4400" b="1" dirty="0">
                <a:solidFill>
                  <a:srgbClr val="000090"/>
                </a:solidFill>
                <a:latin typeface="+mn-lt"/>
              </a:rPr>
            </a:br>
            <a:endParaRPr lang="en-US" sz="4400" dirty="0">
              <a:latin typeface="+mn-lt"/>
            </a:endParaRPr>
          </a:p>
        </p:txBody>
      </p:sp>
      <p:sp>
        <p:nvSpPr>
          <p:cNvPr id="3" name="Content Placeholder 2"/>
          <p:cNvSpPr>
            <a:spLocks noGrp="1"/>
          </p:cNvSpPr>
          <p:nvPr>
            <p:ph sz="quarter" idx="10"/>
          </p:nvPr>
        </p:nvSpPr>
        <p:spPr>
          <a:xfrm>
            <a:off x="214923" y="1504462"/>
            <a:ext cx="8843503" cy="4716104"/>
          </a:xfrm>
        </p:spPr>
        <p:txBody>
          <a:bodyPr>
            <a:normAutofit lnSpcReduction="10000"/>
          </a:bodyPr>
          <a:lstStyle/>
          <a:p>
            <a:r>
              <a:rPr lang="en-US" b="1" dirty="0" smtClean="0">
                <a:solidFill>
                  <a:srgbClr val="93CDDD"/>
                </a:solidFill>
              </a:rPr>
              <a:t>Copyright</a:t>
            </a:r>
            <a:r>
              <a:rPr lang="en-US" b="1" dirty="0">
                <a:solidFill>
                  <a:srgbClr val="93CDDD"/>
                </a:solidFill>
              </a:rPr>
              <a:t>: </a:t>
            </a:r>
            <a:r>
              <a:rPr lang="en-US" dirty="0">
                <a:solidFill>
                  <a:schemeClr val="bg1"/>
                </a:solidFill>
              </a:rPr>
              <a:t>literary, artistic, dramatic or musical works </a:t>
            </a:r>
            <a:endParaRPr lang="en-US" dirty="0" smtClean="0">
              <a:solidFill>
                <a:schemeClr val="bg1"/>
              </a:solidFill>
            </a:endParaRPr>
          </a:p>
          <a:p>
            <a:pPr marL="0" indent="0">
              <a:buNone/>
            </a:pPr>
            <a:r>
              <a:rPr lang="en-US" dirty="0">
                <a:solidFill>
                  <a:schemeClr val="bg1"/>
                </a:solidFill>
              </a:rPr>
              <a:t> </a:t>
            </a:r>
            <a:r>
              <a:rPr lang="en-US" dirty="0" smtClean="0">
                <a:solidFill>
                  <a:schemeClr val="bg1"/>
                </a:solidFill>
              </a:rPr>
              <a:t>   (</a:t>
            </a:r>
            <a:r>
              <a:rPr lang="en-US" dirty="0">
                <a:solidFill>
                  <a:schemeClr val="bg1"/>
                </a:solidFill>
              </a:rPr>
              <a:t>including computer programs)</a:t>
            </a:r>
          </a:p>
          <a:p>
            <a:pPr marL="0" indent="0">
              <a:buNone/>
            </a:pPr>
            <a:endParaRPr lang="en-US" dirty="0">
              <a:solidFill>
                <a:schemeClr val="bg1"/>
              </a:solidFill>
            </a:endParaRPr>
          </a:p>
          <a:p>
            <a:r>
              <a:rPr lang="en-US" b="1" dirty="0">
                <a:solidFill>
                  <a:srgbClr val="93CDDD"/>
                </a:solidFill>
              </a:rPr>
              <a:t>Trade-mark: </a:t>
            </a:r>
            <a:r>
              <a:rPr lang="en-US" dirty="0">
                <a:solidFill>
                  <a:schemeClr val="bg1"/>
                </a:solidFill>
              </a:rPr>
              <a:t>word, symbol, design (or combination) for wares </a:t>
            </a:r>
            <a:endParaRPr lang="en-US" dirty="0" smtClean="0">
              <a:solidFill>
                <a:schemeClr val="bg1"/>
              </a:solidFill>
            </a:endParaRPr>
          </a:p>
          <a:p>
            <a:pPr marL="0" indent="0">
              <a:buNone/>
            </a:pPr>
            <a:r>
              <a:rPr lang="en-US" dirty="0">
                <a:solidFill>
                  <a:schemeClr val="bg1"/>
                </a:solidFill>
              </a:rPr>
              <a:t> </a:t>
            </a:r>
            <a:r>
              <a:rPr lang="en-US" dirty="0" smtClean="0">
                <a:solidFill>
                  <a:schemeClr val="bg1"/>
                </a:solidFill>
              </a:rPr>
              <a:t>    &amp; </a:t>
            </a:r>
            <a:r>
              <a:rPr lang="en-US" dirty="0">
                <a:solidFill>
                  <a:schemeClr val="bg1"/>
                </a:solidFill>
              </a:rPr>
              <a:t>services </a:t>
            </a:r>
          </a:p>
          <a:p>
            <a:endParaRPr lang="en-US" dirty="0">
              <a:solidFill>
                <a:schemeClr val="bg1"/>
              </a:solidFill>
            </a:endParaRPr>
          </a:p>
          <a:p>
            <a:r>
              <a:rPr lang="en-US" b="1" dirty="0">
                <a:solidFill>
                  <a:srgbClr val="93CDDD"/>
                </a:solidFill>
              </a:rPr>
              <a:t>Industrial Design: </a:t>
            </a:r>
            <a:r>
              <a:rPr lang="en-US" dirty="0">
                <a:solidFill>
                  <a:schemeClr val="bg1"/>
                </a:solidFill>
              </a:rPr>
              <a:t>visual features of shape, pattern or ornament (or combination) applied to a finished manufactured article</a:t>
            </a:r>
          </a:p>
          <a:p>
            <a:endParaRPr lang="en-US" b="1" dirty="0">
              <a:solidFill>
                <a:schemeClr val="bg1"/>
              </a:solidFill>
            </a:endParaRPr>
          </a:p>
          <a:p>
            <a:r>
              <a:rPr lang="en-US" b="1" dirty="0">
                <a:solidFill>
                  <a:srgbClr val="93CDDD"/>
                </a:solidFill>
              </a:rPr>
              <a:t>Patents: </a:t>
            </a:r>
            <a:r>
              <a:rPr lang="en-US" dirty="0">
                <a:solidFill>
                  <a:schemeClr val="bg1"/>
                </a:solidFill>
              </a:rPr>
              <a:t>new inventions (process, machine, manufacture, composition of matter) or new &amp; useful improvements of an existing invention </a:t>
            </a:r>
          </a:p>
          <a:p>
            <a:endParaRPr lang="en-US" dirty="0">
              <a:solidFill>
                <a:schemeClr val="bg1"/>
              </a:solidFill>
            </a:endParaRPr>
          </a:p>
          <a:p>
            <a:r>
              <a:rPr lang="en-US" b="1" dirty="0">
                <a:solidFill>
                  <a:srgbClr val="93CDDD"/>
                </a:solidFill>
              </a:rPr>
              <a:t>“Software Patent</a:t>
            </a:r>
            <a:r>
              <a:rPr lang="en-US" b="1" dirty="0" smtClean="0">
                <a:solidFill>
                  <a:srgbClr val="93CDDD"/>
                </a:solidFill>
              </a:rPr>
              <a:t>”: </a:t>
            </a:r>
            <a:r>
              <a:rPr lang="en-US" dirty="0">
                <a:solidFill>
                  <a:schemeClr val="bg1"/>
                </a:solidFill>
              </a:rPr>
              <a:t>controversies</a:t>
            </a:r>
          </a:p>
          <a:p>
            <a:pPr marL="0" indent="0">
              <a:buNone/>
            </a:pPr>
            <a:endParaRPr lang="en-US" dirty="0"/>
          </a:p>
        </p:txBody>
      </p:sp>
    </p:spTree>
    <p:extLst>
      <p:ext uri="{BB962C8B-B14F-4D97-AF65-F5344CB8AC3E}">
        <p14:creationId xmlns:p14="http://schemas.microsoft.com/office/powerpoint/2010/main" val="3555524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274"/>
            <a:ext cx="8229600" cy="1016000"/>
          </a:xfrm>
        </p:spPr>
        <p:txBody>
          <a:bodyPr>
            <a:normAutofit/>
          </a:bodyPr>
          <a:lstStyle/>
          <a:p>
            <a:r>
              <a:rPr lang="en-US" sz="4800" b="1" dirty="0" smtClean="0">
                <a:solidFill>
                  <a:srgbClr val="FFFF00"/>
                </a:solidFill>
                <a:latin typeface="+mn-lt"/>
              </a:rPr>
              <a:t>Notifications</a:t>
            </a:r>
            <a:endParaRPr lang="en-US" sz="4800" b="1" dirty="0">
              <a:solidFill>
                <a:srgbClr val="FFFF00"/>
              </a:solidFill>
              <a:latin typeface="+mn-lt"/>
            </a:endParaRPr>
          </a:p>
        </p:txBody>
      </p:sp>
      <p:pic>
        <p:nvPicPr>
          <p:cNvPr id="4" name="Content Placeholder 3" descr="Screen Shot 2015-09-16 at 9.40.16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04" r="-104"/>
          <a:stretch/>
        </p:blipFill>
        <p:spPr>
          <a:xfrm>
            <a:off x="457200" y="1030288"/>
            <a:ext cx="8229600" cy="4883150"/>
          </a:xfrm>
        </p:spPr>
      </p:pic>
    </p:spTree>
    <p:extLst>
      <p:ext uri="{BB962C8B-B14F-4D97-AF65-F5344CB8AC3E}">
        <p14:creationId xmlns:p14="http://schemas.microsoft.com/office/powerpoint/2010/main" val="41233916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448"/>
            <a:ext cx="9144000" cy="1273145"/>
          </a:xfrm>
        </p:spPr>
        <p:txBody>
          <a:bodyPr>
            <a:normAutofit/>
          </a:bodyPr>
          <a:lstStyle/>
          <a:p>
            <a:r>
              <a:rPr lang="en-US" sz="4800" b="1" dirty="0" smtClean="0">
                <a:solidFill>
                  <a:srgbClr val="000000"/>
                </a:solidFill>
                <a:latin typeface="Andale Mono"/>
                <a:cs typeface="Andale Mono"/>
              </a:rPr>
              <a:t> </a:t>
            </a:r>
            <a:r>
              <a:rPr lang="en-US" sz="4800" b="1" dirty="0" smtClean="0">
                <a:solidFill>
                  <a:srgbClr val="FFFFFF"/>
                </a:solidFill>
                <a:latin typeface="Andale Mono"/>
                <a:cs typeface="Andale Mono"/>
              </a:rPr>
              <a:t>Key</a:t>
            </a:r>
            <a:r>
              <a:rPr lang="en-US" sz="4800" b="1" dirty="0" smtClean="0">
                <a:solidFill>
                  <a:srgbClr val="000000"/>
                </a:solidFill>
                <a:latin typeface="Andale Mono"/>
                <a:cs typeface="Andale Mono"/>
              </a:rPr>
              <a:t> </a:t>
            </a:r>
            <a:r>
              <a:rPr lang="en-US" sz="4800" b="1" u="sng" dirty="0" smtClean="0">
                <a:solidFill>
                  <a:srgbClr val="FFFF00"/>
                </a:solidFill>
                <a:latin typeface="Andale Mono"/>
                <a:cs typeface="Andale Mono"/>
              </a:rPr>
              <a:t>seems to be</a:t>
            </a:r>
            <a:r>
              <a:rPr lang="en-US" sz="4800" b="1" dirty="0" smtClean="0">
                <a:solidFill>
                  <a:srgbClr val="FFFF00"/>
                </a:solidFill>
                <a:latin typeface="Andale Mono"/>
                <a:cs typeface="Andale Mono"/>
              </a:rPr>
              <a:t> </a:t>
            </a:r>
            <a:r>
              <a:rPr lang="en-US" sz="4800" b="1" dirty="0">
                <a:solidFill>
                  <a:schemeClr val="bg1"/>
                </a:solidFill>
                <a:latin typeface="Andale Mono"/>
                <a:cs typeface="Andale Mono"/>
              </a:rPr>
              <a:t>in the…</a:t>
            </a:r>
            <a:endParaRPr lang="en-US" sz="4800" dirty="0">
              <a:solidFill>
                <a:schemeClr val="bg1"/>
              </a:solidFill>
            </a:endParaRPr>
          </a:p>
        </p:txBody>
      </p:sp>
      <p:sp>
        <p:nvSpPr>
          <p:cNvPr id="3" name="Content Placeholder 2"/>
          <p:cNvSpPr>
            <a:spLocks noGrp="1"/>
          </p:cNvSpPr>
          <p:nvPr>
            <p:ph sz="quarter" idx="10"/>
          </p:nvPr>
        </p:nvSpPr>
        <p:spPr>
          <a:xfrm>
            <a:off x="0" y="1408134"/>
            <a:ext cx="9144000" cy="5179514"/>
          </a:xfrm>
        </p:spPr>
        <p:txBody>
          <a:bodyPr>
            <a:normAutofit fontScale="55000" lnSpcReduction="20000"/>
          </a:bodyPr>
          <a:lstStyle/>
          <a:p>
            <a:pPr marL="0" indent="0">
              <a:buNone/>
            </a:pPr>
            <a:r>
              <a:rPr lang="en-US" sz="3600" b="1" dirty="0" smtClean="0">
                <a:solidFill>
                  <a:schemeClr val="accent3">
                    <a:lumMod val="75000"/>
                  </a:schemeClr>
                </a:solidFill>
                <a:latin typeface="Baskerville Old Face"/>
                <a:cs typeface="Baskerville Old Face"/>
              </a:rPr>
              <a:t>                             </a:t>
            </a:r>
            <a:r>
              <a:rPr lang="en-US" sz="8700" b="1" dirty="0" smtClean="0">
                <a:solidFill>
                  <a:srgbClr val="CCFFCC"/>
                </a:solidFill>
                <a:latin typeface="Baskerville Old Face"/>
                <a:cs typeface="Baskerville Old Face"/>
              </a:rPr>
              <a:t>The </a:t>
            </a:r>
            <a:r>
              <a:rPr lang="en-US" sz="8700" b="1" dirty="0">
                <a:solidFill>
                  <a:srgbClr val="CCFFCC"/>
                </a:solidFill>
                <a:latin typeface="Baskerville Old Face"/>
                <a:cs typeface="Baskerville Old Face"/>
              </a:rPr>
              <a:t>“Magic Circle</a:t>
            </a:r>
            <a:r>
              <a:rPr lang="en-US" sz="8700" b="1" dirty="0" smtClean="0">
                <a:solidFill>
                  <a:srgbClr val="CCFFCC"/>
                </a:solidFill>
                <a:latin typeface="Baskerville Old Face"/>
                <a:cs typeface="Baskerville Old Face"/>
              </a:rPr>
              <a:t>”</a:t>
            </a:r>
          </a:p>
          <a:p>
            <a:pPr marL="0" indent="0">
              <a:buNone/>
            </a:pPr>
            <a:endParaRPr lang="en-US" sz="4600" b="1" dirty="0" smtClean="0">
              <a:solidFill>
                <a:schemeClr val="accent3">
                  <a:lumMod val="75000"/>
                </a:schemeClr>
              </a:solidFill>
              <a:latin typeface="Baskerville Old Face"/>
              <a:cs typeface="Baskerville Old Face"/>
            </a:endParaRPr>
          </a:p>
          <a:p>
            <a:pPr marL="0" indent="0">
              <a:buNone/>
            </a:pPr>
            <a:r>
              <a:rPr lang="en-US" sz="3800" dirty="0">
                <a:solidFill>
                  <a:srgbClr val="FFFFFF"/>
                </a:solidFill>
              </a:rPr>
              <a:t>“All play moves and has its being within a play-ground </a:t>
            </a:r>
            <a:r>
              <a:rPr lang="en-US" sz="3800" dirty="0" smtClean="0">
                <a:solidFill>
                  <a:srgbClr val="FFFFFF"/>
                </a:solidFill>
              </a:rPr>
              <a:t>marked </a:t>
            </a:r>
            <a:r>
              <a:rPr lang="en-US" sz="3800" dirty="0">
                <a:solidFill>
                  <a:srgbClr val="FFFFFF"/>
                </a:solidFill>
              </a:rPr>
              <a:t>off </a:t>
            </a:r>
            <a:endParaRPr lang="en-US" sz="3800" dirty="0" smtClean="0">
              <a:solidFill>
                <a:srgbClr val="FFFFFF"/>
              </a:solidFill>
            </a:endParaRPr>
          </a:p>
          <a:p>
            <a:pPr marL="0" indent="0">
              <a:buNone/>
            </a:pPr>
            <a:r>
              <a:rPr lang="en-US" sz="3800" dirty="0" smtClean="0">
                <a:solidFill>
                  <a:srgbClr val="FFFFFF"/>
                </a:solidFill>
              </a:rPr>
              <a:t>beforehand </a:t>
            </a:r>
            <a:r>
              <a:rPr lang="en-US" sz="3800" dirty="0">
                <a:solidFill>
                  <a:srgbClr val="FFFFFF"/>
                </a:solidFill>
              </a:rPr>
              <a:t>either materially or ideally, </a:t>
            </a:r>
            <a:r>
              <a:rPr lang="en-US" sz="3800" dirty="0" smtClean="0">
                <a:solidFill>
                  <a:srgbClr val="FFFFFF"/>
                </a:solidFill>
              </a:rPr>
              <a:t>deliberately </a:t>
            </a:r>
            <a:r>
              <a:rPr lang="en-US" sz="3800" dirty="0">
                <a:solidFill>
                  <a:srgbClr val="FFFFFF"/>
                </a:solidFill>
              </a:rPr>
              <a:t>or as a matter of </a:t>
            </a:r>
            <a:r>
              <a:rPr lang="en-US" sz="3800" dirty="0" smtClean="0">
                <a:solidFill>
                  <a:srgbClr val="FFFFFF"/>
                </a:solidFill>
              </a:rPr>
              <a:t>course. </a:t>
            </a:r>
          </a:p>
          <a:p>
            <a:pPr marL="0" indent="0">
              <a:buNone/>
            </a:pPr>
            <a:r>
              <a:rPr lang="en-US" sz="3800" dirty="0" smtClean="0">
                <a:solidFill>
                  <a:srgbClr val="FFFFFF"/>
                </a:solidFill>
              </a:rPr>
              <a:t>Just </a:t>
            </a:r>
            <a:r>
              <a:rPr lang="en-US" sz="3800" dirty="0">
                <a:solidFill>
                  <a:srgbClr val="FFFFFF"/>
                </a:solidFill>
              </a:rPr>
              <a:t>as there is no  </a:t>
            </a:r>
            <a:r>
              <a:rPr lang="en-US" sz="3800" dirty="0" smtClean="0">
                <a:solidFill>
                  <a:srgbClr val="FFFFFF"/>
                </a:solidFill>
              </a:rPr>
              <a:t>formal difference </a:t>
            </a:r>
            <a:r>
              <a:rPr lang="en-US" sz="3800" dirty="0">
                <a:solidFill>
                  <a:srgbClr val="FFFFFF"/>
                </a:solidFill>
              </a:rPr>
              <a:t>between play and ritual, so the </a:t>
            </a:r>
            <a:endParaRPr lang="en-US" sz="3800" dirty="0" smtClean="0">
              <a:solidFill>
                <a:srgbClr val="FFFFFF"/>
              </a:solidFill>
            </a:endParaRPr>
          </a:p>
          <a:p>
            <a:pPr marL="0" indent="0">
              <a:buNone/>
            </a:pPr>
            <a:r>
              <a:rPr lang="en-US" sz="3800" dirty="0" smtClean="0">
                <a:solidFill>
                  <a:srgbClr val="FFFFFF"/>
                </a:solidFill>
              </a:rPr>
              <a:t>‘</a:t>
            </a:r>
            <a:r>
              <a:rPr lang="en-US" sz="3800" dirty="0">
                <a:solidFill>
                  <a:srgbClr val="FFFFFF"/>
                </a:solidFill>
              </a:rPr>
              <a:t>consecrated </a:t>
            </a:r>
            <a:r>
              <a:rPr lang="en-US" sz="3800" dirty="0" smtClean="0">
                <a:solidFill>
                  <a:srgbClr val="FFFFFF"/>
                </a:solidFill>
              </a:rPr>
              <a:t>spot</a:t>
            </a:r>
            <a:r>
              <a:rPr lang="en-US" sz="3800" dirty="0">
                <a:solidFill>
                  <a:srgbClr val="FFFFFF"/>
                </a:solidFill>
              </a:rPr>
              <a:t>’ </a:t>
            </a:r>
            <a:r>
              <a:rPr lang="en-US" sz="3800" dirty="0" smtClean="0">
                <a:solidFill>
                  <a:srgbClr val="FFFFFF"/>
                </a:solidFill>
              </a:rPr>
              <a:t>cannot </a:t>
            </a:r>
            <a:r>
              <a:rPr lang="en-US" sz="3800" dirty="0">
                <a:solidFill>
                  <a:srgbClr val="FFFFFF"/>
                </a:solidFill>
              </a:rPr>
              <a:t>be formally distinguished from the play-ground. </a:t>
            </a:r>
            <a:endParaRPr lang="en-US" sz="3800" dirty="0" smtClean="0">
              <a:solidFill>
                <a:srgbClr val="FFFFFF"/>
              </a:solidFill>
            </a:endParaRPr>
          </a:p>
          <a:p>
            <a:pPr marL="0" indent="0">
              <a:buNone/>
            </a:pPr>
            <a:r>
              <a:rPr lang="en-US" sz="3800" dirty="0" smtClean="0">
                <a:solidFill>
                  <a:srgbClr val="FFFF00"/>
                </a:solidFill>
              </a:rPr>
              <a:t>The </a:t>
            </a:r>
            <a:r>
              <a:rPr lang="en-US" sz="3800" dirty="0">
                <a:solidFill>
                  <a:srgbClr val="FFFF00"/>
                </a:solidFill>
              </a:rPr>
              <a:t>arena, </a:t>
            </a:r>
            <a:r>
              <a:rPr lang="en-US" sz="3800" dirty="0" smtClean="0">
                <a:solidFill>
                  <a:srgbClr val="FFFF00"/>
                </a:solidFill>
              </a:rPr>
              <a:t>the </a:t>
            </a:r>
            <a:r>
              <a:rPr lang="en-US" sz="3800" dirty="0">
                <a:solidFill>
                  <a:srgbClr val="FFFF00"/>
                </a:solidFill>
              </a:rPr>
              <a:t>card-table, the magic circle, the temple, the </a:t>
            </a:r>
            <a:r>
              <a:rPr lang="en-US" sz="3800" dirty="0" smtClean="0">
                <a:solidFill>
                  <a:srgbClr val="FFFF00"/>
                </a:solidFill>
              </a:rPr>
              <a:t>stage</a:t>
            </a:r>
            <a:r>
              <a:rPr lang="en-US" sz="3800" dirty="0">
                <a:solidFill>
                  <a:srgbClr val="FFFF00"/>
                </a:solidFill>
              </a:rPr>
              <a:t>, the </a:t>
            </a:r>
            <a:endParaRPr lang="en-US" sz="3800" dirty="0" smtClean="0">
              <a:solidFill>
                <a:srgbClr val="FFFF00"/>
              </a:solidFill>
            </a:endParaRPr>
          </a:p>
          <a:p>
            <a:pPr marL="0" indent="0">
              <a:buNone/>
            </a:pPr>
            <a:r>
              <a:rPr lang="en-US" sz="3800" dirty="0" smtClean="0">
                <a:solidFill>
                  <a:srgbClr val="FFFF00"/>
                </a:solidFill>
              </a:rPr>
              <a:t>screen</a:t>
            </a:r>
            <a:r>
              <a:rPr lang="en-US" sz="3800" dirty="0">
                <a:solidFill>
                  <a:srgbClr val="FFFF00"/>
                </a:solidFill>
              </a:rPr>
              <a:t>, </a:t>
            </a:r>
            <a:r>
              <a:rPr lang="en-US" sz="3800" dirty="0" smtClean="0">
                <a:solidFill>
                  <a:srgbClr val="FFFF00"/>
                </a:solidFill>
              </a:rPr>
              <a:t>the </a:t>
            </a:r>
            <a:r>
              <a:rPr lang="en-US" sz="3800" dirty="0">
                <a:solidFill>
                  <a:srgbClr val="FFFF00"/>
                </a:solidFill>
              </a:rPr>
              <a:t>tennis court, the court of justice, etc. are </a:t>
            </a:r>
            <a:r>
              <a:rPr lang="en-US" sz="3800" dirty="0" smtClean="0">
                <a:solidFill>
                  <a:srgbClr val="FFFF00"/>
                </a:solidFill>
              </a:rPr>
              <a:t>all </a:t>
            </a:r>
            <a:r>
              <a:rPr lang="en-US" sz="3800" dirty="0">
                <a:solidFill>
                  <a:srgbClr val="FFFF00"/>
                </a:solidFill>
              </a:rPr>
              <a:t>in form and </a:t>
            </a:r>
            <a:endParaRPr lang="en-US" sz="3800" dirty="0" smtClean="0">
              <a:solidFill>
                <a:srgbClr val="FFFF00"/>
              </a:solidFill>
            </a:endParaRPr>
          </a:p>
          <a:p>
            <a:pPr marL="0" indent="0">
              <a:buNone/>
            </a:pPr>
            <a:r>
              <a:rPr lang="en-US" sz="3800" dirty="0" smtClean="0">
                <a:solidFill>
                  <a:srgbClr val="FFFF00"/>
                </a:solidFill>
              </a:rPr>
              <a:t>function </a:t>
            </a:r>
            <a:r>
              <a:rPr lang="en-US" sz="3800" dirty="0">
                <a:solidFill>
                  <a:srgbClr val="FFFF00"/>
                </a:solidFill>
              </a:rPr>
              <a:t>play-grounds, i.e. forbidden spots, </a:t>
            </a:r>
            <a:r>
              <a:rPr lang="en-US" sz="3800" dirty="0" smtClean="0">
                <a:solidFill>
                  <a:srgbClr val="FFFF00"/>
                </a:solidFill>
              </a:rPr>
              <a:t>isolated</a:t>
            </a:r>
            <a:r>
              <a:rPr lang="en-US" sz="3800" dirty="0">
                <a:solidFill>
                  <a:srgbClr val="FFFF00"/>
                </a:solidFill>
              </a:rPr>
              <a:t>, hedged </a:t>
            </a:r>
            <a:r>
              <a:rPr lang="en-US" sz="3800" dirty="0" smtClean="0">
                <a:solidFill>
                  <a:srgbClr val="FFFF00"/>
                </a:solidFill>
              </a:rPr>
              <a:t>round</a:t>
            </a:r>
            <a:r>
              <a:rPr lang="en-US" sz="3800" dirty="0">
                <a:solidFill>
                  <a:srgbClr val="FFFF00"/>
                </a:solidFill>
              </a:rPr>
              <a:t>, </a:t>
            </a:r>
            <a:endParaRPr lang="en-US" sz="3800" dirty="0" smtClean="0">
              <a:solidFill>
                <a:srgbClr val="FFFF00"/>
              </a:solidFill>
            </a:endParaRPr>
          </a:p>
          <a:p>
            <a:pPr marL="0" indent="0">
              <a:buNone/>
            </a:pPr>
            <a:r>
              <a:rPr lang="en-US" sz="3800" dirty="0" smtClean="0">
                <a:solidFill>
                  <a:srgbClr val="FFFF00"/>
                </a:solidFill>
              </a:rPr>
              <a:t>hallowed</a:t>
            </a:r>
            <a:r>
              <a:rPr lang="en-US" sz="3800" dirty="0">
                <a:solidFill>
                  <a:srgbClr val="FFFF00"/>
                </a:solidFill>
              </a:rPr>
              <a:t>, </a:t>
            </a:r>
            <a:r>
              <a:rPr lang="en-US" sz="3800" b="1" dirty="0">
                <a:solidFill>
                  <a:srgbClr val="FFFF00"/>
                </a:solidFill>
              </a:rPr>
              <a:t>within which special rules </a:t>
            </a:r>
            <a:r>
              <a:rPr lang="en-US" sz="3800" b="1" dirty="0" smtClean="0">
                <a:solidFill>
                  <a:srgbClr val="FFFF00"/>
                </a:solidFill>
              </a:rPr>
              <a:t>obtain</a:t>
            </a:r>
            <a:r>
              <a:rPr lang="en-US" sz="3800" dirty="0">
                <a:solidFill>
                  <a:srgbClr val="FFFF00"/>
                </a:solidFill>
              </a:rPr>
              <a:t>. All are </a:t>
            </a:r>
            <a:r>
              <a:rPr lang="en-US" sz="3800" b="1" dirty="0">
                <a:solidFill>
                  <a:srgbClr val="FFFF00"/>
                </a:solidFill>
              </a:rPr>
              <a:t>temporary </a:t>
            </a:r>
            <a:r>
              <a:rPr lang="en-US" sz="3800" b="1" dirty="0" smtClean="0">
                <a:solidFill>
                  <a:srgbClr val="FFFF00"/>
                </a:solidFill>
              </a:rPr>
              <a:t>worlds </a:t>
            </a:r>
          </a:p>
          <a:p>
            <a:pPr marL="0" indent="0">
              <a:buNone/>
            </a:pPr>
            <a:r>
              <a:rPr lang="en-US" sz="3800" dirty="0" smtClean="0">
                <a:solidFill>
                  <a:srgbClr val="FFFF00"/>
                </a:solidFill>
              </a:rPr>
              <a:t>within </a:t>
            </a:r>
            <a:r>
              <a:rPr lang="en-US" sz="3800" dirty="0">
                <a:solidFill>
                  <a:srgbClr val="FFFF00"/>
                </a:solidFill>
              </a:rPr>
              <a:t>the ordinary world, </a:t>
            </a:r>
            <a:r>
              <a:rPr lang="en-US" sz="3800" dirty="0" smtClean="0">
                <a:solidFill>
                  <a:srgbClr val="FFFF00"/>
                </a:solidFill>
              </a:rPr>
              <a:t>dedicated </a:t>
            </a:r>
            <a:r>
              <a:rPr lang="en-US" sz="3800" dirty="0">
                <a:solidFill>
                  <a:srgbClr val="FFFF00"/>
                </a:solidFill>
              </a:rPr>
              <a:t>to the </a:t>
            </a:r>
            <a:r>
              <a:rPr lang="en-US" sz="3800" b="1" dirty="0">
                <a:solidFill>
                  <a:srgbClr val="FFFF00"/>
                </a:solidFill>
              </a:rPr>
              <a:t>performance of an act </a:t>
            </a:r>
            <a:r>
              <a:rPr lang="en-US" sz="3800" b="1" dirty="0" smtClean="0">
                <a:solidFill>
                  <a:srgbClr val="FFFF00"/>
                </a:solidFill>
              </a:rPr>
              <a:t>apart</a:t>
            </a:r>
            <a:r>
              <a:rPr lang="en-US" sz="3800" dirty="0" smtClean="0">
                <a:solidFill>
                  <a:srgbClr val="FFFF00"/>
                </a:solidFill>
              </a:rPr>
              <a:t>.”</a:t>
            </a:r>
          </a:p>
          <a:p>
            <a:pPr marL="0" indent="0">
              <a:buNone/>
            </a:pPr>
            <a:endParaRPr lang="en-US" sz="3600" dirty="0"/>
          </a:p>
          <a:p>
            <a:pPr marL="0" indent="0">
              <a:buNone/>
            </a:pPr>
            <a:r>
              <a:rPr lang="en-US" sz="2900" b="1" dirty="0" smtClean="0">
                <a:solidFill>
                  <a:srgbClr val="FFFFFF"/>
                </a:solidFill>
              </a:rPr>
              <a:t>Johan </a:t>
            </a:r>
            <a:r>
              <a:rPr lang="en-US" sz="2900" b="1" dirty="0">
                <a:solidFill>
                  <a:srgbClr val="FFFFFF"/>
                </a:solidFill>
              </a:rPr>
              <a:t>Huizinga</a:t>
            </a:r>
            <a:r>
              <a:rPr lang="en-US" sz="2900" dirty="0">
                <a:solidFill>
                  <a:srgbClr val="FFFFFF"/>
                </a:solidFill>
              </a:rPr>
              <a:t> (1872-1945) in “Homo </a:t>
            </a:r>
            <a:r>
              <a:rPr lang="en-US" sz="2900" dirty="0" err="1">
                <a:solidFill>
                  <a:srgbClr val="FFFFFF"/>
                </a:solidFill>
              </a:rPr>
              <a:t>Ludens</a:t>
            </a:r>
            <a:r>
              <a:rPr lang="en-US" sz="2900" dirty="0">
                <a:solidFill>
                  <a:srgbClr val="FFFFFF"/>
                </a:solidFill>
              </a:rPr>
              <a:t>: </a:t>
            </a:r>
            <a:r>
              <a:rPr lang="en-US" sz="2900" i="1" dirty="0">
                <a:solidFill>
                  <a:srgbClr val="FFFFFF"/>
                </a:solidFill>
              </a:rPr>
              <a:t>A Study of the Play-Element in </a:t>
            </a:r>
            <a:endParaRPr lang="en-US" sz="2900" i="1" dirty="0" smtClean="0">
              <a:solidFill>
                <a:srgbClr val="FFFFFF"/>
              </a:solidFill>
            </a:endParaRPr>
          </a:p>
          <a:p>
            <a:pPr marL="0" indent="0">
              <a:buNone/>
            </a:pPr>
            <a:r>
              <a:rPr lang="en-US" sz="2900" i="1" dirty="0" smtClean="0">
                <a:solidFill>
                  <a:srgbClr val="FFFFFF"/>
                </a:solidFill>
              </a:rPr>
              <a:t>Culture</a:t>
            </a:r>
            <a:r>
              <a:rPr lang="en-US" sz="2900" dirty="0">
                <a:solidFill>
                  <a:srgbClr val="FFFFFF"/>
                </a:solidFill>
              </a:rPr>
              <a:t>”. Applied to video games by </a:t>
            </a:r>
            <a:r>
              <a:rPr lang="en-US" sz="2900" b="1" dirty="0">
                <a:solidFill>
                  <a:srgbClr val="FFFFFF"/>
                </a:solidFill>
              </a:rPr>
              <a:t>Katie </a:t>
            </a:r>
            <a:r>
              <a:rPr lang="en-US" sz="2900" b="1" dirty="0" err="1">
                <a:solidFill>
                  <a:srgbClr val="FFFFFF"/>
                </a:solidFill>
              </a:rPr>
              <a:t>Salen</a:t>
            </a:r>
            <a:r>
              <a:rPr lang="en-US" sz="2900" b="1" dirty="0">
                <a:solidFill>
                  <a:srgbClr val="FFFFFF"/>
                </a:solidFill>
              </a:rPr>
              <a:t> &amp; Eric Zimmerman</a:t>
            </a:r>
            <a:r>
              <a:rPr lang="en-US" sz="2900" dirty="0">
                <a:solidFill>
                  <a:srgbClr val="FFFFFF"/>
                </a:solidFill>
              </a:rPr>
              <a:t> in “Rules </a:t>
            </a:r>
            <a:endParaRPr lang="en-US" sz="2900" dirty="0" smtClean="0">
              <a:solidFill>
                <a:srgbClr val="FFFFFF"/>
              </a:solidFill>
            </a:endParaRPr>
          </a:p>
          <a:p>
            <a:pPr marL="0" indent="0">
              <a:buNone/>
            </a:pPr>
            <a:r>
              <a:rPr lang="en-US" sz="2900" dirty="0" smtClean="0">
                <a:solidFill>
                  <a:srgbClr val="FFFFFF"/>
                </a:solidFill>
              </a:rPr>
              <a:t>of Play</a:t>
            </a:r>
            <a:r>
              <a:rPr lang="en-US" sz="2900" dirty="0">
                <a:solidFill>
                  <a:srgbClr val="FFFFFF"/>
                </a:solidFill>
              </a:rPr>
              <a:t>: Game Design Fundamentals” (2003)</a:t>
            </a:r>
          </a:p>
          <a:p>
            <a:pPr marL="0" indent="0">
              <a:buNone/>
            </a:pPr>
            <a:endParaRPr lang="en-US" sz="3600" b="1" dirty="0">
              <a:solidFill>
                <a:schemeClr val="accent3">
                  <a:lumMod val="75000"/>
                </a:schemeClr>
              </a:solidFill>
              <a:latin typeface="Baskerville Old Face"/>
              <a:cs typeface="Baskerville Old Face"/>
            </a:endParaRPr>
          </a:p>
        </p:txBody>
      </p:sp>
      <p:pic>
        <p:nvPicPr>
          <p:cNvPr id="4" name="Content Placeholder 5" descr="220px-CIRCLE_1.png"/>
          <p:cNvPicPr>
            <a:picLocks noChangeAspect="1"/>
          </p:cNvPicPr>
          <p:nvPr/>
        </p:nvPicPr>
        <p:blipFill rotWithShape="1">
          <a:blip r:embed="rId2" cstate="screen">
            <a:extLst>
              <a:ext uri="{28A0092B-C50C-407E-A947-70E740481C1C}">
                <a14:useLocalDpi xmlns:a14="http://schemas.microsoft.com/office/drawing/2010/main"/>
              </a:ext>
            </a:extLst>
          </a:blip>
          <a:srcRect l="-625" r="-3610"/>
          <a:stretch/>
        </p:blipFill>
        <p:spPr>
          <a:xfrm>
            <a:off x="7223565" y="4526836"/>
            <a:ext cx="1920435" cy="1825267"/>
          </a:xfrm>
          <a:prstGeom prst="rect">
            <a:avLst/>
          </a:prstGeom>
        </p:spPr>
      </p:pic>
    </p:spTree>
    <p:extLst>
      <p:ext uri="{BB962C8B-B14F-4D97-AF65-F5344CB8AC3E}">
        <p14:creationId xmlns:p14="http://schemas.microsoft.com/office/powerpoint/2010/main" val="41941725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7539"/>
            <a:ext cx="8686800" cy="1016000"/>
          </a:xfrm>
        </p:spPr>
        <p:txBody>
          <a:bodyPr>
            <a:normAutofit/>
          </a:bodyPr>
          <a:lstStyle/>
          <a:p>
            <a:r>
              <a:rPr lang="en-US" sz="5400" b="1" dirty="0" smtClean="0">
                <a:solidFill>
                  <a:srgbClr val="FFFF00"/>
                </a:solidFill>
                <a:latin typeface="+mn-lt"/>
              </a:rPr>
              <a:t>But is Canadian IP Law…</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223539"/>
            <a:ext cx="8229600" cy="4967263"/>
          </a:xfrm>
        </p:spPr>
        <p:txBody>
          <a:bodyPr>
            <a:normAutofit/>
          </a:bodyPr>
          <a:lstStyle/>
          <a:p>
            <a:pPr marL="0" indent="0">
              <a:buNone/>
            </a:pPr>
            <a:r>
              <a:rPr lang="en-US" sz="4000" dirty="0" smtClean="0">
                <a:solidFill>
                  <a:srgbClr val="FFFFFF"/>
                </a:solidFill>
                <a:latin typeface="+mn-lt"/>
              </a:rPr>
              <a:t> </a:t>
            </a:r>
            <a:r>
              <a:rPr lang="en-US" sz="5400" b="1" dirty="0" smtClean="0">
                <a:solidFill>
                  <a:srgbClr val="FFFFFF"/>
                </a:solidFill>
                <a:latin typeface="+mn-lt"/>
              </a:rPr>
              <a:t>..the same as </a:t>
            </a:r>
            <a:r>
              <a:rPr lang="en-US" sz="5400" b="1" dirty="0" smtClean="0">
                <a:solidFill>
                  <a:schemeClr val="tx2">
                    <a:lumMod val="40000"/>
                    <a:lumOff val="60000"/>
                  </a:schemeClr>
                </a:solidFill>
                <a:latin typeface="Apple Casual"/>
                <a:cs typeface="Apple Casual"/>
              </a:rPr>
              <a:t>Boyden’s</a:t>
            </a:r>
            <a:r>
              <a:rPr lang="en-US" sz="5400" b="1" dirty="0" smtClean="0"/>
              <a:t>  </a:t>
            </a:r>
          </a:p>
          <a:p>
            <a:pPr marL="0" indent="0">
              <a:buNone/>
            </a:pPr>
            <a:r>
              <a:rPr lang="en-US" sz="5400" b="1" dirty="0">
                <a:solidFill>
                  <a:schemeClr val="bg1"/>
                </a:solidFill>
                <a:latin typeface="+mn-lt"/>
              </a:rPr>
              <a:t> </a:t>
            </a:r>
            <a:r>
              <a:rPr lang="en-US" sz="5400" b="1" dirty="0" smtClean="0">
                <a:solidFill>
                  <a:schemeClr val="bg1"/>
                </a:solidFill>
                <a:latin typeface="+mn-lt"/>
              </a:rPr>
              <a:t>    interpretations?</a:t>
            </a:r>
          </a:p>
          <a:p>
            <a:pPr marL="0" indent="0">
              <a:buNone/>
            </a:pPr>
            <a:endParaRPr lang="en-US" sz="5400" dirty="0"/>
          </a:p>
          <a:p>
            <a:pPr marL="0" indent="0">
              <a:buNone/>
            </a:pPr>
            <a:r>
              <a:rPr lang="en-US" sz="5400" dirty="0">
                <a:solidFill>
                  <a:srgbClr val="CCC1DA"/>
                </a:solidFill>
                <a:latin typeface="Lucida Console"/>
                <a:cs typeface="Lucida Console"/>
              </a:rPr>
              <a:t> </a:t>
            </a:r>
            <a:r>
              <a:rPr lang="en-US" sz="5400" dirty="0" smtClean="0">
                <a:solidFill>
                  <a:srgbClr val="CCC1DA"/>
                </a:solidFill>
                <a:latin typeface="Lucida Console"/>
                <a:cs typeface="Lucida Console"/>
              </a:rPr>
              <a:t>(WHAT AN </a:t>
            </a:r>
            <a:r>
              <a:rPr lang="en-US" sz="5400" b="1" dirty="0" smtClean="0">
                <a:solidFill>
                  <a:schemeClr val="accent3">
                    <a:lumMod val="60000"/>
                    <a:lumOff val="40000"/>
                  </a:schemeClr>
                </a:solidFill>
                <a:latin typeface="Lucida Console"/>
                <a:cs typeface="Lucida Console"/>
              </a:rPr>
              <a:t>AWESOME</a:t>
            </a:r>
            <a:r>
              <a:rPr lang="en-US" sz="5400" dirty="0">
                <a:solidFill>
                  <a:schemeClr val="accent3">
                    <a:lumMod val="60000"/>
                    <a:lumOff val="40000"/>
                  </a:schemeClr>
                </a:solidFill>
                <a:latin typeface="Lucida Console"/>
                <a:cs typeface="Lucida Console"/>
              </a:rPr>
              <a:t> </a:t>
            </a:r>
            <a:r>
              <a:rPr lang="en-US" sz="5400" dirty="0" smtClean="0">
                <a:solidFill>
                  <a:schemeClr val="accent3">
                    <a:lumMod val="60000"/>
                    <a:lumOff val="40000"/>
                  </a:schemeClr>
                </a:solidFill>
                <a:latin typeface="Lucida Console"/>
                <a:cs typeface="Lucida Console"/>
              </a:rPr>
              <a:t> </a:t>
            </a:r>
          </a:p>
          <a:p>
            <a:pPr marL="0" indent="0">
              <a:buNone/>
            </a:pPr>
            <a:r>
              <a:rPr lang="en-US" sz="5400" dirty="0">
                <a:solidFill>
                  <a:schemeClr val="accent3">
                    <a:lumMod val="60000"/>
                    <a:lumOff val="40000"/>
                  </a:schemeClr>
                </a:solidFill>
                <a:latin typeface="Lucida Console"/>
                <a:cs typeface="Lucida Console"/>
              </a:rPr>
              <a:t> </a:t>
            </a:r>
            <a:r>
              <a:rPr lang="en-US" sz="5400" dirty="0" smtClean="0">
                <a:solidFill>
                  <a:schemeClr val="accent3">
                    <a:lumMod val="60000"/>
                    <a:lumOff val="40000"/>
                  </a:schemeClr>
                </a:solidFill>
                <a:latin typeface="Lucida Console"/>
                <a:cs typeface="Lucida Console"/>
              </a:rPr>
              <a:t>  </a:t>
            </a:r>
            <a:r>
              <a:rPr lang="en-US" sz="5400" dirty="0" smtClean="0">
                <a:solidFill>
                  <a:schemeClr val="accent4">
                    <a:lumMod val="40000"/>
                    <a:lumOff val="60000"/>
                  </a:schemeClr>
                </a:solidFill>
                <a:latin typeface="Lucida Console"/>
                <a:cs typeface="Lucida Console"/>
              </a:rPr>
              <a:t>PAPER IDEA)</a:t>
            </a:r>
            <a:endParaRPr lang="en-US" sz="5400" dirty="0">
              <a:solidFill>
                <a:schemeClr val="accent4">
                  <a:lumMod val="40000"/>
                  <a:lumOff val="60000"/>
                </a:schemeClr>
              </a:solidFill>
              <a:latin typeface="Lucida Console"/>
              <a:cs typeface="Lucida Console"/>
            </a:endParaRPr>
          </a:p>
        </p:txBody>
      </p:sp>
    </p:spTree>
    <p:extLst>
      <p:ext uri="{BB962C8B-B14F-4D97-AF65-F5344CB8AC3E}">
        <p14:creationId xmlns:p14="http://schemas.microsoft.com/office/powerpoint/2010/main" val="18956376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88769"/>
            <a:ext cx="8229600" cy="5037365"/>
          </a:xfrm>
          <a:solidFill>
            <a:schemeClr val="tx1"/>
          </a:solidFill>
        </p:spPr>
        <p:txBody>
          <a:bodyPr>
            <a:normAutofit fontScale="925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600" b="1" dirty="0" smtClean="0">
                <a:solidFill>
                  <a:srgbClr val="FF0000"/>
                </a:solidFill>
              </a:rPr>
              <a:t>+ </a:t>
            </a:r>
            <a:r>
              <a:rPr lang="en-US" sz="9600" dirty="0" smtClean="0">
                <a:solidFill>
                  <a:srgbClr val="FFFF00"/>
                </a:solidFill>
              </a:rPr>
              <a:t>Gamer creative involvement is </a:t>
            </a:r>
            <a:r>
              <a:rPr lang="en-US" sz="9600" dirty="0" smtClean="0">
                <a:solidFill>
                  <a:schemeClr val="bg1"/>
                </a:solidFill>
              </a:rPr>
              <a:t>growing</a:t>
            </a:r>
            <a:r>
              <a:rPr lang="mr-IN" sz="9600" dirty="0" smtClean="0">
                <a:solidFill>
                  <a:srgbClr val="FF0000"/>
                </a:solidFill>
              </a:rPr>
              <a:t>…</a:t>
            </a:r>
            <a:endParaRPr lang="en-US" sz="9600" dirty="0">
              <a:solidFill>
                <a:srgbClr val="FF0000"/>
              </a:solidFill>
            </a:endParaRPr>
          </a:p>
        </p:txBody>
      </p:sp>
    </p:spTree>
    <p:extLst>
      <p:ext uri="{BB962C8B-B14F-4D97-AF65-F5344CB8AC3E}">
        <p14:creationId xmlns:p14="http://schemas.microsoft.com/office/powerpoint/2010/main" val="1291621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800" b="1" dirty="0" smtClean="0">
                <a:solidFill>
                  <a:srgbClr val="FFFF00"/>
                </a:solidFill>
              </a:rPr>
              <a:t>Massively Multiplayer</a:t>
            </a:r>
            <a:endParaRPr lang="en-US" sz="4800" b="1" dirty="0">
              <a:solidFill>
                <a:srgbClr val="FFFF00"/>
              </a:solidFill>
            </a:endParaRPr>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2027553" y="1016000"/>
            <a:ext cx="5088894" cy="4826000"/>
          </a:xfrm>
        </p:spPr>
      </p:pic>
    </p:spTree>
    <p:extLst>
      <p:ext uri="{BB962C8B-B14F-4D97-AF65-F5344CB8AC3E}">
        <p14:creationId xmlns:p14="http://schemas.microsoft.com/office/powerpoint/2010/main" val="267710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800" b="1" dirty="0" smtClean="0">
                <a:solidFill>
                  <a:srgbClr val="FFFF00"/>
                </a:solidFill>
              </a:rPr>
              <a:t>Open World</a:t>
            </a:r>
            <a:endParaRPr lang="en-US" sz="4800" b="1" dirty="0">
              <a:solidFill>
                <a:srgbClr val="FFFF00"/>
              </a:solidFill>
            </a:endParaRPr>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2254456" y="1143443"/>
            <a:ext cx="4635088" cy="4635088"/>
          </a:xfrm>
        </p:spPr>
      </p:pic>
    </p:spTree>
    <p:extLst>
      <p:ext uri="{BB962C8B-B14F-4D97-AF65-F5344CB8AC3E}">
        <p14:creationId xmlns:p14="http://schemas.microsoft.com/office/powerpoint/2010/main" val="387110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8785" y="0"/>
            <a:ext cx="6840188" cy="1016000"/>
          </a:xfrm>
        </p:spPr>
        <p:txBody>
          <a:bodyPr>
            <a:normAutofit/>
          </a:bodyPr>
          <a:lstStyle/>
          <a:p>
            <a:pPr algn="ctr"/>
            <a:r>
              <a:rPr lang="en-US" sz="4800" b="1" dirty="0" smtClean="0">
                <a:solidFill>
                  <a:srgbClr val="FFFF00"/>
                </a:solidFill>
              </a:rPr>
              <a:t>Augmented Reality</a:t>
            </a:r>
            <a:endParaRPr lang="en-US" sz="4800" b="1" dirty="0">
              <a:solidFill>
                <a:srgbClr val="FFFF00"/>
              </a:solidFill>
            </a:endParaRPr>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258785" y="1329495"/>
            <a:ext cx="6840187" cy="4551833"/>
          </a:xfrm>
        </p:spPr>
      </p:pic>
    </p:spTree>
    <p:extLst>
      <p:ext uri="{BB962C8B-B14F-4D97-AF65-F5344CB8AC3E}">
        <p14:creationId xmlns:p14="http://schemas.microsoft.com/office/powerpoint/2010/main" val="1439097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528320"/>
            <a:ext cx="8574587" cy="5197814"/>
          </a:xfrm>
        </p:spPr>
        <p:txBody>
          <a:bodyPr>
            <a:normAutofit/>
          </a:bodyPr>
          <a:lstStyle/>
          <a:p>
            <a:pPr marL="0" indent="0">
              <a:buNone/>
            </a:pPr>
            <a:r>
              <a:rPr lang="en-US" sz="3600" dirty="0" smtClean="0">
                <a:solidFill>
                  <a:schemeClr val="bg1"/>
                </a:solidFill>
                <a:latin typeface="+mn-lt"/>
              </a:rPr>
              <a:t>When you look at a video game it is not about what the developer intended…</a:t>
            </a:r>
            <a:r>
              <a:rPr lang="en-US" sz="3600" dirty="0" smtClean="0">
                <a:solidFill>
                  <a:srgbClr val="CCFFCC"/>
                </a:solidFill>
                <a:latin typeface="+mn-lt"/>
              </a:rPr>
              <a:t>it’s about what the player does</a:t>
            </a:r>
            <a:r>
              <a:rPr lang="en-US" sz="3600" dirty="0" smtClean="0">
                <a:solidFill>
                  <a:schemeClr val="bg1"/>
                </a:solidFill>
                <a:latin typeface="+mn-lt"/>
              </a:rPr>
              <a:t>…</a:t>
            </a:r>
            <a:endParaRPr lang="en-US" sz="3600" dirty="0">
              <a:solidFill>
                <a:schemeClr val="bg1"/>
              </a:solidFill>
              <a:latin typeface="+mn-lt"/>
            </a:endParaRPr>
          </a:p>
        </p:txBody>
      </p:sp>
      <p:pic>
        <p:nvPicPr>
          <p:cNvPr id="4" name="Picture 3" descr="220px-Minecraft_city_hal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21543" y="3788254"/>
            <a:ext cx="3922458" cy="2389133"/>
          </a:xfrm>
          <a:prstGeom prst="rect">
            <a:avLst/>
          </a:prstGeom>
        </p:spPr>
      </p:pic>
      <p:pic>
        <p:nvPicPr>
          <p:cNvPr id="5" name="Picture 4" descr="220px-Minecraft_Beta_1.0.2_crafting_a_stone_axe_-_from_Common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313" y="3788253"/>
            <a:ext cx="2794000" cy="1714500"/>
          </a:xfrm>
          <a:prstGeom prst="rect">
            <a:avLst/>
          </a:prstGeom>
        </p:spPr>
      </p:pic>
      <p:pic>
        <p:nvPicPr>
          <p:cNvPr id="6" name="Picture 5" descr="300px-Minecraft_logo.sv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20091" y="2726267"/>
            <a:ext cx="6371922" cy="1061987"/>
          </a:xfrm>
          <a:prstGeom prst="rect">
            <a:avLst/>
          </a:prstGeom>
        </p:spPr>
      </p:pic>
      <p:pic>
        <p:nvPicPr>
          <p:cNvPr id="8" name="Picture 7" descr="Mine_block_logo.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9170" y="5091150"/>
            <a:ext cx="832373" cy="846481"/>
          </a:xfrm>
          <a:prstGeom prst="rect">
            <a:avLst/>
          </a:prstGeom>
        </p:spPr>
      </p:pic>
      <p:pic>
        <p:nvPicPr>
          <p:cNvPr id="9" name="Picture 8" descr="Minecraft_fores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22313" y="3788253"/>
            <a:ext cx="2299230" cy="1302897"/>
          </a:xfrm>
          <a:prstGeom prst="rect">
            <a:avLst/>
          </a:prstGeom>
        </p:spPr>
      </p:pic>
      <p:pic>
        <p:nvPicPr>
          <p:cNvPr id="10" name="Picture 9" descr="Minecraft_Volume_Alpha.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004" y="2616742"/>
            <a:ext cx="1171510" cy="1171510"/>
          </a:xfrm>
          <a:prstGeom prst="rect">
            <a:avLst/>
          </a:prstGeom>
        </p:spPr>
      </p:pic>
    </p:spTree>
    <p:extLst>
      <p:ext uri="{BB962C8B-B14F-4D97-AF65-F5344CB8AC3E}">
        <p14:creationId xmlns:p14="http://schemas.microsoft.com/office/powerpoint/2010/main" val="1252110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73538"/>
            <a:ext cx="8686800" cy="5899679"/>
          </a:xfrm>
        </p:spPr>
        <p:txBody>
          <a:bodyPr>
            <a:normAutofit/>
          </a:bodyPr>
          <a:lstStyle/>
          <a:p>
            <a:pPr marL="0" indent="0">
              <a:buNone/>
            </a:pPr>
            <a:r>
              <a:rPr lang="en-US" sz="3600" b="1" dirty="0">
                <a:solidFill>
                  <a:srgbClr val="FFFF00"/>
                </a:solidFill>
                <a:latin typeface="Lucida Console"/>
                <a:cs typeface="Lucida Console"/>
              </a:rPr>
              <a:t>S</a:t>
            </a:r>
            <a:r>
              <a:rPr lang="en-US" sz="3600" b="1" dirty="0" smtClean="0">
                <a:solidFill>
                  <a:srgbClr val="FFFF00"/>
                </a:solidFill>
                <a:latin typeface="Lucida Console"/>
                <a:cs typeface="Lucida Console"/>
              </a:rPr>
              <a:t>o</a:t>
            </a:r>
            <a:r>
              <a:rPr lang="en-US" sz="3600" b="1" dirty="0" smtClean="0">
                <a:solidFill>
                  <a:schemeClr val="bg1"/>
                </a:solidFill>
                <a:latin typeface="Lucida Console"/>
                <a:cs typeface="Lucida Console"/>
              </a:rPr>
              <a:t> </a:t>
            </a:r>
            <a:r>
              <a:rPr lang="en-US" sz="3600" b="1" dirty="0" smtClean="0">
                <a:solidFill>
                  <a:schemeClr val="tx2">
                    <a:lumMod val="40000"/>
                    <a:lumOff val="60000"/>
                  </a:schemeClr>
                </a:solidFill>
                <a:latin typeface="Lucida Console"/>
                <a:cs typeface="Lucida Console"/>
              </a:rPr>
              <a:t>Boyden</a:t>
            </a:r>
            <a:r>
              <a:rPr lang="en-US" sz="3600" b="1" dirty="0" smtClean="0">
                <a:solidFill>
                  <a:schemeClr val="bg1"/>
                </a:solidFill>
                <a:latin typeface="Lucida Console"/>
                <a:cs typeface="Lucida Console"/>
              </a:rPr>
              <a:t> </a:t>
            </a:r>
            <a:r>
              <a:rPr lang="en-US" sz="3600" b="1" dirty="0" smtClean="0">
                <a:solidFill>
                  <a:srgbClr val="FFFF00"/>
                </a:solidFill>
                <a:latin typeface="Lucida Console"/>
                <a:cs typeface="Lucida Console"/>
              </a:rPr>
              <a:t>is really about the role of creative expression</a:t>
            </a:r>
          </a:p>
          <a:p>
            <a:pPr marL="0" indent="0">
              <a:buNone/>
            </a:pPr>
            <a:endParaRPr lang="en-US" sz="3600" b="1" dirty="0">
              <a:solidFill>
                <a:schemeClr val="bg1"/>
              </a:solidFill>
              <a:latin typeface="Lucida Console"/>
              <a:cs typeface="Lucida Console"/>
            </a:endParaRPr>
          </a:p>
          <a:p>
            <a:pPr marL="0" indent="0">
              <a:buNone/>
            </a:pPr>
            <a:r>
              <a:rPr lang="en-US" sz="4400" b="1" dirty="0" smtClean="0">
                <a:solidFill>
                  <a:schemeClr val="accent5">
                    <a:lumMod val="60000"/>
                    <a:lumOff val="40000"/>
                  </a:schemeClr>
                </a:solidFill>
                <a:latin typeface="Apple Chancery"/>
                <a:cs typeface="Apple Chancery"/>
              </a:rPr>
              <a:t>…creative speech/creative expression </a:t>
            </a:r>
            <a:r>
              <a:rPr lang="en-US" sz="4400" b="1" dirty="0">
                <a:solidFill>
                  <a:schemeClr val="accent5">
                    <a:lumMod val="60000"/>
                    <a:lumOff val="40000"/>
                  </a:schemeClr>
                </a:solidFill>
                <a:latin typeface="Apple Chancery"/>
                <a:cs typeface="Apple Chancery"/>
              </a:rPr>
              <a:t>=</a:t>
            </a:r>
            <a:r>
              <a:rPr lang="en-US" sz="4400" b="1" dirty="0" smtClean="0">
                <a:solidFill>
                  <a:schemeClr val="accent5">
                    <a:lumMod val="60000"/>
                    <a:lumOff val="40000"/>
                  </a:schemeClr>
                </a:solidFill>
                <a:latin typeface="Apple Chancery"/>
                <a:cs typeface="Apple Chancery"/>
              </a:rPr>
              <a:t> the key</a:t>
            </a:r>
          </a:p>
          <a:p>
            <a:pPr marL="0" indent="0">
              <a:buNone/>
            </a:pPr>
            <a:endParaRPr lang="en-US" sz="3600" b="1" dirty="0">
              <a:solidFill>
                <a:schemeClr val="bg1"/>
              </a:solidFill>
              <a:latin typeface="Lucida Console"/>
              <a:cs typeface="Lucida Console"/>
            </a:endParaRPr>
          </a:p>
          <a:p>
            <a:pPr marL="0" indent="0">
              <a:buNone/>
            </a:pPr>
            <a:r>
              <a:rPr lang="en-US" sz="3600" b="1" dirty="0" smtClean="0">
                <a:solidFill>
                  <a:schemeClr val="bg1"/>
                </a:solidFill>
                <a:latin typeface="Lucida Console"/>
                <a:cs typeface="Lucida Console"/>
              </a:rPr>
              <a:t>…including the player’s </a:t>
            </a:r>
          </a:p>
          <a:p>
            <a:pPr marL="0" indent="0">
              <a:buNone/>
            </a:pPr>
            <a:r>
              <a:rPr lang="en-US" sz="3600" b="1" dirty="0" smtClean="0">
                <a:solidFill>
                  <a:schemeClr val="bg1"/>
                </a:solidFill>
                <a:latin typeface="Lucida Console"/>
                <a:cs typeface="Lucida Console"/>
              </a:rPr>
              <a:t>Expression</a:t>
            </a:r>
          </a:p>
          <a:p>
            <a:pPr marL="0" indent="0">
              <a:buNone/>
            </a:pPr>
            <a:endParaRPr lang="en-US" sz="3600" b="1" dirty="0" smtClean="0">
              <a:solidFill>
                <a:schemeClr val="bg1"/>
              </a:solidFill>
              <a:latin typeface="Lucida Console"/>
              <a:cs typeface="Lucida Console"/>
            </a:endParaRPr>
          </a:p>
          <a:p>
            <a:pPr marL="0" indent="0">
              <a:buNone/>
            </a:pPr>
            <a:r>
              <a:rPr lang="en-US" sz="3600" b="1" dirty="0" smtClean="0">
                <a:solidFill>
                  <a:schemeClr val="bg1"/>
                </a:solidFill>
                <a:latin typeface="Lucida Console"/>
                <a:cs typeface="Lucida Console"/>
              </a:rPr>
              <a:t>…bridges to…</a:t>
            </a:r>
            <a:endParaRPr lang="en-US" sz="3600" b="1" dirty="0">
              <a:solidFill>
                <a:schemeClr val="bg1"/>
              </a:solidFill>
              <a:latin typeface="Lucida Console"/>
              <a:cs typeface="Lucida Console"/>
            </a:endParaRPr>
          </a:p>
          <a:p>
            <a:pPr marL="0" indent="0">
              <a:buNone/>
            </a:pPr>
            <a:endParaRPr lang="en-US" dirty="0"/>
          </a:p>
        </p:txBody>
      </p:sp>
      <p:pic>
        <p:nvPicPr>
          <p:cNvPr id="5" name="Picture 4" descr="250px-Akashi-kaikyo_bridge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59097" y="4273063"/>
            <a:ext cx="2896576" cy="1900154"/>
          </a:xfrm>
          <a:prstGeom prst="rect">
            <a:avLst/>
          </a:prstGeom>
        </p:spPr>
      </p:pic>
    </p:spTree>
    <p:extLst>
      <p:ext uri="{BB962C8B-B14F-4D97-AF65-F5344CB8AC3E}">
        <p14:creationId xmlns:p14="http://schemas.microsoft.com/office/powerpoint/2010/main" val="10529927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endParaRPr lang="en-US" b="1" i="1" dirty="0">
              <a:solidFill>
                <a:schemeClr val="accent5"/>
              </a:solidFill>
            </a:endParaRPr>
          </a:p>
        </p:txBody>
      </p:sp>
      <p:sp>
        <p:nvSpPr>
          <p:cNvPr id="3" name="Content Placeholder 2"/>
          <p:cNvSpPr>
            <a:spLocks noGrp="1"/>
          </p:cNvSpPr>
          <p:nvPr>
            <p:ph sz="quarter" idx="10"/>
          </p:nvPr>
        </p:nvSpPr>
        <p:spPr>
          <a:xfrm>
            <a:off x="457200" y="326594"/>
            <a:ext cx="8686800" cy="4304022"/>
          </a:xfrm>
        </p:spPr>
        <p:txBody>
          <a:bodyPr>
            <a:normAutofit lnSpcReduction="10000"/>
          </a:bodyPr>
          <a:lstStyle/>
          <a:p>
            <a:pPr marL="0" indent="0">
              <a:buNone/>
            </a:pPr>
            <a:r>
              <a:rPr lang="en-US" sz="4000" b="1" dirty="0">
                <a:solidFill>
                  <a:srgbClr val="FFFF00"/>
                </a:solidFill>
                <a:latin typeface="+mn-lt"/>
              </a:rPr>
              <a:t>Dichotomies &amp; Paradoxes of Free Expression</a:t>
            </a:r>
          </a:p>
          <a:p>
            <a:pPr marL="0" indent="0">
              <a:buNone/>
            </a:pPr>
            <a:endParaRPr lang="en-US" sz="4000" dirty="0">
              <a:latin typeface="+mn-lt"/>
            </a:endParaRPr>
          </a:p>
          <a:p>
            <a:r>
              <a:rPr lang="en-US" sz="4000" dirty="0" smtClean="0">
                <a:solidFill>
                  <a:schemeClr val="bg1"/>
                </a:solidFill>
                <a:latin typeface="+mn-lt"/>
                <a:cs typeface="Lucida Console"/>
              </a:rPr>
              <a:t>Why </a:t>
            </a:r>
            <a:r>
              <a:rPr lang="en-US" sz="4000" dirty="0">
                <a:solidFill>
                  <a:schemeClr val="bg1"/>
                </a:solidFill>
                <a:latin typeface="+mn-lt"/>
                <a:cs typeface="Lucida Console"/>
              </a:rPr>
              <a:t>expression/speech </a:t>
            </a:r>
            <a:r>
              <a:rPr lang="en-US" sz="4000" dirty="0" smtClean="0">
                <a:solidFill>
                  <a:schemeClr val="bg1"/>
                </a:solidFill>
                <a:latin typeface="+mn-lt"/>
                <a:cs typeface="Lucida Console"/>
              </a:rPr>
              <a:t>might not be paramount? </a:t>
            </a:r>
            <a:endParaRPr lang="en-US" sz="4000" dirty="0">
              <a:solidFill>
                <a:schemeClr val="bg1"/>
              </a:solidFill>
              <a:latin typeface="+mn-lt"/>
              <a:cs typeface="Lucida Console"/>
            </a:endParaRPr>
          </a:p>
          <a:p>
            <a:r>
              <a:rPr lang="en-US" sz="4000" dirty="0">
                <a:solidFill>
                  <a:schemeClr val="bg1"/>
                </a:solidFill>
                <a:latin typeface="+mn-lt"/>
                <a:cs typeface="Lucida Console"/>
              </a:rPr>
              <a:t>Are the real censors legal </a:t>
            </a:r>
            <a:r>
              <a:rPr lang="en-US" sz="4000" dirty="0" smtClean="0">
                <a:solidFill>
                  <a:schemeClr val="bg1"/>
                </a:solidFill>
                <a:latin typeface="+mn-lt"/>
                <a:cs typeface="Lucida Console"/>
              </a:rPr>
              <a:t>concepts </a:t>
            </a:r>
            <a:r>
              <a:rPr lang="en-US" sz="4000" dirty="0" smtClean="0">
                <a:solidFill>
                  <a:schemeClr val="accent5"/>
                </a:solidFill>
                <a:latin typeface="+mn-lt"/>
                <a:cs typeface="Lucida Console"/>
              </a:rPr>
              <a:t>(or identities) </a:t>
            </a:r>
            <a:r>
              <a:rPr lang="en-US" sz="4000" dirty="0">
                <a:solidFill>
                  <a:schemeClr val="bg1"/>
                </a:solidFill>
                <a:latin typeface="+mn-lt"/>
                <a:cs typeface="Lucida Console"/>
              </a:rPr>
              <a:t>we might </a:t>
            </a:r>
            <a:r>
              <a:rPr lang="en-US" sz="4000" dirty="0" smtClean="0">
                <a:solidFill>
                  <a:schemeClr val="bg1"/>
                </a:solidFill>
                <a:latin typeface="+mn-lt"/>
                <a:cs typeface="Lucida Console"/>
              </a:rPr>
              <a:t>not expect?…  </a:t>
            </a:r>
            <a:endParaRPr lang="en-US" sz="4000" dirty="0">
              <a:solidFill>
                <a:schemeClr val="bg1"/>
              </a:solidFill>
              <a:latin typeface="+mn-lt"/>
              <a:cs typeface="Lucida Console"/>
            </a:endParaRPr>
          </a:p>
          <a:p>
            <a:pPr marL="0" indent="0">
              <a:buNone/>
            </a:pPr>
            <a:r>
              <a:rPr lang="en-US" i="1" dirty="0" smtClean="0">
                <a:solidFill>
                  <a:srgbClr val="FFFF00"/>
                </a:solidFill>
              </a:rPr>
              <a:t>           </a:t>
            </a:r>
            <a:endParaRPr lang="en-US" dirty="0"/>
          </a:p>
        </p:txBody>
      </p:sp>
      <p:pic>
        <p:nvPicPr>
          <p:cNvPr id="5" name="Picture 4" descr="IMG_000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5005" y="4152764"/>
            <a:ext cx="1895611" cy="1976384"/>
          </a:xfrm>
          <a:prstGeom prst="rect">
            <a:avLst/>
          </a:prstGeom>
        </p:spPr>
      </p:pic>
    </p:spTree>
    <p:extLst>
      <p:ext uri="{BB962C8B-B14F-4D97-AF65-F5344CB8AC3E}">
        <p14:creationId xmlns:p14="http://schemas.microsoft.com/office/powerpoint/2010/main" val="17166875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016000"/>
          </a:xfrm>
        </p:spPr>
        <p:txBody>
          <a:bodyPr>
            <a:noAutofit/>
          </a:bodyPr>
          <a:lstStyle/>
          <a:p>
            <a:pPr algn="ctr"/>
            <a:r>
              <a:rPr lang="en-US" sz="3600" b="1" dirty="0" smtClean="0">
                <a:solidFill>
                  <a:srgbClr val="000090"/>
                </a:solidFill>
                <a:latin typeface="+mn-lt"/>
              </a:rPr>
              <a:t>Free Expression</a:t>
            </a:r>
            <a:r>
              <a:rPr lang="en-US" sz="3600" b="1" dirty="0" smtClean="0">
                <a:solidFill>
                  <a:srgbClr val="FF0000"/>
                </a:solidFill>
                <a:latin typeface="+mn-lt"/>
              </a:rPr>
              <a:t>:</a:t>
            </a:r>
            <a:r>
              <a:rPr lang="en-US" sz="3600" b="1" dirty="0" smtClean="0">
                <a:solidFill>
                  <a:srgbClr val="000090"/>
                </a:solidFill>
                <a:latin typeface="+mn-lt"/>
              </a:rPr>
              <a:t> The Usual Suspects</a:t>
            </a:r>
            <a:endParaRPr lang="en-US" sz="3600" b="1" dirty="0">
              <a:solidFill>
                <a:srgbClr val="000090"/>
              </a:solidFill>
              <a:latin typeface="+mn-lt"/>
            </a:endParaRPr>
          </a:p>
        </p:txBody>
      </p:sp>
      <p:sp>
        <p:nvSpPr>
          <p:cNvPr id="3" name="Content Placeholder 2"/>
          <p:cNvSpPr>
            <a:spLocks noGrp="1"/>
          </p:cNvSpPr>
          <p:nvPr>
            <p:ph sz="quarter" idx="10"/>
          </p:nvPr>
        </p:nvSpPr>
        <p:spPr>
          <a:xfrm>
            <a:off x="261257" y="1016000"/>
            <a:ext cx="8882743" cy="5456052"/>
          </a:xfrm>
        </p:spPr>
        <p:txBody>
          <a:bodyPr>
            <a:normAutofit/>
          </a:bodyPr>
          <a:lstStyle/>
          <a:p>
            <a:pPr marL="0" indent="0">
              <a:buNone/>
            </a:pPr>
            <a:r>
              <a:rPr lang="en-US" sz="2600" b="1" i="1" dirty="0">
                <a:solidFill>
                  <a:srgbClr val="000000"/>
                </a:solidFill>
                <a:latin typeface="+mn-lt"/>
                <a:hlinkClick r:id="rId2"/>
              </a:rPr>
              <a:t>Winters v. New York</a:t>
            </a:r>
            <a:r>
              <a:rPr lang="en-US" sz="2600" b="1" i="1" dirty="0">
                <a:solidFill>
                  <a:srgbClr val="000000"/>
                </a:solidFill>
                <a:latin typeface="+mn-lt"/>
              </a:rPr>
              <a:t>  </a:t>
            </a:r>
            <a:r>
              <a:rPr lang="en-US" sz="2600" dirty="0">
                <a:solidFill>
                  <a:srgbClr val="000000"/>
                </a:solidFill>
                <a:latin typeface="+mn-lt"/>
              </a:rPr>
              <a:t>68 S. Ct. 665 (U.S. 1948</a:t>
            </a:r>
            <a:r>
              <a:rPr lang="en-US" sz="2600" dirty="0" smtClean="0">
                <a:solidFill>
                  <a:srgbClr val="000000"/>
                </a:solidFill>
                <a:latin typeface="+mn-lt"/>
              </a:rPr>
              <a:t>) – magazine case “</a:t>
            </a:r>
            <a:r>
              <a:rPr lang="en-US" sz="2600" dirty="0" smtClean="0">
                <a:solidFill>
                  <a:srgbClr val="000090"/>
                </a:solidFill>
                <a:latin typeface="+mn-lt"/>
              </a:rPr>
              <a:t>…</a:t>
            </a:r>
            <a:r>
              <a:rPr lang="en-US" sz="2600" dirty="0" smtClean="0">
                <a:solidFill>
                  <a:srgbClr val="000090"/>
                </a:solidFill>
              </a:rPr>
              <a:t>we </a:t>
            </a:r>
            <a:r>
              <a:rPr lang="en-US" sz="2600" dirty="0">
                <a:solidFill>
                  <a:srgbClr val="000090"/>
                </a:solidFill>
              </a:rPr>
              <a:t>find the specification of publications, prohibited from distribution, too uncertain and indefinite to justify the conviction of this petitioner</a:t>
            </a:r>
            <a:r>
              <a:rPr lang="en-US" sz="2600" dirty="0" smtClean="0">
                <a:solidFill>
                  <a:srgbClr val="000090"/>
                </a:solidFill>
              </a:rPr>
              <a:t>.”</a:t>
            </a:r>
          </a:p>
          <a:p>
            <a:pPr marL="0" indent="0">
              <a:buNone/>
            </a:pPr>
            <a:r>
              <a:rPr lang="en-US" sz="2600" b="1" i="1" dirty="0">
                <a:solidFill>
                  <a:srgbClr val="000000"/>
                </a:solidFill>
                <a:hlinkClick r:id="rId3"/>
              </a:rPr>
              <a:t>Montreal v. Arcade Amusements Inc. </a:t>
            </a:r>
            <a:r>
              <a:rPr lang="en-US" sz="2600" dirty="0">
                <a:solidFill>
                  <a:srgbClr val="000000"/>
                </a:solidFill>
              </a:rPr>
              <a:t>[1985] 1 SCR </a:t>
            </a:r>
            <a:r>
              <a:rPr lang="en-US" sz="2600" dirty="0" smtClean="0">
                <a:solidFill>
                  <a:srgbClr val="000000"/>
                </a:solidFill>
              </a:rPr>
              <a:t> </a:t>
            </a:r>
            <a:r>
              <a:rPr lang="en-US" sz="2600" dirty="0">
                <a:solidFill>
                  <a:srgbClr val="000000"/>
                </a:solidFill>
              </a:rPr>
              <a:t>368</a:t>
            </a:r>
            <a:endParaRPr lang="en-US" sz="2600" b="1" dirty="0">
              <a:solidFill>
                <a:srgbClr val="000000"/>
              </a:solidFill>
              <a:hlinkClick r:id="rId4"/>
            </a:endParaRPr>
          </a:p>
          <a:p>
            <a:pPr marL="0" indent="0">
              <a:buNone/>
            </a:pPr>
            <a:r>
              <a:rPr lang="en-US" sz="2600" dirty="0" smtClean="0">
                <a:solidFill>
                  <a:srgbClr val="000000"/>
                </a:solidFill>
              </a:rPr>
              <a:t>B</a:t>
            </a:r>
            <a:r>
              <a:rPr lang="en-US" sz="2600" dirty="0" smtClean="0">
                <a:solidFill>
                  <a:schemeClr val="tx1"/>
                </a:solidFill>
              </a:rPr>
              <a:t>y</a:t>
            </a:r>
            <a:r>
              <a:rPr lang="en-US" sz="2600" dirty="0">
                <a:solidFill>
                  <a:schemeClr val="tx1"/>
                </a:solidFill>
              </a:rPr>
              <a:t>-law of the City of </a:t>
            </a:r>
            <a:r>
              <a:rPr lang="en-US" sz="2600" dirty="0" smtClean="0">
                <a:solidFill>
                  <a:schemeClr val="tx1"/>
                </a:solidFill>
              </a:rPr>
              <a:t>Montréal prohibiting gamers under 18 from being in “amusement arcades”</a:t>
            </a:r>
            <a:r>
              <a:rPr lang="en-US" sz="2600" dirty="0">
                <a:solidFill>
                  <a:schemeClr val="tx1"/>
                </a:solidFill>
              </a:rPr>
              <a:t> </a:t>
            </a:r>
            <a:r>
              <a:rPr lang="en-US" sz="2600" dirty="0" smtClean="0">
                <a:solidFill>
                  <a:schemeClr val="tx1"/>
                </a:solidFill>
              </a:rPr>
              <a:t>was invalid as being discriminatory. </a:t>
            </a:r>
            <a:endParaRPr lang="en-US" sz="2600" b="1" dirty="0">
              <a:solidFill>
                <a:schemeClr val="tx1"/>
              </a:solidFill>
              <a:latin typeface="+mn-lt"/>
              <a:hlinkClick r:id="rId5"/>
            </a:endParaRPr>
          </a:p>
          <a:p>
            <a:pPr marL="0" indent="0">
              <a:buNone/>
            </a:pPr>
            <a:r>
              <a:rPr lang="en-US" sz="2600" b="1" i="1" dirty="0" smtClean="0">
                <a:solidFill>
                  <a:srgbClr val="000000"/>
                </a:solidFill>
                <a:latin typeface="+mn-lt"/>
                <a:hlinkClick r:id="rId6"/>
              </a:rPr>
              <a:t>Brown </a:t>
            </a:r>
            <a:r>
              <a:rPr lang="en-US" sz="2600" b="1" i="1" dirty="0">
                <a:solidFill>
                  <a:srgbClr val="000000"/>
                </a:solidFill>
                <a:latin typeface="+mn-lt"/>
                <a:hlinkClick r:id="rId6"/>
              </a:rPr>
              <a:t>v. Entertainment Merchants Association</a:t>
            </a:r>
            <a:r>
              <a:rPr lang="en-US" sz="2600" b="1" dirty="0">
                <a:solidFill>
                  <a:srgbClr val="000000"/>
                </a:solidFill>
                <a:latin typeface="+mn-lt"/>
                <a:hlinkClick r:id="rId6"/>
              </a:rPr>
              <a:t> </a:t>
            </a:r>
            <a:r>
              <a:rPr lang="en-US" sz="2600" dirty="0" smtClean="0">
                <a:solidFill>
                  <a:srgbClr val="000000"/>
                </a:solidFill>
                <a:latin typeface="+mn-lt"/>
              </a:rPr>
              <a:t>131  </a:t>
            </a:r>
            <a:r>
              <a:rPr lang="en-US" sz="2600" dirty="0">
                <a:solidFill>
                  <a:srgbClr val="000000"/>
                </a:solidFill>
                <a:latin typeface="+mn-lt"/>
              </a:rPr>
              <a:t>S. Ct. 2729 (2011</a:t>
            </a:r>
            <a:r>
              <a:rPr lang="en-US" sz="2600" dirty="0" smtClean="0">
                <a:solidFill>
                  <a:srgbClr val="000000"/>
                </a:solidFill>
                <a:latin typeface="+mn-lt"/>
              </a:rPr>
              <a:t>) - California law banning the sale of violent videogames to anyone under 18: </a:t>
            </a:r>
            <a:r>
              <a:rPr lang="en-US" sz="2600" dirty="0" smtClean="0">
                <a:solidFill>
                  <a:srgbClr val="000090"/>
                </a:solidFill>
                <a:latin typeface="+mn-lt"/>
              </a:rPr>
              <a:t>“</a:t>
            </a:r>
            <a:r>
              <a:rPr lang="en-US" sz="2600" dirty="0" smtClean="0">
                <a:solidFill>
                  <a:srgbClr val="000090"/>
                </a:solidFill>
              </a:rPr>
              <a:t>Like </a:t>
            </a:r>
            <a:r>
              <a:rPr lang="en-US" sz="2600" dirty="0">
                <a:solidFill>
                  <a:srgbClr val="000090"/>
                </a:solidFill>
              </a:rPr>
              <a:t>the protected books, plays, and movies that preceded them, video games communicate ideas—and even social messages—through many familiar literary </a:t>
            </a:r>
            <a:r>
              <a:rPr lang="en-US" sz="2600" dirty="0" smtClean="0">
                <a:solidFill>
                  <a:srgbClr val="000090"/>
                </a:solidFill>
              </a:rPr>
              <a:t>devices…That </a:t>
            </a:r>
            <a:r>
              <a:rPr lang="en-US" sz="2600" dirty="0">
                <a:solidFill>
                  <a:srgbClr val="000090"/>
                </a:solidFill>
              </a:rPr>
              <a:t>suffices to confer First Amendment protection</a:t>
            </a:r>
            <a:r>
              <a:rPr lang="en-US" sz="2600" dirty="0" smtClean="0">
                <a:solidFill>
                  <a:srgbClr val="000090"/>
                </a:solidFill>
              </a:rPr>
              <a:t>.”</a:t>
            </a:r>
            <a:endParaRPr lang="en-US" sz="2600" dirty="0" smtClean="0">
              <a:solidFill>
                <a:srgbClr val="000090"/>
              </a:solidFill>
              <a:latin typeface="+mn-lt"/>
            </a:endParaRPr>
          </a:p>
          <a:p>
            <a:pPr marL="0" indent="0">
              <a:buNone/>
            </a:pPr>
            <a:endParaRPr lang="en-US" b="1" dirty="0">
              <a:solidFill>
                <a:srgbClr val="000000"/>
              </a:solidFill>
              <a:latin typeface="+mn-lt"/>
            </a:endParaRPr>
          </a:p>
          <a:p>
            <a:pPr marL="0" indent="0">
              <a:buNone/>
            </a:pPr>
            <a:endParaRPr lang="en-US" dirty="0"/>
          </a:p>
        </p:txBody>
      </p:sp>
    </p:spTree>
    <p:extLst>
      <p:ext uri="{BB962C8B-B14F-4D97-AF65-F5344CB8AC3E}">
        <p14:creationId xmlns:p14="http://schemas.microsoft.com/office/powerpoint/2010/main" val="1103252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274"/>
            <a:ext cx="8686800" cy="1016000"/>
          </a:xfrm>
        </p:spPr>
        <p:txBody>
          <a:bodyPr>
            <a:normAutofit/>
          </a:bodyPr>
          <a:lstStyle/>
          <a:p>
            <a:r>
              <a:rPr lang="en-US" sz="4800" dirty="0" smtClean="0">
                <a:solidFill>
                  <a:srgbClr val="FFFF00"/>
                </a:solidFill>
                <a:latin typeface="+mn-lt"/>
              </a:rPr>
              <a:t>For </a:t>
            </a:r>
            <a:r>
              <a:rPr lang="en-US" sz="4800" dirty="0" err="1" smtClean="0">
                <a:solidFill>
                  <a:srgbClr val="FFFF00"/>
                </a:solidFill>
                <a:latin typeface="+mn-lt"/>
              </a:rPr>
              <a:t>NoW</a:t>
            </a:r>
            <a:r>
              <a:rPr lang="en-US" sz="4800" dirty="0" smtClean="0">
                <a:solidFill>
                  <a:srgbClr val="FFFF00"/>
                </a:solidFill>
                <a:latin typeface="+mn-lt"/>
              </a:rPr>
              <a:t> click-through emails..</a:t>
            </a:r>
            <a:endParaRPr lang="en-US" sz="4800" dirty="0">
              <a:solidFill>
                <a:srgbClr val="FFFF00"/>
              </a:solidFill>
              <a:latin typeface="+mn-lt"/>
            </a:endParaRPr>
          </a:p>
        </p:txBody>
      </p:sp>
      <p:pic>
        <p:nvPicPr>
          <p:cNvPr id="4" name="Content Placeholder 3" descr="Screen Shot 2015-09-21 at 12.38.58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011" r="-1287"/>
          <a:stretch/>
        </p:blipFill>
        <p:spPr>
          <a:xfrm>
            <a:off x="1311491" y="1030274"/>
            <a:ext cx="6435714" cy="4836664"/>
          </a:xfrm>
        </p:spPr>
      </p:pic>
    </p:spTree>
    <p:extLst>
      <p:ext uri="{BB962C8B-B14F-4D97-AF65-F5344CB8AC3E}">
        <p14:creationId xmlns:p14="http://schemas.microsoft.com/office/powerpoint/2010/main" val="3240747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93077"/>
            <a:ext cx="8229600" cy="5433057"/>
          </a:xfrm>
        </p:spPr>
        <p:txBody>
          <a:bodyPr>
            <a:normAutofit/>
          </a:bodyPr>
          <a:lstStyle/>
          <a:p>
            <a:pPr marL="0" indent="0">
              <a:buNone/>
            </a:pPr>
            <a:r>
              <a:rPr lang="en-US" sz="6600" b="1" dirty="0" smtClean="0">
                <a:solidFill>
                  <a:srgbClr val="FFFF00"/>
                </a:solidFill>
                <a:latin typeface="+mn-lt"/>
              </a:rPr>
              <a:t>    AN EXERCISE</a:t>
            </a:r>
          </a:p>
          <a:p>
            <a:pPr marL="0" indent="0">
              <a:buNone/>
            </a:pPr>
            <a:r>
              <a:rPr lang="en-US" sz="6600" b="1" dirty="0" smtClean="0">
                <a:solidFill>
                  <a:srgbClr val="FFFF00"/>
                </a:solidFill>
                <a:latin typeface="+mn-lt"/>
              </a:rPr>
              <a:t>  (or an </a:t>
            </a:r>
            <a:r>
              <a:rPr lang="en-US" sz="6600" b="1" dirty="0" err="1" smtClean="0">
                <a:solidFill>
                  <a:srgbClr val="FFFF00"/>
                </a:solidFill>
                <a:latin typeface="+mn-lt"/>
              </a:rPr>
              <a:t>ex</a:t>
            </a:r>
            <a:r>
              <a:rPr lang="en-US" sz="6600" b="1" dirty="0" err="1" smtClean="0">
                <a:solidFill>
                  <a:srgbClr val="FF0000"/>
                </a:solidFill>
                <a:latin typeface="+mn-lt"/>
              </a:rPr>
              <a:t>o</a:t>
            </a:r>
            <a:r>
              <a:rPr lang="en-US" sz="6600" b="1" dirty="0" err="1" smtClean="0">
                <a:solidFill>
                  <a:srgbClr val="FFFF00"/>
                </a:solidFill>
                <a:latin typeface="+mn-lt"/>
              </a:rPr>
              <a:t>rcis</a:t>
            </a:r>
            <a:r>
              <a:rPr lang="en-US" sz="6600" b="1" dirty="0" smtClean="0">
                <a:solidFill>
                  <a:srgbClr val="FFFF00"/>
                </a:solidFill>
                <a:latin typeface="+mn-lt"/>
              </a:rPr>
              <a:t>-</a:t>
            </a:r>
            <a:r>
              <a:rPr lang="en-US" sz="6600" b="1" dirty="0" smtClean="0">
                <a:solidFill>
                  <a:srgbClr val="FF0000"/>
                </a:solidFill>
                <a:latin typeface="+mn-lt"/>
              </a:rPr>
              <a:t>m</a:t>
            </a:r>
            <a:r>
              <a:rPr lang="en-US" sz="6600" b="1" dirty="0" smtClean="0">
                <a:solidFill>
                  <a:srgbClr val="FFFF00"/>
                </a:solidFill>
                <a:latin typeface="+mn-lt"/>
              </a:rPr>
              <a:t>) </a:t>
            </a:r>
            <a:endParaRPr lang="en-US" sz="6600" b="1" dirty="0">
              <a:solidFill>
                <a:srgbClr val="FFFF00"/>
              </a:solidFill>
              <a:latin typeface="+mn-lt"/>
            </a:endParaRPr>
          </a:p>
        </p:txBody>
      </p:sp>
      <p:pic>
        <p:nvPicPr>
          <p:cNvPr id="2" name="Picture 1" descr="220px-Exorcist_ver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4123" y="2269836"/>
            <a:ext cx="2429332" cy="3621914"/>
          </a:xfrm>
          <a:prstGeom prst="rect">
            <a:avLst/>
          </a:prstGeom>
        </p:spPr>
      </p:pic>
    </p:spTree>
    <p:extLst>
      <p:ext uri="{BB962C8B-B14F-4D97-AF65-F5344CB8AC3E}">
        <p14:creationId xmlns:p14="http://schemas.microsoft.com/office/powerpoint/2010/main" val="4263820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i="1" dirty="0" smtClean="0">
                <a:latin typeface="Apple Chancery"/>
                <a:cs typeface="Apple Chancery"/>
              </a:rPr>
              <a:t>    </a:t>
            </a:r>
            <a:r>
              <a:rPr lang="en-US" sz="4800" b="1" i="1" dirty="0" smtClean="0">
                <a:solidFill>
                  <a:srgbClr val="558ED5"/>
                </a:solidFill>
                <a:latin typeface="Apple Chancery"/>
                <a:cs typeface="Apple Chancery"/>
              </a:rPr>
              <a:t>Please Self Identify</a:t>
            </a:r>
            <a:r>
              <a:rPr lang="en-US" sz="4800" dirty="0" smtClean="0">
                <a:solidFill>
                  <a:srgbClr val="558ED5"/>
                </a:solidFill>
              </a:rPr>
              <a:t> </a:t>
            </a:r>
            <a:r>
              <a:rPr lang="en-US" sz="4800" dirty="0" smtClean="0"/>
              <a:t> </a:t>
            </a:r>
            <a:r>
              <a:rPr lang="en-US" dirty="0" smtClean="0"/>
              <a:t> </a:t>
            </a:r>
            <a:endParaRPr lang="en-US" dirty="0"/>
          </a:p>
        </p:txBody>
      </p:sp>
      <p:sp>
        <p:nvSpPr>
          <p:cNvPr id="3" name="Content Placeholder 2"/>
          <p:cNvSpPr>
            <a:spLocks noGrp="1"/>
          </p:cNvSpPr>
          <p:nvPr>
            <p:ph sz="quarter" idx="10"/>
          </p:nvPr>
        </p:nvSpPr>
        <p:spPr>
          <a:xfrm>
            <a:off x="457200" y="1408134"/>
            <a:ext cx="8229600" cy="4687866"/>
          </a:xfrm>
        </p:spPr>
        <p:txBody>
          <a:bodyPr>
            <a:normAutofit/>
          </a:bodyPr>
          <a:lstStyle/>
          <a:p>
            <a:pPr marL="0" indent="0">
              <a:buNone/>
            </a:pPr>
            <a:r>
              <a:rPr lang="en-US" sz="6000" b="1" dirty="0" smtClean="0">
                <a:solidFill>
                  <a:schemeClr val="tx1"/>
                </a:solidFill>
                <a:latin typeface="American Typewriter"/>
                <a:cs typeface="American Typewriter"/>
              </a:rPr>
              <a:t>         </a:t>
            </a:r>
            <a:r>
              <a:rPr lang="en-US" sz="7200" b="1" dirty="0" smtClean="0">
                <a:solidFill>
                  <a:srgbClr val="FFFFFF"/>
                </a:solidFill>
                <a:latin typeface="American Typewriter"/>
                <a:cs typeface="American Typewriter"/>
              </a:rPr>
              <a:t>AUTHOR</a:t>
            </a:r>
          </a:p>
          <a:p>
            <a:pPr marL="0" indent="0">
              <a:buNone/>
            </a:pPr>
            <a:r>
              <a:rPr lang="en-US" sz="7200" b="1" dirty="0">
                <a:solidFill>
                  <a:schemeClr val="tx1"/>
                </a:solidFill>
                <a:latin typeface="American Typewriter"/>
                <a:cs typeface="American Typewriter"/>
              </a:rPr>
              <a:t> </a:t>
            </a:r>
            <a:r>
              <a:rPr lang="en-US" sz="7200" b="1" dirty="0" smtClean="0">
                <a:solidFill>
                  <a:schemeClr val="tx1"/>
                </a:solidFill>
                <a:latin typeface="American Typewriter"/>
                <a:cs typeface="American Typewriter"/>
              </a:rPr>
              <a:t>             </a:t>
            </a:r>
            <a:r>
              <a:rPr lang="en-US" sz="7200" b="1" dirty="0">
                <a:solidFill>
                  <a:schemeClr val="tx1"/>
                </a:solidFill>
                <a:latin typeface="American Typewriter"/>
                <a:cs typeface="American Typewriter"/>
              </a:rPr>
              <a:t> </a:t>
            </a:r>
            <a:r>
              <a:rPr lang="en-US" sz="7200" b="1" dirty="0" smtClean="0">
                <a:solidFill>
                  <a:srgbClr val="FF0000"/>
                </a:solidFill>
                <a:latin typeface="American Typewriter"/>
                <a:cs typeface="American Typewriter"/>
              </a:rPr>
              <a:t>or</a:t>
            </a:r>
          </a:p>
          <a:p>
            <a:pPr marL="0" indent="0">
              <a:buNone/>
            </a:pPr>
            <a:r>
              <a:rPr lang="en-US" sz="7200" b="1" dirty="0" smtClean="0">
                <a:solidFill>
                  <a:schemeClr val="tx1"/>
                </a:solidFill>
                <a:latin typeface="American Typewriter"/>
                <a:cs typeface="American Typewriter"/>
              </a:rPr>
              <a:t>     </a:t>
            </a:r>
            <a:r>
              <a:rPr lang="en-US" sz="7200" b="1" dirty="0" smtClean="0">
                <a:solidFill>
                  <a:srgbClr val="FFFFFF"/>
                </a:solidFill>
                <a:latin typeface="American Typewriter"/>
                <a:cs typeface="American Typewriter"/>
              </a:rPr>
              <a:t>CONNECTOR</a:t>
            </a:r>
          </a:p>
          <a:p>
            <a:pPr marL="0" indent="0">
              <a:buNone/>
            </a:pPr>
            <a:endParaRPr lang="en-US" b="1" dirty="0" smtClean="0">
              <a:solidFill>
                <a:schemeClr val="tx1"/>
              </a:solidFill>
              <a:latin typeface="American Typewriter"/>
              <a:cs typeface="American Typewriter"/>
            </a:endParaRPr>
          </a:p>
          <a:p>
            <a:pPr marL="0" indent="0">
              <a:buNone/>
            </a:pPr>
            <a:r>
              <a:rPr lang="en-US" b="1" dirty="0" smtClean="0">
                <a:solidFill>
                  <a:schemeClr val="tx1"/>
                </a:solidFill>
                <a:latin typeface="American Typewriter"/>
                <a:cs typeface="American Typewriter"/>
              </a:rPr>
              <a:t>                       </a:t>
            </a:r>
            <a:endParaRPr lang="en-US" b="1" dirty="0">
              <a:solidFill>
                <a:srgbClr val="008000"/>
              </a:solidFill>
              <a:latin typeface="Apple Chancery"/>
              <a:cs typeface="Apple Chancery"/>
            </a:endParaRPr>
          </a:p>
        </p:txBody>
      </p:sp>
    </p:spTree>
    <p:extLst>
      <p:ext uri="{BB962C8B-B14F-4D97-AF65-F5344CB8AC3E}">
        <p14:creationId xmlns:p14="http://schemas.microsoft.com/office/powerpoint/2010/main" val="9802401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229600" cy="1081541"/>
          </a:xfrm>
        </p:spPr>
        <p:txBody>
          <a:bodyPr>
            <a:normAutofit fontScale="90000"/>
          </a:bodyPr>
          <a:lstStyle/>
          <a:p>
            <a:r>
              <a:rPr lang="en-US" b="1" dirty="0" smtClean="0">
                <a:solidFill>
                  <a:srgbClr val="FFFFFF"/>
                </a:solidFill>
                <a:latin typeface="American Typewriter"/>
                <a:cs typeface="American Typewriter"/>
              </a:rPr>
              <a:t>  </a:t>
            </a:r>
            <a:r>
              <a:rPr lang="en-US" sz="6000" b="1" dirty="0" smtClean="0">
                <a:solidFill>
                  <a:srgbClr val="FFFFFF"/>
                </a:solidFill>
                <a:latin typeface="American Typewriter"/>
                <a:cs typeface="American Typewriter"/>
              </a:rPr>
              <a:t>Who is an AUTHOR?</a:t>
            </a:r>
            <a:endParaRPr lang="en-US" sz="6000" dirty="0">
              <a:solidFill>
                <a:srgbClr val="FFFFFF"/>
              </a:solidFill>
            </a:endParaRPr>
          </a:p>
        </p:txBody>
      </p:sp>
      <p:sp>
        <p:nvSpPr>
          <p:cNvPr id="3" name="Content Placeholder 2"/>
          <p:cNvSpPr>
            <a:spLocks noGrp="1"/>
          </p:cNvSpPr>
          <p:nvPr>
            <p:ph sz="quarter" idx="10"/>
          </p:nvPr>
        </p:nvSpPr>
        <p:spPr/>
        <p:txBody>
          <a:bodyPr/>
          <a:lstStyle/>
          <a:p>
            <a:pPr marL="0" indent="0">
              <a:buNone/>
            </a:pPr>
            <a:endParaRPr lang="en-US" sz="4000" dirty="0" smtClean="0">
              <a:solidFill>
                <a:srgbClr val="0000FF"/>
              </a:solidFill>
            </a:endParaRPr>
          </a:p>
          <a:p>
            <a:pPr marL="0" indent="0">
              <a:buNone/>
            </a:pPr>
            <a:r>
              <a:rPr lang="en-US" sz="3600" dirty="0" smtClean="0">
                <a:solidFill>
                  <a:srgbClr val="FFFF00"/>
                </a:solidFill>
              </a:rPr>
              <a:t>“</a:t>
            </a:r>
            <a:r>
              <a:rPr lang="en-US" sz="3600" dirty="0">
                <a:solidFill>
                  <a:srgbClr val="FFFF00"/>
                </a:solidFill>
              </a:rPr>
              <a:t>T</a:t>
            </a:r>
            <a:r>
              <a:rPr lang="en-US" sz="3600" i="1" dirty="0">
                <a:solidFill>
                  <a:srgbClr val="FFFF00"/>
                </a:solidFill>
              </a:rPr>
              <a:t>he creative is the place where no one else has ever been. You have to leave the city of your comfort and go into the wilderness of your intuition. What you’ll discover will be wonderful. </a:t>
            </a:r>
            <a:r>
              <a:rPr lang="en-US" sz="3600" b="1" i="1" dirty="0">
                <a:solidFill>
                  <a:srgbClr val="FFFF00"/>
                </a:solidFill>
              </a:rPr>
              <a:t>What you’ll discover is yourself</a:t>
            </a:r>
            <a:r>
              <a:rPr lang="en-US" sz="3600" dirty="0">
                <a:solidFill>
                  <a:srgbClr val="FFFF00"/>
                </a:solidFill>
              </a:rPr>
              <a:t>.”</a:t>
            </a:r>
          </a:p>
          <a:p>
            <a:endParaRPr lang="en-US" dirty="0"/>
          </a:p>
        </p:txBody>
      </p:sp>
    </p:spTree>
    <p:extLst>
      <p:ext uri="{BB962C8B-B14F-4D97-AF65-F5344CB8AC3E}">
        <p14:creationId xmlns:p14="http://schemas.microsoft.com/office/powerpoint/2010/main" val="13821892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75615" cy="1558869"/>
          </a:xfrm>
        </p:spPr>
        <p:txBody>
          <a:bodyPr>
            <a:noAutofit/>
          </a:bodyPr>
          <a:lstStyle/>
          <a:p>
            <a:r>
              <a:rPr lang="en-US" sz="6000" b="1" dirty="0" smtClean="0">
                <a:solidFill>
                  <a:srgbClr val="FFFFFF"/>
                </a:solidFill>
                <a:latin typeface="American Typewriter"/>
                <a:cs typeface="American Typewriter"/>
              </a:rPr>
              <a:t>Who is a CONNECTOR?</a:t>
            </a:r>
            <a:endParaRPr lang="en-US" sz="6000" dirty="0">
              <a:solidFill>
                <a:srgbClr val="FFFFFF"/>
              </a:solidFill>
            </a:endParaRPr>
          </a:p>
        </p:txBody>
      </p:sp>
      <p:sp>
        <p:nvSpPr>
          <p:cNvPr id="3" name="Content Placeholder 2"/>
          <p:cNvSpPr>
            <a:spLocks noGrp="1"/>
          </p:cNvSpPr>
          <p:nvPr>
            <p:ph sz="quarter" idx="10"/>
          </p:nvPr>
        </p:nvSpPr>
        <p:spPr>
          <a:xfrm>
            <a:off x="322384" y="1558870"/>
            <a:ext cx="8821615" cy="4449208"/>
          </a:xfrm>
        </p:spPr>
        <p:txBody>
          <a:bodyPr>
            <a:noAutofit/>
          </a:bodyPr>
          <a:lstStyle/>
          <a:p>
            <a:pPr marL="0" indent="0">
              <a:buNone/>
            </a:pPr>
            <a:r>
              <a:rPr lang="en-US" sz="3600" i="1" dirty="0" smtClean="0">
                <a:solidFill>
                  <a:srgbClr val="FFFF00"/>
                </a:solidFill>
              </a:rPr>
              <a:t>“</a:t>
            </a:r>
            <a:r>
              <a:rPr lang="en-US" sz="3600" b="1" i="1" dirty="0" smtClean="0">
                <a:solidFill>
                  <a:srgbClr val="FFFF00"/>
                </a:solidFill>
              </a:rPr>
              <a:t>Creativity </a:t>
            </a:r>
            <a:r>
              <a:rPr lang="en-US" sz="3600" b="1" i="1" dirty="0">
                <a:solidFill>
                  <a:srgbClr val="FFFF00"/>
                </a:solidFill>
              </a:rPr>
              <a:t>is just connecting things</a:t>
            </a:r>
            <a:r>
              <a:rPr lang="en-US" sz="3600" dirty="0">
                <a:solidFill>
                  <a:srgbClr val="FFFF00"/>
                </a:solidFill>
              </a:rPr>
              <a:t>. When you ask creative people how they did something, they feel a little guilty because they didn't really </a:t>
            </a:r>
            <a:r>
              <a:rPr lang="en-US" sz="3600" i="1" dirty="0">
                <a:solidFill>
                  <a:srgbClr val="FFFF00"/>
                </a:solidFill>
              </a:rPr>
              <a:t>do</a:t>
            </a:r>
            <a:r>
              <a:rPr lang="en-US" sz="3600" dirty="0">
                <a:solidFill>
                  <a:srgbClr val="FFFF00"/>
                </a:solidFill>
              </a:rPr>
              <a:t> it, they just </a:t>
            </a:r>
            <a:r>
              <a:rPr lang="en-US" sz="3600" i="1" dirty="0">
                <a:solidFill>
                  <a:srgbClr val="FFFF00"/>
                </a:solidFill>
              </a:rPr>
              <a:t>saw</a:t>
            </a:r>
            <a:r>
              <a:rPr lang="en-US" sz="3600" dirty="0">
                <a:solidFill>
                  <a:srgbClr val="FFFF00"/>
                </a:solidFill>
              </a:rPr>
              <a:t> something. It seemed obvious to them after a while. That's because they were able to connect experiences they've had and synthesize new things</a:t>
            </a:r>
            <a:r>
              <a:rPr lang="en-US" sz="3600" dirty="0" smtClean="0">
                <a:solidFill>
                  <a:srgbClr val="FFFF00"/>
                </a:solidFill>
              </a:rPr>
              <a:t>.” </a:t>
            </a:r>
            <a:endParaRPr lang="en-US" sz="3600" dirty="0">
              <a:solidFill>
                <a:srgbClr val="FFFF00"/>
              </a:solidFill>
            </a:endParaRPr>
          </a:p>
        </p:txBody>
      </p:sp>
    </p:spTree>
    <p:extLst>
      <p:ext uri="{BB962C8B-B14F-4D97-AF65-F5344CB8AC3E}">
        <p14:creationId xmlns:p14="http://schemas.microsoft.com/office/powerpoint/2010/main" val="25125955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i="1" dirty="0" smtClean="0">
                <a:latin typeface="Apple Chancery"/>
                <a:cs typeface="Apple Chancery"/>
              </a:rPr>
              <a:t>    </a:t>
            </a:r>
            <a:r>
              <a:rPr lang="en-US" sz="4800" b="1" i="1" dirty="0" smtClean="0">
                <a:solidFill>
                  <a:srgbClr val="558ED5"/>
                </a:solidFill>
                <a:latin typeface="Apple Chancery"/>
                <a:cs typeface="Apple Chancery"/>
              </a:rPr>
              <a:t>Please Self Identify</a:t>
            </a:r>
            <a:r>
              <a:rPr lang="en-US" sz="4800" dirty="0" smtClean="0">
                <a:solidFill>
                  <a:srgbClr val="558ED5"/>
                </a:solidFill>
              </a:rPr>
              <a:t> </a:t>
            </a:r>
            <a:r>
              <a:rPr lang="en-US" sz="4800" dirty="0" smtClean="0"/>
              <a:t> </a:t>
            </a:r>
            <a:r>
              <a:rPr lang="en-US" dirty="0" smtClean="0"/>
              <a:t> </a:t>
            </a:r>
            <a:endParaRPr lang="en-US" dirty="0"/>
          </a:p>
        </p:txBody>
      </p:sp>
      <p:sp>
        <p:nvSpPr>
          <p:cNvPr id="3" name="Content Placeholder 2"/>
          <p:cNvSpPr>
            <a:spLocks noGrp="1"/>
          </p:cNvSpPr>
          <p:nvPr>
            <p:ph sz="quarter" idx="10"/>
          </p:nvPr>
        </p:nvSpPr>
        <p:spPr>
          <a:xfrm>
            <a:off x="457200" y="1408134"/>
            <a:ext cx="8229600" cy="4687866"/>
          </a:xfrm>
        </p:spPr>
        <p:txBody>
          <a:bodyPr>
            <a:normAutofit/>
          </a:bodyPr>
          <a:lstStyle/>
          <a:p>
            <a:pPr marL="0" indent="0">
              <a:buNone/>
            </a:pPr>
            <a:r>
              <a:rPr lang="en-US" sz="6000" b="1" dirty="0" smtClean="0">
                <a:solidFill>
                  <a:schemeClr val="tx1"/>
                </a:solidFill>
                <a:latin typeface="American Typewriter"/>
                <a:cs typeface="American Typewriter"/>
              </a:rPr>
              <a:t>         </a:t>
            </a:r>
            <a:r>
              <a:rPr lang="en-US" sz="7200" b="1" dirty="0" smtClean="0">
                <a:solidFill>
                  <a:srgbClr val="FFFFFF"/>
                </a:solidFill>
                <a:latin typeface="American Typewriter"/>
                <a:cs typeface="American Typewriter"/>
              </a:rPr>
              <a:t>AUTHOR</a:t>
            </a:r>
          </a:p>
          <a:p>
            <a:pPr marL="0" indent="0">
              <a:buNone/>
            </a:pPr>
            <a:r>
              <a:rPr lang="en-US" sz="7200" b="1" dirty="0">
                <a:solidFill>
                  <a:schemeClr val="tx1"/>
                </a:solidFill>
                <a:latin typeface="American Typewriter"/>
                <a:cs typeface="American Typewriter"/>
              </a:rPr>
              <a:t> </a:t>
            </a:r>
            <a:r>
              <a:rPr lang="en-US" sz="7200" b="1" dirty="0" smtClean="0">
                <a:solidFill>
                  <a:schemeClr val="tx1"/>
                </a:solidFill>
                <a:latin typeface="American Typewriter"/>
                <a:cs typeface="American Typewriter"/>
              </a:rPr>
              <a:t>             </a:t>
            </a:r>
            <a:r>
              <a:rPr lang="en-US" sz="7200" b="1" dirty="0">
                <a:solidFill>
                  <a:schemeClr val="tx1"/>
                </a:solidFill>
                <a:latin typeface="American Typewriter"/>
                <a:cs typeface="American Typewriter"/>
              </a:rPr>
              <a:t> </a:t>
            </a:r>
            <a:r>
              <a:rPr lang="en-US" sz="7200" b="1" dirty="0" smtClean="0">
                <a:solidFill>
                  <a:srgbClr val="FF0000"/>
                </a:solidFill>
                <a:latin typeface="American Typewriter"/>
                <a:cs typeface="American Typewriter"/>
              </a:rPr>
              <a:t>or</a:t>
            </a:r>
          </a:p>
          <a:p>
            <a:pPr marL="0" indent="0">
              <a:buNone/>
            </a:pPr>
            <a:r>
              <a:rPr lang="en-US" sz="7200" b="1" dirty="0" smtClean="0">
                <a:solidFill>
                  <a:schemeClr val="tx1"/>
                </a:solidFill>
                <a:latin typeface="American Typewriter"/>
                <a:cs typeface="American Typewriter"/>
              </a:rPr>
              <a:t>     </a:t>
            </a:r>
            <a:r>
              <a:rPr lang="en-US" sz="7200" b="1" dirty="0" smtClean="0">
                <a:solidFill>
                  <a:srgbClr val="FFFFFF"/>
                </a:solidFill>
                <a:latin typeface="American Typewriter"/>
                <a:cs typeface="American Typewriter"/>
              </a:rPr>
              <a:t>CONNECTOR</a:t>
            </a:r>
          </a:p>
          <a:p>
            <a:pPr marL="0" indent="0">
              <a:buNone/>
            </a:pPr>
            <a:endParaRPr lang="en-US" b="1" dirty="0" smtClean="0">
              <a:solidFill>
                <a:schemeClr val="tx1"/>
              </a:solidFill>
              <a:latin typeface="American Typewriter"/>
              <a:cs typeface="American Typewriter"/>
            </a:endParaRPr>
          </a:p>
          <a:p>
            <a:pPr marL="0" indent="0">
              <a:buNone/>
            </a:pPr>
            <a:r>
              <a:rPr lang="en-US" b="1" dirty="0" smtClean="0">
                <a:solidFill>
                  <a:schemeClr val="tx1"/>
                </a:solidFill>
                <a:latin typeface="American Typewriter"/>
                <a:cs typeface="American Typewriter"/>
              </a:rPr>
              <a:t>                       </a:t>
            </a:r>
            <a:endParaRPr lang="en-US" b="1" dirty="0">
              <a:solidFill>
                <a:srgbClr val="008000"/>
              </a:solidFill>
              <a:latin typeface="Apple Chancery"/>
              <a:cs typeface="Apple Chancery"/>
            </a:endParaRPr>
          </a:p>
        </p:txBody>
      </p:sp>
    </p:spTree>
    <p:extLst>
      <p:ext uri="{BB962C8B-B14F-4D97-AF65-F5344CB8AC3E}">
        <p14:creationId xmlns:p14="http://schemas.microsoft.com/office/powerpoint/2010/main" val="27811626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9100"/>
            <a:ext cx="9144000" cy="780132"/>
          </a:xfrm>
        </p:spPr>
        <p:txBody>
          <a:bodyPr>
            <a:normAutofit fontScale="90000"/>
          </a:bodyPr>
          <a:lstStyle/>
          <a:p>
            <a:r>
              <a:rPr lang="en-US" dirty="0" smtClean="0">
                <a:solidFill>
                  <a:schemeClr val="bg1"/>
                </a:solidFill>
              </a:rPr>
              <a:t> </a:t>
            </a:r>
            <a:r>
              <a:rPr lang="en-US" sz="4900" dirty="0" smtClean="0">
                <a:solidFill>
                  <a:schemeClr val="bg1"/>
                </a:solidFill>
                <a:latin typeface="+mn-lt"/>
              </a:rPr>
              <a:t>“</a:t>
            </a:r>
            <a:r>
              <a:rPr lang="en-US" sz="4900" b="1" i="1" dirty="0" smtClean="0">
                <a:solidFill>
                  <a:srgbClr val="FFFF00"/>
                </a:solidFill>
                <a:latin typeface="+mn-lt"/>
              </a:rPr>
              <a:t>Connecting</a:t>
            </a:r>
            <a:r>
              <a:rPr lang="en-US" sz="4900" dirty="0" smtClean="0">
                <a:solidFill>
                  <a:srgbClr val="FFFFFF"/>
                </a:solidFill>
                <a:latin typeface="+mn-lt"/>
              </a:rPr>
              <a:t>”(remixing)</a:t>
            </a:r>
            <a:endParaRPr lang="en-US" sz="4900" dirty="0">
              <a:solidFill>
                <a:srgbClr val="FFFFFF"/>
              </a:solidFill>
              <a:latin typeface="+mn-lt"/>
            </a:endParaRPr>
          </a:p>
        </p:txBody>
      </p:sp>
      <p:sp>
        <p:nvSpPr>
          <p:cNvPr id="3" name="Content Placeholder 2"/>
          <p:cNvSpPr>
            <a:spLocks noGrp="1"/>
          </p:cNvSpPr>
          <p:nvPr>
            <p:ph sz="quarter" idx="10"/>
          </p:nvPr>
        </p:nvSpPr>
        <p:spPr>
          <a:xfrm>
            <a:off x="273538" y="918309"/>
            <a:ext cx="8870462" cy="5021383"/>
          </a:xfrm>
        </p:spPr>
        <p:txBody>
          <a:bodyPr>
            <a:normAutofit fontScale="55000" lnSpcReduction="20000"/>
          </a:bodyPr>
          <a:lstStyle/>
          <a:p>
            <a:pPr marL="0" indent="0">
              <a:lnSpc>
                <a:spcPct val="110000"/>
              </a:lnSpc>
              <a:buNone/>
            </a:pPr>
            <a:r>
              <a:rPr lang="en-US" sz="3200" dirty="0" smtClean="0">
                <a:solidFill>
                  <a:srgbClr val="FFFFFF"/>
                </a:solidFill>
                <a:latin typeface="+mn-lt"/>
              </a:rPr>
              <a:t>*“If </a:t>
            </a:r>
            <a:r>
              <a:rPr lang="en-US" sz="3200" dirty="0">
                <a:solidFill>
                  <a:srgbClr val="FFFFFF"/>
                </a:solidFill>
                <a:latin typeface="+mn-lt"/>
              </a:rPr>
              <a:t>you wish to make an apple pie from scratch, </a:t>
            </a:r>
            <a:r>
              <a:rPr lang="en-US" sz="3200" dirty="0" smtClean="0">
                <a:solidFill>
                  <a:srgbClr val="FFFFFF"/>
                </a:solidFill>
                <a:latin typeface="+mn-lt"/>
              </a:rPr>
              <a:t>you </a:t>
            </a:r>
            <a:r>
              <a:rPr lang="en-US" sz="3200" dirty="0">
                <a:solidFill>
                  <a:srgbClr val="FFFFFF"/>
                </a:solidFill>
                <a:latin typeface="+mn-lt"/>
              </a:rPr>
              <a:t>must first invent the universe</a:t>
            </a:r>
            <a:r>
              <a:rPr lang="en-US" sz="3200" dirty="0" smtClean="0">
                <a:solidFill>
                  <a:srgbClr val="FFFFFF"/>
                </a:solidFill>
                <a:latin typeface="+mn-lt"/>
              </a:rPr>
              <a:t>.” – Carl Sagan</a:t>
            </a:r>
          </a:p>
          <a:p>
            <a:pPr marL="0" indent="0">
              <a:lnSpc>
                <a:spcPct val="110000"/>
              </a:lnSpc>
              <a:buNone/>
            </a:pPr>
            <a:endParaRPr lang="en-US" sz="2200" dirty="0" smtClean="0"/>
          </a:p>
          <a:p>
            <a:pPr marL="0" indent="0">
              <a:lnSpc>
                <a:spcPct val="110000"/>
              </a:lnSpc>
              <a:buNone/>
            </a:pPr>
            <a:r>
              <a:rPr lang="en-US" sz="2900" b="1" i="1" dirty="0" smtClean="0">
                <a:solidFill>
                  <a:srgbClr val="FFFFFF"/>
                </a:solidFill>
                <a:latin typeface="+mn-lt"/>
              </a:rPr>
              <a:t>* “</a:t>
            </a:r>
            <a:r>
              <a:rPr lang="en-US" sz="2900" b="1" i="1" dirty="0" smtClean="0">
                <a:solidFill>
                  <a:srgbClr val="FFFF00"/>
                </a:solidFill>
                <a:latin typeface="+mn-lt"/>
              </a:rPr>
              <a:t>Creativity is just connecting things</a:t>
            </a:r>
            <a:r>
              <a:rPr lang="en-US" sz="2900" dirty="0" smtClean="0">
                <a:solidFill>
                  <a:srgbClr val="FFFF00"/>
                </a:solidFill>
                <a:latin typeface="+mn-lt"/>
              </a:rPr>
              <a:t>. </a:t>
            </a:r>
            <a:r>
              <a:rPr lang="en-US" sz="2900" dirty="0" smtClean="0">
                <a:solidFill>
                  <a:srgbClr val="FFFFFF"/>
                </a:solidFill>
                <a:latin typeface="+mn-lt"/>
              </a:rPr>
              <a:t>When you ask creative people how </a:t>
            </a:r>
          </a:p>
          <a:p>
            <a:pPr marL="0" indent="0">
              <a:lnSpc>
                <a:spcPct val="110000"/>
              </a:lnSpc>
              <a:buNone/>
            </a:pPr>
            <a:r>
              <a:rPr lang="en-US" sz="2900" dirty="0" smtClean="0">
                <a:solidFill>
                  <a:srgbClr val="FFFFFF"/>
                </a:solidFill>
                <a:latin typeface="+mn-lt"/>
              </a:rPr>
              <a:t>they did something, they feel a little guilty because they didn't really </a:t>
            </a:r>
            <a:r>
              <a:rPr lang="en-US" sz="2900" i="1" dirty="0" smtClean="0">
                <a:solidFill>
                  <a:srgbClr val="FFFFFF"/>
                </a:solidFill>
                <a:latin typeface="+mn-lt"/>
              </a:rPr>
              <a:t>do</a:t>
            </a:r>
            <a:r>
              <a:rPr lang="en-US" sz="2900" dirty="0" smtClean="0">
                <a:solidFill>
                  <a:srgbClr val="FFFFFF"/>
                </a:solidFill>
                <a:latin typeface="+mn-lt"/>
              </a:rPr>
              <a:t> it, they </a:t>
            </a:r>
          </a:p>
          <a:p>
            <a:pPr marL="0" indent="0">
              <a:lnSpc>
                <a:spcPct val="110000"/>
              </a:lnSpc>
              <a:buNone/>
            </a:pPr>
            <a:r>
              <a:rPr lang="en-US" sz="2900" dirty="0" smtClean="0">
                <a:solidFill>
                  <a:srgbClr val="FFFFFF"/>
                </a:solidFill>
                <a:latin typeface="+mn-lt"/>
              </a:rPr>
              <a:t>just </a:t>
            </a:r>
            <a:r>
              <a:rPr lang="en-US" sz="2900" i="1" dirty="0" smtClean="0">
                <a:solidFill>
                  <a:srgbClr val="FFFFFF"/>
                </a:solidFill>
                <a:latin typeface="+mn-lt"/>
              </a:rPr>
              <a:t>saw</a:t>
            </a:r>
            <a:r>
              <a:rPr lang="en-US" sz="2900" dirty="0" smtClean="0">
                <a:solidFill>
                  <a:srgbClr val="FFFFFF"/>
                </a:solidFill>
                <a:latin typeface="+mn-lt"/>
              </a:rPr>
              <a:t> something. It seemed obvious to them after a while. That's because </a:t>
            </a:r>
          </a:p>
          <a:p>
            <a:pPr marL="0" indent="0">
              <a:lnSpc>
                <a:spcPct val="110000"/>
              </a:lnSpc>
              <a:buNone/>
            </a:pPr>
            <a:r>
              <a:rPr lang="en-US" sz="2900" dirty="0" smtClean="0">
                <a:solidFill>
                  <a:srgbClr val="FFFFFF"/>
                </a:solidFill>
                <a:latin typeface="+mn-lt"/>
              </a:rPr>
              <a:t>they were able to connect experiences they've had and synthesize new things.” </a:t>
            </a:r>
          </a:p>
          <a:p>
            <a:pPr marL="0" indent="0">
              <a:lnSpc>
                <a:spcPct val="110000"/>
              </a:lnSpc>
              <a:buNone/>
            </a:pPr>
            <a:r>
              <a:rPr lang="en-US" sz="2900" dirty="0" smtClean="0">
                <a:solidFill>
                  <a:srgbClr val="FFFFFF"/>
                </a:solidFill>
                <a:latin typeface="+mn-lt"/>
              </a:rPr>
              <a:t>Steve Jobs in a Wired Magazine interview (Feb. 1996) </a:t>
            </a:r>
          </a:p>
          <a:p>
            <a:pPr marL="0" indent="0">
              <a:lnSpc>
                <a:spcPct val="110000"/>
              </a:lnSpc>
              <a:buNone/>
            </a:pPr>
            <a:r>
              <a:rPr lang="en-US" sz="1700" dirty="0" smtClean="0">
                <a:hlinkClick r:id="rId2"/>
              </a:rPr>
              <a:t>http</a:t>
            </a:r>
            <a:r>
              <a:rPr lang="en-US" sz="1700" dirty="0">
                <a:hlinkClick r:id="rId2"/>
              </a:rPr>
              <a:t>://www.wired.com/wired/archive/4.02/</a:t>
            </a:r>
            <a:r>
              <a:rPr lang="en-US" sz="1700" dirty="0" smtClean="0">
                <a:hlinkClick r:id="rId2"/>
              </a:rPr>
              <a:t>jobs_pr.html</a:t>
            </a:r>
            <a:endParaRPr lang="en-US" sz="1700" dirty="0" smtClean="0"/>
          </a:p>
          <a:p>
            <a:pPr marL="0" indent="0">
              <a:lnSpc>
                <a:spcPct val="110000"/>
              </a:lnSpc>
              <a:buNone/>
            </a:pPr>
            <a:endParaRPr lang="en-US" sz="2200" dirty="0" smtClean="0"/>
          </a:p>
          <a:p>
            <a:pPr marL="0" indent="0">
              <a:lnSpc>
                <a:spcPct val="110000"/>
              </a:lnSpc>
              <a:buNone/>
            </a:pPr>
            <a:r>
              <a:rPr lang="en-US" sz="2900" dirty="0" smtClean="0">
                <a:solidFill>
                  <a:schemeClr val="bg1"/>
                </a:solidFill>
              </a:rPr>
              <a:t>* </a:t>
            </a:r>
            <a:r>
              <a:rPr lang="en-US" sz="2900" b="1" dirty="0" smtClean="0">
                <a:solidFill>
                  <a:srgbClr val="FFFF00"/>
                </a:solidFill>
                <a:latin typeface="+mn-lt"/>
              </a:rPr>
              <a:t>“</a:t>
            </a:r>
            <a:r>
              <a:rPr lang="en-US" sz="2900" b="1" dirty="0">
                <a:solidFill>
                  <a:srgbClr val="FFFF00"/>
                </a:solidFill>
                <a:latin typeface="+mn-lt"/>
              </a:rPr>
              <a:t>Creativity is contagious. Pass it on.” </a:t>
            </a:r>
            <a:r>
              <a:rPr lang="en-US" sz="2900" dirty="0">
                <a:solidFill>
                  <a:schemeClr val="bg1"/>
                </a:solidFill>
                <a:latin typeface="+mn-lt"/>
              </a:rPr>
              <a:t>– Albert </a:t>
            </a:r>
            <a:r>
              <a:rPr lang="en-US" sz="2900" dirty="0" smtClean="0">
                <a:solidFill>
                  <a:schemeClr val="bg1"/>
                </a:solidFill>
                <a:latin typeface="+mn-lt"/>
              </a:rPr>
              <a:t>Einstein</a:t>
            </a:r>
          </a:p>
          <a:p>
            <a:pPr>
              <a:lnSpc>
                <a:spcPct val="110000"/>
              </a:lnSpc>
            </a:pPr>
            <a:endParaRPr lang="en-US" sz="2900" dirty="0" smtClean="0">
              <a:latin typeface="+mn-lt"/>
            </a:endParaRPr>
          </a:p>
          <a:p>
            <a:pPr marL="0" indent="0">
              <a:lnSpc>
                <a:spcPct val="110000"/>
              </a:lnSpc>
              <a:buNone/>
            </a:pPr>
            <a:r>
              <a:rPr lang="en-US" sz="2900" dirty="0" smtClean="0">
                <a:solidFill>
                  <a:schemeClr val="bg1"/>
                </a:solidFill>
                <a:latin typeface="+mn-lt"/>
              </a:rPr>
              <a:t>*</a:t>
            </a:r>
            <a:r>
              <a:rPr lang="en-US" sz="2900" dirty="0" smtClean="0">
                <a:latin typeface="+mn-lt"/>
              </a:rPr>
              <a:t> </a:t>
            </a:r>
            <a:r>
              <a:rPr lang="en-US" sz="2900" dirty="0" smtClean="0">
                <a:solidFill>
                  <a:srgbClr val="FFFF00"/>
                </a:solidFill>
                <a:latin typeface="+mn-lt"/>
              </a:rPr>
              <a:t>“</a:t>
            </a:r>
            <a:r>
              <a:rPr lang="en-US" sz="2900" b="1" dirty="0">
                <a:solidFill>
                  <a:srgbClr val="FFFF00"/>
                </a:solidFill>
                <a:latin typeface="+mn-lt"/>
              </a:rPr>
              <a:t>All Creative Work is Derivative</a:t>
            </a:r>
            <a:r>
              <a:rPr lang="en-US" sz="2900" dirty="0">
                <a:solidFill>
                  <a:srgbClr val="FFFF00"/>
                </a:solidFill>
                <a:latin typeface="+mn-lt"/>
              </a:rPr>
              <a:t>” </a:t>
            </a:r>
            <a:r>
              <a:rPr lang="en-US" sz="2900" dirty="0">
                <a:solidFill>
                  <a:srgbClr val="FFFFFF"/>
                </a:solidFill>
                <a:latin typeface="+mn-lt"/>
              </a:rPr>
              <a:t>– Nina </a:t>
            </a:r>
            <a:r>
              <a:rPr lang="en-US" sz="2900" dirty="0" smtClean="0">
                <a:solidFill>
                  <a:srgbClr val="FFFFFF"/>
                </a:solidFill>
                <a:latin typeface="+mn-lt"/>
              </a:rPr>
              <a:t>Paley</a:t>
            </a:r>
          </a:p>
          <a:p>
            <a:pPr marL="0" indent="0">
              <a:lnSpc>
                <a:spcPct val="110000"/>
              </a:lnSpc>
              <a:buNone/>
            </a:pPr>
            <a:r>
              <a:rPr lang="en-US" sz="1700" dirty="0" smtClean="0">
                <a:hlinkClick r:id="rId3"/>
              </a:rPr>
              <a:t>http</a:t>
            </a:r>
            <a:r>
              <a:rPr lang="en-US" sz="1700" dirty="0">
                <a:hlinkClick r:id="rId3"/>
              </a:rPr>
              <a:t>://blog.ninapaley.com/2010/02/09/all-creative-work-is-derivative/</a:t>
            </a:r>
            <a:endParaRPr lang="en-US" sz="1700" dirty="0"/>
          </a:p>
          <a:p>
            <a:pPr marL="0" indent="0">
              <a:lnSpc>
                <a:spcPct val="110000"/>
              </a:lnSpc>
              <a:buNone/>
            </a:pPr>
            <a:endParaRPr lang="en-US" sz="2200" dirty="0"/>
          </a:p>
          <a:p>
            <a:pPr marL="0" indent="0">
              <a:lnSpc>
                <a:spcPct val="110000"/>
              </a:lnSpc>
              <a:buNone/>
            </a:pPr>
            <a:r>
              <a:rPr lang="en-US" sz="2900" dirty="0" smtClean="0">
                <a:solidFill>
                  <a:schemeClr val="bg1"/>
                </a:solidFill>
                <a:latin typeface="+mn-lt"/>
              </a:rPr>
              <a:t>* “</a:t>
            </a:r>
            <a:r>
              <a:rPr lang="en-US" sz="2900" dirty="0">
                <a:solidFill>
                  <a:schemeClr val="bg1"/>
                </a:solidFill>
                <a:latin typeface="+mn-lt"/>
              </a:rPr>
              <a:t>The </a:t>
            </a:r>
            <a:r>
              <a:rPr lang="en-US" sz="2900" b="1" dirty="0">
                <a:solidFill>
                  <a:schemeClr val="bg1"/>
                </a:solidFill>
                <a:latin typeface="+mn-lt"/>
              </a:rPr>
              <a:t>great driver of scientific and technological innovation </a:t>
            </a:r>
            <a:r>
              <a:rPr lang="en-US" sz="2900" dirty="0">
                <a:solidFill>
                  <a:schemeClr val="bg1"/>
                </a:solidFill>
                <a:latin typeface="+mn-lt"/>
              </a:rPr>
              <a:t>[in the last 600 years </a:t>
            </a:r>
            <a:r>
              <a:rPr lang="en-US" sz="2900" dirty="0" smtClean="0">
                <a:solidFill>
                  <a:schemeClr val="bg1"/>
                </a:solidFill>
                <a:latin typeface="+mn-lt"/>
              </a:rPr>
              <a:t>has </a:t>
            </a:r>
            <a:r>
              <a:rPr lang="en-US" sz="2900" dirty="0">
                <a:solidFill>
                  <a:schemeClr val="bg1"/>
                </a:solidFill>
                <a:latin typeface="+mn-lt"/>
              </a:rPr>
              <a:t>been] </a:t>
            </a:r>
            <a:r>
              <a:rPr lang="en-US" sz="2900" b="1" dirty="0">
                <a:solidFill>
                  <a:schemeClr val="bg1"/>
                </a:solidFill>
                <a:latin typeface="+mn-lt"/>
              </a:rPr>
              <a:t>the increase in our ability to reach out and exchange ideas with other </a:t>
            </a:r>
            <a:r>
              <a:rPr lang="en-US" sz="2900" b="1" dirty="0" smtClean="0">
                <a:solidFill>
                  <a:schemeClr val="bg1"/>
                </a:solidFill>
                <a:latin typeface="+mn-lt"/>
              </a:rPr>
              <a:t>people</a:t>
            </a:r>
            <a:r>
              <a:rPr lang="en-US" sz="2900" b="1" dirty="0">
                <a:solidFill>
                  <a:schemeClr val="bg1"/>
                </a:solidFill>
                <a:latin typeface="+mn-lt"/>
              </a:rPr>
              <a:t>, and to borrow other people’s hunches and combine them with our hunches </a:t>
            </a:r>
            <a:r>
              <a:rPr lang="en-US" sz="2900" b="1" dirty="0" smtClean="0">
                <a:solidFill>
                  <a:schemeClr val="bg1"/>
                </a:solidFill>
                <a:latin typeface="+mn-lt"/>
              </a:rPr>
              <a:t>and </a:t>
            </a:r>
            <a:r>
              <a:rPr lang="en-US" sz="2900" b="1" dirty="0">
                <a:solidFill>
                  <a:schemeClr val="bg1"/>
                </a:solidFill>
                <a:latin typeface="+mn-lt"/>
              </a:rPr>
              <a:t>turn them into something new</a:t>
            </a:r>
            <a:r>
              <a:rPr lang="en-US" sz="2900" dirty="0">
                <a:solidFill>
                  <a:schemeClr val="bg1"/>
                </a:solidFill>
                <a:latin typeface="+mn-lt"/>
              </a:rPr>
              <a:t>.” – </a:t>
            </a:r>
            <a:r>
              <a:rPr lang="en-US" sz="2900" b="1" dirty="0">
                <a:solidFill>
                  <a:schemeClr val="bg1"/>
                </a:solidFill>
                <a:latin typeface="+mn-lt"/>
              </a:rPr>
              <a:t>Steven Johnson </a:t>
            </a:r>
            <a:r>
              <a:rPr lang="en-US" sz="2900" dirty="0">
                <a:solidFill>
                  <a:schemeClr val="bg1"/>
                </a:solidFill>
                <a:latin typeface="+mn-lt"/>
              </a:rPr>
              <a:t>“Where Good Ideas Come From: The </a:t>
            </a:r>
            <a:r>
              <a:rPr lang="en-US" sz="2900" dirty="0" smtClean="0">
                <a:solidFill>
                  <a:schemeClr val="bg1"/>
                </a:solidFill>
                <a:latin typeface="+mn-lt"/>
              </a:rPr>
              <a:t>Natural </a:t>
            </a:r>
            <a:r>
              <a:rPr lang="en-US" sz="2900" dirty="0">
                <a:solidFill>
                  <a:schemeClr val="bg1"/>
                </a:solidFill>
                <a:latin typeface="+mn-lt"/>
              </a:rPr>
              <a:t>History of Innovation</a:t>
            </a:r>
            <a:r>
              <a:rPr lang="en-US" sz="2900" dirty="0" smtClean="0">
                <a:solidFill>
                  <a:schemeClr val="bg1"/>
                </a:solidFill>
                <a:latin typeface="+mn-lt"/>
              </a:rPr>
              <a:t>”</a:t>
            </a:r>
            <a:endParaRPr lang="en-US" sz="2900" dirty="0">
              <a:solidFill>
                <a:schemeClr val="bg1"/>
              </a:solidFill>
              <a:latin typeface="+mn-lt"/>
            </a:endParaRPr>
          </a:p>
          <a:p>
            <a:endParaRPr lang="en-US" sz="2000" dirty="0" smtClean="0"/>
          </a:p>
          <a:p>
            <a:endParaRPr lang="en-US" dirty="0" smtClean="0"/>
          </a:p>
          <a:p>
            <a:endParaRPr lang="en-US" dirty="0"/>
          </a:p>
        </p:txBody>
      </p:sp>
      <p:pic>
        <p:nvPicPr>
          <p:cNvPr id="4" name="Content Placeholder 3" descr="120px-Mixer-ico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03208" y="3262923"/>
            <a:ext cx="1366815" cy="1064683"/>
          </a:xfrm>
          <a:prstGeom prst="rect">
            <a:avLst/>
          </a:prstGeom>
        </p:spPr>
      </p:pic>
    </p:spTree>
    <p:extLst>
      <p:ext uri="{BB962C8B-B14F-4D97-AF65-F5344CB8AC3E}">
        <p14:creationId xmlns:p14="http://schemas.microsoft.com/office/powerpoint/2010/main" val="20368741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5818"/>
            <a:ext cx="8686800" cy="890865"/>
          </a:xfrm>
        </p:spPr>
        <p:txBody>
          <a:bodyPr>
            <a:normAutofit fontScale="90000"/>
          </a:bodyPr>
          <a:lstStyle/>
          <a:p>
            <a:r>
              <a:rPr lang="en-US" b="1" i="1" dirty="0" smtClean="0">
                <a:solidFill>
                  <a:srgbClr val="FFFF00"/>
                </a:solidFill>
              </a:rPr>
              <a:t>The Romantic Author</a:t>
            </a:r>
            <a:r>
              <a:rPr lang="en-US" b="1" i="1" dirty="0" smtClean="0">
                <a:solidFill>
                  <a:srgbClr val="0000FF"/>
                </a:solidFill>
              </a:rPr>
              <a:t> </a:t>
            </a:r>
            <a:r>
              <a:rPr lang="en-US" dirty="0" smtClean="0">
                <a:solidFill>
                  <a:schemeClr val="bg1"/>
                </a:solidFill>
              </a:rPr>
              <a:t>(The “Unique Gift”)</a:t>
            </a:r>
            <a:endParaRPr lang="en-US" b="1" dirty="0">
              <a:solidFill>
                <a:schemeClr val="bg1"/>
              </a:solidFill>
            </a:endParaRPr>
          </a:p>
        </p:txBody>
      </p:sp>
      <p:sp>
        <p:nvSpPr>
          <p:cNvPr id="3" name="Content Placeholder 2"/>
          <p:cNvSpPr>
            <a:spLocks noGrp="1"/>
          </p:cNvSpPr>
          <p:nvPr>
            <p:ph sz="quarter" idx="10"/>
          </p:nvPr>
        </p:nvSpPr>
        <p:spPr>
          <a:xfrm>
            <a:off x="0" y="982324"/>
            <a:ext cx="9144000" cy="5161397"/>
          </a:xfrm>
        </p:spPr>
        <p:txBody>
          <a:bodyPr>
            <a:normAutofit/>
          </a:bodyPr>
          <a:lstStyle/>
          <a:p>
            <a:pPr marL="0" indent="0">
              <a:buNone/>
            </a:pPr>
            <a:r>
              <a:rPr lang="en-US" sz="2800" dirty="0" smtClean="0">
                <a:solidFill>
                  <a:srgbClr val="FFFFFF"/>
                </a:solidFill>
              </a:rPr>
              <a:t>* “T</a:t>
            </a:r>
            <a:r>
              <a:rPr lang="en-US" sz="2800" i="1" dirty="0" smtClean="0">
                <a:solidFill>
                  <a:srgbClr val="FFFFFF"/>
                </a:solidFill>
              </a:rPr>
              <a:t>he creative is the place where no one else has ever been. You have to leave the city of your comfort and go into the wilderness of your intuition. What you’ll discover will be wonderful. </a:t>
            </a:r>
            <a:r>
              <a:rPr lang="en-US" sz="2800" i="1" dirty="0" smtClean="0">
                <a:solidFill>
                  <a:schemeClr val="accent5"/>
                </a:solidFill>
              </a:rPr>
              <a:t>What you’ll discover is yourself</a:t>
            </a:r>
            <a:r>
              <a:rPr lang="en-US" sz="2800" dirty="0" smtClean="0">
                <a:solidFill>
                  <a:srgbClr val="FFFFFF"/>
                </a:solidFill>
              </a:rPr>
              <a:t>.”</a:t>
            </a:r>
          </a:p>
          <a:p>
            <a:pPr marL="0" indent="0">
              <a:buNone/>
            </a:pPr>
            <a:endParaRPr lang="en-US" sz="2800" b="1" dirty="0" smtClean="0">
              <a:solidFill>
                <a:srgbClr val="000000"/>
              </a:solidFill>
            </a:endParaRPr>
          </a:p>
          <a:p>
            <a:pPr marL="0" indent="0">
              <a:buNone/>
            </a:pPr>
            <a:r>
              <a:rPr lang="en-US" sz="2800" b="1" dirty="0" smtClean="0">
                <a:solidFill>
                  <a:srgbClr val="FFFFFF"/>
                </a:solidFill>
              </a:rPr>
              <a:t>*</a:t>
            </a:r>
            <a:r>
              <a:rPr lang="en-US" sz="2800" dirty="0" smtClean="0">
                <a:solidFill>
                  <a:srgbClr val="FFFFFF"/>
                </a:solidFill>
              </a:rPr>
              <a:t> </a:t>
            </a:r>
            <a:r>
              <a:rPr lang="en-US" sz="2800" dirty="0" smtClean="0">
                <a:solidFill>
                  <a:srgbClr val="FF0000"/>
                </a:solidFill>
              </a:rPr>
              <a:t>Personal creation </a:t>
            </a:r>
            <a:r>
              <a:rPr lang="en-US" sz="2800" b="1" i="1" dirty="0" smtClean="0">
                <a:solidFill>
                  <a:schemeClr val="accent5"/>
                </a:solidFill>
              </a:rPr>
              <a:t>mythology</a:t>
            </a:r>
            <a:r>
              <a:rPr lang="en-US" sz="2800" dirty="0" smtClean="0">
                <a:solidFill>
                  <a:schemeClr val="tx1"/>
                </a:solidFill>
              </a:rPr>
              <a:t> </a:t>
            </a:r>
            <a:r>
              <a:rPr lang="en-US" sz="2800" dirty="0" smtClean="0">
                <a:solidFill>
                  <a:schemeClr val="bg1"/>
                </a:solidFill>
              </a:rPr>
              <a:t>deeply rooted in our psyches’: </a:t>
            </a:r>
            <a:r>
              <a:rPr lang="en-US" sz="2800" b="1" i="1" dirty="0" smtClean="0">
                <a:solidFill>
                  <a:schemeClr val="bg1"/>
                </a:solidFill>
              </a:rPr>
              <a:t>“And G-d said: ‘Let us make man in our image, after our likeness;”</a:t>
            </a:r>
            <a:r>
              <a:rPr lang="en-US" sz="2800" dirty="0" smtClean="0">
                <a:solidFill>
                  <a:schemeClr val="bg1"/>
                </a:solidFill>
              </a:rPr>
              <a:t>(Genesis, Chap. 1 Verse 26)</a:t>
            </a:r>
          </a:p>
          <a:p>
            <a:pPr marL="0" indent="0">
              <a:buNone/>
            </a:pPr>
            <a:endParaRPr lang="en-US" sz="2800" b="1" i="1" dirty="0" smtClean="0"/>
          </a:p>
          <a:p>
            <a:pPr marL="0" indent="0">
              <a:buNone/>
            </a:pPr>
            <a:r>
              <a:rPr lang="en-US" sz="2800" b="1" i="1" dirty="0" smtClean="0">
                <a:solidFill>
                  <a:srgbClr val="FFFFFF"/>
                </a:solidFill>
              </a:rPr>
              <a:t>* View of creativity as </a:t>
            </a:r>
            <a:r>
              <a:rPr lang="en-US" sz="2800" b="1" i="1" dirty="0" smtClean="0">
                <a:solidFill>
                  <a:srgbClr val="FF0000"/>
                </a:solidFill>
              </a:rPr>
              <a:t>uniquely personal </a:t>
            </a:r>
            <a:r>
              <a:rPr lang="en-US" sz="2800" b="1" i="1" dirty="0" smtClean="0">
                <a:solidFill>
                  <a:srgbClr val="FFFF00"/>
                </a:solidFill>
              </a:rPr>
              <a:t>(or not) </a:t>
            </a:r>
            <a:r>
              <a:rPr lang="en-US" sz="2800" b="1" i="1" dirty="0" smtClean="0">
                <a:solidFill>
                  <a:srgbClr val="FFFFFF"/>
                </a:solidFill>
              </a:rPr>
              <a:t>impacts beliefs about copyright &amp; IP (e.g. film &amp; music business – T.V. more flexible?) – consequences of “specialness”</a:t>
            </a:r>
          </a:p>
          <a:p>
            <a:pPr>
              <a:buFontTx/>
              <a:buChar char="•"/>
            </a:pPr>
            <a:endParaRPr lang="en-US" sz="2800" b="1" i="1" dirty="0" smtClean="0"/>
          </a:p>
          <a:p>
            <a:pPr>
              <a:buFontTx/>
              <a:buChar char="•"/>
            </a:pPr>
            <a:endParaRPr lang="en-US" sz="2800" b="1" i="1" dirty="0" smtClean="0"/>
          </a:p>
          <a:p>
            <a:pPr>
              <a:buFontTx/>
              <a:buChar char="•"/>
            </a:pPr>
            <a:endParaRPr lang="en-US" sz="2800" b="1" i="1" dirty="0" smtClean="0"/>
          </a:p>
          <a:p>
            <a:pPr marL="0" indent="0">
              <a:buNone/>
            </a:pPr>
            <a:endParaRPr lang="en-US" sz="2800" b="1" i="1" dirty="0" smtClean="0"/>
          </a:p>
          <a:p>
            <a:pPr>
              <a:buFontTx/>
              <a:buChar char="•"/>
            </a:pPr>
            <a:endParaRPr lang="en-US" dirty="0" smtClean="0"/>
          </a:p>
          <a:p>
            <a:endParaRPr lang="en-US" dirty="0"/>
          </a:p>
        </p:txBody>
      </p:sp>
      <p:pic>
        <p:nvPicPr>
          <p:cNvPr id="4" name="Content Placeholder 5" descr="file00059507652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72311" y="5562219"/>
            <a:ext cx="1743481" cy="699308"/>
          </a:xfrm>
          <a:prstGeom prst="rect">
            <a:avLst/>
          </a:prstGeom>
        </p:spPr>
      </p:pic>
    </p:spTree>
    <p:extLst>
      <p:ext uri="{BB962C8B-B14F-4D97-AF65-F5344CB8AC3E}">
        <p14:creationId xmlns:p14="http://schemas.microsoft.com/office/powerpoint/2010/main" val="23902517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208"/>
            <a:ext cx="8229600" cy="1016000"/>
          </a:xfrm>
        </p:spPr>
        <p:txBody>
          <a:bodyPr/>
          <a:lstStyle/>
          <a:p>
            <a:r>
              <a:rPr lang="en-US" dirty="0" smtClean="0"/>
              <a:t>               </a:t>
            </a:r>
            <a:r>
              <a:rPr lang="en-US" sz="4800" dirty="0" smtClean="0">
                <a:solidFill>
                  <a:srgbClr val="FFFF00"/>
                </a:solidFill>
                <a:latin typeface="+mn-lt"/>
              </a:rPr>
              <a:t> </a:t>
            </a:r>
            <a:r>
              <a:rPr lang="en-US" sz="4800" b="1" dirty="0" smtClean="0">
                <a:solidFill>
                  <a:srgbClr val="FFFF00"/>
                </a:solidFill>
                <a:latin typeface="+mn-lt"/>
              </a:rPr>
              <a:t>The Result?</a:t>
            </a:r>
            <a:endParaRPr lang="en-US" sz="4800" b="1" dirty="0">
              <a:solidFill>
                <a:srgbClr val="FFFF00"/>
              </a:solidFill>
              <a:latin typeface="+mn-lt"/>
            </a:endParaRPr>
          </a:p>
        </p:txBody>
      </p:sp>
      <p:sp>
        <p:nvSpPr>
          <p:cNvPr id="3" name="Content Placeholder 2"/>
          <p:cNvSpPr>
            <a:spLocks noGrp="1"/>
          </p:cNvSpPr>
          <p:nvPr>
            <p:ph sz="quarter" idx="10"/>
          </p:nvPr>
        </p:nvSpPr>
        <p:spPr>
          <a:xfrm>
            <a:off x="457199" y="1020209"/>
            <a:ext cx="8569569" cy="4705926"/>
          </a:xfrm>
        </p:spPr>
        <p:txBody>
          <a:bodyPr/>
          <a:lstStyle/>
          <a:p>
            <a:pPr marL="0" indent="0">
              <a:buNone/>
            </a:pPr>
            <a:r>
              <a:rPr lang="en-US" sz="3200" b="1" dirty="0">
                <a:solidFill>
                  <a:srgbClr val="FFFFFF"/>
                </a:solidFill>
              </a:rPr>
              <a:t>*</a:t>
            </a:r>
            <a:r>
              <a:rPr lang="en-US" sz="3200" dirty="0">
                <a:solidFill>
                  <a:srgbClr val="FFFFFF"/>
                </a:solidFill>
              </a:rPr>
              <a:t> Role and consequences of </a:t>
            </a:r>
            <a:r>
              <a:rPr lang="en-US" sz="3200" b="1" dirty="0" smtClean="0">
                <a:solidFill>
                  <a:srgbClr val="FFFFFF"/>
                </a:solidFill>
              </a:rPr>
              <a:t>IP </a:t>
            </a:r>
            <a:r>
              <a:rPr lang="en-US" sz="3200" b="1" dirty="0">
                <a:solidFill>
                  <a:srgbClr val="FFFFFF"/>
                </a:solidFill>
              </a:rPr>
              <a:t>law aligning </a:t>
            </a:r>
            <a:r>
              <a:rPr lang="en-US" sz="3200" dirty="0">
                <a:solidFill>
                  <a:srgbClr val="FFFFFF"/>
                </a:solidFill>
              </a:rPr>
              <a:t>along </a:t>
            </a:r>
            <a:r>
              <a:rPr lang="en-US" sz="3200" b="1" dirty="0">
                <a:solidFill>
                  <a:srgbClr val="FFFFFF"/>
                </a:solidFill>
              </a:rPr>
              <a:t>according to personal belief</a:t>
            </a:r>
            <a:r>
              <a:rPr lang="en-US" sz="3200" dirty="0">
                <a:solidFill>
                  <a:srgbClr val="FFFFFF"/>
                </a:solidFill>
              </a:rPr>
              <a:t>: </a:t>
            </a:r>
            <a:r>
              <a:rPr lang="en-US" sz="3200" dirty="0" smtClean="0">
                <a:solidFill>
                  <a:srgbClr val="FFFFFF"/>
                </a:solidFill>
              </a:rPr>
              <a:t>Do Copyright </a:t>
            </a:r>
            <a:r>
              <a:rPr lang="en-US" sz="3200" dirty="0">
                <a:solidFill>
                  <a:srgbClr val="FFFFFF"/>
                </a:solidFill>
              </a:rPr>
              <a:t>literalists’ adopt “self” generated model of creativity? </a:t>
            </a:r>
            <a:r>
              <a:rPr lang="en-US" sz="3200" dirty="0" smtClean="0">
                <a:solidFill>
                  <a:srgbClr val="FFFFFF"/>
                </a:solidFill>
              </a:rPr>
              <a:t>Do “</a:t>
            </a:r>
            <a:r>
              <a:rPr lang="en-US" sz="3200" dirty="0">
                <a:solidFill>
                  <a:srgbClr val="FFFFFF"/>
                </a:solidFill>
              </a:rPr>
              <a:t>Connection-</a:t>
            </a:r>
            <a:r>
              <a:rPr lang="en-US" sz="3200" dirty="0" err="1">
                <a:solidFill>
                  <a:srgbClr val="FFFFFF"/>
                </a:solidFill>
              </a:rPr>
              <a:t>ists</a:t>
            </a:r>
            <a:r>
              <a:rPr lang="en-US" sz="3200" dirty="0">
                <a:solidFill>
                  <a:srgbClr val="FFFFFF"/>
                </a:solidFill>
              </a:rPr>
              <a:t>” adopt open source model?</a:t>
            </a:r>
          </a:p>
          <a:p>
            <a:pPr marL="0" indent="0">
              <a:buNone/>
            </a:pPr>
            <a:r>
              <a:rPr lang="en-US" sz="3200" b="1" dirty="0">
                <a:solidFill>
                  <a:schemeClr val="bg1"/>
                </a:solidFill>
              </a:rPr>
              <a:t>*</a:t>
            </a:r>
            <a:r>
              <a:rPr lang="en-US" sz="3200" dirty="0">
                <a:solidFill>
                  <a:schemeClr val="bg1"/>
                </a:solidFill>
              </a:rPr>
              <a:t> the </a:t>
            </a:r>
            <a:r>
              <a:rPr lang="en-US" sz="3200" dirty="0">
                <a:solidFill>
                  <a:srgbClr val="FF0000"/>
                </a:solidFill>
              </a:rPr>
              <a:t>“Hollywood </a:t>
            </a:r>
            <a:r>
              <a:rPr lang="en-US" sz="3200" dirty="0" smtClean="0">
                <a:solidFill>
                  <a:srgbClr val="FF0000"/>
                </a:solidFill>
              </a:rPr>
              <a:t>Model</a:t>
            </a:r>
            <a:r>
              <a:rPr lang="en-US" sz="3200" dirty="0">
                <a:solidFill>
                  <a:srgbClr val="FF0000"/>
                </a:solidFill>
              </a:rPr>
              <a:t>” </a:t>
            </a:r>
            <a:r>
              <a:rPr lang="en-US" sz="3200" dirty="0" smtClean="0">
                <a:solidFill>
                  <a:srgbClr val="FFFF00"/>
                </a:solidFill>
              </a:rPr>
              <a:t>v. </a:t>
            </a:r>
            <a:r>
              <a:rPr lang="en-US" sz="3200" dirty="0" smtClean="0">
                <a:solidFill>
                  <a:srgbClr val="FFFFFF"/>
                </a:solidFill>
              </a:rPr>
              <a:t>the </a:t>
            </a:r>
            <a:r>
              <a:rPr lang="en-US" sz="3200" dirty="0" smtClean="0">
                <a:solidFill>
                  <a:srgbClr val="CCFFCC"/>
                </a:solidFill>
              </a:rPr>
              <a:t>“Remix Model”</a:t>
            </a:r>
            <a:endParaRPr lang="en-US" sz="3200" dirty="0">
              <a:solidFill>
                <a:srgbClr val="CCFFCC"/>
              </a:solidFill>
            </a:endParaRPr>
          </a:p>
          <a:p>
            <a:pPr marL="0" indent="0">
              <a:buNone/>
            </a:pPr>
            <a:endParaRPr lang="en-US" dirty="0"/>
          </a:p>
        </p:txBody>
      </p:sp>
      <p:pic>
        <p:nvPicPr>
          <p:cNvPr id="5" name="Content Placeholder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8461" y="3907692"/>
            <a:ext cx="3227077" cy="1994288"/>
          </a:xfrm>
          <a:prstGeom prst="rect">
            <a:avLst/>
          </a:prstGeom>
        </p:spPr>
      </p:pic>
      <p:pic>
        <p:nvPicPr>
          <p:cNvPr id="6" name="Content Placeholder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0808" y="4200769"/>
            <a:ext cx="2593192" cy="1447211"/>
          </a:xfrm>
          <a:prstGeom prst="rect">
            <a:avLst/>
          </a:prstGeom>
        </p:spPr>
      </p:pic>
      <p:pic>
        <p:nvPicPr>
          <p:cNvPr id="7" name="Content Placeholder 3" descr="Mail Attachment.jpeg"/>
          <p:cNvPicPr>
            <a:picLocks noChangeAspect="1"/>
          </p:cNvPicPr>
          <p:nvPr/>
        </p:nvPicPr>
        <p:blipFill rotWithShape="1">
          <a:blip r:embed="rId4" cstate="screen">
            <a:extLst>
              <a:ext uri="{28A0092B-C50C-407E-A947-70E740481C1C}">
                <a14:useLocalDpi xmlns:a14="http://schemas.microsoft.com/office/drawing/2010/main"/>
              </a:ext>
            </a:extLst>
          </a:blip>
          <a:srcRect l="-57"/>
          <a:stretch/>
        </p:blipFill>
        <p:spPr>
          <a:xfrm>
            <a:off x="0" y="3907692"/>
            <a:ext cx="2774711" cy="2082211"/>
          </a:xfrm>
          <a:prstGeom prst="rect">
            <a:avLst/>
          </a:prstGeom>
        </p:spPr>
      </p:pic>
    </p:spTree>
    <p:extLst>
      <p:ext uri="{BB962C8B-B14F-4D97-AF65-F5344CB8AC3E}">
        <p14:creationId xmlns:p14="http://schemas.microsoft.com/office/powerpoint/2010/main" val="1130947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800" b="1" i="1" dirty="0" smtClean="0">
                <a:solidFill>
                  <a:srgbClr val="FFFF00"/>
                </a:solidFill>
                <a:latin typeface="+mn-lt"/>
              </a:rPr>
              <a:t>Education as remixing</a:t>
            </a:r>
            <a:endParaRPr lang="en-US" sz="4800" b="1" i="1" dirty="0">
              <a:solidFill>
                <a:srgbClr val="FFFF00"/>
              </a:solidFill>
              <a:latin typeface="+mn-lt"/>
            </a:endParaRPr>
          </a:p>
        </p:txBody>
      </p:sp>
      <p:pic>
        <p:nvPicPr>
          <p:cNvPr id="7" name="Content Placeholder 6"/>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a:stretch>
            <a:fillRect/>
          </a:stretch>
        </p:blipFill>
        <p:spPr>
          <a:xfrm>
            <a:off x="457200" y="1408113"/>
            <a:ext cx="8229600" cy="4318000"/>
          </a:xfrm>
        </p:spPr>
      </p:pic>
    </p:spTree>
    <p:extLst>
      <p:ext uri="{BB962C8B-B14F-4D97-AF65-F5344CB8AC3E}">
        <p14:creationId xmlns:p14="http://schemas.microsoft.com/office/powerpoint/2010/main" val="28907608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99583"/>
          </a:xfrm>
        </p:spPr>
        <p:txBody>
          <a:bodyPr>
            <a:normAutofit/>
          </a:bodyPr>
          <a:lstStyle/>
          <a:p>
            <a:r>
              <a:rPr lang="en-US" dirty="0" smtClean="0">
                <a:solidFill>
                  <a:srgbClr val="FFFF00"/>
                </a:solidFill>
              </a:rPr>
              <a:t> </a:t>
            </a:r>
            <a:r>
              <a:rPr lang="en-US" smtClean="0">
                <a:solidFill>
                  <a:srgbClr val="FFFF00"/>
                </a:solidFill>
              </a:rPr>
              <a:t> </a:t>
            </a:r>
            <a:r>
              <a:rPr lang="en-US" b="1" smtClean="0">
                <a:solidFill>
                  <a:srgbClr val="FFFF00"/>
                </a:solidFill>
                <a:latin typeface="Arial"/>
                <a:cs typeface="Arial"/>
              </a:rPr>
              <a:t>Learning as </a:t>
            </a:r>
            <a:r>
              <a:rPr lang="en-US" b="1" dirty="0" smtClean="0">
                <a:solidFill>
                  <a:srgbClr val="FFFF00"/>
                </a:solidFill>
                <a:latin typeface="Arial"/>
                <a:cs typeface="Arial"/>
              </a:rPr>
              <a:t>Remix</a:t>
            </a:r>
            <a:endParaRPr lang="en-US" b="1" dirty="0">
              <a:solidFill>
                <a:srgbClr val="FFFF00"/>
              </a:solidFill>
              <a:latin typeface="Arial"/>
              <a:cs typeface="Arial"/>
            </a:endParaRPr>
          </a:p>
        </p:txBody>
      </p:sp>
      <p:sp>
        <p:nvSpPr>
          <p:cNvPr id="3" name="Content Placeholder 2"/>
          <p:cNvSpPr>
            <a:spLocks noGrp="1"/>
          </p:cNvSpPr>
          <p:nvPr>
            <p:ph sz="quarter" idx="10"/>
          </p:nvPr>
        </p:nvSpPr>
        <p:spPr>
          <a:xfrm>
            <a:off x="0" y="899583"/>
            <a:ext cx="9144000" cy="5175250"/>
          </a:xfrm>
        </p:spPr>
        <p:txBody>
          <a:bodyPr>
            <a:normAutofit/>
          </a:bodyPr>
          <a:lstStyle/>
          <a:p>
            <a:pPr marL="0" indent="0">
              <a:buNone/>
            </a:pPr>
            <a:r>
              <a:rPr lang="en-US" sz="2800" b="1" dirty="0">
                <a:solidFill>
                  <a:srgbClr val="FFFFFF"/>
                </a:solidFill>
                <a:latin typeface="Times New Roman"/>
                <a:cs typeface="Times New Roman"/>
              </a:rPr>
              <a:t>“The Usefulness of Useless Knowledge” </a:t>
            </a:r>
            <a:r>
              <a:rPr lang="en-US" sz="2800" b="1" dirty="0" smtClean="0">
                <a:solidFill>
                  <a:srgbClr val="FFFFFF"/>
                </a:solidFill>
                <a:latin typeface="Times New Roman"/>
                <a:cs typeface="Times New Roman"/>
              </a:rPr>
              <a:t>By Abraham Flexner, </a:t>
            </a:r>
            <a:r>
              <a:rPr lang="en-US" sz="2800" b="1" dirty="0">
                <a:solidFill>
                  <a:srgbClr val="FFFFFF"/>
                </a:solidFill>
                <a:latin typeface="Times New Roman"/>
                <a:cs typeface="Times New Roman"/>
              </a:rPr>
              <a:t>A</a:t>
            </a:r>
            <a:r>
              <a:rPr lang="en-US" sz="2800" b="1" dirty="0" smtClean="0">
                <a:solidFill>
                  <a:srgbClr val="FFFFFF"/>
                </a:solidFill>
                <a:latin typeface="Times New Roman"/>
                <a:cs typeface="Times New Roman"/>
              </a:rPr>
              <a:t>merican educator (1939, Harpers)</a:t>
            </a:r>
          </a:p>
          <a:p>
            <a:pPr marL="0" indent="0">
              <a:buNone/>
            </a:pPr>
            <a:r>
              <a:rPr lang="en-US" sz="1800" i="1" dirty="0" smtClean="0">
                <a:solidFill>
                  <a:srgbClr val="FFFFFF"/>
                </a:solidFill>
                <a:latin typeface="Times New Roman"/>
                <a:cs typeface="Times New Roman"/>
                <a:hlinkClick r:id="rId2"/>
              </a:rPr>
              <a:t>http</a:t>
            </a:r>
            <a:r>
              <a:rPr lang="en-US" sz="1800" i="1" dirty="0">
                <a:solidFill>
                  <a:srgbClr val="FFFFFF"/>
                </a:solidFill>
                <a:latin typeface="Times New Roman"/>
                <a:cs typeface="Times New Roman"/>
                <a:hlinkClick r:id="rId2"/>
              </a:rPr>
              <a:t>://library.ias.edu/files/</a:t>
            </a:r>
            <a:r>
              <a:rPr lang="en-US" sz="1800" i="1" dirty="0" smtClean="0">
                <a:solidFill>
                  <a:srgbClr val="FFFFFF"/>
                </a:solidFill>
                <a:latin typeface="Times New Roman"/>
                <a:cs typeface="Times New Roman"/>
                <a:hlinkClick r:id="rId2"/>
              </a:rPr>
              <a:t>UsefulnessHarpers.pdf</a:t>
            </a:r>
            <a:endParaRPr lang="en-US" sz="1800" i="1" dirty="0" smtClean="0">
              <a:solidFill>
                <a:srgbClr val="FFFFFF"/>
              </a:solidFill>
              <a:latin typeface="Times New Roman"/>
              <a:cs typeface="Times New Roman"/>
            </a:endParaRPr>
          </a:p>
          <a:p>
            <a:pPr marL="0" indent="0">
              <a:buNone/>
            </a:pPr>
            <a:r>
              <a:rPr lang="en-US" i="1" dirty="0" smtClean="0">
                <a:solidFill>
                  <a:srgbClr val="FFFFFF"/>
                </a:solidFill>
                <a:latin typeface="Times New Roman"/>
                <a:cs typeface="Times New Roman"/>
              </a:rPr>
              <a:t>“…Marconi </a:t>
            </a:r>
            <a:r>
              <a:rPr lang="en-US" i="1" dirty="0">
                <a:solidFill>
                  <a:srgbClr val="FFFFFF"/>
                </a:solidFill>
                <a:latin typeface="Times New Roman"/>
                <a:cs typeface="Times New Roman"/>
              </a:rPr>
              <a:t>was inevitable. The real credit for everything that has been done in the field of wireless belongs, as far as such fundamental credit can be definitely assigned to anyone, to </a:t>
            </a:r>
            <a:r>
              <a:rPr lang="en-US" i="1" dirty="0" smtClean="0">
                <a:solidFill>
                  <a:srgbClr val="FFFFFF"/>
                </a:solidFill>
                <a:latin typeface="Times New Roman"/>
                <a:cs typeface="Times New Roman"/>
              </a:rPr>
              <a:t>Professor Clerk Maxwell </a:t>
            </a:r>
            <a:r>
              <a:rPr lang="en-US" i="1" dirty="0">
                <a:solidFill>
                  <a:srgbClr val="FFFFFF"/>
                </a:solidFill>
                <a:latin typeface="Times New Roman"/>
                <a:cs typeface="Times New Roman"/>
              </a:rPr>
              <a:t>who in 1865 carried out certain abstruse and remote calculations in the field of magnetism and electricity…. Other discoveries supplemented Maxwell’s theoretical work during the next fifteen years. Finally in 1887 and 1888 the scientific problem still remaining — the detection and demonstration of the electromagnetic waves which are the carriers of wireless signals — was solved by Heinrich </a:t>
            </a:r>
            <a:r>
              <a:rPr lang="en-US" i="1" dirty="0" smtClean="0">
                <a:solidFill>
                  <a:srgbClr val="FFFFFF"/>
                </a:solidFill>
                <a:latin typeface="Times New Roman"/>
                <a:cs typeface="Times New Roman"/>
              </a:rPr>
              <a:t>Hertz... </a:t>
            </a:r>
            <a:r>
              <a:rPr lang="en-US" i="1" dirty="0" smtClean="0">
                <a:solidFill>
                  <a:srgbClr val="FFFF00"/>
                </a:solidFill>
                <a:latin typeface="Times New Roman"/>
                <a:cs typeface="Times New Roman"/>
              </a:rPr>
              <a:t>The </a:t>
            </a:r>
            <a:r>
              <a:rPr lang="en-US" i="1" dirty="0">
                <a:solidFill>
                  <a:srgbClr val="FFFF00"/>
                </a:solidFill>
                <a:latin typeface="Times New Roman"/>
                <a:cs typeface="Times New Roman"/>
              </a:rPr>
              <a:t>inventor in the legal sense was of course Marconi, but what did Marconi invent? Merely the last technical detail, mainly the now obsolete receiving device called coherer, almost universally discarded</a:t>
            </a:r>
            <a:r>
              <a:rPr lang="en-US" i="1" dirty="0" smtClean="0">
                <a:solidFill>
                  <a:srgbClr val="FFFF00"/>
                </a:solidFill>
                <a:latin typeface="Times New Roman"/>
                <a:cs typeface="Times New Roman"/>
              </a:rPr>
              <a:t>.</a:t>
            </a:r>
            <a:r>
              <a:rPr lang="en-US" i="1" dirty="0" smtClean="0">
                <a:solidFill>
                  <a:srgbClr val="FFFFFF"/>
                </a:solidFill>
                <a:latin typeface="Times New Roman"/>
                <a:cs typeface="Times New Roman"/>
              </a:rPr>
              <a:t>”</a:t>
            </a:r>
          </a:p>
          <a:p>
            <a:pPr marL="0" indent="0">
              <a:buNone/>
            </a:pPr>
            <a:endParaRPr lang="en-US" dirty="0">
              <a:solidFill>
                <a:srgbClr val="404040"/>
              </a:solidFill>
            </a:endParaRPr>
          </a:p>
        </p:txBody>
      </p:sp>
    </p:spTree>
    <p:extLst>
      <p:ext uri="{BB962C8B-B14F-4D97-AF65-F5344CB8AC3E}">
        <p14:creationId xmlns:p14="http://schemas.microsoft.com/office/powerpoint/2010/main" val="3978555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4554" y="0"/>
            <a:ext cx="6632246" cy="1016000"/>
          </a:xfrm>
        </p:spPr>
        <p:txBody>
          <a:bodyPr/>
          <a:lstStyle/>
          <a:p>
            <a:r>
              <a:rPr lang="en-US" dirty="0" smtClean="0">
                <a:solidFill>
                  <a:srgbClr val="FFFF00"/>
                </a:solidFill>
              </a:rPr>
              <a:t>Great papers might be</a:t>
            </a:r>
            <a:r>
              <a:rPr lang="mr-IN" dirty="0" smtClean="0">
                <a:solidFill>
                  <a:srgbClr val="FF0000"/>
                </a:solidFill>
              </a:rPr>
              <a:t>…</a:t>
            </a:r>
            <a:endParaRPr lang="en-US" dirty="0">
              <a:solidFill>
                <a:srgbClr val="FF0000"/>
              </a:solidFill>
            </a:endParaRPr>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2054554" y="1016000"/>
            <a:ext cx="5034891" cy="4862513"/>
          </a:xfrm>
        </p:spPr>
      </p:pic>
    </p:spTree>
    <p:extLst>
      <p:ext uri="{BB962C8B-B14F-4D97-AF65-F5344CB8AC3E}">
        <p14:creationId xmlns:p14="http://schemas.microsoft.com/office/powerpoint/2010/main" val="1127349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Autofit/>
          </a:bodyPr>
          <a:lstStyle/>
          <a:p>
            <a:r>
              <a:rPr lang="en-US" sz="4800" b="1" dirty="0" smtClean="0">
                <a:solidFill>
                  <a:srgbClr val="FFFF00"/>
                </a:solidFill>
                <a:latin typeface="+mn-lt"/>
                <a:cs typeface="Century Gothic"/>
              </a:rPr>
              <a:t>The Common Law as Remix</a:t>
            </a:r>
            <a:endParaRPr lang="en-US" sz="4800" b="1" dirty="0">
              <a:solidFill>
                <a:srgbClr val="FFFF00"/>
              </a:solidFill>
              <a:latin typeface="+mn-lt"/>
              <a:cs typeface="Century Gothic"/>
            </a:endParaRPr>
          </a:p>
        </p:txBody>
      </p:sp>
      <p:pic>
        <p:nvPicPr>
          <p:cNvPr id="7" name="Content Placeholder 6" descr="file5581281481565.jpg"/>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t="-600" b="-600"/>
          <a:stretch/>
        </p:blipFill>
        <p:spPr>
          <a:xfrm>
            <a:off x="445741" y="1960762"/>
            <a:ext cx="4588078" cy="3510699"/>
          </a:xfrm>
        </p:spPr>
      </p:pic>
      <p:pic>
        <p:nvPicPr>
          <p:cNvPr id="8" name="Content Placeholder 7" descr="Supreme_Court_of_Canada.jp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5033819" y="1195131"/>
            <a:ext cx="3679369" cy="2271825"/>
          </a:xfrm>
        </p:spPr>
      </p:pic>
      <p:pic>
        <p:nvPicPr>
          <p:cNvPr id="9" name="Picture 8" descr="file00049558774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3819" y="3466955"/>
            <a:ext cx="3652981" cy="2739735"/>
          </a:xfrm>
          <a:prstGeom prst="rect">
            <a:avLst/>
          </a:prstGeom>
        </p:spPr>
      </p:pic>
    </p:spTree>
    <p:extLst>
      <p:ext uri="{BB962C8B-B14F-4D97-AF65-F5344CB8AC3E}">
        <p14:creationId xmlns:p14="http://schemas.microsoft.com/office/powerpoint/2010/main" val="1132690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853"/>
            <a:ext cx="8229600" cy="1016000"/>
          </a:xfrm>
        </p:spPr>
        <p:txBody>
          <a:bodyPr/>
          <a:lstStyle/>
          <a:p>
            <a:r>
              <a:rPr lang="en-US" b="1" dirty="0" smtClean="0">
                <a:solidFill>
                  <a:srgbClr val="000000"/>
                </a:solidFill>
              </a:rPr>
              <a:t>    </a:t>
            </a:r>
            <a:r>
              <a:rPr lang="en-US" b="1" dirty="0" smtClean="0">
                <a:solidFill>
                  <a:srgbClr val="FFFF00"/>
                </a:solidFill>
              </a:rPr>
              <a:t> </a:t>
            </a:r>
            <a:r>
              <a:rPr lang="en-US" sz="4400" b="1" dirty="0" smtClean="0">
                <a:solidFill>
                  <a:srgbClr val="FFFF00"/>
                </a:solidFill>
                <a:latin typeface="+mn-lt"/>
              </a:rPr>
              <a:t> An Un-enumerated Right</a:t>
            </a:r>
            <a:endParaRPr lang="en-US" sz="4400" b="1" dirty="0">
              <a:solidFill>
                <a:srgbClr val="FFFF00"/>
              </a:solidFill>
              <a:latin typeface="+mn-lt"/>
              <a:cs typeface="Copperplate Gothic Bold"/>
            </a:endParaRPr>
          </a:p>
        </p:txBody>
      </p:sp>
      <p:sp>
        <p:nvSpPr>
          <p:cNvPr id="5" name="Content Placeholder 4"/>
          <p:cNvSpPr>
            <a:spLocks noGrp="1"/>
          </p:cNvSpPr>
          <p:nvPr>
            <p:ph sz="quarter" idx="10"/>
          </p:nvPr>
        </p:nvSpPr>
        <p:spPr/>
        <p:txBody>
          <a:bodyPr>
            <a:normAutofit lnSpcReduction="10000"/>
          </a:bodyPr>
          <a:lstStyle/>
          <a:p>
            <a:pPr marL="0" indent="0">
              <a:buNone/>
            </a:pPr>
            <a:r>
              <a:rPr lang="en-US" sz="3600" b="1" dirty="0" smtClean="0">
                <a:solidFill>
                  <a:srgbClr val="000000"/>
                </a:solidFill>
                <a:latin typeface="American Typewriter"/>
                <a:cs typeface="American Typewriter"/>
              </a:rPr>
              <a:t>              </a:t>
            </a:r>
            <a:r>
              <a:rPr lang="en-US" sz="3600" b="1" dirty="0" smtClean="0">
                <a:solidFill>
                  <a:schemeClr val="tx2">
                    <a:lumMod val="60000"/>
                    <a:lumOff val="40000"/>
                  </a:schemeClr>
                </a:solidFill>
                <a:latin typeface="American Typewriter"/>
                <a:cs typeface="American Typewriter"/>
              </a:rPr>
              <a:t>      Can we find a     </a:t>
            </a:r>
          </a:p>
          <a:p>
            <a:pPr marL="0" indent="0">
              <a:buNone/>
            </a:pPr>
            <a:r>
              <a:rPr lang="en-US" sz="9600" b="1" dirty="0" smtClean="0">
                <a:solidFill>
                  <a:schemeClr val="tx2">
                    <a:lumMod val="60000"/>
                    <a:lumOff val="40000"/>
                  </a:schemeClr>
                </a:solidFill>
                <a:latin typeface="American Typewriter"/>
                <a:cs typeface="American Typewriter"/>
              </a:rPr>
              <a:t>      </a:t>
            </a:r>
            <a:r>
              <a:rPr lang="en-US" sz="6000" b="1" dirty="0" smtClean="0">
                <a:solidFill>
                  <a:schemeClr val="tx2">
                    <a:lumMod val="60000"/>
                    <a:lumOff val="40000"/>
                  </a:schemeClr>
                </a:solidFill>
                <a:latin typeface="American Typewriter"/>
                <a:cs typeface="American Typewriter"/>
              </a:rPr>
              <a:t>FREEDOM</a:t>
            </a:r>
          </a:p>
          <a:p>
            <a:pPr marL="0" indent="0">
              <a:buNone/>
            </a:pPr>
            <a:r>
              <a:rPr lang="en-US" sz="6000" b="1" dirty="0" smtClean="0">
                <a:solidFill>
                  <a:srgbClr val="800000"/>
                </a:solidFill>
                <a:latin typeface="American Typewriter"/>
                <a:cs typeface="American Typewriter"/>
              </a:rPr>
              <a:t>                </a:t>
            </a:r>
            <a:r>
              <a:rPr lang="en-US" sz="6000" b="1" dirty="0" smtClean="0">
                <a:solidFill>
                  <a:schemeClr val="accent2">
                    <a:lumMod val="60000"/>
                    <a:lumOff val="40000"/>
                  </a:schemeClr>
                </a:solidFill>
                <a:latin typeface="American Typewriter"/>
                <a:cs typeface="American Typewriter"/>
              </a:rPr>
              <a:t> TO </a:t>
            </a:r>
          </a:p>
          <a:p>
            <a:pPr marL="0" indent="0">
              <a:buNone/>
            </a:pPr>
            <a:r>
              <a:rPr lang="en-US" sz="9600" b="1" dirty="0" smtClean="0">
                <a:solidFill>
                  <a:srgbClr val="660066"/>
                </a:solidFill>
                <a:latin typeface="American Typewriter"/>
                <a:cs typeface="American Typewriter"/>
              </a:rPr>
              <a:t>     </a:t>
            </a:r>
            <a:r>
              <a:rPr lang="en-US" sz="9600" b="1" dirty="0" err="1" smtClean="0">
                <a:solidFill>
                  <a:srgbClr val="660066"/>
                </a:solidFill>
                <a:latin typeface="American Typewriter"/>
                <a:cs typeface="American Typewriter"/>
              </a:rPr>
              <a:t>C</a:t>
            </a:r>
            <a:r>
              <a:rPr lang="en-US" sz="9600" b="1" dirty="0" err="1" smtClean="0">
                <a:solidFill>
                  <a:srgbClr val="FFFF00"/>
                </a:solidFill>
                <a:latin typeface="American Typewriter"/>
                <a:cs typeface="American Typewriter"/>
              </a:rPr>
              <a:t>R</a:t>
            </a:r>
            <a:r>
              <a:rPr lang="en-US" sz="9600" b="1" dirty="0" err="1" smtClean="0">
                <a:solidFill>
                  <a:schemeClr val="accent5"/>
                </a:solidFill>
                <a:latin typeface="American Typewriter"/>
                <a:cs typeface="American Typewriter"/>
              </a:rPr>
              <a:t>E</a:t>
            </a:r>
            <a:r>
              <a:rPr lang="en-US" sz="9600" b="1" dirty="0" err="1" smtClean="0">
                <a:solidFill>
                  <a:srgbClr val="008000"/>
                </a:solidFill>
                <a:latin typeface="American Typewriter"/>
                <a:cs typeface="American Typewriter"/>
              </a:rPr>
              <a:t>A</a:t>
            </a:r>
            <a:r>
              <a:rPr lang="en-US" sz="9600" b="1" dirty="0" err="1" smtClean="0">
                <a:solidFill>
                  <a:srgbClr val="CCFFCC"/>
                </a:solidFill>
                <a:latin typeface="American Typewriter"/>
                <a:cs typeface="American Typewriter"/>
              </a:rPr>
              <a:t>t</a:t>
            </a:r>
            <a:r>
              <a:rPr lang="en-US" sz="9600" b="1" dirty="0" err="1" smtClean="0">
                <a:solidFill>
                  <a:srgbClr val="FF6600"/>
                </a:solidFill>
                <a:latin typeface="American Typewriter"/>
                <a:cs typeface="American Typewriter"/>
              </a:rPr>
              <a:t>E</a:t>
            </a:r>
            <a:r>
              <a:rPr lang="en-US" sz="9600" b="1" dirty="0" smtClean="0">
                <a:latin typeface="American Typewriter"/>
                <a:cs typeface="American Typewriter"/>
              </a:rPr>
              <a:t> </a:t>
            </a:r>
            <a:r>
              <a:rPr lang="en-US" sz="9600" b="1" dirty="0" smtClean="0">
                <a:solidFill>
                  <a:srgbClr val="000000"/>
                </a:solidFill>
                <a:latin typeface="American Typewriter"/>
                <a:cs typeface="American Typewriter"/>
              </a:rPr>
              <a:t>?</a:t>
            </a:r>
            <a:endParaRPr lang="en-US" sz="9600" b="1" dirty="0">
              <a:solidFill>
                <a:srgbClr val="000000"/>
              </a:solidFill>
              <a:latin typeface="American Typewriter"/>
              <a:cs typeface="American Typewriter"/>
            </a:endParaRPr>
          </a:p>
        </p:txBody>
      </p:sp>
    </p:spTree>
    <p:extLst>
      <p:ext uri="{BB962C8B-B14F-4D97-AF65-F5344CB8AC3E}">
        <p14:creationId xmlns:p14="http://schemas.microsoft.com/office/powerpoint/2010/main" val="38967408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8170"/>
            <a:ext cx="8229600" cy="1016000"/>
          </a:xfrm>
        </p:spPr>
        <p:txBody>
          <a:bodyPr/>
          <a:lstStyle/>
          <a:p>
            <a:r>
              <a:rPr lang="en-US" dirty="0" smtClean="0"/>
              <a:t>   </a:t>
            </a:r>
            <a:r>
              <a:rPr lang="en-US" sz="4400" b="1" dirty="0" smtClean="0">
                <a:solidFill>
                  <a:srgbClr val="FFFF00"/>
                </a:solidFill>
                <a:latin typeface="+mn-lt"/>
              </a:rPr>
              <a:t>Charter of Rights (Canada)</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144170"/>
            <a:ext cx="8530492" cy="4581964"/>
          </a:xfrm>
        </p:spPr>
        <p:txBody>
          <a:bodyPr>
            <a:normAutofit/>
          </a:bodyPr>
          <a:lstStyle/>
          <a:p>
            <a:pPr marL="0" indent="0">
              <a:buNone/>
            </a:pPr>
            <a:r>
              <a:rPr lang="en-US" b="1" dirty="0">
                <a:solidFill>
                  <a:srgbClr val="FFFFFF"/>
                </a:solidFill>
                <a:latin typeface="+mn-lt"/>
              </a:rPr>
              <a:t>1.</a:t>
            </a:r>
            <a:r>
              <a:rPr lang="en-US" dirty="0">
                <a:solidFill>
                  <a:srgbClr val="FFFFFF"/>
                </a:solidFill>
                <a:latin typeface="+mn-lt"/>
              </a:rPr>
              <a:t> The </a:t>
            </a:r>
            <a:r>
              <a:rPr lang="en-US" i="1" dirty="0">
                <a:solidFill>
                  <a:srgbClr val="FFFFFF"/>
                </a:solidFill>
                <a:latin typeface="+mn-lt"/>
              </a:rPr>
              <a:t>Canadian Charter of Rights and Freedoms</a:t>
            </a:r>
            <a:r>
              <a:rPr lang="en-US" dirty="0">
                <a:solidFill>
                  <a:srgbClr val="FFFFFF"/>
                </a:solidFill>
                <a:latin typeface="+mn-lt"/>
              </a:rPr>
              <a:t> guarantees the rights and freedoms set out in it subject only to such </a:t>
            </a:r>
            <a:r>
              <a:rPr lang="en-US" dirty="0">
                <a:solidFill>
                  <a:srgbClr val="FF0000"/>
                </a:solidFill>
                <a:latin typeface="+mn-lt"/>
              </a:rPr>
              <a:t>reasonable limits prescribed by law </a:t>
            </a:r>
            <a:r>
              <a:rPr lang="en-US" dirty="0">
                <a:solidFill>
                  <a:srgbClr val="FFFFFF"/>
                </a:solidFill>
                <a:latin typeface="+mn-lt"/>
              </a:rPr>
              <a:t>as can be demonstrably justified in a free and democratic society.</a:t>
            </a:r>
          </a:p>
          <a:p>
            <a:pPr marL="0" indent="0">
              <a:buNone/>
            </a:pPr>
            <a:endParaRPr lang="en-US" dirty="0">
              <a:latin typeface="+mn-lt"/>
            </a:endParaRPr>
          </a:p>
          <a:p>
            <a:pPr marL="0" indent="0">
              <a:buNone/>
            </a:pPr>
            <a:r>
              <a:rPr lang="en-US" b="1" dirty="0">
                <a:solidFill>
                  <a:srgbClr val="FFFFFF"/>
                </a:solidFill>
                <a:latin typeface="+mn-lt"/>
              </a:rPr>
              <a:t>2.</a:t>
            </a:r>
            <a:r>
              <a:rPr lang="en-US" dirty="0">
                <a:solidFill>
                  <a:srgbClr val="FFFFFF"/>
                </a:solidFill>
                <a:latin typeface="+mn-lt"/>
              </a:rPr>
              <a:t> Everyone has the following fundamental freedoms:</a:t>
            </a:r>
          </a:p>
          <a:p>
            <a:pPr marL="0" indent="0">
              <a:buNone/>
            </a:pPr>
            <a:r>
              <a:rPr lang="en-US" dirty="0" smtClean="0">
                <a:solidFill>
                  <a:srgbClr val="FFFFFF"/>
                </a:solidFill>
                <a:latin typeface="+mn-lt"/>
              </a:rPr>
              <a:t>(</a:t>
            </a:r>
            <a:r>
              <a:rPr lang="en-US" i="1" dirty="0">
                <a:solidFill>
                  <a:srgbClr val="FFFFFF"/>
                </a:solidFill>
                <a:latin typeface="+mn-lt"/>
              </a:rPr>
              <a:t>a</a:t>
            </a:r>
            <a:r>
              <a:rPr lang="en-US" dirty="0">
                <a:solidFill>
                  <a:srgbClr val="FFFFFF"/>
                </a:solidFill>
                <a:latin typeface="+mn-lt"/>
              </a:rPr>
              <a:t>) freedom of </a:t>
            </a:r>
            <a:r>
              <a:rPr lang="en-US" dirty="0">
                <a:solidFill>
                  <a:srgbClr val="FF0000"/>
                </a:solidFill>
                <a:latin typeface="+mn-lt"/>
              </a:rPr>
              <a:t>conscience</a:t>
            </a:r>
            <a:r>
              <a:rPr lang="en-US" dirty="0">
                <a:latin typeface="+mn-lt"/>
              </a:rPr>
              <a:t> </a:t>
            </a:r>
            <a:r>
              <a:rPr lang="en-US" dirty="0">
                <a:solidFill>
                  <a:srgbClr val="FFFFFF"/>
                </a:solidFill>
                <a:latin typeface="+mn-lt"/>
              </a:rPr>
              <a:t>and religion;</a:t>
            </a:r>
          </a:p>
          <a:p>
            <a:pPr marL="0" indent="0">
              <a:buNone/>
            </a:pPr>
            <a:r>
              <a:rPr lang="en-US" dirty="0" smtClean="0">
                <a:solidFill>
                  <a:srgbClr val="FFFFFF"/>
                </a:solidFill>
                <a:latin typeface="+mn-lt"/>
              </a:rPr>
              <a:t>(</a:t>
            </a:r>
            <a:r>
              <a:rPr lang="en-US" i="1" dirty="0">
                <a:solidFill>
                  <a:srgbClr val="FFFFFF"/>
                </a:solidFill>
                <a:latin typeface="+mn-lt"/>
              </a:rPr>
              <a:t>b</a:t>
            </a:r>
            <a:r>
              <a:rPr lang="en-US" dirty="0">
                <a:solidFill>
                  <a:srgbClr val="FFFFFF"/>
                </a:solidFill>
                <a:latin typeface="+mn-lt"/>
              </a:rPr>
              <a:t>) freedom of </a:t>
            </a:r>
            <a:r>
              <a:rPr lang="en-US" dirty="0">
                <a:solidFill>
                  <a:srgbClr val="FF0000"/>
                </a:solidFill>
                <a:latin typeface="+mn-lt"/>
              </a:rPr>
              <a:t>thought</a:t>
            </a:r>
            <a:r>
              <a:rPr lang="en-US" dirty="0">
                <a:latin typeface="+mn-lt"/>
              </a:rPr>
              <a:t>, </a:t>
            </a:r>
            <a:r>
              <a:rPr lang="en-US" dirty="0">
                <a:solidFill>
                  <a:srgbClr val="FF0000"/>
                </a:solidFill>
                <a:latin typeface="+mn-lt"/>
              </a:rPr>
              <a:t>belief</a:t>
            </a:r>
            <a:r>
              <a:rPr lang="en-US" dirty="0">
                <a:latin typeface="+mn-lt"/>
              </a:rPr>
              <a:t>, </a:t>
            </a:r>
            <a:r>
              <a:rPr lang="en-US" dirty="0">
                <a:solidFill>
                  <a:srgbClr val="FF0000"/>
                </a:solidFill>
                <a:latin typeface="+mn-lt"/>
              </a:rPr>
              <a:t>opinion</a:t>
            </a:r>
            <a:r>
              <a:rPr lang="en-US" dirty="0">
                <a:latin typeface="+mn-lt"/>
              </a:rPr>
              <a:t> </a:t>
            </a:r>
            <a:r>
              <a:rPr lang="en-US" dirty="0">
                <a:solidFill>
                  <a:srgbClr val="FFFFFF"/>
                </a:solidFill>
                <a:latin typeface="+mn-lt"/>
              </a:rPr>
              <a:t>and</a:t>
            </a:r>
            <a:r>
              <a:rPr lang="en-US" dirty="0">
                <a:latin typeface="+mn-lt"/>
              </a:rPr>
              <a:t> </a:t>
            </a:r>
            <a:r>
              <a:rPr lang="en-US" dirty="0">
                <a:solidFill>
                  <a:srgbClr val="FF0000"/>
                </a:solidFill>
                <a:latin typeface="+mn-lt"/>
              </a:rPr>
              <a:t>expression</a:t>
            </a:r>
            <a:r>
              <a:rPr lang="en-US" dirty="0">
                <a:latin typeface="+mn-lt"/>
              </a:rPr>
              <a:t>, </a:t>
            </a:r>
            <a:r>
              <a:rPr lang="en-US" dirty="0">
                <a:solidFill>
                  <a:srgbClr val="FFFFFF"/>
                </a:solidFill>
                <a:latin typeface="+mn-lt"/>
              </a:rPr>
              <a:t>including freedom of the</a:t>
            </a:r>
            <a:r>
              <a:rPr lang="en-US" dirty="0">
                <a:latin typeface="+mn-lt"/>
              </a:rPr>
              <a:t> </a:t>
            </a:r>
            <a:r>
              <a:rPr lang="en-US" dirty="0">
                <a:solidFill>
                  <a:srgbClr val="FF0000"/>
                </a:solidFill>
                <a:latin typeface="+mn-lt"/>
              </a:rPr>
              <a:t>press</a:t>
            </a:r>
            <a:r>
              <a:rPr lang="en-US" dirty="0">
                <a:latin typeface="+mn-lt"/>
              </a:rPr>
              <a:t> </a:t>
            </a:r>
            <a:r>
              <a:rPr lang="en-US" dirty="0">
                <a:solidFill>
                  <a:srgbClr val="FFFFFF"/>
                </a:solidFill>
                <a:latin typeface="+mn-lt"/>
              </a:rPr>
              <a:t>and other</a:t>
            </a:r>
            <a:r>
              <a:rPr lang="en-US" dirty="0">
                <a:latin typeface="+mn-lt"/>
              </a:rPr>
              <a:t> </a:t>
            </a:r>
            <a:r>
              <a:rPr lang="en-US" dirty="0">
                <a:solidFill>
                  <a:srgbClr val="FF0000"/>
                </a:solidFill>
                <a:latin typeface="+mn-lt"/>
              </a:rPr>
              <a:t>media of communication</a:t>
            </a:r>
            <a:r>
              <a:rPr lang="en-US" dirty="0">
                <a:solidFill>
                  <a:schemeClr val="bg1"/>
                </a:solidFill>
                <a:latin typeface="+mn-lt"/>
              </a:rPr>
              <a:t>;</a:t>
            </a:r>
          </a:p>
          <a:p>
            <a:endParaRPr lang="en-US" dirty="0"/>
          </a:p>
        </p:txBody>
      </p:sp>
      <p:pic>
        <p:nvPicPr>
          <p:cNvPr id="4" name="Picture 3" descr="Flag_of_Canad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28020" y="4415693"/>
            <a:ext cx="3581094" cy="1804872"/>
          </a:xfrm>
          <a:prstGeom prst="rect">
            <a:avLst/>
          </a:prstGeom>
        </p:spPr>
      </p:pic>
    </p:spTree>
    <p:extLst>
      <p:ext uri="{BB962C8B-B14F-4D97-AF65-F5344CB8AC3E}">
        <p14:creationId xmlns:p14="http://schemas.microsoft.com/office/powerpoint/2010/main" val="39548273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7494"/>
            <a:ext cx="8686800" cy="1016000"/>
          </a:xfrm>
        </p:spPr>
        <p:txBody>
          <a:bodyPr>
            <a:noAutofit/>
          </a:bodyPr>
          <a:lstStyle/>
          <a:p>
            <a:r>
              <a:rPr lang="en-US" b="1" dirty="0" smtClean="0">
                <a:solidFill>
                  <a:srgbClr val="FFFF00"/>
                </a:solidFill>
                <a:latin typeface="+mn-lt"/>
              </a:rPr>
              <a:t>U.S. Constitution, 1</a:t>
            </a:r>
            <a:r>
              <a:rPr lang="en-US" b="1" baseline="30000" dirty="0" smtClean="0">
                <a:solidFill>
                  <a:srgbClr val="FFFF00"/>
                </a:solidFill>
                <a:latin typeface="+mn-lt"/>
              </a:rPr>
              <a:t>st</a:t>
            </a:r>
            <a:r>
              <a:rPr lang="en-US" b="1" dirty="0" smtClean="0">
                <a:solidFill>
                  <a:srgbClr val="FFFF00"/>
                </a:solidFill>
                <a:latin typeface="+mn-lt"/>
              </a:rPr>
              <a:t> Amendment</a:t>
            </a:r>
            <a:endParaRPr lang="en-US" b="1" dirty="0">
              <a:solidFill>
                <a:srgbClr val="FFFF00"/>
              </a:solidFill>
              <a:latin typeface="+mn-lt"/>
            </a:endParaRPr>
          </a:p>
        </p:txBody>
      </p:sp>
      <p:sp>
        <p:nvSpPr>
          <p:cNvPr id="3" name="Content Placeholder 2"/>
          <p:cNvSpPr>
            <a:spLocks noGrp="1"/>
          </p:cNvSpPr>
          <p:nvPr>
            <p:ph sz="quarter" idx="10"/>
          </p:nvPr>
        </p:nvSpPr>
        <p:spPr>
          <a:xfrm>
            <a:off x="457200" y="1063494"/>
            <a:ext cx="8229600" cy="4662640"/>
          </a:xfrm>
        </p:spPr>
        <p:txBody>
          <a:bodyPr/>
          <a:lstStyle/>
          <a:p>
            <a:pPr marL="0" indent="0">
              <a:buNone/>
            </a:pPr>
            <a:r>
              <a:rPr lang="en-US" sz="3200" dirty="0" smtClean="0">
                <a:solidFill>
                  <a:srgbClr val="FFFFFF"/>
                </a:solidFill>
                <a:latin typeface="+mn-lt"/>
              </a:rPr>
              <a:t>“Congress </a:t>
            </a:r>
            <a:r>
              <a:rPr lang="en-US" sz="3200" dirty="0">
                <a:solidFill>
                  <a:srgbClr val="FFFFFF"/>
                </a:solidFill>
                <a:latin typeface="+mn-lt"/>
              </a:rPr>
              <a:t>shall make </a:t>
            </a:r>
            <a:r>
              <a:rPr lang="en-US" sz="3200" dirty="0">
                <a:solidFill>
                  <a:srgbClr val="FF0000"/>
                </a:solidFill>
                <a:latin typeface="+mn-lt"/>
              </a:rPr>
              <a:t>no law</a:t>
            </a:r>
            <a:r>
              <a:rPr lang="en-US" sz="3200" dirty="0">
                <a:solidFill>
                  <a:srgbClr val="FFFFFF"/>
                </a:solidFill>
                <a:latin typeface="+mn-lt"/>
              </a:rPr>
              <a:t> respecting an establishment of religion, or prohibiting the free exercise thereof; or </a:t>
            </a:r>
            <a:r>
              <a:rPr lang="en-US" sz="3200" dirty="0">
                <a:solidFill>
                  <a:srgbClr val="FF0000"/>
                </a:solidFill>
                <a:latin typeface="+mn-lt"/>
              </a:rPr>
              <a:t>abridging</a:t>
            </a:r>
            <a:r>
              <a:rPr lang="en-US" sz="3200" dirty="0">
                <a:latin typeface="+mn-lt"/>
              </a:rPr>
              <a:t> </a:t>
            </a:r>
            <a:r>
              <a:rPr lang="en-US" sz="3200" dirty="0">
                <a:solidFill>
                  <a:srgbClr val="FFFFFF"/>
                </a:solidFill>
                <a:latin typeface="+mn-lt"/>
              </a:rPr>
              <a:t>the</a:t>
            </a:r>
            <a:r>
              <a:rPr lang="en-US" sz="3200" dirty="0">
                <a:latin typeface="+mn-lt"/>
              </a:rPr>
              <a:t> </a:t>
            </a:r>
            <a:r>
              <a:rPr lang="en-US" sz="3200" dirty="0">
                <a:solidFill>
                  <a:srgbClr val="FF0000"/>
                </a:solidFill>
                <a:latin typeface="+mn-lt"/>
              </a:rPr>
              <a:t>freedom of speech</a:t>
            </a:r>
            <a:r>
              <a:rPr lang="en-US" sz="3200" dirty="0">
                <a:solidFill>
                  <a:schemeClr val="bg1"/>
                </a:solidFill>
                <a:latin typeface="+mn-lt"/>
              </a:rPr>
              <a:t>, or of the press; or the right of the people peaceably to assemble, and to petition the Government for a redress of grievances</a:t>
            </a:r>
            <a:r>
              <a:rPr lang="en-US" sz="3200" dirty="0" smtClean="0">
                <a:solidFill>
                  <a:schemeClr val="bg1"/>
                </a:solidFill>
                <a:latin typeface="+mn-lt"/>
              </a:rPr>
              <a:t>.”</a:t>
            </a:r>
            <a:endParaRPr lang="en-US" sz="3200" dirty="0">
              <a:solidFill>
                <a:schemeClr val="bg1"/>
              </a:solidFill>
              <a:latin typeface="+mn-lt"/>
            </a:endParaRPr>
          </a:p>
          <a:p>
            <a:endParaRPr lang="en-US" dirty="0"/>
          </a:p>
        </p:txBody>
      </p:sp>
      <p:pic>
        <p:nvPicPr>
          <p:cNvPr id="4" name="Picture 3" descr="Flag_of_the_United_Stat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25811" y="3849077"/>
            <a:ext cx="4295123" cy="2267826"/>
          </a:xfrm>
          <a:prstGeom prst="rect">
            <a:avLst/>
          </a:prstGeom>
        </p:spPr>
      </p:pic>
    </p:spTree>
    <p:extLst>
      <p:ext uri="{BB962C8B-B14F-4D97-AF65-F5344CB8AC3E}">
        <p14:creationId xmlns:p14="http://schemas.microsoft.com/office/powerpoint/2010/main" val="17251357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r>
              <a:rPr lang="en-US" sz="3200" b="1" dirty="0" smtClean="0">
                <a:solidFill>
                  <a:srgbClr val="FFFF00"/>
                </a:solidFill>
                <a:latin typeface="+mn-lt"/>
              </a:rPr>
              <a:t>   The Universal Declaration of Human Rights</a:t>
            </a:r>
            <a:endParaRPr lang="en-US" sz="3200" b="1" dirty="0">
              <a:solidFill>
                <a:srgbClr val="FFFF00"/>
              </a:solidFill>
              <a:latin typeface="+mn-lt"/>
            </a:endParaRPr>
          </a:p>
        </p:txBody>
      </p:sp>
      <p:sp>
        <p:nvSpPr>
          <p:cNvPr id="3" name="Content Placeholder 2"/>
          <p:cNvSpPr>
            <a:spLocks noGrp="1"/>
          </p:cNvSpPr>
          <p:nvPr>
            <p:ph sz="quarter" idx="10"/>
          </p:nvPr>
        </p:nvSpPr>
        <p:spPr>
          <a:xfrm>
            <a:off x="254000" y="1016000"/>
            <a:ext cx="8733692" cy="4710134"/>
          </a:xfrm>
        </p:spPr>
        <p:txBody>
          <a:bodyPr>
            <a:normAutofit/>
          </a:bodyPr>
          <a:lstStyle/>
          <a:p>
            <a:pPr marL="0" indent="0">
              <a:buNone/>
            </a:pPr>
            <a:r>
              <a:rPr lang="en-US" sz="2800" dirty="0">
                <a:solidFill>
                  <a:srgbClr val="FFFF00"/>
                </a:solidFill>
              </a:rPr>
              <a:t>Article 18</a:t>
            </a:r>
            <a:r>
              <a:rPr lang="en-US" sz="2800" dirty="0" smtClean="0">
                <a:solidFill>
                  <a:srgbClr val="FFFF00"/>
                </a:solidFill>
              </a:rPr>
              <a:t>. </a:t>
            </a:r>
            <a:r>
              <a:rPr lang="en-US" sz="2800" dirty="0" smtClean="0">
                <a:solidFill>
                  <a:srgbClr val="FFFFFF"/>
                </a:solidFill>
              </a:rPr>
              <a:t>Everyone </a:t>
            </a:r>
            <a:r>
              <a:rPr lang="en-US" sz="2800" dirty="0">
                <a:solidFill>
                  <a:srgbClr val="FFFFFF"/>
                </a:solidFill>
              </a:rPr>
              <a:t>has the right to freedom of </a:t>
            </a:r>
            <a:r>
              <a:rPr lang="en-US" sz="2800" dirty="0">
                <a:solidFill>
                  <a:srgbClr val="FF0000"/>
                </a:solidFill>
              </a:rPr>
              <a:t>thought</a:t>
            </a:r>
            <a:r>
              <a:rPr lang="en-US" sz="2800" dirty="0"/>
              <a:t>, </a:t>
            </a:r>
            <a:r>
              <a:rPr lang="en-US" sz="2800" dirty="0">
                <a:solidFill>
                  <a:srgbClr val="FF0000"/>
                </a:solidFill>
              </a:rPr>
              <a:t>conscience</a:t>
            </a:r>
            <a:r>
              <a:rPr lang="en-US" sz="2800" dirty="0"/>
              <a:t> </a:t>
            </a:r>
            <a:r>
              <a:rPr lang="en-US" sz="2800" dirty="0">
                <a:solidFill>
                  <a:schemeClr val="bg1"/>
                </a:solidFill>
              </a:rPr>
              <a:t>and</a:t>
            </a:r>
            <a:r>
              <a:rPr lang="en-US" sz="2800" dirty="0"/>
              <a:t> </a:t>
            </a:r>
            <a:r>
              <a:rPr lang="en-US" sz="2800" dirty="0">
                <a:solidFill>
                  <a:schemeClr val="accent4">
                    <a:lumMod val="60000"/>
                    <a:lumOff val="40000"/>
                  </a:schemeClr>
                </a:solidFill>
              </a:rPr>
              <a:t>religion</a:t>
            </a:r>
            <a:r>
              <a:rPr lang="en-US" sz="2800" dirty="0">
                <a:solidFill>
                  <a:srgbClr val="FFFFFF"/>
                </a:solidFill>
              </a:rPr>
              <a:t>; this right includes freedom to change his religion or belief, and freedom, either alone or in community with others and in public or private, to manifest his religion or belief in teaching, practice, worship and observance.</a:t>
            </a:r>
          </a:p>
          <a:p>
            <a:pPr marL="0" indent="0">
              <a:buNone/>
            </a:pPr>
            <a:r>
              <a:rPr lang="en-US" sz="2800" dirty="0" smtClean="0">
                <a:solidFill>
                  <a:srgbClr val="FFFF00"/>
                </a:solidFill>
              </a:rPr>
              <a:t>Article </a:t>
            </a:r>
            <a:r>
              <a:rPr lang="en-US" sz="2800" dirty="0">
                <a:solidFill>
                  <a:srgbClr val="FFFF00"/>
                </a:solidFill>
              </a:rPr>
              <a:t>19</a:t>
            </a:r>
            <a:r>
              <a:rPr lang="en-US" sz="2800" dirty="0" smtClean="0">
                <a:solidFill>
                  <a:srgbClr val="FFFF00"/>
                </a:solidFill>
              </a:rPr>
              <a:t>. </a:t>
            </a:r>
            <a:r>
              <a:rPr lang="en-US" sz="2800" dirty="0" smtClean="0">
                <a:solidFill>
                  <a:srgbClr val="FFFFFF"/>
                </a:solidFill>
              </a:rPr>
              <a:t>Everyone </a:t>
            </a:r>
            <a:r>
              <a:rPr lang="en-US" sz="2800" dirty="0">
                <a:solidFill>
                  <a:srgbClr val="FFFFFF"/>
                </a:solidFill>
              </a:rPr>
              <a:t>has the right to freedom of </a:t>
            </a:r>
            <a:r>
              <a:rPr lang="en-US" sz="2800" dirty="0">
                <a:solidFill>
                  <a:srgbClr val="FF0000"/>
                </a:solidFill>
              </a:rPr>
              <a:t>opinion</a:t>
            </a:r>
            <a:r>
              <a:rPr lang="en-US" sz="2800" dirty="0">
                <a:solidFill>
                  <a:srgbClr val="FFFFFF"/>
                </a:solidFill>
              </a:rPr>
              <a:t> and </a:t>
            </a:r>
            <a:r>
              <a:rPr lang="en-US" sz="2800" dirty="0">
                <a:solidFill>
                  <a:srgbClr val="FF0000"/>
                </a:solidFill>
              </a:rPr>
              <a:t>expression</a:t>
            </a:r>
            <a:r>
              <a:rPr lang="en-US" sz="2800" dirty="0">
                <a:solidFill>
                  <a:srgbClr val="FFFFFF"/>
                </a:solidFill>
              </a:rPr>
              <a:t>; this right includes freedom to hold </a:t>
            </a:r>
            <a:r>
              <a:rPr lang="en-US" sz="2800" dirty="0">
                <a:solidFill>
                  <a:srgbClr val="FF0000"/>
                </a:solidFill>
              </a:rPr>
              <a:t>opinions</a:t>
            </a:r>
            <a:r>
              <a:rPr lang="en-US" sz="2800" dirty="0"/>
              <a:t> </a:t>
            </a:r>
            <a:r>
              <a:rPr lang="en-US" sz="2800" dirty="0">
                <a:solidFill>
                  <a:srgbClr val="FFFFFF"/>
                </a:solidFill>
              </a:rPr>
              <a:t>without interference and to </a:t>
            </a:r>
            <a:r>
              <a:rPr lang="en-US" sz="2800" dirty="0">
                <a:solidFill>
                  <a:srgbClr val="FF0000"/>
                </a:solidFill>
              </a:rPr>
              <a:t>seek, receive and impart information and ideas through any media </a:t>
            </a:r>
            <a:r>
              <a:rPr lang="en-US" sz="2800" dirty="0">
                <a:solidFill>
                  <a:schemeClr val="bg1"/>
                </a:solidFill>
              </a:rPr>
              <a:t>and regardless of frontiers.</a:t>
            </a:r>
          </a:p>
        </p:txBody>
      </p:sp>
      <p:pic>
        <p:nvPicPr>
          <p:cNvPr id="4" name="Content Placeholder 3" descr="Flag_of_the_United_Nations.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1754" y="4786922"/>
            <a:ext cx="2598121" cy="1431495"/>
          </a:xfrm>
          <a:prstGeom prst="rect">
            <a:avLst/>
          </a:prstGeom>
        </p:spPr>
      </p:pic>
    </p:spTree>
    <p:extLst>
      <p:ext uri="{BB962C8B-B14F-4D97-AF65-F5344CB8AC3E}">
        <p14:creationId xmlns:p14="http://schemas.microsoft.com/office/powerpoint/2010/main" val="24900262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fontScale="90000"/>
          </a:bodyPr>
          <a:lstStyle/>
          <a:p>
            <a:r>
              <a:rPr lang="en-US" dirty="0" smtClean="0"/>
              <a:t> </a:t>
            </a:r>
            <a:r>
              <a:rPr lang="en-US" sz="3600" b="1" dirty="0" smtClean="0">
                <a:solidFill>
                  <a:srgbClr val="FFFF00"/>
                </a:solidFill>
                <a:latin typeface="+mn-lt"/>
              </a:rPr>
              <a:t>Closest to establishing a “Right to </a:t>
            </a:r>
            <a:r>
              <a:rPr lang="en-US" sz="3600" b="1" dirty="0" err="1" smtClean="0">
                <a:solidFill>
                  <a:srgbClr val="FFFF00"/>
                </a:solidFill>
                <a:latin typeface="+mn-lt"/>
              </a:rPr>
              <a:t>CREAtE</a:t>
            </a:r>
            <a:r>
              <a:rPr lang="en-US" sz="3600" b="1" dirty="0" smtClean="0">
                <a:solidFill>
                  <a:srgbClr val="FFFF00"/>
                </a:solidFill>
                <a:latin typeface="+mn-lt"/>
              </a:rPr>
              <a:t>”?</a:t>
            </a:r>
            <a:endParaRPr lang="en-US" sz="3600" b="1" dirty="0">
              <a:solidFill>
                <a:srgbClr val="FFFF00"/>
              </a:solidFill>
              <a:latin typeface="+mn-lt"/>
            </a:endParaRPr>
          </a:p>
        </p:txBody>
      </p:sp>
      <p:sp>
        <p:nvSpPr>
          <p:cNvPr id="3" name="Content Placeholder 2"/>
          <p:cNvSpPr>
            <a:spLocks noGrp="1"/>
          </p:cNvSpPr>
          <p:nvPr>
            <p:ph sz="quarter" idx="10"/>
          </p:nvPr>
        </p:nvSpPr>
        <p:spPr>
          <a:xfrm>
            <a:off x="457200" y="1016000"/>
            <a:ext cx="8229600" cy="4710134"/>
          </a:xfrm>
        </p:spPr>
        <p:txBody>
          <a:bodyPr>
            <a:normAutofit/>
          </a:bodyPr>
          <a:lstStyle/>
          <a:p>
            <a:pPr marL="0" indent="0">
              <a:buNone/>
            </a:pPr>
            <a:r>
              <a:rPr lang="en-US" sz="3200" b="1" dirty="0" smtClean="0">
                <a:solidFill>
                  <a:schemeClr val="bg1"/>
                </a:solidFill>
                <a:latin typeface="+mn-lt"/>
              </a:rPr>
              <a:t>“Girls Lean Back Everywhere: The Law of Obscenity and the Assault on Genius” - </a:t>
            </a:r>
            <a:r>
              <a:rPr lang="en-US" sz="3200" b="1" dirty="0" smtClean="0">
                <a:solidFill>
                  <a:schemeClr val="accent2"/>
                </a:solidFill>
                <a:latin typeface="+mn-lt"/>
              </a:rPr>
              <a:t>Edward De </a:t>
            </a:r>
            <a:r>
              <a:rPr lang="en-US" sz="3200" b="1" dirty="0" err="1" smtClean="0">
                <a:solidFill>
                  <a:schemeClr val="accent2"/>
                </a:solidFill>
                <a:latin typeface="+mn-lt"/>
              </a:rPr>
              <a:t>Grazia</a:t>
            </a:r>
            <a:endParaRPr lang="en-US" sz="3200" b="1" dirty="0" smtClean="0">
              <a:solidFill>
                <a:schemeClr val="accent2"/>
              </a:solidFill>
              <a:latin typeface="+mn-lt"/>
            </a:endParaRPr>
          </a:p>
          <a:p>
            <a:pPr marL="0" indent="0">
              <a:buNone/>
            </a:pPr>
            <a:endParaRPr lang="en-US" sz="3200" b="1" dirty="0">
              <a:solidFill>
                <a:schemeClr val="accent2"/>
              </a:solidFill>
              <a:latin typeface="+mn-lt"/>
            </a:endParaRPr>
          </a:p>
          <a:p>
            <a:pPr marL="0" indent="0">
              <a:buNone/>
            </a:pPr>
            <a:r>
              <a:rPr lang="en-US" sz="4400" b="1" dirty="0" smtClean="0">
                <a:solidFill>
                  <a:srgbClr val="CCFFCC"/>
                </a:solidFill>
                <a:latin typeface="+mn-lt"/>
              </a:rPr>
              <a:t>Query: </a:t>
            </a:r>
            <a:r>
              <a:rPr lang="en-US" sz="4400" b="1" dirty="0" smtClean="0">
                <a:solidFill>
                  <a:schemeClr val="accent5"/>
                </a:solidFill>
                <a:latin typeface="+mn-lt"/>
              </a:rPr>
              <a:t>Is all</a:t>
            </a:r>
          </a:p>
          <a:p>
            <a:pPr marL="0" indent="0">
              <a:buNone/>
            </a:pPr>
            <a:r>
              <a:rPr lang="en-US" sz="4400" b="1" dirty="0" smtClean="0">
                <a:solidFill>
                  <a:schemeClr val="accent5"/>
                </a:solidFill>
                <a:latin typeface="+mn-lt"/>
              </a:rPr>
              <a:t>Art political?</a:t>
            </a:r>
          </a:p>
        </p:txBody>
      </p:sp>
      <p:pic>
        <p:nvPicPr>
          <p:cNvPr id="5" name="Picture 4" descr="ur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00261" y="2050258"/>
            <a:ext cx="2517913" cy="3988773"/>
          </a:xfrm>
          <a:prstGeom prst="rect">
            <a:avLst/>
          </a:prstGeom>
        </p:spPr>
      </p:pic>
    </p:spTree>
    <p:extLst>
      <p:ext uri="{BB962C8B-B14F-4D97-AF65-F5344CB8AC3E}">
        <p14:creationId xmlns:p14="http://schemas.microsoft.com/office/powerpoint/2010/main" val="4980763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3399"/>
            <a:ext cx="8229600" cy="1016000"/>
          </a:xfrm>
        </p:spPr>
        <p:txBody>
          <a:bodyPr>
            <a:normAutofit/>
          </a:bodyPr>
          <a:lstStyle/>
          <a:p>
            <a:r>
              <a:rPr lang="en-US" sz="4400" b="1" dirty="0" smtClean="0">
                <a:solidFill>
                  <a:srgbClr val="FFFF00"/>
                </a:solidFill>
                <a:latin typeface="+mn-lt"/>
              </a:rPr>
              <a:t>The point being…</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169399"/>
            <a:ext cx="8686800" cy="4834659"/>
          </a:xfrm>
        </p:spPr>
        <p:txBody>
          <a:bodyPr>
            <a:noAutofit/>
          </a:bodyPr>
          <a:lstStyle/>
          <a:p>
            <a:pPr marL="0" indent="0">
              <a:buNone/>
            </a:pPr>
            <a:r>
              <a:rPr lang="en-US" sz="4000" dirty="0" smtClean="0">
                <a:solidFill>
                  <a:schemeClr val="bg1"/>
                </a:solidFill>
                <a:latin typeface="+mn-lt"/>
                <a:cs typeface="Lucida Console"/>
              </a:rPr>
              <a:t>We are back to:</a:t>
            </a:r>
            <a:endParaRPr lang="en-US" sz="4000" dirty="0">
              <a:solidFill>
                <a:schemeClr val="bg1"/>
              </a:solidFill>
              <a:latin typeface="+mn-lt"/>
              <a:cs typeface="Lucida Console"/>
            </a:endParaRPr>
          </a:p>
          <a:p>
            <a:pPr marL="742950" indent="-742950">
              <a:buAutoNum type="arabicPeriod"/>
            </a:pPr>
            <a:r>
              <a:rPr lang="en-US" sz="4000" b="1" dirty="0" smtClean="0">
                <a:solidFill>
                  <a:srgbClr val="FFFF00"/>
                </a:solidFill>
                <a:latin typeface="+mn-lt"/>
                <a:cs typeface="Lucida Console"/>
              </a:rPr>
              <a:t>Boyden</a:t>
            </a:r>
            <a:r>
              <a:rPr lang="en-US" sz="4000" dirty="0" smtClean="0">
                <a:solidFill>
                  <a:schemeClr val="bg1"/>
                </a:solidFill>
                <a:latin typeface="+mn-lt"/>
                <a:cs typeface="Lucida Console"/>
              </a:rPr>
              <a:t> – games are “systems” that need the creative acts of gamers (otherwise no copyright)</a:t>
            </a:r>
          </a:p>
          <a:p>
            <a:pPr marL="742950" indent="-742950">
              <a:buAutoNum type="arabicPeriod"/>
            </a:pPr>
            <a:r>
              <a:rPr lang="en-US" sz="4000" dirty="0" smtClean="0">
                <a:solidFill>
                  <a:srgbClr val="BB1C32"/>
                </a:solidFill>
                <a:latin typeface="+mn-lt"/>
                <a:cs typeface="Lucida Console"/>
              </a:rPr>
              <a:t>McLuhan</a:t>
            </a:r>
            <a:r>
              <a:rPr lang="en-US" sz="4000" dirty="0" smtClean="0">
                <a:solidFill>
                  <a:schemeClr val="bg1"/>
                </a:solidFill>
                <a:latin typeface="+mn-lt"/>
                <a:cs typeface="Lucida Console"/>
              </a:rPr>
              <a:t> – games as “social reaction”</a:t>
            </a:r>
          </a:p>
          <a:p>
            <a:pPr marL="742950" indent="-742950">
              <a:buAutoNum type="arabicPeriod"/>
            </a:pPr>
            <a:r>
              <a:rPr lang="en-US" sz="4000" dirty="0" smtClean="0">
                <a:solidFill>
                  <a:schemeClr val="accent5"/>
                </a:solidFill>
                <a:latin typeface="+mn-lt"/>
                <a:cs typeface="Lucida Console"/>
              </a:rPr>
              <a:t>“Connector”</a:t>
            </a:r>
            <a:r>
              <a:rPr lang="en-US" sz="4000" dirty="0" smtClean="0">
                <a:solidFill>
                  <a:schemeClr val="bg1"/>
                </a:solidFill>
                <a:latin typeface="+mn-lt"/>
                <a:cs typeface="Lucida Console"/>
              </a:rPr>
              <a:t> – </a:t>
            </a:r>
            <a:r>
              <a:rPr lang="en-US" sz="4000" dirty="0" smtClean="0">
                <a:solidFill>
                  <a:srgbClr val="92D050"/>
                </a:solidFill>
                <a:latin typeface="+mn-lt"/>
                <a:cs typeface="Lucida Console"/>
              </a:rPr>
              <a:t>creativity neither arises nor has its destiny in isolation  </a:t>
            </a:r>
            <a:endParaRPr lang="en-US" sz="4000" dirty="0">
              <a:solidFill>
                <a:srgbClr val="92D050"/>
              </a:solidFill>
              <a:latin typeface="+mn-lt"/>
              <a:cs typeface="Lucida Console"/>
            </a:endParaRPr>
          </a:p>
        </p:txBody>
      </p:sp>
    </p:spTree>
    <p:extLst>
      <p:ext uri="{BB962C8B-B14F-4D97-AF65-F5344CB8AC3E}">
        <p14:creationId xmlns:p14="http://schemas.microsoft.com/office/powerpoint/2010/main" val="11344273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616517" cy="1016000"/>
          </a:xfrm>
        </p:spPr>
        <p:txBody>
          <a:bodyPr>
            <a:normAutofit/>
          </a:bodyPr>
          <a:lstStyle/>
          <a:p>
            <a:r>
              <a:rPr lang="en-US" b="1" dirty="0" smtClean="0">
                <a:solidFill>
                  <a:srgbClr val="FF0000"/>
                </a:solidFill>
              </a:rPr>
              <a:t>Let’s Talk About </a:t>
            </a:r>
            <a:r>
              <a:rPr lang="is-IS" b="1" dirty="0">
                <a:solidFill>
                  <a:schemeClr val="bg1"/>
                </a:solidFill>
              </a:rPr>
              <a:t>Mods. </a:t>
            </a:r>
            <a:r>
              <a:rPr lang="is-IS" b="1" dirty="0" smtClean="0">
                <a:solidFill>
                  <a:srgbClr val="FFFF00"/>
                </a:solidFill>
              </a:rPr>
              <a:t>Really</a:t>
            </a:r>
            <a:r>
              <a:rPr lang="is-IS" b="1" dirty="0">
                <a:solidFill>
                  <a:schemeClr val="bg1"/>
                </a:solidFill>
              </a:rPr>
              <a:t>.</a:t>
            </a:r>
            <a:endParaRPr lang="en-US" b="1" dirty="0">
              <a:solidFill>
                <a:schemeClr val="bg1"/>
              </a:solidFill>
              <a:latin typeface="+mn-lt"/>
            </a:endParaRPr>
          </a:p>
        </p:txBody>
      </p:sp>
      <p:pic>
        <p:nvPicPr>
          <p:cNvPr id="4" name="Content Placeholder 3" descr="250px-Grand_Prix_Legends_Coverart.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853" r="-1028"/>
          <a:stretch/>
        </p:blipFill>
        <p:spPr>
          <a:xfrm>
            <a:off x="457200" y="1181998"/>
            <a:ext cx="3792422" cy="4318000"/>
          </a:xfrm>
        </p:spPr>
      </p:pic>
      <p:pic>
        <p:nvPicPr>
          <p:cNvPr id="5" name="Picture 4"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2527" y="1016000"/>
            <a:ext cx="3400569" cy="2560274"/>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81166" y="3809517"/>
            <a:ext cx="4158661" cy="2336639"/>
          </a:xfrm>
          <a:prstGeom prst="rect">
            <a:avLst/>
          </a:prstGeom>
        </p:spPr>
      </p:pic>
    </p:spTree>
    <p:extLst>
      <p:ext uri="{BB962C8B-B14F-4D97-AF65-F5344CB8AC3E}">
        <p14:creationId xmlns:p14="http://schemas.microsoft.com/office/powerpoint/2010/main" val="468857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0" y="0"/>
            <a:ext cx="7469050" cy="1342593"/>
          </a:xfrm>
        </p:spPr>
        <p:txBody>
          <a:bodyPr>
            <a:noAutofit/>
          </a:bodyPr>
          <a:lstStyle/>
          <a:p>
            <a:r>
              <a:rPr lang="en-US" b="1" dirty="0" smtClean="0">
                <a:solidFill>
                  <a:schemeClr val="bg1"/>
                </a:solidFill>
                <a:latin typeface="+mn-lt"/>
              </a:rPr>
              <a:t>More hours of </a:t>
            </a:r>
            <a:r>
              <a:rPr lang="en-US" b="1" dirty="0" err="1" smtClean="0">
                <a:solidFill>
                  <a:schemeClr val="bg1"/>
                </a:solidFill>
                <a:latin typeface="+mn-lt"/>
              </a:rPr>
              <a:t>labour</a:t>
            </a:r>
            <a:r>
              <a:rPr lang="en-US" b="1" dirty="0" smtClean="0">
                <a:solidFill>
                  <a:schemeClr val="bg1"/>
                </a:solidFill>
                <a:latin typeface="+mn-lt"/>
              </a:rPr>
              <a:t>: </a:t>
            </a:r>
            <a:br>
              <a:rPr lang="en-US" b="1" dirty="0" smtClean="0">
                <a:solidFill>
                  <a:schemeClr val="bg1"/>
                </a:solidFill>
                <a:latin typeface="+mn-lt"/>
              </a:rPr>
            </a:br>
            <a:r>
              <a:rPr lang="en-US" b="1" dirty="0" smtClean="0">
                <a:solidFill>
                  <a:srgbClr val="FFFF00"/>
                </a:solidFill>
                <a:latin typeface="+mn-lt"/>
              </a:rPr>
              <a:t>Developer or </a:t>
            </a:r>
            <a:r>
              <a:rPr lang="en-US" b="1" dirty="0" err="1" smtClean="0">
                <a:solidFill>
                  <a:srgbClr val="FFFF00"/>
                </a:solidFill>
                <a:latin typeface="+mn-lt"/>
              </a:rPr>
              <a:t>Modders</a:t>
            </a:r>
            <a:r>
              <a:rPr lang="en-US" b="1" dirty="0" smtClean="0">
                <a:solidFill>
                  <a:srgbClr val="FF0000"/>
                </a:solidFill>
                <a:latin typeface="+mn-lt"/>
              </a:rPr>
              <a:t>? </a:t>
            </a:r>
            <a:endParaRPr lang="en-US" b="1" dirty="0">
              <a:solidFill>
                <a:srgbClr val="FF0000"/>
              </a:solidFill>
              <a:latin typeface="+mn-lt"/>
            </a:endParaRPr>
          </a:p>
        </p:txBody>
      </p:sp>
      <p:pic>
        <p:nvPicPr>
          <p:cNvPr id="4" name="Content Placeholder 3" descr="Screen Shot 2016-03-17 at 9.18.16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492" r="-66"/>
          <a:stretch/>
        </p:blipFill>
        <p:spPr>
          <a:xfrm>
            <a:off x="1217750" y="1408133"/>
            <a:ext cx="6944452" cy="4488789"/>
          </a:xfrm>
        </p:spPr>
      </p:pic>
    </p:spTree>
    <p:extLst>
      <p:ext uri="{BB962C8B-B14F-4D97-AF65-F5344CB8AC3E}">
        <p14:creationId xmlns:p14="http://schemas.microsoft.com/office/powerpoint/2010/main" val="964736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3-27 at 2.18.49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295" r="-92"/>
          <a:stretch/>
        </p:blipFill>
        <p:spPr>
          <a:xfrm>
            <a:off x="1217749" y="347901"/>
            <a:ext cx="6695386" cy="5378233"/>
          </a:xfrm>
        </p:spPr>
      </p:pic>
    </p:spTree>
    <p:extLst>
      <p:ext uri="{BB962C8B-B14F-4D97-AF65-F5344CB8AC3E}">
        <p14:creationId xmlns:p14="http://schemas.microsoft.com/office/powerpoint/2010/main" val="83080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25093" y="663522"/>
            <a:ext cx="7846315" cy="4462760"/>
          </a:xfrm>
          <a:prstGeom prst="rect">
            <a:avLst/>
          </a:prstGeom>
          <a:noFill/>
        </p:spPr>
        <p:txBody>
          <a:bodyPr wrap="none" lIns="91440" tIns="45720" rIns="91440" bIns="45720">
            <a:spAutoFit/>
          </a:bodyPr>
          <a:lstStyle/>
          <a:p>
            <a:pPr algn="ctr"/>
            <a:r>
              <a:rPr lang="en-CA" sz="14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News of </a:t>
            </a:r>
          </a:p>
          <a:p>
            <a:pPr algn="ctr"/>
            <a:r>
              <a:rPr lang="en-CA" sz="14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Week</a:t>
            </a:r>
            <a:endParaRPr lang="en-CA" sz="14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0858041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10639" y="783772"/>
            <a:ext cx="8098972" cy="5152772"/>
          </a:xfrm>
        </p:spPr>
        <p:txBody>
          <a:bodyPr>
            <a:noAutofit/>
          </a:bodyPr>
          <a:lstStyle/>
          <a:p>
            <a:pPr marL="0" indent="0" algn="ctr">
              <a:buNone/>
            </a:pPr>
            <a:r>
              <a:rPr lang="en-US" sz="7200" dirty="0" smtClean="0">
                <a:solidFill>
                  <a:srgbClr val="FFFFFF"/>
                </a:solidFill>
              </a:rPr>
              <a:t>Revealing contradictions</a:t>
            </a:r>
            <a:r>
              <a:rPr lang="en-CA" sz="7200" b="1" dirty="0" smtClean="0">
                <a:solidFill>
                  <a:schemeClr val="accent5"/>
                </a:solidFill>
              </a:rPr>
              <a:t> </a:t>
            </a:r>
            <a:r>
              <a:rPr lang="en-CA" sz="7200" b="1" dirty="0">
                <a:solidFill>
                  <a:schemeClr val="accent5"/>
                </a:solidFill>
              </a:rPr>
              <a:t>Manifest in Video Game Worlds </a:t>
            </a:r>
            <a:endParaRPr lang="en-US" sz="7200" dirty="0" smtClean="0">
              <a:solidFill>
                <a:srgbClr val="FFFFFF"/>
              </a:solidFill>
            </a:endParaRPr>
          </a:p>
          <a:p>
            <a:pPr marL="0" indent="0" algn="ctr">
              <a:buNone/>
            </a:pPr>
            <a:r>
              <a:rPr lang="en-US" sz="7200" dirty="0" smtClean="0">
                <a:solidFill>
                  <a:srgbClr val="FFFFFF"/>
                </a:solidFill>
                <a:latin typeface="+mn-lt"/>
                <a:sym typeface="Wingdings"/>
              </a:rPr>
              <a:t>   </a:t>
            </a:r>
            <a:r>
              <a:rPr lang="en-US" sz="7200" dirty="0" smtClean="0">
                <a:solidFill>
                  <a:srgbClr val="FFFF00"/>
                </a:solidFill>
                <a:latin typeface="+mn-lt"/>
                <a:sym typeface="Wingdings"/>
              </a:rPr>
              <a:t></a:t>
            </a:r>
            <a:endParaRPr lang="en-US" sz="7200" dirty="0">
              <a:solidFill>
                <a:srgbClr val="FFFF00"/>
              </a:solidFill>
              <a:latin typeface="+mn-lt"/>
            </a:endParaRPr>
          </a:p>
        </p:txBody>
      </p:sp>
    </p:spTree>
    <p:extLst>
      <p:ext uri="{BB962C8B-B14F-4D97-AF65-F5344CB8AC3E}">
        <p14:creationId xmlns:p14="http://schemas.microsoft.com/office/powerpoint/2010/main" val="383180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587423" cy="1641584"/>
          </a:xfrm>
        </p:spPr>
        <p:txBody>
          <a:bodyPr>
            <a:noAutofit/>
          </a:bodyPr>
          <a:lstStyle/>
          <a:p>
            <a:r>
              <a:rPr lang="en-CA" sz="4400" b="1" dirty="0">
                <a:solidFill>
                  <a:srgbClr val="FFFF00"/>
                </a:solidFill>
              </a:rPr>
              <a:t>Legal Contradictions</a:t>
            </a:r>
            <a:r>
              <a:rPr lang="en-CA" sz="4400" b="1" dirty="0">
                <a:solidFill>
                  <a:schemeClr val="accent5"/>
                </a:solidFill>
              </a:rPr>
              <a:t> Manifest in Video Game Worlds </a:t>
            </a:r>
            <a:r>
              <a:rPr lang="en-CA" sz="4400" b="1" dirty="0">
                <a:solidFill>
                  <a:srgbClr val="FF0000"/>
                </a:solidFill>
              </a:rPr>
              <a:t># </a:t>
            </a:r>
            <a:r>
              <a:rPr lang="en-CA" sz="4400" b="1" dirty="0" smtClean="0">
                <a:solidFill>
                  <a:srgbClr val="FF0000"/>
                </a:solidFill>
              </a:rPr>
              <a:t>1</a:t>
            </a:r>
            <a:endParaRPr lang="en-US" sz="4400" dirty="0">
              <a:solidFill>
                <a:srgbClr val="FF0000"/>
              </a:solidFill>
              <a:latin typeface="+mn-lt"/>
            </a:endParaRPr>
          </a:p>
        </p:txBody>
      </p:sp>
      <p:sp>
        <p:nvSpPr>
          <p:cNvPr id="3" name="Content Placeholder 2"/>
          <p:cNvSpPr>
            <a:spLocks noGrp="1"/>
          </p:cNvSpPr>
          <p:nvPr>
            <p:ph sz="quarter" idx="10"/>
          </p:nvPr>
        </p:nvSpPr>
        <p:spPr>
          <a:xfrm>
            <a:off x="457200" y="1836236"/>
            <a:ext cx="8229600" cy="4067178"/>
          </a:xfrm>
        </p:spPr>
        <p:txBody>
          <a:bodyPr>
            <a:normAutofit/>
          </a:bodyPr>
          <a:lstStyle/>
          <a:p>
            <a:pPr marL="0" indent="0">
              <a:lnSpc>
                <a:spcPct val="90000"/>
              </a:lnSpc>
              <a:buNone/>
            </a:pPr>
            <a:r>
              <a:rPr lang="en-US" sz="4800" dirty="0">
                <a:solidFill>
                  <a:srgbClr val="FFFFFF"/>
                </a:solidFill>
                <a:latin typeface="+mn-lt"/>
              </a:rPr>
              <a:t>The characterization of the copyright in digital works as </a:t>
            </a:r>
            <a:r>
              <a:rPr lang="en-US" sz="4800" dirty="0">
                <a:solidFill>
                  <a:schemeClr val="accent5"/>
                </a:solidFill>
                <a:latin typeface="+mn-lt"/>
              </a:rPr>
              <a:t>“property” </a:t>
            </a:r>
            <a:r>
              <a:rPr lang="en-US" sz="4800" dirty="0">
                <a:solidFill>
                  <a:srgbClr val="FFFF00"/>
                </a:solidFill>
                <a:latin typeface="+mn-lt"/>
              </a:rPr>
              <a:t>often </a:t>
            </a:r>
            <a:r>
              <a:rPr lang="en-US" sz="4800" dirty="0">
                <a:solidFill>
                  <a:schemeClr val="bg1"/>
                </a:solidFill>
                <a:latin typeface="+mn-lt"/>
              </a:rPr>
              <a:t>seems</a:t>
            </a:r>
            <a:r>
              <a:rPr lang="en-US" sz="4800" dirty="0">
                <a:solidFill>
                  <a:srgbClr val="FFFF00"/>
                </a:solidFill>
                <a:latin typeface="+mn-lt"/>
              </a:rPr>
              <a:t> to be more about politics and </a:t>
            </a:r>
            <a:r>
              <a:rPr lang="en-US" sz="4800" dirty="0" smtClean="0">
                <a:solidFill>
                  <a:srgbClr val="FFFF00"/>
                </a:solidFill>
                <a:latin typeface="+mn-lt"/>
              </a:rPr>
              <a:t>patriarchy</a:t>
            </a:r>
            <a:r>
              <a:rPr lang="en-US" sz="4800" dirty="0" smtClean="0">
                <a:solidFill>
                  <a:srgbClr val="FFFFFF"/>
                </a:solidFill>
                <a:latin typeface="+mn-lt"/>
              </a:rPr>
              <a:t>. </a:t>
            </a:r>
            <a:endParaRPr lang="en-US" sz="4800" dirty="0">
              <a:latin typeface="+mn-lt"/>
            </a:endParaRPr>
          </a:p>
        </p:txBody>
      </p:sp>
      <p:sp>
        <p:nvSpPr>
          <p:cNvPr id="4" name="TextBox 3"/>
          <p:cNvSpPr txBox="1"/>
          <p:nvPr/>
        </p:nvSpPr>
        <p:spPr>
          <a:xfrm>
            <a:off x="5084188" y="5067357"/>
            <a:ext cx="2194431" cy="1118255"/>
          </a:xfrm>
          <a:prstGeom prst="rect">
            <a:avLst/>
          </a:prstGeom>
          <a:noFill/>
        </p:spPr>
        <p:txBody>
          <a:bodyPr wrap="none" rtlCol="0">
            <a:spAutoFit/>
          </a:bodyPr>
          <a:lstStyle/>
          <a:p>
            <a:pPr>
              <a:lnSpc>
                <a:spcPct val="80000"/>
              </a:lnSpc>
              <a:spcBef>
                <a:spcPct val="20000"/>
              </a:spcBef>
            </a:pPr>
            <a:r>
              <a:rPr lang="en-US" sz="8000" b="1" dirty="0">
                <a:solidFill>
                  <a:srgbClr val="FF0000"/>
                </a:solidFill>
                <a:sym typeface="Wingdings"/>
              </a:rPr>
              <a:t></a:t>
            </a:r>
            <a:endParaRPr lang="en-US" sz="8000" b="1" dirty="0">
              <a:solidFill>
                <a:srgbClr val="FF0000"/>
              </a:solidFill>
            </a:endParaRPr>
          </a:p>
        </p:txBody>
      </p:sp>
    </p:spTree>
    <p:extLst>
      <p:ext uri="{BB962C8B-B14F-4D97-AF65-F5344CB8AC3E}">
        <p14:creationId xmlns:p14="http://schemas.microsoft.com/office/powerpoint/2010/main" val="1957009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41" y="1"/>
            <a:ext cx="8675359" cy="1391603"/>
          </a:xfrm>
        </p:spPr>
        <p:txBody>
          <a:bodyPr>
            <a:noAutofit/>
          </a:bodyPr>
          <a:lstStyle/>
          <a:p>
            <a:r>
              <a:rPr lang="en-US" sz="3600" b="1" dirty="0" smtClean="0">
                <a:solidFill>
                  <a:srgbClr val="FFFF00"/>
                </a:solidFill>
                <a:latin typeface="+mn-lt"/>
              </a:rPr>
              <a:t/>
            </a:r>
            <a:br>
              <a:rPr lang="en-US" sz="3600" b="1" dirty="0" smtClean="0">
                <a:solidFill>
                  <a:srgbClr val="FFFF00"/>
                </a:solidFill>
                <a:latin typeface="+mn-lt"/>
              </a:rPr>
            </a:br>
            <a:r>
              <a:rPr lang="en-US" sz="3600" b="1" dirty="0" smtClean="0">
                <a:solidFill>
                  <a:srgbClr val="FFFF00"/>
                </a:solidFill>
                <a:latin typeface="+mn-lt"/>
              </a:rPr>
              <a:t>“Copyright” </a:t>
            </a:r>
            <a:r>
              <a:rPr lang="en-US" sz="3600" b="1" dirty="0" smtClean="0">
                <a:solidFill>
                  <a:schemeClr val="accent5"/>
                </a:solidFill>
                <a:latin typeface="+mn-lt"/>
              </a:rPr>
              <a:t>as property</a:t>
            </a:r>
            <a:r>
              <a:rPr lang="en-US" sz="3600" b="1" dirty="0" smtClean="0">
                <a:solidFill>
                  <a:srgbClr val="FFFF00"/>
                </a:solidFill>
                <a:latin typeface="+mn-lt"/>
              </a:rPr>
              <a:t> can seem confusing and contradictory </a:t>
            </a:r>
            <a:br>
              <a:rPr lang="en-US" sz="3600" b="1" dirty="0" smtClean="0">
                <a:solidFill>
                  <a:srgbClr val="FFFF00"/>
                </a:solidFill>
                <a:latin typeface="+mn-lt"/>
              </a:rPr>
            </a:br>
            <a:endParaRPr lang="en-US" sz="3600" b="1" i="1" dirty="0">
              <a:solidFill>
                <a:schemeClr val="bg1"/>
              </a:solidFill>
              <a:latin typeface="+mn-lt"/>
            </a:endParaRPr>
          </a:p>
        </p:txBody>
      </p:sp>
      <p:sp>
        <p:nvSpPr>
          <p:cNvPr id="3" name="Content Placeholder 2"/>
          <p:cNvSpPr>
            <a:spLocks noGrp="1"/>
          </p:cNvSpPr>
          <p:nvPr>
            <p:ph sz="quarter" idx="10"/>
          </p:nvPr>
        </p:nvSpPr>
        <p:spPr>
          <a:xfrm>
            <a:off x="468640" y="1391604"/>
            <a:ext cx="8675359" cy="4878567"/>
          </a:xfrm>
        </p:spPr>
        <p:txBody>
          <a:bodyPr>
            <a:normAutofit/>
          </a:bodyPr>
          <a:lstStyle/>
          <a:p>
            <a:pPr marL="0" indent="0">
              <a:lnSpc>
                <a:spcPct val="100000"/>
              </a:lnSpc>
              <a:buNone/>
            </a:pPr>
            <a:r>
              <a:rPr lang="en-CA" sz="3200" b="1" i="1" dirty="0">
                <a:solidFill>
                  <a:schemeClr val="bg1"/>
                </a:solidFill>
              </a:rPr>
              <a:t>Copyright Act </a:t>
            </a:r>
            <a:r>
              <a:rPr lang="en-CA" sz="3200" i="1" dirty="0">
                <a:solidFill>
                  <a:schemeClr val="bg1"/>
                </a:solidFill>
              </a:rPr>
              <a:t>(R.S.C., 1985, c. C-42)</a:t>
            </a:r>
            <a:endParaRPr lang="en-CA" sz="3200" b="1" dirty="0" smtClean="0">
              <a:solidFill>
                <a:schemeClr val="bg1"/>
              </a:solidFill>
              <a:latin typeface="+mn-lt"/>
            </a:endParaRPr>
          </a:p>
          <a:p>
            <a:pPr marL="0" indent="0">
              <a:lnSpc>
                <a:spcPct val="100000"/>
              </a:lnSpc>
              <a:buNone/>
            </a:pPr>
            <a:r>
              <a:rPr lang="en-CA" sz="3200" b="1" dirty="0" smtClean="0">
                <a:solidFill>
                  <a:schemeClr val="bg1"/>
                </a:solidFill>
                <a:latin typeface="+mn-lt"/>
              </a:rPr>
              <a:t>3</a:t>
            </a:r>
            <a:r>
              <a:rPr lang="en-CA" sz="3200" dirty="0">
                <a:solidFill>
                  <a:schemeClr val="bg1"/>
                </a:solidFill>
                <a:latin typeface="+mn-lt"/>
              </a:rPr>
              <a:t> </a:t>
            </a:r>
            <a:r>
              <a:rPr lang="en-CA" sz="3200" b="1" dirty="0">
                <a:solidFill>
                  <a:schemeClr val="bg1"/>
                </a:solidFill>
                <a:latin typeface="+mn-lt"/>
              </a:rPr>
              <a:t>(1)</a:t>
            </a:r>
            <a:r>
              <a:rPr lang="en-CA" sz="3200" dirty="0">
                <a:solidFill>
                  <a:schemeClr val="bg1"/>
                </a:solidFill>
                <a:latin typeface="+mn-lt"/>
              </a:rPr>
              <a:t> For the purposes of this Act, </a:t>
            </a:r>
            <a:r>
              <a:rPr lang="en-CA" sz="3200" b="1" i="1" dirty="0">
                <a:solidFill>
                  <a:schemeClr val="bg1"/>
                </a:solidFill>
                <a:latin typeface="+mn-lt"/>
              </a:rPr>
              <a:t>copyright</a:t>
            </a:r>
            <a:r>
              <a:rPr lang="en-CA" sz="3200" dirty="0">
                <a:solidFill>
                  <a:schemeClr val="bg1"/>
                </a:solidFill>
                <a:latin typeface="+mn-lt"/>
              </a:rPr>
              <a:t>, in relation to a work, means the </a:t>
            </a:r>
            <a:r>
              <a:rPr lang="en-CA" sz="3200" dirty="0">
                <a:solidFill>
                  <a:schemeClr val="accent5"/>
                </a:solidFill>
                <a:latin typeface="+mn-lt"/>
              </a:rPr>
              <a:t>sole right to produce or reproduce</a:t>
            </a:r>
            <a:r>
              <a:rPr lang="en-CA" sz="3200" dirty="0">
                <a:solidFill>
                  <a:schemeClr val="bg1"/>
                </a:solidFill>
                <a:latin typeface="+mn-lt"/>
              </a:rPr>
              <a:t> the work or any substantial part thereof in any material form whatever, to perform the work or any substantial part thereof in public or, if the work is unpublished, to publish the work or any substantial part </a:t>
            </a:r>
            <a:r>
              <a:rPr lang="en-CA" sz="3200" dirty="0" smtClean="0">
                <a:solidFill>
                  <a:schemeClr val="bg1"/>
                </a:solidFill>
                <a:latin typeface="+mn-lt"/>
              </a:rPr>
              <a:t>thereof </a:t>
            </a:r>
            <a:r>
              <a:rPr lang="is-IS" sz="3200" dirty="0" smtClean="0">
                <a:solidFill>
                  <a:schemeClr val="bg1"/>
                </a:solidFill>
                <a:latin typeface="+mn-lt"/>
              </a:rPr>
              <a:t>…</a:t>
            </a:r>
            <a:endParaRPr lang="en-CA" sz="3200" dirty="0">
              <a:solidFill>
                <a:schemeClr val="bg1"/>
              </a:solidFill>
              <a:latin typeface="+mn-lt"/>
            </a:endParaRPr>
          </a:p>
          <a:p>
            <a:pPr marL="0" indent="0">
              <a:buNone/>
            </a:pPr>
            <a:endParaRPr lang="en-US" sz="2800" dirty="0">
              <a:solidFill>
                <a:schemeClr val="bg1"/>
              </a:solidFill>
              <a:latin typeface="+mn-lt"/>
            </a:endParaRPr>
          </a:p>
        </p:txBody>
      </p:sp>
    </p:spTree>
    <p:extLst>
      <p:ext uri="{BB962C8B-B14F-4D97-AF65-F5344CB8AC3E}">
        <p14:creationId xmlns:p14="http://schemas.microsoft.com/office/powerpoint/2010/main" val="5923054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8641" y="643617"/>
            <a:ext cx="8229600" cy="5626554"/>
          </a:xfrm>
        </p:spPr>
        <p:txBody>
          <a:bodyPr>
            <a:noAutofit/>
          </a:bodyPr>
          <a:lstStyle/>
          <a:p>
            <a:pPr marL="514350" indent="-514350">
              <a:buFont typeface="+mj-lt"/>
              <a:buAutoNum type="arabicPeriod"/>
            </a:pPr>
            <a:r>
              <a:rPr lang="en-US" sz="4000" dirty="0" smtClean="0">
                <a:solidFill>
                  <a:schemeClr val="bg1"/>
                </a:solidFill>
                <a:latin typeface="+mn-lt"/>
              </a:rPr>
              <a:t>Perhaps more helpful if copyright thought of in terms of </a:t>
            </a:r>
            <a:r>
              <a:rPr lang="en-US" sz="4000" dirty="0" smtClean="0">
                <a:solidFill>
                  <a:schemeClr val="accent5"/>
                </a:solidFill>
                <a:latin typeface="+mn-lt"/>
              </a:rPr>
              <a:t>common or state property which returns to the public domain</a:t>
            </a:r>
            <a:r>
              <a:rPr lang="en-US" sz="4000" dirty="0" smtClean="0">
                <a:solidFill>
                  <a:schemeClr val="bg1"/>
                </a:solidFill>
                <a:latin typeface="+mn-lt"/>
              </a:rPr>
              <a:t>, but rarely contextualized that way.</a:t>
            </a:r>
          </a:p>
          <a:p>
            <a:pPr marL="514350" indent="-514350">
              <a:buFont typeface="+mj-lt"/>
              <a:buAutoNum type="arabicPeriod"/>
            </a:pPr>
            <a:r>
              <a:rPr lang="en-CA" sz="4000" dirty="0">
                <a:solidFill>
                  <a:schemeClr val="bg1"/>
                </a:solidFill>
                <a:latin typeface="+mn-lt"/>
              </a:rPr>
              <a:t>Nor does it necessarily mean that the term “property” which already applies to a great diversity of things </a:t>
            </a:r>
            <a:r>
              <a:rPr lang="en-CA" sz="4000" dirty="0">
                <a:solidFill>
                  <a:schemeClr val="accent5"/>
                </a:solidFill>
                <a:latin typeface="+mn-lt"/>
              </a:rPr>
              <a:t>could </a:t>
            </a:r>
            <a:r>
              <a:rPr lang="en-CA" sz="4000" dirty="0" smtClean="0">
                <a:solidFill>
                  <a:schemeClr val="accent5"/>
                </a:solidFill>
                <a:latin typeface="+mn-lt"/>
              </a:rPr>
              <a:t>not be </a:t>
            </a:r>
            <a:r>
              <a:rPr lang="en-CA" sz="4000" dirty="0">
                <a:solidFill>
                  <a:schemeClr val="accent5"/>
                </a:solidFill>
                <a:latin typeface="+mn-lt"/>
              </a:rPr>
              <a:t>“</a:t>
            </a:r>
            <a:r>
              <a:rPr lang="en-CA" sz="4000" dirty="0" smtClean="0">
                <a:solidFill>
                  <a:schemeClr val="accent5"/>
                </a:solidFill>
                <a:latin typeface="+mn-lt"/>
              </a:rPr>
              <a:t>stretched </a:t>
            </a:r>
            <a:r>
              <a:rPr lang="en-CA" sz="4000" dirty="0">
                <a:solidFill>
                  <a:schemeClr val="accent5"/>
                </a:solidFill>
                <a:latin typeface="+mn-lt"/>
              </a:rPr>
              <a:t>to fit</a:t>
            </a:r>
            <a:r>
              <a:rPr lang="en-CA" sz="4000" dirty="0">
                <a:solidFill>
                  <a:schemeClr val="bg1"/>
                </a:solidFill>
                <a:latin typeface="+mn-lt"/>
              </a:rPr>
              <a:t>”. </a:t>
            </a:r>
            <a:endParaRPr lang="en-US" sz="4000" dirty="0">
              <a:solidFill>
                <a:schemeClr val="bg1"/>
              </a:solidFill>
              <a:latin typeface="+mn-lt"/>
            </a:endParaRPr>
          </a:p>
        </p:txBody>
      </p:sp>
    </p:spTree>
    <p:extLst>
      <p:ext uri="{BB962C8B-B14F-4D97-AF65-F5344CB8AC3E}">
        <p14:creationId xmlns:p14="http://schemas.microsoft.com/office/powerpoint/2010/main" val="1290254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81"/>
            <a:ext cx="8686800" cy="1552073"/>
          </a:xfrm>
        </p:spPr>
        <p:txBody>
          <a:bodyPr>
            <a:noAutofit/>
          </a:bodyPr>
          <a:lstStyle/>
          <a:p>
            <a:r>
              <a:rPr lang="en-US" sz="4400" b="1" dirty="0" smtClean="0">
                <a:solidFill>
                  <a:srgbClr val="FFFF00"/>
                </a:solidFill>
                <a:latin typeface="+mn-lt"/>
              </a:rPr>
              <a:t>All of which is exacerbated by</a:t>
            </a:r>
            <a:r>
              <a:rPr lang="is-IS" sz="4400" b="1" dirty="0" smtClean="0">
                <a:solidFill>
                  <a:srgbClr val="FFFF00"/>
                </a:solidFill>
                <a:latin typeface="+mn-lt"/>
              </a:rPr>
              <a:t>…</a:t>
            </a:r>
            <a:r>
              <a:rPr lang="is-IS" sz="4400" b="1" dirty="0" smtClean="0">
                <a:solidFill>
                  <a:schemeClr val="bg1"/>
                </a:solidFill>
                <a:latin typeface="+mn-lt"/>
              </a:rPr>
              <a:t>a copyright dichtomy</a:t>
            </a:r>
            <a:endParaRPr lang="en-US" sz="4400" b="1" dirty="0">
              <a:solidFill>
                <a:schemeClr val="bg1"/>
              </a:solidFill>
              <a:latin typeface="+mn-lt"/>
            </a:endParaRPr>
          </a:p>
        </p:txBody>
      </p:sp>
      <p:pic>
        <p:nvPicPr>
          <p:cNvPr id="5" name="Content Placeholder 4" descr="Dualism.jpg"/>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a:stretch>
            <a:fillRect/>
          </a:stretch>
        </p:blipFill>
        <p:spPr>
          <a:xfrm>
            <a:off x="457200" y="1565275"/>
            <a:ext cx="8229600" cy="4297363"/>
          </a:xfrm>
        </p:spPr>
      </p:pic>
    </p:spTree>
    <p:extLst>
      <p:ext uri="{BB962C8B-B14F-4D97-AF65-F5344CB8AC3E}">
        <p14:creationId xmlns:p14="http://schemas.microsoft.com/office/powerpoint/2010/main" val="225057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668"/>
            <a:ext cx="8686800" cy="1221566"/>
          </a:xfrm>
        </p:spPr>
        <p:txBody>
          <a:bodyPr>
            <a:normAutofit/>
          </a:bodyPr>
          <a:lstStyle/>
          <a:p>
            <a:r>
              <a:rPr lang="en-US" sz="5400" b="1" dirty="0" smtClean="0">
                <a:solidFill>
                  <a:schemeClr val="bg1"/>
                </a:solidFill>
                <a:latin typeface="+mn-lt"/>
              </a:rPr>
              <a:t>Not </a:t>
            </a:r>
            <a:r>
              <a:rPr lang="en-US" sz="5400" b="1" dirty="0" smtClean="0">
                <a:solidFill>
                  <a:srgbClr val="FFFF00"/>
                </a:solidFill>
                <a:latin typeface="Apple Chancery"/>
                <a:cs typeface="Apple Chancery"/>
              </a:rPr>
              <a:t>Idea</a:t>
            </a:r>
            <a:r>
              <a:rPr lang="en-US" sz="5400" b="1" dirty="0" smtClean="0">
                <a:solidFill>
                  <a:srgbClr val="FF0000"/>
                </a:solidFill>
                <a:latin typeface="Apple Chancery"/>
                <a:cs typeface="Apple Chancery"/>
              </a:rPr>
              <a:t>/</a:t>
            </a:r>
            <a:r>
              <a:rPr lang="en-US" sz="5400" b="1" dirty="0" smtClean="0">
                <a:solidFill>
                  <a:srgbClr val="CCFFCC"/>
                </a:solidFill>
                <a:latin typeface="Apple Chancery"/>
                <a:cs typeface="Apple Chancery"/>
              </a:rPr>
              <a:t>Expression</a:t>
            </a:r>
            <a:endParaRPr lang="en-US" sz="5400" b="1" dirty="0">
              <a:solidFill>
                <a:srgbClr val="CCFFCC"/>
              </a:solidFill>
              <a:latin typeface="Apple Chancery"/>
              <a:cs typeface="Apple Chancery"/>
            </a:endParaRPr>
          </a:p>
        </p:txBody>
      </p:sp>
      <p:sp>
        <p:nvSpPr>
          <p:cNvPr id="3" name="Content Placeholder 2"/>
          <p:cNvSpPr>
            <a:spLocks noGrp="1"/>
          </p:cNvSpPr>
          <p:nvPr>
            <p:ph sz="quarter" idx="10"/>
          </p:nvPr>
        </p:nvSpPr>
        <p:spPr>
          <a:xfrm>
            <a:off x="457200" y="1513371"/>
            <a:ext cx="8686800" cy="4366158"/>
          </a:xfrm>
        </p:spPr>
        <p:txBody>
          <a:bodyPr>
            <a:normAutofit lnSpcReduction="10000"/>
          </a:bodyPr>
          <a:lstStyle/>
          <a:p>
            <a:pPr marL="0" indent="0">
              <a:buNone/>
            </a:pPr>
            <a:r>
              <a:rPr lang="en-US" sz="6000" dirty="0" smtClean="0">
                <a:solidFill>
                  <a:schemeClr val="bg1"/>
                </a:solidFill>
                <a:latin typeface="+mn-lt"/>
              </a:rPr>
              <a:t>But</a:t>
            </a:r>
            <a:r>
              <a:rPr lang="en-US" sz="6000" b="1" dirty="0" smtClean="0">
                <a:solidFill>
                  <a:schemeClr val="bg1"/>
                </a:solidFill>
                <a:latin typeface="+mn-lt"/>
              </a:rPr>
              <a:t> </a:t>
            </a:r>
          </a:p>
          <a:p>
            <a:pPr marL="0" indent="0">
              <a:lnSpc>
                <a:spcPct val="100000"/>
              </a:lnSpc>
              <a:buNone/>
            </a:pPr>
            <a:r>
              <a:rPr lang="en-US" sz="6500" b="1" dirty="0" smtClean="0">
                <a:solidFill>
                  <a:srgbClr val="FFFF00"/>
                </a:solidFill>
                <a:latin typeface="Apple Chancery"/>
                <a:cs typeface="Apple Chancery"/>
              </a:rPr>
              <a:t>Low Creative Threshold</a:t>
            </a:r>
            <a:r>
              <a:rPr lang="en-US" sz="6500" b="1" dirty="0" smtClean="0">
                <a:solidFill>
                  <a:srgbClr val="FF0000"/>
                </a:solidFill>
                <a:latin typeface="Apple Chancery"/>
                <a:cs typeface="Apple Chancery"/>
              </a:rPr>
              <a:t>/</a:t>
            </a:r>
            <a:r>
              <a:rPr lang="en-US" sz="6500" b="1" dirty="0" smtClean="0">
                <a:solidFill>
                  <a:srgbClr val="CCFFCC"/>
                </a:solidFill>
                <a:latin typeface="Apple Chancery"/>
                <a:cs typeface="Apple Chancery"/>
              </a:rPr>
              <a:t>Monopoly Consequences  </a:t>
            </a:r>
          </a:p>
          <a:p>
            <a:pPr marL="0" indent="0">
              <a:lnSpc>
                <a:spcPct val="100000"/>
              </a:lnSpc>
              <a:buNone/>
            </a:pPr>
            <a:r>
              <a:rPr lang="en-US" sz="4000" dirty="0" smtClean="0">
                <a:solidFill>
                  <a:schemeClr val="bg1"/>
                </a:solidFill>
                <a:latin typeface="+mn-lt"/>
                <a:cs typeface="Apple Chancery"/>
              </a:rPr>
              <a:t>( when it comes to derivative rights)                  </a:t>
            </a:r>
            <a:endParaRPr lang="en-US" sz="4000" dirty="0">
              <a:solidFill>
                <a:schemeClr val="bg1"/>
              </a:solidFill>
              <a:latin typeface="+mn-lt"/>
              <a:cs typeface="Apple Chancery"/>
            </a:endParaRPr>
          </a:p>
        </p:txBody>
      </p:sp>
    </p:spTree>
    <p:extLst>
      <p:ext uri="{BB962C8B-B14F-4D97-AF65-F5344CB8AC3E}">
        <p14:creationId xmlns:p14="http://schemas.microsoft.com/office/powerpoint/2010/main" val="2974049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69925"/>
          </a:xfrm>
        </p:spPr>
        <p:txBody>
          <a:bodyPr>
            <a:normAutofit/>
          </a:bodyPr>
          <a:lstStyle/>
          <a:p>
            <a:r>
              <a:rPr lang="en-US" b="1" dirty="0" smtClean="0">
                <a:solidFill>
                  <a:srgbClr val="FF0000"/>
                </a:solidFill>
              </a:rPr>
              <a:t>And further exacerbated by </a:t>
            </a:r>
            <a:br>
              <a:rPr lang="en-US" b="1" dirty="0" smtClean="0">
                <a:solidFill>
                  <a:srgbClr val="FF0000"/>
                </a:solidFill>
              </a:rPr>
            </a:br>
            <a:r>
              <a:rPr lang="en-US" b="1" dirty="0" smtClean="0">
                <a:solidFill>
                  <a:srgbClr val="FFFF00"/>
                </a:solidFill>
              </a:rPr>
              <a:t>the Romantic Author Construct</a:t>
            </a:r>
            <a:endParaRPr lang="en-US" dirty="0"/>
          </a:p>
        </p:txBody>
      </p:sp>
      <p:pic>
        <p:nvPicPr>
          <p:cNvPr id="4" name="Content Placeholder 3" descr="9781848448391.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1958"/>
          <a:stretch/>
        </p:blipFill>
        <p:spPr>
          <a:xfrm>
            <a:off x="3200944" y="1670050"/>
            <a:ext cx="2818222" cy="4210050"/>
          </a:xfrm>
        </p:spPr>
      </p:pic>
    </p:spTree>
    <p:extLst>
      <p:ext uri="{BB962C8B-B14F-4D97-AF65-F5344CB8AC3E}">
        <p14:creationId xmlns:p14="http://schemas.microsoft.com/office/powerpoint/2010/main" val="1290363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632" y="-1"/>
            <a:ext cx="8220540" cy="1443789"/>
          </a:xfrm>
        </p:spPr>
        <p:txBody>
          <a:bodyPr>
            <a:noAutofit/>
          </a:bodyPr>
          <a:lstStyle/>
          <a:p>
            <a:r>
              <a:rPr lang="en-US" sz="4400" b="1" dirty="0" smtClean="0">
                <a:solidFill>
                  <a:schemeClr val="bg1"/>
                </a:solidFill>
                <a:latin typeface="+mn-lt"/>
              </a:rPr>
              <a:t>Consequences: </a:t>
            </a:r>
            <a:r>
              <a:rPr lang="en-US" sz="4400" b="1" dirty="0" smtClean="0">
                <a:solidFill>
                  <a:srgbClr val="FFFF00"/>
                </a:solidFill>
                <a:latin typeface="+mn-lt"/>
              </a:rPr>
              <a:t>Copyright </a:t>
            </a:r>
            <a:r>
              <a:rPr lang="en-US" sz="4400" b="1" dirty="0" smtClean="0">
                <a:solidFill>
                  <a:srgbClr val="4BACC6"/>
                </a:solidFill>
                <a:latin typeface="+mn-lt"/>
              </a:rPr>
              <a:t>as property </a:t>
            </a:r>
            <a:r>
              <a:rPr lang="en-US" sz="4400" b="1" dirty="0" smtClean="0">
                <a:solidFill>
                  <a:srgbClr val="FFFF00"/>
                </a:solidFill>
                <a:latin typeface="+mn-lt"/>
              </a:rPr>
              <a:t>can be misogynistic</a:t>
            </a:r>
            <a:endParaRPr lang="en-US" sz="4400" b="1" dirty="0">
              <a:solidFill>
                <a:srgbClr val="FFFF00"/>
              </a:solidFill>
              <a:latin typeface="+mn-lt"/>
            </a:endParaRPr>
          </a:p>
        </p:txBody>
      </p:sp>
      <p:pic>
        <p:nvPicPr>
          <p:cNvPr id="4" name="Content Placeholder 3" descr="Screen Shot 2016-02-03 at 2.08.15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36" r="-308"/>
          <a:stretch/>
        </p:blipFill>
        <p:spPr>
          <a:xfrm>
            <a:off x="2209348" y="1498029"/>
            <a:ext cx="5126818" cy="4415312"/>
          </a:xfrm>
        </p:spPr>
      </p:pic>
    </p:spTree>
    <p:extLst>
      <p:ext uri="{BB962C8B-B14F-4D97-AF65-F5344CB8AC3E}">
        <p14:creationId xmlns:p14="http://schemas.microsoft.com/office/powerpoint/2010/main" val="18445022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03"/>
            <a:ext cx="9144000" cy="1121182"/>
          </a:xfrm>
        </p:spPr>
        <p:txBody>
          <a:bodyPr>
            <a:noAutofit/>
          </a:bodyPr>
          <a:lstStyle/>
          <a:p>
            <a:r>
              <a:rPr lang="en-US" b="1" dirty="0" smtClean="0">
                <a:solidFill>
                  <a:srgbClr val="FFFF00"/>
                </a:solidFill>
                <a:latin typeface="+mn-lt"/>
              </a:rPr>
              <a:t>  Not to mention </a:t>
            </a:r>
            <a:r>
              <a:rPr lang="en-US" b="1" dirty="0" smtClean="0">
                <a:solidFill>
                  <a:schemeClr val="bg1"/>
                </a:solidFill>
                <a:latin typeface="+mn-lt"/>
              </a:rPr>
              <a:t>racist </a:t>
            </a:r>
            <a:r>
              <a:rPr lang="en-US" b="1" dirty="0" smtClean="0">
                <a:solidFill>
                  <a:srgbClr val="FFFF00"/>
                </a:solidFill>
                <a:latin typeface="+mn-lt"/>
              </a:rPr>
              <a:t>&amp; </a:t>
            </a:r>
            <a:r>
              <a:rPr lang="en-US" b="1" dirty="0" smtClean="0">
                <a:solidFill>
                  <a:schemeClr val="bg1"/>
                </a:solidFill>
                <a:latin typeface="+mn-lt"/>
              </a:rPr>
              <a:t>colonialist</a:t>
            </a:r>
            <a:r>
              <a:rPr lang="is-IS" b="1" dirty="0" smtClean="0">
                <a:solidFill>
                  <a:srgbClr val="FFFF00"/>
                </a:solidFill>
                <a:latin typeface="+mn-lt"/>
              </a:rPr>
              <a:t>..</a:t>
            </a:r>
            <a:endParaRPr lang="en-US" b="1" dirty="0">
              <a:solidFill>
                <a:srgbClr val="FFFF00"/>
              </a:solidFill>
              <a:latin typeface="+mn-lt"/>
            </a:endParaRPr>
          </a:p>
        </p:txBody>
      </p:sp>
      <p:pic>
        <p:nvPicPr>
          <p:cNvPr id="4" name="Content Placeholder 3" descr="Screen Shot 2016-02-03 at 4.38.02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430" r="224"/>
          <a:stretch/>
        </p:blipFill>
        <p:spPr>
          <a:xfrm>
            <a:off x="2641600" y="1320800"/>
            <a:ext cx="4120165" cy="4511040"/>
          </a:xfrm>
        </p:spPr>
      </p:pic>
    </p:spTree>
    <p:extLst>
      <p:ext uri="{BB962C8B-B14F-4D97-AF65-F5344CB8AC3E}">
        <p14:creationId xmlns:p14="http://schemas.microsoft.com/office/powerpoint/2010/main" val="16224007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2-03 at 4.32.41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893" r="-171"/>
          <a:stretch/>
        </p:blipFill>
        <p:spPr>
          <a:xfrm>
            <a:off x="789410" y="617863"/>
            <a:ext cx="7439681" cy="5228885"/>
          </a:xfrm>
        </p:spPr>
      </p:pic>
    </p:spTree>
    <p:extLst>
      <p:ext uri="{BB962C8B-B14F-4D97-AF65-F5344CB8AC3E}">
        <p14:creationId xmlns:p14="http://schemas.microsoft.com/office/powerpoint/2010/main" val="1088850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2374269" y="249238"/>
            <a:ext cx="4395461" cy="5629275"/>
          </a:xfrm>
        </p:spPr>
      </p:pic>
    </p:spTree>
    <p:extLst>
      <p:ext uri="{BB962C8B-B14F-4D97-AF65-F5344CB8AC3E}">
        <p14:creationId xmlns:p14="http://schemas.microsoft.com/office/powerpoint/2010/main" val="1283059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653468"/>
          </a:xfrm>
        </p:spPr>
        <p:txBody>
          <a:bodyPr>
            <a:noAutofit/>
          </a:bodyPr>
          <a:lstStyle/>
          <a:p>
            <a:r>
              <a:rPr lang="en-US" sz="4400" b="1" dirty="0" smtClean="0">
                <a:solidFill>
                  <a:schemeClr val="accent5"/>
                </a:solidFill>
              </a:rPr>
              <a:t>“Copyright as Property” </a:t>
            </a:r>
            <a:br>
              <a:rPr lang="en-US" sz="4400" b="1" dirty="0" smtClean="0">
                <a:solidFill>
                  <a:schemeClr val="accent5"/>
                </a:solidFill>
              </a:rPr>
            </a:br>
            <a:r>
              <a:rPr lang="en-US" sz="4400" b="1" dirty="0" smtClean="0">
                <a:solidFill>
                  <a:schemeClr val="accent5"/>
                </a:solidFill>
              </a:rPr>
              <a:t>   </a:t>
            </a:r>
            <a:r>
              <a:rPr lang="en-US" sz="4400" b="1" dirty="0" smtClean="0">
                <a:solidFill>
                  <a:srgbClr val="FFFF00"/>
                </a:solidFill>
              </a:rPr>
              <a:t>can be</a:t>
            </a:r>
            <a:r>
              <a:rPr lang="en-US" sz="4400" b="1" dirty="0" smtClean="0">
                <a:solidFill>
                  <a:srgbClr val="FFFF00"/>
                </a:solidFill>
                <a:latin typeface="+mn-lt"/>
              </a:rPr>
              <a:t> irresponsible </a:t>
            </a:r>
            <a:endParaRPr lang="en-US" sz="4400" b="1" dirty="0">
              <a:solidFill>
                <a:srgbClr val="FFFF00"/>
              </a:solidFill>
              <a:latin typeface="+mn-lt"/>
            </a:endParaRPr>
          </a:p>
        </p:txBody>
      </p:sp>
      <p:sp>
        <p:nvSpPr>
          <p:cNvPr id="3" name="Content Placeholder 2"/>
          <p:cNvSpPr>
            <a:spLocks noGrp="1"/>
          </p:cNvSpPr>
          <p:nvPr>
            <p:ph sz="quarter" idx="10"/>
          </p:nvPr>
        </p:nvSpPr>
        <p:spPr>
          <a:xfrm>
            <a:off x="457199" y="1653468"/>
            <a:ext cx="8552021" cy="4589071"/>
          </a:xfrm>
        </p:spPr>
        <p:txBody>
          <a:bodyPr>
            <a:normAutofit lnSpcReduction="10000"/>
          </a:bodyPr>
          <a:lstStyle/>
          <a:p>
            <a:pPr marL="0" indent="0">
              <a:lnSpc>
                <a:spcPct val="90000"/>
              </a:lnSpc>
              <a:buNone/>
            </a:pPr>
            <a:r>
              <a:rPr lang="en-US" sz="2600" dirty="0" smtClean="0">
                <a:solidFill>
                  <a:srgbClr val="FF0000"/>
                </a:solidFill>
                <a:latin typeface="+mn-lt"/>
              </a:rPr>
              <a:t>“</a:t>
            </a:r>
            <a:r>
              <a:rPr lang="en-US" sz="2600" dirty="0">
                <a:solidFill>
                  <a:srgbClr val="FF0000"/>
                </a:solidFill>
                <a:latin typeface="+mn-lt"/>
              </a:rPr>
              <a:t>[s]</a:t>
            </a:r>
            <a:r>
              <a:rPr lang="en-US" sz="2600" dirty="0" err="1">
                <a:solidFill>
                  <a:srgbClr val="FF0000"/>
                </a:solidFill>
                <a:latin typeface="+mn-lt"/>
              </a:rPr>
              <a:t>tealing</a:t>
            </a:r>
            <a:r>
              <a:rPr lang="en-US" sz="2600" dirty="0">
                <a:solidFill>
                  <a:srgbClr val="FF0000"/>
                </a:solidFill>
                <a:latin typeface="+mn-lt"/>
              </a:rPr>
              <a:t> is stealing whether you use a computer command or a crowbar, and whether you take documents, data or dollars. It is equally harmful to the victim whether you sell what you have stolen or give it away.</a:t>
            </a:r>
            <a:r>
              <a:rPr lang="en-US" sz="2600" dirty="0" smtClean="0">
                <a:solidFill>
                  <a:srgbClr val="FF0000"/>
                </a:solidFill>
                <a:latin typeface="+mn-lt"/>
              </a:rPr>
              <a:t>”</a:t>
            </a:r>
            <a:r>
              <a:rPr lang="en-US" sz="2600" dirty="0" smtClean="0">
                <a:solidFill>
                  <a:schemeClr val="bg1"/>
                </a:solidFill>
                <a:latin typeface="+mn-lt"/>
              </a:rPr>
              <a:t>* </a:t>
            </a:r>
          </a:p>
          <a:p>
            <a:pPr marL="0" indent="0">
              <a:buNone/>
            </a:pPr>
            <a:endParaRPr lang="en-US" sz="2800" b="1"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smtClean="0">
              <a:solidFill>
                <a:schemeClr val="bg1"/>
              </a:solidFill>
            </a:endParaRPr>
          </a:p>
          <a:p>
            <a:pPr marL="0" indent="0">
              <a:buNone/>
            </a:pPr>
            <a:endParaRPr lang="en-US" sz="1400" dirty="0" smtClean="0">
              <a:solidFill>
                <a:schemeClr val="bg1"/>
              </a:solidFill>
            </a:endParaRPr>
          </a:p>
          <a:p>
            <a:pPr marL="0" indent="0">
              <a:buNone/>
            </a:pPr>
            <a:r>
              <a:rPr lang="en-US" sz="1400" dirty="0" smtClean="0">
                <a:solidFill>
                  <a:schemeClr val="bg1"/>
                </a:solidFill>
              </a:rPr>
              <a:t>*The </a:t>
            </a:r>
            <a:r>
              <a:rPr lang="en-US" sz="1400" dirty="0">
                <a:solidFill>
                  <a:schemeClr val="bg1"/>
                </a:solidFill>
              </a:rPr>
              <a:t>United States Attorney’s Office, District of Massachusetts, Press Release, “Alleged Hacker Charged with Stealing over Four Million Documents from MIT Network” (19 July 2011), online: &lt;</a:t>
            </a:r>
            <a:r>
              <a:rPr lang="en-US" sz="1400" dirty="0">
                <a:hlinkClick r:id="rId2"/>
              </a:rPr>
              <a:t>http://www.justice.gov/usao/ma/news/2011/July/SwartzAaronPR.html</a:t>
            </a:r>
            <a:r>
              <a:rPr lang="en-US" sz="1400" dirty="0" smtClean="0">
                <a:solidFill>
                  <a:srgbClr val="FFFFFF"/>
                </a:solidFill>
              </a:rPr>
              <a:t>&gt;</a:t>
            </a:r>
            <a:endParaRPr lang="en-US" sz="1400" dirty="0">
              <a:solidFill>
                <a:srgbClr val="FFFFFF"/>
              </a:solidFill>
            </a:endParaRPr>
          </a:p>
          <a:p>
            <a:pPr marL="0" indent="0">
              <a:buNone/>
            </a:pPr>
            <a:endParaRPr lang="en-US" sz="36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7835" y="3805830"/>
            <a:ext cx="2566565" cy="1341787"/>
          </a:xfrm>
          <a:prstGeom prst="rect">
            <a:avLst/>
          </a:prstGeom>
        </p:spPr>
      </p:pic>
    </p:spTree>
    <p:extLst>
      <p:ext uri="{BB962C8B-B14F-4D97-AF65-F5344CB8AC3E}">
        <p14:creationId xmlns:p14="http://schemas.microsoft.com/office/powerpoint/2010/main" val="15972225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0" y="1473"/>
            <a:ext cx="7071360" cy="1016000"/>
          </a:xfrm>
        </p:spPr>
        <p:txBody>
          <a:bodyPr/>
          <a:lstStyle/>
          <a:p>
            <a:r>
              <a:rPr lang="en-US" b="1" dirty="0" smtClean="0">
                <a:solidFill>
                  <a:srgbClr val="FFFF00"/>
                </a:solidFill>
              </a:rPr>
              <a:t>See</a:t>
            </a:r>
            <a:r>
              <a:rPr lang="is-IS" b="1" dirty="0" smtClean="0">
                <a:solidFill>
                  <a:srgbClr val="FFFF00"/>
                </a:solidFill>
              </a:rPr>
              <a:t>…</a:t>
            </a:r>
            <a:endParaRPr lang="en-US" b="1" dirty="0">
              <a:solidFill>
                <a:srgbClr val="FFFF00"/>
              </a:solidFill>
            </a:endParaRPr>
          </a:p>
        </p:txBody>
      </p:sp>
      <p:pic>
        <p:nvPicPr>
          <p:cNvPr id="4" name="Content Placeholder 3" descr="Screen Shot 2016-03-16 at 10.42.00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344"/>
          <a:stretch/>
        </p:blipFill>
        <p:spPr>
          <a:xfrm>
            <a:off x="1615440" y="1017588"/>
            <a:ext cx="5892800" cy="4865687"/>
          </a:xfrm>
        </p:spPr>
      </p:pic>
    </p:spTree>
    <p:extLst>
      <p:ext uri="{BB962C8B-B14F-4D97-AF65-F5344CB8AC3E}">
        <p14:creationId xmlns:p14="http://schemas.microsoft.com/office/powerpoint/2010/main" val="973659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968" y="87255"/>
            <a:ext cx="8287032" cy="1300878"/>
          </a:xfrm>
        </p:spPr>
        <p:txBody>
          <a:bodyPr>
            <a:noAutofit/>
          </a:bodyPr>
          <a:lstStyle/>
          <a:p>
            <a:r>
              <a:rPr lang="en-CA" b="1" dirty="0">
                <a:solidFill>
                  <a:srgbClr val="FFFF00"/>
                </a:solidFill>
                <a:latin typeface="+mn-lt"/>
              </a:rPr>
              <a:t>Legal </a:t>
            </a:r>
            <a:r>
              <a:rPr lang="en-CA" b="1" dirty="0" smtClean="0">
                <a:solidFill>
                  <a:srgbClr val="FFFF00"/>
                </a:solidFill>
                <a:latin typeface="+mn-lt"/>
              </a:rPr>
              <a:t>Contradictions</a:t>
            </a:r>
            <a:r>
              <a:rPr lang="en-CA" b="1" dirty="0" smtClean="0">
                <a:solidFill>
                  <a:schemeClr val="accent5"/>
                </a:solidFill>
                <a:latin typeface="+mn-lt"/>
              </a:rPr>
              <a:t> </a:t>
            </a:r>
            <a:r>
              <a:rPr lang="en-CA" b="1" dirty="0">
                <a:solidFill>
                  <a:schemeClr val="accent5"/>
                </a:solidFill>
                <a:latin typeface="+mn-lt"/>
              </a:rPr>
              <a:t>Manifest in Video Game Worlds </a:t>
            </a:r>
            <a:r>
              <a:rPr lang="en-CA" b="1" dirty="0" smtClean="0">
                <a:solidFill>
                  <a:srgbClr val="FF0000"/>
                </a:solidFill>
                <a:latin typeface="+mn-lt"/>
              </a:rPr>
              <a:t># 2</a:t>
            </a:r>
            <a:endParaRPr lang="en-US" dirty="0">
              <a:solidFill>
                <a:srgbClr val="FF0000"/>
              </a:solidFill>
              <a:latin typeface="+mn-lt"/>
            </a:endParaRPr>
          </a:p>
        </p:txBody>
      </p:sp>
      <p:sp>
        <p:nvSpPr>
          <p:cNvPr id="3" name="Content Placeholder 2"/>
          <p:cNvSpPr>
            <a:spLocks noGrp="1"/>
          </p:cNvSpPr>
          <p:nvPr>
            <p:ph sz="quarter" idx="10"/>
          </p:nvPr>
        </p:nvSpPr>
        <p:spPr>
          <a:xfrm>
            <a:off x="856968" y="1620934"/>
            <a:ext cx="8053430" cy="4305287"/>
          </a:xfrm>
        </p:spPr>
        <p:txBody>
          <a:bodyPr>
            <a:normAutofit/>
          </a:bodyPr>
          <a:lstStyle/>
          <a:p>
            <a:pPr marL="0" indent="0">
              <a:lnSpc>
                <a:spcPct val="90000"/>
              </a:lnSpc>
              <a:buNone/>
            </a:pPr>
            <a:r>
              <a:rPr lang="en-CA" sz="4000" dirty="0">
                <a:solidFill>
                  <a:schemeClr val="bg1"/>
                </a:solidFill>
                <a:latin typeface="+mn-lt"/>
              </a:rPr>
              <a:t>Copyright concepts such as </a:t>
            </a:r>
            <a:r>
              <a:rPr lang="en-CA" sz="4000" dirty="0">
                <a:solidFill>
                  <a:srgbClr val="FFFF00"/>
                </a:solidFill>
                <a:latin typeface="+mn-lt"/>
              </a:rPr>
              <a:t>fair dealing/fair use fit </a:t>
            </a:r>
            <a:r>
              <a:rPr lang="en-CA" sz="4000" dirty="0" smtClean="0">
                <a:solidFill>
                  <a:srgbClr val="FFFF00"/>
                </a:solidFill>
                <a:latin typeface="+mn-lt"/>
              </a:rPr>
              <a:t>uneasily</a:t>
            </a:r>
            <a:r>
              <a:rPr lang="en-CA" sz="4000" dirty="0" smtClean="0">
                <a:solidFill>
                  <a:srgbClr val="FFFFFF"/>
                </a:solidFill>
                <a:latin typeface="+mn-lt"/>
              </a:rPr>
              <a:t>, </a:t>
            </a:r>
            <a:r>
              <a:rPr lang="en-CA" sz="4000" dirty="0">
                <a:solidFill>
                  <a:srgbClr val="FFFFFF"/>
                </a:solidFill>
                <a:latin typeface="+mn-lt"/>
              </a:rPr>
              <a:t>with the </a:t>
            </a:r>
            <a:r>
              <a:rPr lang="en-CA" sz="4000" dirty="0">
                <a:solidFill>
                  <a:srgbClr val="FFFF00"/>
                </a:solidFill>
                <a:latin typeface="+mn-lt"/>
              </a:rPr>
              <a:t>exclusionary rights </a:t>
            </a:r>
            <a:r>
              <a:rPr lang="en-CA" sz="4000" dirty="0">
                <a:solidFill>
                  <a:srgbClr val="FFFFFF"/>
                </a:solidFill>
                <a:latin typeface="+mn-lt"/>
              </a:rPr>
              <a:t>schemes and memes </a:t>
            </a:r>
            <a:r>
              <a:rPr lang="en-CA" sz="4000" dirty="0">
                <a:solidFill>
                  <a:srgbClr val="FFFF00"/>
                </a:solidFill>
                <a:latin typeface="+mn-lt"/>
              </a:rPr>
              <a:t>core to notions of </a:t>
            </a:r>
            <a:r>
              <a:rPr lang="en-CA" sz="4000" dirty="0" smtClean="0">
                <a:solidFill>
                  <a:srgbClr val="FFFF00"/>
                </a:solidFill>
                <a:latin typeface="+mn-lt"/>
              </a:rPr>
              <a:t>(private) </a:t>
            </a:r>
            <a:r>
              <a:rPr lang="en-CA" sz="4000" dirty="0">
                <a:solidFill>
                  <a:srgbClr val="FFFF00"/>
                </a:solidFill>
                <a:latin typeface="+mn-lt"/>
              </a:rPr>
              <a:t>property</a:t>
            </a:r>
            <a:r>
              <a:rPr lang="en-CA" sz="4000" dirty="0" smtClean="0">
                <a:solidFill>
                  <a:srgbClr val="FFFF00"/>
                </a:solidFill>
                <a:latin typeface="+mn-lt"/>
              </a:rPr>
              <a:t>.</a:t>
            </a:r>
          </a:p>
          <a:p>
            <a:pPr marL="0" indent="0">
              <a:buNone/>
            </a:pPr>
            <a:endParaRPr lang="en-US" sz="3600" dirty="0">
              <a:solidFill>
                <a:schemeClr val="bg1"/>
              </a:solidFill>
              <a:latin typeface="+mn-lt"/>
            </a:endParaRPr>
          </a:p>
        </p:txBody>
      </p:sp>
      <p:pic>
        <p:nvPicPr>
          <p:cNvPr id="4" name="Picture 3"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72471" y="4260856"/>
            <a:ext cx="2379784" cy="1913347"/>
          </a:xfrm>
          <a:prstGeom prst="rect">
            <a:avLst/>
          </a:prstGeom>
        </p:spPr>
      </p:pic>
      <p:sp>
        <p:nvSpPr>
          <p:cNvPr id="6" name="TextBox 5"/>
          <p:cNvSpPr txBox="1"/>
          <p:nvPr/>
        </p:nvSpPr>
        <p:spPr>
          <a:xfrm>
            <a:off x="2484987" y="4602782"/>
            <a:ext cx="2194431" cy="1323439"/>
          </a:xfrm>
          <a:prstGeom prst="rect">
            <a:avLst/>
          </a:prstGeom>
          <a:noFill/>
        </p:spPr>
        <p:txBody>
          <a:bodyPr wrap="none" rtlCol="0">
            <a:spAutoFit/>
          </a:bodyPr>
          <a:lstStyle/>
          <a:p>
            <a:r>
              <a:rPr lang="en-US" sz="8000" b="1" dirty="0">
                <a:solidFill>
                  <a:srgbClr val="FF0000"/>
                </a:solidFill>
                <a:sym typeface="Wingdings"/>
              </a:rPr>
              <a:t></a:t>
            </a:r>
            <a:endParaRPr lang="en-US" sz="8000" b="1" dirty="0">
              <a:solidFill>
                <a:srgbClr val="FF0000"/>
              </a:solidFill>
            </a:endParaRPr>
          </a:p>
        </p:txBody>
      </p:sp>
    </p:spTree>
    <p:extLst>
      <p:ext uri="{BB962C8B-B14F-4D97-AF65-F5344CB8AC3E}">
        <p14:creationId xmlns:p14="http://schemas.microsoft.com/office/powerpoint/2010/main" val="4628850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774" y="106645"/>
            <a:ext cx="8613226" cy="1353110"/>
          </a:xfrm>
        </p:spPr>
        <p:txBody>
          <a:bodyPr>
            <a:noAutofit/>
          </a:bodyPr>
          <a:lstStyle/>
          <a:p>
            <a:r>
              <a:rPr lang="en-US" sz="6000" b="1" dirty="0" smtClean="0">
                <a:solidFill>
                  <a:srgbClr val="FFFF00"/>
                </a:solidFill>
                <a:latin typeface="+mn-lt"/>
              </a:rPr>
              <a:t>Specifically</a:t>
            </a:r>
            <a:r>
              <a:rPr lang="is-IS" sz="6000" b="1" dirty="0" smtClean="0">
                <a:solidFill>
                  <a:srgbClr val="FFFF00"/>
                </a:solidFill>
                <a:latin typeface="+mn-lt"/>
              </a:rPr>
              <a:t>…</a:t>
            </a:r>
            <a:endParaRPr lang="en-US" sz="6000" b="1" dirty="0">
              <a:solidFill>
                <a:srgbClr val="FFFF00"/>
              </a:solidFill>
              <a:latin typeface="+mn-lt"/>
            </a:endParaRPr>
          </a:p>
        </p:txBody>
      </p:sp>
      <p:sp>
        <p:nvSpPr>
          <p:cNvPr id="3" name="Content Placeholder 2"/>
          <p:cNvSpPr>
            <a:spLocks noGrp="1"/>
          </p:cNvSpPr>
          <p:nvPr>
            <p:ph sz="quarter" idx="10"/>
          </p:nvPr>
        </p:nvSpPr>
        <p:spPr>
          <a:xfrm>
            <a:off x="530774" y="1582950"/>
            <a:ext cx="8446001" cy="4343271"/>
          </a:xfrm>
        </p:spPr>
        <p:txBody>
          <a:bodyPr>
            <a:normAutofit/>
          </a:bodyPr>
          <a:lstStyle/>
          <a:p>
            <a:pPr marL="0" indent="0">
              <a:lnSpc>
                <a:spcPct val="90000"/>
              </a:lnSpc>
              <a:buNone/>
            </a:pPr>
            <a:r>
              <a:rPr lang="en-US" sz="4400" dirty="0" smtClean="0">
                <a:solidFill>
                  <a:schemeClr val="bg1"/>
                </a:solidFill>
                <a:latin typeface="+mn-lt"/>
              </a:rPr>
              <a:t>Neither </a:t>
            </a:r>
            <a:r>
              <a:rPr lang="en-US" sz="4400" dirty="0">
                <a:solidFill>
                  <a:schemeClr val="bg1"/>
                </a:solidFill>
                <a:latin typeface="+mn-lt"/>
              </a:rPr>
              <a:t>copyright nor contracts adequately </a:t>
            </a:r>
            <a:r>
              <a:rPr lang="en-US" sz="4400" dirty="0" smtClean="0">
                <a:solidFill>
                  <a:schemeClr val="bg1"/>
                </a:solidFill>
                <a:latin typeface="+mn-lt"/>
              </a:rPr>
              <a:t>accommodate the</a:t>
            </a:r>
            <a:r>
              <a:rPr lang="en-US" sz="4400" dirty="0" smtClean="0">
                <a:solidFill>
                  <a:srgbClr val="FFFF00"/>
                </a:solidFill>
                <a:latin typeface="+mn-lt"/>
              </a:rPr>
              <a:t> </a:t>
            </a:r>
            <a:r>
              <a:rPr lang="en-US" sz="4400" dirty="0">
                <a:solidFill>
                  <a:srgbClr val="FFFF00"/>
                </a:solidFill>
                <a:latin typeface="+mn-lt"/>
              </a:rPr>
              <a:t>real world collaborations between </a:t>
            </a:r>
            <a:r>
              <a:rPr lang="en-US" sz="4400" dirty="0" smtClean="0">
                <a:solidFill>
                  <a:srgbClr val="FFFF00"/>
                </a:solidFill>
                <a:latin typeface="+mn-lt"/>
              </a:rPr>
              <a:t>“creators” </a:t>
            </a:r>
            <a:r>
              <a:rPr lang="en-US" sz="4400" dirty="0">
                <a:solidFill>
                  <a:srgbClr val="FFFF00"/>
                </a:solidFill>
                <a:latin typeface="+mn-lt"/>
              </a:rPr>
              <a:t>and </a:t>
            </a:r>
            <a:r>
              <a:rPr lang="en-US" sz="4400" dirty="0" smtClean="0">
                <a:solidFill>
                  <a:srgbClr val="FFFF00"/>
                </a:solidFill>
                <a:latin typeface="+mn-lt"/>
              </a:rPr>
              <a:t>others (</a:t>
            </a:r>
            <a:r>
              <a:rPr lang="en-US" sz="4400" dirty="0" smtClean="0">
                <a:solidFill>
                  <a:srgbClr val="CCFFCC"/>
                </a:solidFill>
                <a:latin typeface="+mn-lt"/>
              </a:rPr>
              <a:t>users/collaborators</a:t>
            </a:r>
            <a:r>
              <a:rPr lang="en-US" sz="4400" dirty="0" smtClean="0">
                <a:solidFill>
                  <a:srgbClr val="FFFF00"/>
                </a:solidFill>
                <a:latin typeface="+mn-lt"/>
              </a:rPr>
              <a:t>) </a:t>
            </a:r>
            <a:r>
              <a:rPr lang="en-US" sz="4400" dirty="0">
                <a:solidFill>
                  <a:srgbClr val="FFFFFF"/>
                </a:solidFill>
                <a:latin typeface="+mn-lt"/>
              </a:rPr>
              <a:t>in today’s digital world.</a:t>
            </a:r>
            <a:r>
              <a:rPr lang="en-US" sz="4400" dirty="0">
                <a:solidFill>
                  <a:srgbClr val="FFFF00"/>
                </a:solidFill>
                <a:latin typeface="+mn-lt"/>
              </a:rPr>
              <a:t>  </a:t>
            </a:r>
            <a:endParaRPr lang="en-US" sz="4400" dirty="0">
              <a:latin typeface="+mn-lt"/>
            </a:endParaRPr>
          </a:p>
          <a:p>
            <a:pPr marL="0" indent="0">
              <a:buNone/>
            </a:pPr>
            <a:endParaRPr lang="en-US" sz="3600" dirty="0">
              <a:solidFill>
                <a:schemeClr val="bg1"/>
              </a:solidFill>
              <a:latin typeface="+mn-lt"/>
            </a:endParaRPr>
          </a:p>
        </p:txBody>
      </p:sp>
      <p:sp>
        <p:nvSpPr>
          <p:cNvPr id="4" name="TextBox 3"/>
          <p:cNvSpPr txBox="1"/>
          <p:nvPr/>
        </p:nvSpPr>
        <p:spPr>
          <a:xfrm>
            <a:off x="5165917" y="4981107"/>
            <a:ext cx="2194431" cy="1118255"/>
          </a:xfrm>
          <a:prstGeom prst="rect">
            <a:avLst/>
          </a:prstGeom>
          <a:noFill/>
        </p:spPr>
        <p:txBody>
          <a:bodyPr wrap="none" rtlCol="0">
            <a:spAutoFit/>
          </a:bodyPr>
          <a:lstStyle/>
          <a:p>
            <a:pPr>
              <a:lnSpc>
                <a:spcPct val="80000"/>
              </a:lnSpc>
              <a:spcBef>
                <a:spcPct val="20000"/>
              </a:spcBef>
            </a:pPr>
            <a:r>
              <a:rPr lang="en-US" sz="8000" b="1" dirty="0">
                <a:solidFill>
                  <a:srgbClr val="FF0000"/>
                </a:solidFill>
                <a:sym typeface="Wingdings"/>
              </a:rPr>
              <a:t></a:t>
            </a:r>
            <a:endParaRPr lang="en-US" sz="8000" b="1" dirty="0">
              <a:solidFill>
                <a:srgbClr val="FF0000"/>
              </a:solidFill>
            </a:endParaRPr>
          </a:p>
        </p:txBody>
      </p:sp>
    </p:spTree>
    <p:extLst>
      <p:ext uri="{BB962C8B-B14F-4D97-AF65-F5344CB8AC3E}">
        <p14:creationId xmlns:p14="http://schemas.microsoft.com/office/powerpoint/2010/main" val="15235852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62" y="0"/>
            <a:ext cx="8843238" cy="1342593"/>
          </a:xfrm>
        </p:spPr>
        <p:txBody>
          <a:bodyPr>
            <a:normAutofit fontScale="90000"/>
          </a:bodyPr>
          <a:lstStyle/>
          <a:p>
            <a:r>
              <a:rPr lang="en-US" dirty="0">
                <a:solidFill>
                  <a:srgbClr val="FFFFFF"/>
                </a:solidFill>
                <a:latin typeface="American Typewriter"/>
                <a:cs typeface="American Typewriter"/>
              </a:rPr>
              <a:t>The Binary</a:t>
            </a:r>
            <a:r>
              <a:rPr lang="is-IS" dirty="0">
                <a:solidFill>
                  <a:srgbClr val="FFFFFF"/>
                </a:solidFill>
                <a:latin typeface="American Typewriter"/>
                <a:cs typeface="American Typewriter"/>
              </a:rPr>
              <a:t>…</a:t>
            </a:r>
            <a:r>
              <a:rPr lang="en-CA" i="1" dirty="0" err="1" smtClean="0">
                <a:solidFill>
                  <a:srgbClr val="FFFF00"/>
                </a:solidFill>
              </a:rPr>
              <a:t>Neudorf</a:t>
            </a:r>
            <a:r>
              <a:rPr lang="en-CA" i="1" dirty="0" smtClean="0">
                <a:solidFill>
                  <a:srgbClr val="FFFF00"/>
                </a:solidFill>
              </a:rPr>
              <a:t> </a:t>
            </a:r>
            <a:r>
              <a:rPr lang="en-CA" i="1" dirty="0">
                <a:solidFill>
                  <a:srgbClr val="FFFF00"/>
                </a:solidFill>
              </a:rPr>
              <a:t>v. </a:t>
            </a:r>
            <a:r>
              <a:rPr lang="en-CA" i="1" dirty="0" err="1" smtClean="0">
                <a:solidFill>
                  <a:srgbClr val="FFFF00"/>
                </a:solidFill>
              </a:rPr>
              <a:t>Nettwerk</a:t>
            </a:r>
            <a:r>
              <a:rPr lang="en-CA" i="1" dirty="0" smtClean="0">
                <a:solidFill>
                  <a:srgbClr val="FFFF00"/>
                </a:solidFill>
              </a:rPr>
              <a:t>, McLachlan </a:t>
            </a:r>
            <a:r>
              <a:rPr lang="en-CA" i="1" dirty="0">
                <a:solidFill>
                  <a:srgbClr val="FFFF00"/>
                </a:solidFill>
              </a:rPr>
              <a:t>et al, </a:t>
            </a:r>
            <a:r>
              <a:rPr lang="en-CA" sz="3600" dirty="0" smtClean="0">
                <a:solidFill>
                  <a:schemeClr val="bg1"/>
                </a:solidFill>
              </a:rPr>
              <a:t>BC </a:t>
            </a:r>
            <a:r>
              <a:rPr lang="en-CA" sz="3600" dirty="0">
                <a:solidFill>
                  <a:schemeClr val="bg1"/>
                </a:solidFill>
              </a:rPr>
              <a:t>Supreme </a:t>
            </a:r>
            <a:r>
              <a:rPr lang="en-CA" sz="3600" dirty="0" smtClean="0">
                <a:solidFill>
                  <a:schemeClr val="bg1"/>
                </a:solidFill>
              </a:rPr>
              <a:t>Court (1999)</a:t>
            </a:r>
            <a:endParaRPr lang="en-US" sz="3600" dirty="0">
              <a:solidFill>
                <a:schemeClr val="bg1"/>
              </a:solidFill>
            </a:endParaRPr>
          </a:p>
        </p:txBody>
      </p:sp>
      <p:pic>
        <p:nvPicPr>
          <p:cNvPr id="4" name="Content Placeholder 3" descr="Screen Shot 2016-01-28 at 9.26.25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740" r="-1266"/>
          <a:stretch/>
        </p:blipFill>
        <p:spPr>
          <a:xfrm>
            <a:off x="2704904" y="1704714"/>
            <a:ext cx="3714380" cy="4235389"/>
          </a:xfrm>
        </p:spPr>
      </p:pic>
    </p:spTree>
    <p:extLst>
      <p:ext uri="{BB962C8B-B14F-4D97-AF65-F5344CB8AC3E}">
        <p14:creationId xmlns:p14="http://schemas.microsoft.com/office/powerpoint/2010/main" val="3022731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498" y="0"/>
            <a:ext cx="8182302" cy="1016000"/>
          </a:xfrm>
        </p:spPr>
        <p:txBody>
          <a:bodyPr>
            <a:normAutofit/>
          </a:bodyPr>
          <a:lstStyle/>
          <a:p>
            <a:r>
              <a:rPr lang="en-US" sz="4800" b="1" dirty="0" smtClean="0">
                <a:solidFill>
                  <a:srgbClr val="FFFF00"/>
                </a:solidFill>
                <a:latin typeface="+mn-lt"/>
              </a:rPr>
              <a:t>Also not joint authorship</a:t>
            </a:r>
            <a:r>
              <a:rPr lang="is-IS" sz="4800" b="1" dirty="0" smtClean="0">
                <a:solidFill>
                  <a:srgbClr val="FFFF00"/>
                </a:solidFill>
                <a:latin typeface="+mn-lt"/>
              </a:rPr>
              <a:t>…</a:t>
            </a:r>
            <a:endParaRPr lang="en-US" sz="4800" b="1" dirty="0">
              <a:solidFill>
                <a:srgbClr val="FFFF00"/>
              </a:solidFill>
              <a:latin typeface="+mn-lt"/>
            </a:endParaRPr>
          </a:p>
        </p:txBody>
      </p:sp>
      <p:pic>
        <p:nvPicPr>
          <p:cNvPr id="4" name="Content Placeholder 3" descr="Screen Shot 2016-02-23 at 12.19.28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378" r="-651"/>
          <a:stretch/>
        </p:blipFill>
        <p:spPr>
          <a:xfrm>
            <a:off x="2210975" y="1016000"/>
            <a:ext cx="4567033" cy="4891864"/>
          </a:xfrm>
        </p:spPr>
      </p:pic>
    </p:spTree>
    <p:extLst>
      <p:ext uri="{BB962C8B-B14F-4D97-AF65-F5344CB8AC3E}">
        <p14:creationId xmlns:p14="http://schemas.microsoft.com/office/powerpoint/2010/main" val="1505418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43667" y="165641"/>
            <a:ext cx="8357673" cy="6036696"/>
          </a:xfrm>
        </p:spPr>
        <p:txBody>
          <a:bodyPr>
            <a:normAutofit/>
          </a:bodyPr>
          <a:lstStyle/>
          <a:p>
            <a:pPr marL="0" indent="0" fontAlgn="base">
              <a:lnSpc>
                <a:spcPct val="90000"/>
              </a:lnSpc>
              <a:buNone/>
            </a:pPr>
            <a:r>
              <a:rPr lang="en-CA" sz="4400" dirty="0" smtClean="0">
                <a:solidFill>
                  <a:srgbClr val="FFFF00"/>
                </a:solidFill>
                <a:latin typeface="+mn-lt"/>
              </a:rPr>
              <a:t>Courts determined that an album</a:t>
            </a:r>
            <a:r>
              <a:rPr lang="en-CA" sz="4400" dirty="0">
                <a:solidFill>
                  <a:srgbClr val="FFFF00"/>
                </a:solidFill>
                <a:latin typeface="+mn-lt"/>
              </a:rPr>
              <a:t> </a:t>
            </a:r>
            <a:r>
              <a:rPr lang="en-CA" sz="4400" dirty="0" smtClean="0">
                <a:solidFill>
                  <a:srgbClr val="FFFF00"/>
                </a:solidFill>
                <a:latin typeface="+mn-lt"/>
              </a:rPr>
              <a:t>(in </a:t>
            </a:r>
            <a:r>
              <a:rPr lang="en-CA" sz="4400" i="1" dirty="0">
                <a:solidFill>
                  <a:schemeClr val="bg1"/>
                </a:solidFill>
                <a:latin typeface="+mn-lt"/>
              </a:rPr>
              <a:t>Neudorf v. </a:t>
            </a:r>
            <a:r>
              <a:rPr lang="en-CA" sz="4400" i="1" dirty="0" smtClean="0">
                <a:solidFill>
                  <a:schemeClr val="bg1"/>
                </a:solidFill>
                <a:latin typeface="+mn-lt"/>
              </a:rPr>
              <a:t>McLachlan</a:t>
            </a:r>
            <a:r>
              <a:rPr lang="en-CA" sz="4400" i="1" dirty="0" smtClean="0">
                <a:solidFill>
                  <a:srgbClr val="FFFF00"/>
                </a:solidFill>
                <a:latin typeface="+mn-lt"/>
              </a:rPr>
              <a:t>) and a </a:t>
            </a:r>
            <a:r>
              <a:rPr lang="en-CA" sz="4400" dirty="0" smtClean="0">
                <a:solidFill>
                  <a:srgbClr val="FFFF00"/>
                </a:solidFill>
                <a:latin typeface="+mn-lt"/>
              </a:rPr>
              <a:t>video game (in </a:t>
            </a:r>
            <a:r>
              <a:rPr lang="en-CA" sz="4400" i="1" dirty="0" err="1" smtClean="0">
                <a:solidFill>
                  <a:srgbClr val="FFFFFF"/>
                </a:solidFill>
                <a:latin typeface="+mn-lt"/>
              </a:rPr>
              <a:t>Seggie</a:t>
            </a:r>
            <a:r>
              <a:rPr lang="en-CA" sz="4400" i="1" dirty="0" smtClean="0">
                <a:solidFill>
                  <a:srgbClr val="FFFFFF"/>
                </a:solidFill>
                <a:latin typeface="+mn-lt"/>
              </a:rPr>
              <a:t> v. Rooftop Games</a:t>
            </a:r>
            <a:r>
              <a:rPr lang="en-CA" sz="4400" dirty="0" smtClean="0">
                <a:solidFill>
                  <a:srgbClr val="FFFF00"/>
                </a:solidFill>
                <a:latin typeface="+mn-lt"/>
              </a:rPr>
              <a:t>) were not works </a:t>
            </a:r>
            <a:r>
              <a:rPr lang="en-CA" sz="4400" dirty="0">
                <a:solidFill>
                  <a:srgbClr val="FFFF00"/>
                </a:solidFill>
                <a:latin typeface="+mn-lt"/>
              </a:rPr>
              <a:t>of joint authorship based on the work each party did, and there was </a:t>
            </a:r>
            <a:r>
              <a:rPr lang="en-CA" sz="4400" dirty="0">
                <a:solidFill>
                  <a:schemeClr val="accent5"/>
                </a:solidFill>
                <a:latin typeface="+mn-lt"/>
              </a:rPr>
              <a:t>no common intention to create a collaborative </a:t>
            </a:r>
            <a:r>
              <a:rPr lang="en-CA" sz="4400" dirty="0" smtClean="0">
                <a:solidFill>
                  <a:schemeClr val="accent5"/>
                </a:solidFill>
                <a:latin typeface="+mn-lt"/>
              </a:rPr>
              <a:t>work</a:t>
            </a:r>
            <a:r>
              <a:rPr lang="en-CA" sz="4400" dirty="0" smtClean="0">
                <a:solidFill>
                  <a:srgbClr val="FFFF00"/>
                </a:solidFill>
                <a:latin typeface="+mn-lt"/>
              </a:rPr>
              <a:t>.</a:t>
            </a:r>
          </a:p>
          <a:p>
            <a:pPr marL="0" indent="0" fontAlgn="base">
              <a:buNone/>
            </a:pPr>
            <a:endParaRPr lang="en-CA" dirty="0"/>
          </a:p>
          <a:p>
            <a:pPr marL="0" indent="0">
              <a:buNone/>
            </a:pPr>
            <a:endParaRPr lang="en-US" dirty="0"/>
          </a:p>
        </p:txBody>
      </p:sp>
    </p:spTree>
    <p:extLst>
      <p:ext uri="{BB962C8B-B14F-4D97-AF65-F5344CB8AC3E}">
        <p14:creationId xmlns:p14="http://schemas.microsoft.com/office/powerpoint/2010/main" val="2066405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791208"/>
            <a:ext cx="8515057" cy="5226134"/>
          </a:xfrm>
        </p:spPr>
        <p:txBody>
          <a:bodyPr>
            <a:normAutofit fontScale="85000" lnSpcReduction="10000"/>
          </a:bodyPr>
          <a:lstStyle/>
          <a:p>
            <a:pPr marL="0" indent="0">
              <a:lnSpc>
                <a:spcPct val="100000"/>
              </a:lnSpc>
              <a:buNone/>
            </a:pPr>
            <a:r>
              <a:rPr lang="en-CA" sz="4400" dirty="0" smtClean="0">
                <a:solidFill>
                  <a:schemeClr val="bg1"/>
                </a:solidFill>
                <a:latin typeface="+mn-lt"/>
              </a:rPr>
              <a:t>“In </a:t>
            </a:r>
            <a:r>
              <a:rPr lang="en-CA" sz="4400" dirty="0">
                <a:solidFill>
                  <a:schemeClr val="bg1"/>
                </a:solidFill>
                <a:latin typeface="+mn-lt"/>
              </a:rPr>
              <a:t>dismissing the plaintiff's copyright claims, I found that </a:t>
            </a:r>
            <a:r>
              <a:rPr lang="en-CA" sz="4400" dirty="0">
                <a:solidFill>
                  <a:srgbClr val="FFFF00"/>
                </a:solidFill>
                <a:latin typeface="+mn-lt"/>
              </a:rPr>
              <a:t>while the plaintiff had proven that </a:t>
            </a:r>
            <a:r>
              <a:rPr lang="en-CA" sz="4400" dirty="0">
                <a:solidFill>
                  <a:schemeClr val="accent6"/>
                </a:solidFill>
                <a:latin typeface="+mn-lt"/>
              </a:rPr>
              <a:t>he made a contribution of original expression </a:t>
            </a:r>
            <a:r>
              <a:rPr lang="en-CA" sz="4400" dirty="0">
                <a:solidFill>
                  <a:schemeClr val="bg1"/>
                </a:solidFill>
                <a:latin typeface="+mn-lt"/>
              </a:rPr>
              <a:t>to the verse vocal melody in the song "Steaming", </a:t>
            </a:r>
            <a:r>
              <a:rPr lang="en-CA" sz="4400" dirty="0">
                <a:solidFill>
                  <a:srgbClr val="FFFF00"/>
                </a:solidFill>
                <a:latin typeface="+mn-lt"/>
              </a:rPr>
              <a:t>he had failed to satisfy the test for joint ownership because he did not prove a mutual intent to co-author </a:t>
            </a:r>
            <a:r>
              <a:rPr lang="en-CA" sz="4400" dirty="0">
                <a:solidFill>
                  <a:schemeClr val="bg1"/>
                </a:solidFill>
                <a:latin typeface="+mn-lt"/>
              </a:rPr>
              <a:t>this song with the defendant McLachlan</a:t>
            </a:r>
            <a:r>
              <a:rPr lang="en-CA" sz="4400" dirty="0" smtClean="0">
                <a:solidFill>
                  <a:schemeClr val="bg1"/>
                </a:solidFill>
                <a:latin typeface="+mn-lt"/>
              </a:rPr>
              <a:t>.”</a:t>
            </a:r>
            <a:endParaRPr lang="en-CA" sz="44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9673798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53894" y="382004"/>
            <a:ext cx="8790106" cy="5513243"/>
          </a:xfrm>
        </p:spPr>
        <p:txBody>
          <a:bodyPr>
            <a:normAutofit/>
          </a:bodyPr>
          <a:lstStyle/>
          <a:p>
            <a:pPr marL="0" indent="0">
              <a:buNone/>
            </a:pPr>
            <a:r>
              <a:rPr lang="en-US" sz="4400" b="1" dirty="0" smtClean="0">
                <a:solidFill>
                  <a:schemeClr val="bg1"/>
                </a:solidFill>
                <a:latin typeface="+mn-lt"/>
              </a:rPr>
              <a:t>All in contrast to the </a:t>
            </a:r>
            <a:r>
              <a:rPr lang="en-US" sz="4400" b="1" dirty="0">
                <a:solidFill>
                  <a:schemeClr val="bg1"/>
                </a:solidFill>
                <a:latin typeface="+mn-lt"/>
              </a:rPr>
              <a:t>real world, </a:t>
            </a:r>
            <a:endParaRPr lang="en-US" sz="4400" b="1" dirty="0" smtClean="0">
              <a:solidFill>
                <a:schemeClr val="bg1"/>
              </a:solidFill>
              <a:latin typeface="+mn-lt"/>
            </a:endParaRPr>
          </a:p>
          <a:p>
            <a:pPr marL="0" indent="0">
              <a:buNone/>
            </a:pPr>
            <a:r>
              <a:rPr lang="en-US" sz="4400" b="1" dirty="0">
                <a:solidFill>
                  <a:srgbClr val="FFFF00"/>
                </a:solidFill>
                <a:latin typeface="+mn-lt"/>
              </a:rPr>
              <a:t>w</a:t>
            </a:r>
            <a:r>
              <a:rPr lang="en-US" sz="4400" b="1" dirty="0" smtClean="0">
                <a:solidFill>
                  <a:srgbClr val="FFFF00"/>
                </a:solidFill>
                <a:latin typeface="+mn-lt"/>
              </a:rPr>
              <a:t>here digital </a:t>
            </a:r>
            <a:r>
              <a:rPr lang="en-US" sz="4400" b="1" dirty="0">
                <a:solidFill>
                  <a:srgbClr val="FFFF00"/>
                </a:solidFill>
                <a:latin typeface="+mn-lt"/>
              </a:rPr>
              <a:t>is </a:t>
            </a:r>
            <a:r>
              <a:rPr lang="en-US" sz="4400" b="1" dirty="0" smtClean="0">
                <a:solidFill>
                  <a:schemeClr val="accent5"/>
                </a:solidFill>
                <a:latin typeface="+mn-lt"/>
              </a:rPr>
              <a:t>collaborative</a:t>
            </a:r>
            <a:r>
              <a:rPr lang="en-US" sz="4400" b="1" dirty="0" smtClean="0">
                <a:solidFill>
                  <a:srgbClr val="FFFF00"/>
                </a:solidFill>
                <a:latin typeface="+mn-lt"/>
              </a:rPr>
              <a:t>.</a:t>
            </a:r>
            <a:endParaRPr lang="en-US" sz="4400" dirty="0">
              <a:latin typeface="+mn-lt"/>
            </a:endParaRPr>
          </a:p>
        </p:txBody>
      </p:sp>
      <p:pic>
        <p:nvPicPr>
          <p:cNvPr id="5" name="Picture 4" descr="Screen Shot 2016-02-03 at 10.34.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6570" y="2332289"/>
            <a:ext cx="8136032" cy="3466961"/>
          </a:xfrm>
          <a:prstGeom prst="rect">
            <a:avLst/>
          </a:prstGeom>
        </p:spPr>
      </p:pic>
    </p:spTree>
    <p:extLst>
      <p:ext uri="{BB962C8B-B14F-4D97-AF65-F5344CB8AC3E}">
        <p14:creationId xmlns:p14="http://schemas.microsoft.com/office/powerpoint/2010/main" val="1538928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768" y="0"/>
            <a:ext cx="7995031" cy="1016000"/>
          </a:xfrm>
        </p:spPr>
        <p:txBody>
          <a:bodyPr>
            <a:normAutofit/>
          </a:bodyPr>
          <a:lstStyle/>
          <a:p>
            <a:r>
              <a:rPr lang="en-US" sz="4800" b="1" dirty="0" smtClean="0">
                <a:solidFill>
                  <a:srgbClr val="4BACC6"/>
                </a:solidFill>
              </a:rPr>
              <a:t>Agile</a:t>
            </a:r>
            <a:r>
              <a:rPr lang="en-US" sz="4800" b="1" dirty="0" smtClean="0">
                <a:solidFill>
                  <a:srgbClr val="FFFF00"/>
                </a:solidFill>
              </a:rPr>
              <a:t> </a:t>
            </a:r>
            <a:r>
              <a:rPr lang="en-US" sz="4800" b="1" dirty="0" smtClean="0">
                <a:solidFill>
                  <a:schemeClr val="bg1"/>
                </a:solidFill>
              </a:rPr>
              <a:t>v. </a:t>
            </a:r>
            <a:r>
              <a:rPr lang="en-US" sz="4800" b="1" dirty="0" smtClean="0">
                <a:solidFill>
                  <a:srgbClr val="FFFF00"/>
                </a:solidFill>
              </a:rPr>
              <a:t>Scrum </a:t>
            </a:r>
            <a:r>
              <a:rPr lang="en-US" sz="4800" b="1" dirty="0" smtClean="0">
                <a:solidFill>
                  <a:srgbClr val="FFFFFF"/>
                </a:solidFill>
              </a:rPr>
              <a:t>v. </a:t>
            </a:r>
            <a:r>
              <a:rPr lang="en-US" sz="4800" b="1" dirty="0" smtClean="0">
                <a:solidFill>
                  <a:srgbClr val="FFFF00"/>
                </a:solidFill>
              </a:rPr>
              <a:t>Waterfall</a:t>
            </a:r>
            <a:endParaRPr lang="en-US" sz="4800" b="1" dirty="0">
              <a:solidFill>
                <a:srgbClr val="FFFF00"/>
              </a:solidFill>
            </a:endParaRPr>
          </a:p>
        </p:txBody>
      </p:sp>
      <p:pic>
        <p:nvPicPr>
          <p:cNvPr id="4" name="Content Placeholder 3" descr="Screen Shot 2016-02-03 at 10.41.25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60" r="-229"/>
          <a:stretch/>
        </p:blipFill>
        <p:spPr>
          <a:xfrm>
            <a:off x="1032491" y="1015999"/>
            <a:ext cx="7088857" cy="4844189"/>
          </a:xfrm>
        </p:spPr>
      </p:pic>
    </p:spTree>
    <p:extLst>
      <p:ext uri="{BB962C8B-B14F-4D97-AF65-F5344CB8AC3E}">
        <p14:creationId xmlns:p14="http://schemas.microsoft.com/office/powerpoint/2010/main" val="907356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842655" y="249238"/>
            <a:ext cx="5458690" cy="5629275"/>
          </a:xfrm>
        </p:spPr>
      </p:pic>
    </p:spTree>
    <p:extLst>
      <p:ext uri="{BB962C8B-B14F-4D97-AF65-F5344CB8AC3E}">
        <p14:creationId xmlns:p14="http://schemas.microsoft.com/office/powerpoint/2010/main" val="17055634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422" y="0"/>
            <a:ext cx="8461577" cy="1342593"/>
          </a:xfrm>
        </p:spPr>
        <p:txBody>
          <a:bodyPr>
            <a:normAutofit fontScale="90000"/>
          </a:bodyPr>
          <a:lstStyle/>
          <a:p>
            <a:r>
              <a:rPr lang="en-US" b="1" dirty="0" smtClean="0">
                <a:solidFill>
                  <a:schemeClr val="accent5"/>
                </a:solidFill>
                <a:latin typeface="+mn-lt"/>
              </a:rPr>
              <a:t>Another way </a:t>
            </a:r>
            <a:r>
              <a:rPr lang="en-US" b="1" dirty="0" smtClean="0">
                <a:solidFill>
                  <a:srgbClr val="FFFF00"/>
                </a:solidFill>
                <a:latin typeface="+mn-lt"/>
              </a:rPr>
              <a:t>to illustrate that creativity is collaborative </a:t>
            </a:r>
            <a:r>
              <a:rPr lang="en-US" b="1" dirty="0" smtClean="0">
                <a:solidFill>
                  <a:srgbClr val="FF0000"/>
                </a:solidFill>
                <a:latin typeface="+mn-lt"/>
              </a:rPr>
              <a:t>?</a:t>
            </a:r>
            <a:r>
              <a:rPr lang="is-IS" b="1" dirty="0" smtClean="0">
                <a:solidFill>
                  <a:schemeClr val="accent5"/>
                </a:solidFill>
                <a:latin typeface="+mn-lt"/>
              </a:rPr>
              <a:t>…</a:t>
            </a:r>
            <a:endParaRPr lang="en-US" dirty="0">
              <a:solidFill>
                <a:schemeClr val="accent5"/>
              </a:solidFill>
              <a:latin typeface="+mn-lt"/>
            </a:endParaRPr>
          </a:p>
        </p:txBody>
      </p:sp>
      <p:pic>
        <p:nvPicPr>
          <p:cNvPr id="4" name="Content Placeholder 3" descr="imgres.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333" r="-816"/>
          <a:stretch/>
        </p:blipFill>
        <p:spPr>
          <a:xfrm>
            <a:off x="1213197" y="1408134"/>
            <a:ext cx="6596760" cy="4419600"/>
          </a:xfrm>
        </p:spPr>
      </p:pic>
    </p:spTree>
    <p:extLst>
      <p:ext uri="{BB962C8B-B14F-4D97-AF65-F5344CB8AC3E}">
        <p14:creationId xmlns:p14="http://schemas.microsoft.com/office/powerpoint/2010/main" val="1475605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rmAutofit/>
          </a:bodyPr>
          <a:lstStyle/>
          <a:p>
            <a:r>
              <a:rPr lang="en-US" sz="4800" b="1" dirty="0" smtClean="0">
                <a:solidFill>
                  <a:srgbClr val="FFFF00"/>
                </a:solidFill>
              </a:rPr>
              <a:t>Why so many music </a:t>
            </a:r>
            <a:r>
              <a:rPr lang="de-DE" sz="4800" b="1" dirty="0" smtClean="0">
                <a:solidFill>
                  <a:srgbClr val="FFFF00"/>
                </a:solidFill>
              </a:rPr>
              <a:t>©</a:t>
            </a:r>
            <a:r>
              <a:rPr lang="de-DE" sz="4800" b="1" dirty="0" smtClean="0">
                <a:solidFill>
                  <a:schemeClr val="bg1"/>
                </a:solidFill>
              </a:rPr>
              <a:t>?</a:t>
            </a:r>
            <a:endParaRPr lang="en-US" sz="4800" b="1" dirty="0">
              <a:solidFill>
                <a:schemeClr val="bg1"/>
              </a:solidFill>
            </a:endParaRPr>
          </a:p>
        </p:txBody>
      </p:sp>
      <p:pic>
        <p:nvPicPr>
          <p:cNvPr id="4" name="Content Placeholder 3" descr="Screen Shot 2016-03-17 at 1.18.25 AM.png"/>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Box 2"/>
          <p:cNvSpPr txBox="1"/>
          <p:nvPr/>
        </p:nvSpPr>
        <p:spPr>
          <a:xfrm>
            <a:off x="6286233" y="5649357"/>
            <a:ext cx="2400567" cy="369332"/>
          </a:xfrm>
          <a:prstGeom prst="rect">
            <a:avLst/>
          </a:prstGeom>
          <a:noFill/>
        </p:spPr>
        <p:txBody>
          <a:bodyPr wrap="none" rtlCol="0">
            <a:spAutoFit/>
          </a:bodyPr>
          <a:lstStyle/>
          <a:p>
            <a:r>
              <a:rPr lang="en-US" dirty="0" smtClean="0">
                <a:solidFill>
                  <a:prstClr val="white"/>
                </a:solidFill>
              </a:rPr>
              <a:t>* Courtesy Jeff Young</a:t>
            </a:r>
            <a:endParaRPr lang="en-US" dirty="0">
              <a:solidFill>
                <a:prstClr val="white"/>
              </a:solidFill>
            </a:endParaRPr>
          </a:p>
        </p:txBody>
      </p:sp>
    </p:spTree>
    <p:extLst>
      <p:ext uri="{BB962C8B-B14F-4D97-AF65-F5344CB8AC3E}">
        <p14:creationId xmlns:p14="http://schemas.microsoft.com/office/powerpoint/2010/main" val="13558778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889667148_92640b2703.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135"/>
          <a:stretch/>
        </p:blipFill>
        <p:spPr>
          <a:xfrm>
            <a:off x="835450" y="192148"/>
            <a:ext cx="7585886" cy="5684208"/>
          </a:xfrm>
        </p:spPr>
      </p:pic>
    </p:spTree>
    <p:extLst>
      <p:ext uri="{BB962C8B-B14F-4D97-AF65-F5344CB8AC3E}">
        <p14:creationId xmlns:p14="http://schemas.microsoft.com/office/powerpoint/2010/main" val="12896432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30650" y="286453"/>
            <a:ext cx="8041575" cy="5645259"/>
          </a:xfrm>
        </p:spPr>
        <p:txBody>
          <a:bodyPr>
            <a:noAutofit/>
          </a:bodyPr>
          <a:lstStyle/>
          <a:p>
            <a:pPr marL="0" indent="0">
              <a:lnSpc>
                <a:spcPct val="100000"/>
              </a:lnSpc>
              <a:buNone/>
            </a:pPr>
            <a:r>
              <a:rPr lang="en-US" sz="7200" dirty="0" smtClean="0">
                <a:solidFill>
                  <a:schemeClr val="bg1"/>
                </a:solidFill>
                <a:latin typeface="Adobe Hebrew"/>
                <a:cs typeface="Adobe Hebrew"/>
              </a:rPr>
              <a:t>Acknowledgement of the </a:t>
            </a:r>
            <a:r>
              <a:rPr lang="en-US" sz="7200" dirty="0" smtClean="0">
                <a:solidFill>
                  <a:srgbClr val="FFFF00"/>
                </a:solidFill>
                <a:latin typeface="Adobe Hebrew"/>
                <a:cs typeface="Adobe Hebrew"/>
              </a:rPr>
              <a:t>collaboration</a:t>
            </a:r>
            <a:r>
              <a:rPr lang="en-US" sz="7200" dirty="0" smtClean="0">
                <a:solidFill>
                  <a:schemeClr val="bg1"/>
                </a:solidFill>
                <a:latin typeface="Adobe Hebrew"/>
                <a:cs typeface="Adobe Hebrew"/>
              </a:rPr>
              <a:t> </a:t>
            </a:r>
            <a:r>
              <a:rPr lang="en-US" sz="7200" dirty="0" smtClean="0">
                <a:solidFill>
                  <a:srgbClr val="FFFF00"/>
                </a:solidFill>
                <a:latin typeface="Adobe Hebrew"/>
                <a:cs typeface="Adobe Hebrew"/>
              </a:rPr>
              <a:t>inherent</a:t>
            </a:r>
            <a:r>
              <a:rPr lang="en-US" sz="7200" dirty="0" smtClean="0">
                <a:solidFill>
                  <a:schemeClr val="bg1"/>
                </a:solidFill>
                <a:latin typeface="Adobe Hebrew"/>
                <a:cs typeface="Adobe Hebrew"/>
              </a:rPr>
              <a:t> in forms of </a:t>
            </a:r>
            <a:r>
              <a:rPr lang="en-US" sz="7200" dirty="0" smtClean="0">
                <a:solidFill>
                  <a:srgbClr val="FFFF00"/>
                </a:solidFill>
                <a:latin typeface="Adobe Hebrew"/>
                <a:cs typeface="Adobe Hebrew"/>
              </a:rPr>
              <a:t>creativity even beyond music</a:t>
            </a:r>
            <a:r>
              <a:rPr lang="en-US" sz="7200" dirty="0" smtClean="0">
                <a:solidFill>
                  <a:schemeClr val="bg1"/>
                </a:solidFill>
                <a:latin typeface="Adobe Hebrew"/>
                <a:cs typeface="Adobe Hebrew"/>
              </a:rPr>
              <a:t>?</a:t>
            </a:r>
            <a:endParaRPr lang="en-US" sz="7200" dirty="0">
              <a:solidFill>
                <a:schemeClr val="bg1"/>
              </a:solidFill>
              <a:latin typeface="Adobe Hebrew"/>
              <a:cs typeface="Adobe Hebrew"/>
            </a:endParaRPr>
          </a:p>
        </p:txBody>
      </p:sp>
    </p:spTree>
    <p:extLst>
      <p:ext uri="{BB962C8B-B14F-4D97-AF65-F5344CB8AC3E}">
        <p14:creationId xmlns:p14="http://schemas.microsoft.com/office/powerpoint/2010/main" val="4819056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069" y="0"/>
            <a:ext cx="7686140" cy="1987133"/>
          </a:xfrm>
        </p:spPr>
        <p:txBody>
          <a:bodyPr>
            <a:normAutofit fontScale="90000"/>
          </a:bodyPr>
          <a:lstStyle/>
          <a:p>
            <a:r>
              <a:rPr lang="en-US" dirty="0" smtClean="0">
                <a:solidFill>
                  <a:srgbClr val="FFFF00"/>
                </a:solidFill>
                <a:latin typeface="Adobe Hebrew"/>
                <a:cs typeface="Adobe Hebrew"/>
              </a:rPr>
              <a:t/>
            </a:r>
            <a:br>
              <a:rPr lang="en-US" dirty="0" smtClean="0">
                <a:solidFill>
                  <a:srgbClr val="FFFF00"/>
                </a:solidFill>
                <a:latin typeface="Adobe Hebrew"/>
                <a:cs typeface="Adobe Hebrew"/>
              </a:rPr>
            </a:br>
            <a:r>
              <a:rPr lang="en-US" sz="4900" dirty="0" smtClean="0">
                <a:solidFill>
                  <a:srgbClr val="FFFF00"/>
                </a:solidFill>
                <a:latin typeface="+mn-lt"/>
                <a:cs typeface="Adobe Hebrew"/>
              </a:rPr>
              <a:t>Is “everyone </a:t>
            </a:r>
            <a:r>
              <a:rPr lang="en-US" sz="4900" dirty="0">
                <a:solidFill>
                  <a:srgbClr val="FFFF00"/>
                </a:solidFill>
                <a:latin typeface="+mn-lt"/>
                <a:cs typeface="Adobe Hebrew"/>
              </a:rPr>
              <a:t>gets a </a:t>
            </a:r>
            <a:r>
              <a:rPr lang="en-US" sz="4900" dirty="0" smtClean="0">
                <a:solidFill>
                  <a:srgbClr val="FFFF00"/>
                </a:solidFill>
                <a:latin typeface="+mn-lt"/>
                <a:cs typeface="Adobe Hebrew"/>
              </a:rPr>
              <a:t>copyright” </a:t>
            </a:r>
            <a:r>
              <a:rPr lang="en-US" sz="4900" dirty="0">
                <a:solidFill>
                  <a:srgbClr val="FFFF00"/>
                </a:solidFill>
                <a:latin typeface="+mn-lt"/>
                <a:cs typeface="Adobe Hebrew"/>
              </a:rPr>
              <a:t>a practical </a:t>
            </a:r>
            <a:r>
              <a:rPr lang="en-US" sz="4900" dirty="0" smtClean="0">
                <a:solidFill>
                  <a:srgbClr val="FFFF00"/>
                </a:solidFill>
                <a:latin typeface="+mn-lt"/>
                <a:cs typeface="Adobe Hebrew"/>
              </a:rPr>
              <a:t>or </a:t>
            </a:r>
            <a:r>
              <a:rPr lang="en-US" sz="4900" dirty="0">
                <a:solidFill>
                  <a:srgbClr val="FFFF00"/>
                </a:solidFill>
                <a:latin typeface="+mn-lt"/>
                <a:cs typeface="Adobe Hebrew"/>
              </a:rPr>
              <a:t>good </a:t>
            </a:r>
            <a:r>
              <a:rPr lang="en-US" sz="4900" dirty="0" smtClean="0">
                <a:solidFill>
                  <a:srgbClr val="FFFF00"/>
                </a:solidFill>
                <a:latin typeface="+mn-lt"/>
                <a:cs typeface="Adobe Hebrew"/>
              </a:rPr>
              <a:t>solution in the </a:t>
            </a:r>
            <a:r>
              <a:rPr lang="en-US" sz="4900" dirty="0" smtClean="0">
                <a:solidFill>
                  <a:srgbClr val="FFFFFF"/>
                </a:solidFill>
                <a:latin typeface="Andale Mono"/>
                <a:cs typeface="Andale Mono"/>
              </a:rPr>
              <a:t>digital age</a:t>
            </a:r>
            <a:r>
              <a:rPr lang="en-US" sz="4900" dirty="0" smtClean="0">
                <a:solidFill>
                  <a:srgbClr val="FFFF00"/>
                </a:solidFill>
                <a:latin typeface="+mn-lt"/>
                <a:cs typeface="Adobe Hebrew"/>
              </a:rPr>
              <a:t>?</a:t>
            </a:r>
            <a:r>
              <a:rPr lang="en-US" sz="4900" dirty="0">
                <a:solidFill>
                  <a:srgbClr val="FFFF00"/>
                </a:solidFill>
                <a:latin typeface="+mn-lt"/>
                <a:cs typeface="Adobe Hebrew"/>
              </a:rPr>
              <a:t/>
            </a:r>
            <a:br>
              <a:rPr lang="en-US" sz="4900" dirty="0">
                <a:solidFill>
                  <a:srgbClr val="FFFF00"/>
                </a:solidFill>
                <a:latin typeface="+mn-lt"/>
                <a:cs typeface="Adobe Hebrew"/>
              </a:rPr>
            </a:br>
            <a:endParaRPr lang="en-US" sz="4900" dirty="0">
              <a:latin typeface="+mn-lt"/>
            </a:endParaRPr>
          </a:p>
        </p:txBody>
      </p:sp>
      <p:pic>
        <p:nvPicPr>
          <p:cNvPr id="4" name="Content Placeholder 3" descr="Screen Shot 2016-03-19 at 3.44.04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422" r="-352"/>
          <a:stretch/>
        </p:blipFill>
        <p:spPr>
          <a:xfrm>
            <a:off x="1954954" y="2350049"/>
            <a:ext cx="5179789" cy="3515763"/>
          </a:xfrm>
        </p:spPr>
      </p:pic>
    </p:spTree>
    <p:extLst>
      <p:ext uri="{BB962C8B-B14F-4D97-AF65-F5344CB8AC3E}">
        <p14:creationId xmlns:p14="http://schemas.microsoft.com/office/powerpoint/2010/main" val="12279981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587423" cy="1600286"/>
          </a:xfrm>
        </p:spPr>
        <p:txBody>
          <a:bodyPr>
            <a:normAutofit/>
          </a:bodyPr>
          <a:lstStyle/>
          <a:p>
            <a:r>
              <a:rPr lang="en-CA" b="1" dirty="0">
                <a:solidFill>
                  <a:srgbClr val="FFFF00"/>
                </a:solidFill>
                <a:latin typeface="+mn-lt"/>
              </a:rPr>
              <a:t>Legal Contradictions</a:t>
            </a:r>
            <a:r>
              <a:rPr lang="en-CA" b="1" dirty="0">
                <a:solidFill>
                  <a:schemeClr val="accent5"/>
                </a:solidFill>
                <a:latin typeface="+mn-lt"/>
              </a:rPr>
              <a:t> Manifest in Video Game Worlds </a:t>
            </a:r>
            <a:r>
              <a:rPr lang="en-CA" b="1" dirty="0">
                <a:solidFill>
                  <a:srgbClr val="FF0000"/>
                </a:solidFill>
                <a:latin typeface="+mn-lt"/>
              </a:rPr>
              <a:t># </a:t>
            </a:r>
            <a:r>
              <a:rPr lang="en-CA" b="1" dirty="0" smtClean="0">
                <a:solidFill>
                  <a:srgbClr val="FF0000"/>
                </a:solidFill>
                <a:latin typeface="+mn-lt"/>
              </a:rPr>
              <a:t>3</a:t>
            </a:r>
            <a:endParaRPr lang="en-US" dirty="0">
              <a:solidFill>
                <a:srgbClr val="FF0000"/>
              </a:solidFill>
              <a:latin typeface="+mn-lt"/>
            </a:endParaRPr>
          </a:p>
        </p:txBody>
      </p:sp>
      <p:sp>
        <p:nvSpPr>
          <p:cNvPr id="3" name="Content Placeholder 2"/>
          <p:cNvSpPr>
            <a:spLocks noGrp="1"/>
          </p:cNvSpPr>
          <p:nvPr>
            <p:ph sz="quarter" idx="10"/>
          </p:nvPr>
        </p:nvSpPr>
        <p:spPr>
          <a:xfrm>
            <a:off x="457200" y="1910019"/>
            <a:ext cx="8229600" cy="4005876"/>
          </a:xfrm>
        </p:spPr>
        <p:txBody>
          <a:bodyPr/>
          <a:lstStyle/>
          <a:p>
            <a:pPr marL="0" indent="0">
              <a:lnSpc>
                <a:spcPct val="100000"/>
              </a:lnSpc>
              <a:buNone/>
            </a:pPr>
            <a:r>
              <a:rPr lang="en-US" sz="4000" dirty="0" smtClean="0">
                <a:solidFill>
                  <a:schemeClr val="bg1"/>
                </a:solidFill>
                <a:latin typeface="+mn-lt"/>
              </a:rPr>
              <a:t>An apparent </a:t>
            </a:r>
            <a:r>
              <a:rPr lang="en-US" sz="4000" dirty="0">
                <a:solidFill>
                  <a:srgbClr val="CCFFCC"/>
                </a:solidFill>
                <a:latin typeface="+mn-lt"/>
              </a:rPr>
              <a:t>double standard </a:t>
            </a:r>
            <a:r>
              <a:rPr lang="en-US" sz="4000" dirty="0">
                <a:solidFill>
                  <a:schemeClr val="bg1"/>
                </a:solidFill>
                <a:latin typeface="+mn-lt"/>
              </a:rPr>
              <a:t>of behavioral freedoms </a:t>
            </a:r>
            <a:r>
              <a:rPr lang="en-US" sz="4000" dirty="0">
                <a:solidFill>
                  <a:schemeClr val="tx2">
                    <a:lumMod val="40000"/>
                    <a:lumOff val="60000"/>
                  </a:schemeClr>
                </a:solidFill>
                <a:latin typeface="+mn-lt"/>
              </a:rPr>
              <a:t>favoring patents over copyright </a:t>
            </a:r>
            <a:r>
              <a:rPr lang="en-US" sz="4000" dirty="0">
                <a:solidFill>
                  <a:schemeClr val="bg1"/>
                </a:solidFill>
                <a:latin typeface="+mn-lt"/>
              </a:rPr>
              <a:t>in analogous circumstances (e.g. “</a:t>
            </a:r>
            <a:r>
              <a:rPr lang="en-US" sz="4000" dirty="0" err="1">
                <a:solidFill>
                  <a:schemeClr val="bg1"/>
                </a:solidFill>
                <a:latin typeface="+mn-lt"/>
              </a:rPr>
              <a:t>modding</a:t>
            </a:r>
            <a:r>
              <a:rPr lang="en-US" sz="4000" dirty="0">
                <a:solidFill>
                  <a:schemeClr val="bg1"/>
                </a:solidFill>
                <a:latin typeface="+mn-lt"/>
              </a:rPr>
              <a:t>”) with no explanation?</a:t>
            </a:r>
          </a:p>
          <a:p>
            <a:pPr marL="0" indent="0">
              <a:buNone/>
            </a:pPr>
            <a:endParaRPr lang="en-US" dirty="0"/>
          </a:p>
        </p:txBody>
      </p:sp>
      <p:sp>
        <p:nvSpPr>
          <p:cNvPr id="4" name="TextBox 3"/>
          <p:cNvSpPr txBox="1"/>
          <p:nvPr/>
        </p:nvSpPr>
        <p:spPr>
          <a:xfrm>
            <a:off x="4883659" y="4791449"/>
            <a:ext cx="2194431" cy="1323439"/>
          </a:xfrm>
          <a:prstGeom prst="rect">
            <a:avLst/>
          </a:prstGeom>
          <a:noFill/>
        </p:spPr>
        <p:txBody>
          <a:bodyPr wrap="none" rtlCol="0">
            <a:spAutoFit/>
          </a:bodyPr>
          <a:lstStyle/>
          <a:p>
            <a:r>
              <a:rPr lang="en-US" sz="8000" b="1" dirty="0">
                <a:solidFill>
                  <a:srgbClr val="FF0000"/>
                </a:solidFill>
                <a:sym typeface="Wingdings"/>
              </a:rPr>
              <a:t></a:t>
            </a:r>
            <a:endParaRPr lang="en-US" sz="8000" b="1" dirty="0">
              <a:solidFill>
                <a:srgbClr val="FF0000"/>
              </a:solidFill>
            </a:endParaRPr>
          </a:p>
        </p:txBody>
      </p:sp>
    </p:spTree>
    <p:extLst>
      <p:ext uri="{BB962C8B-B14F-4D97-AF65-F5344CB8AC3E}">
        <p14:creationId xmlns:p14="http://schemas.microsoft.com/office/powerpoint/2010/main" val="16470761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622" y="147708"/>
            <a:ext cx="7846178" cy="1016000"/>
          </a:xfrm>
        </p:spPr>
        <p:txBody>
          <a:bodyPr>
            <a:normAutofit/>
          </a:bodyPr>
          <a:lstStyle/>
          <a:p>
            <a:r>
              <a:rPr lang="en-US" sz="4400" b="1" dirty="0">
                <a:solidFill>
                  <a:srgbClr val="FFFF00"/>
                </a:solidFill>
                <a:latin typeface="+mn-lt"/>
              </a:rPr>
              <a:t>I</a:t>
            </a:r>
            <a:r>
              <a:rPr lang="en-US" sz="4400" b="1" dirty="0" smtClean="0">
                <a:solidFill>
                  <a:srgbClr val="FFFF00"/>
                </a:solidFill>
                <a:latin typeface="+mn-lt"/>
              </a:rPr>
              <a:t>s the game rigged?</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408134"/>
            <a:ext cx="8229600" cy="4318000"/>
          </a:xfrm>
        </p:spPr>
        <p:txBody>
          <a:bodyPr/>
          <a:lstStyle/>
          <a:p>
            <a:pPr marL="0" indent="0">
              <a:buNone/>
            </a:pPr>
            <a:r>
              <a:rPr lang="en-US" sz="9600" dirty="0" smtClean="0">
                <a:solidFill>
                  <a:schemeClr val="bg1"/>
                </a:solidFill>
                <a:latin typeface="+mn-lt"/>
              </a:rPr>
              <a:t> Industry </a:t>
            </a:r>
            <a:r>
              <a:rPr lang="en-US" sz="9600" dirty="0" smtClean="0">
                <a:solidFill>
                  <a:srgbClr val="CCFFCC"/>
                </a:solidFill>
                <a:latin typeface="+mn-lt"/>
              </a:rPr>
              <a:t>&gt;</a:t>
            </a:r>
            <a:r>
              <a:rPr lang="en-US" sz="9600" dirty="0" smtClean="0">
                <a:solidFill>
                  <a:schemeClr val="bg1"/>
                </a:solidFill>
                <a:latin typeface="+mn-lt"/>
              </a:rPr>
              <a:t> Art</a:t>
            </a:r>
          </a:p>
          <a:p>
            <a:pPr marL="0" indent="0">
              <a:buNone/>
            </a:pPr>
            <a:endParaRPr lang="en-US" dirty="0"/>
          </a:p>
        </p:txBody>
      </p:sp>
      <p:pic>
        <p:nvPicPr>
          <p:cNvPr id="5" name="Content Placeholder 3" descr="imgres-1.jpg"/>
          <p:cNvPicPr>
            <a:picLocks noChangeAspect="1"/>
          </p:cNvPicPr>
          <p:nvPr/>
        </p:nvPicPr>
        <p:blipFill rotWithShape="1">
          <a:blip r:embed="rId2" cstate="screen">
            <a:extLst>
              <a:ext uri="{28A0092B-C50C-407E-A947-70E740481C1C}">
                <a14:useLocalDpi xmlns:a14="http://schemas.microsoft.com/office/drawing/2010/main"/>
              </a:ext>
            </a:extLst>
          </a:blip>
          <a:srcRect r="-548"/>
          <a:stretch/>
        </p:blipFill>
        <p:spPr>
          <a:xfrm>
            <a:off x="5329901" y="2754827"/>
            <a:ext cx="2629179" cy="3506883"/>
          </a:xfrm>
          <a:prstGeom prst="rect">
            <a:avLst/>
          </a:prstGeom>
        </p:spPr>
      </p:pic>
    </p:spTree>
    <p:extLst>
      <p:ext uri="{BB962C8B-B14F-4D97-AF65-F5344CB8AC3E}">
        <p14:creationId xmlns:p14="http://schemas.microsoft.com/office/powerpoint/2010/main" val="13452650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747"/>
            <a:ext cx="8229600" cy="1016000"/>
          </a:xfrm>
        </p:spPr>
        <p:txBody>
          <a:bodyPr>
            <a:normAutofit/>
          </a:bodyPr>
          <a:lstStyle/>
          <a:p>
            <a:r>
              <a:rPr lang="en-US" sz="4800" b="1" dirty="0" smtClean="0">
                <a:solidFill>
                  <a:schemeClr val="bg1"/>
                </a:solidFill>
                <a:latin typeface="+mn-lt"/>
              </a:rPr>
              <a:t>Significant that…</a:t>
            </a:r>
            <a:endParaRPr lang="en-US" sz="4800" b="1" dirty="0">
              <a:solidFill>
                <a:schemeClr val="bg1"/>
              </a:solidFill>
              <a:latin typeface="+mn-lt"/>
            </a:endParaRPr>
          </a:p>
        </p:txBody>
      </p:sp>
      <p:sp>
        <p:nvSpPr>
          <p:cNvPr id="3" name="Content Placeholder 2"/>
          <p:cNvSpPr>
            <a:spLocks noGrp="1"/>
          </p:cNvSpPr>
          <p:nvPr>
            <p:ph sz="quarter" idx="10"/>
          </p:nvPr>
        </p:nvSpPr>
        <p:spPr>
          <a:xfrm>
            <a:off x="457200" y="1166747"/>
            <a:ext cx="8686800" cy="4559387"/>
          </a:xfrm>
        </p:spPr>
        <p:txBody>
          <a:bodyPr>
            <a:normAutofit/>
          </a:bodyPr>
          <a:lstStyle/>
          <a:p>
            <a:pPr marL="0" indent="0">
              <a:buNone/>
            </a:pPr>
            <a:r>
              <a:rPr lang="en-US" sz="4000" b="1" dirty="0" smtClean="0">
                <a:solidFill>
                  <a:schemeClr val="accent4">
                    <a:lumMod val="60000"/>
                    <a:lumOff val="40000"/>
                  </a:schemeClr>
                </a:solidFill>
                <a:latin typeface="Chalkduster"/>
                <a:cs typeface="Chalkduster"/>
              </a:rPr>
              <a:t>Creativity</a:t>
            </a:r>
            <a:r>
              <a:rPr lang="en-US" sz="4000" dirty="0" smtClean="0">
                <a:solidFill>
                  <a:schemeClr val="accent5"/>
                </a:solidFill>
                <a:latin typeface="+mn-lt"/>
              </a:rPr>
              <a:t>  maps to </a:t>
            </a:r>
            <a:r>
              <a:rPr lang="en-US" sz="4000" i="1" dirty="0" smtClean="0">
                <a:solidFill>
                  <a:schemeClr val="accent5"/>
                </a:solidFill>
                <a:latin typeface="+mn-lt"/>
              </a:rPr>
              <a:t>Copyright Law</a:t>
            </a:r>
          </a:p>
          <a:p>
            <a:pPr marL="0" indent="0">
              <a:buNone/>
            </a:pPr>
            <a:r>
              <a:rPr lang="en-US" sz="4000" dirty="0" smtClean="0">
                <a:solidFill>
                  <a:srgbClr val="CCFFCC"/>
                </a:solidFill>
                <a:latin typeface="+mn-lt"/>
              </a:rPr>
              <a:t> </a:t>
            </a:r>
            <a:r>
              <a:rPr lang="en-US" sz="4000" b="1" dirty="0" smtClean="0">
                <a:solidFill>
                  <a:schemeClr val="bg1">
                    <a:lumMod val="75000"/>
                  </a:schemeClr>
                </a:solidFill>
                <a:effectLst>
                  <a:reflection blurRad="6350" stA="55000" endA="50" endPos="85000" dist="60007" dir="5400000" sy="-100000" algn="bl" rotWithShape="0"/>
                </a:effectLst>
                <a:latin typeface="Desdemona"/>
                <a:cs typeface="Desdemona"/>
              </a:rPr>
              <a:t>Innovation</a:t>
            </a:r>
            <a:r>
              <a:rPr lang="en-US" sz="4000" dirty="0" smtClean="0">
                <a:solidFill>
                  <a:srgbClr val="CCFFCC"/>
                </a:solidFill>
                <a:latin typeface="+mn-lt"/>
              </a:rPr>
              <a:t>  maps to </a:t>
            </a:r>
            <a:r>
              <a:rPr lang="en-US" sz="4000" i="1" dirty="0" smtClean="0">
                <a:solidFill>
                  <a:srgbClr val="CCFFCC"/>
                </a:solidFill>
                <a:latin typeface="+mn-lt"/>
              </a:rPr>
              <a:t>Patent Law</a:t>
            </a:r>
            <a:endParaRPr lang="en-US" sz="4000" i="1" dirty="0">
              <a:solidFill>
                <a:srgbClr val="CCFFCC"/>
              </a:solidFill>
              <a:latin typeface="+mn-lt"/>
            </a:endParaRPr>
          </a:p>
        </p:txBody>
      </p:sp>
      <p:pic>
        <p:nvPicPr>
          <p:cNvPr id="4" name="Picture 3" descr="Screen Shot 2015-09-20 at 8.53.49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2950308"/>
            <a:ext cx="4056977" cy="2775826"/>
          </a:xfrm>
          <a:prstGeom prst="rect">
            <a:avLst/>
          </a:prstGeom>
        </p:spPr>
      </p:pic>
      <p:pic>
        <p:nvPicPr>
          <p:cNvPr id="5" name="Picture 4" descr="Screen Shot 2015-09-20 at 8.54.5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99" y="2950308"/>
            <a:ext cx="4002245" cy="2775826"/>
          </a:xfrm>
          <a:prstGeom prst="rect">
            <a:avLst/>
          </a:prstGeom>
        </p:spPr>
      </p:pic>
    </p:spTree>
    <p:extLst>
      <p:ext uri="{BB962C8B-B14F-4D97-AF65-F5344CB8AC3E}">
        <p14:creationId xmlns:p14="http://schemas.microsoft.com/office/powerpoint/2010/main" val="11623471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04243"/>
          </a:xfrm>
        </p:spPr>
        <p:txBody>
          <a:bodyPr>
            <a:noAutofit/>
          </a:bodyPr>
          <a:lstStyle/>
          <a:p>
            <a:r>
              <a:rPr lang="en-US" sz="4400" i="1" dirty="0">
                <a:solidFill>
                  <a:srgbClr val="FFFF00"/>
                </a:solidFill>
                <a:latin typeface="OCR A Std"/>
                <a:cs typeface="OCR A Std"/>
              </a:rPr>
              <a:t>D</a:t>
            </a:r>
            <a:r>
              <a:rPr lang="en-US" sz="4400" i="1" dirty="0" smtClean="0">
                <a:solidFill>
                  <a:srgbClr val="FFFF00"/>
                </a:solidFill>
                <a:latin typeface="OCR A Std"/>
                <a:cs typeface="OCR A Std"/>
              </a:rPr>
              <a:t>ouble standards </a:t>
            </a:r>
            <a:r>
              <a:rPr lang="en-US" sz="4400" b="1" dirty="0" smtClean="0">
                <a:solidFill>
                  <a:srgbClr val="FFFFFF"/>
                </a:solidFill>
                <a:latin typeface="+mn-lt"/>
                <a:cs typeface="OCR A Std"/>
              </a:rPr>
              <a:t>?</a:t>
            </a:r>
            <a:endParaRPr lang="en-US" sz="4400" b="1" dirty="0">
              <a:solidFill>
                <a:srgbClr val="FFFFFF"/>
              </a:solidFill>
              <a:latin typeface="+mn-lt"/>
              <a:cs typeface="OCR A Std"/>
            </a:endParaRPr>
          </a:p>
        </p:txBody>
      </p:sp>
      <p:sp>
        <p:nvSpPr>
          <p:cNvPr id="3" name="Content Placeholder 2"/>
          <p:cNvSpPr>
            <a:spLocks noGrp="1"/>
          </p:cNvSpPr>
          <p:nvPr>
            <p:ph sz="quarter" idx="10"/>
          </p:nvPr>
        </p:nvSpPr>
        <p:spPr>
          <a:xfrm>
            <a:off x="238151" y="1304243"/>
            <a:ext cx="8905849" cy="5362775"/>
          </a:xfrm>
        </p:spPr>
        <p:txBody>
          <a:bodyPr>
            <a:normAutofit fontScale="92500"/>
          </a:bodyPr>
          <a:lstStyle/>
          <a:p>
            <a:pPr>
              <a:lnSpc>
                <a:spcPct val="100000"/>
              </a:lnSpc>
            </a:pPr>
            <a:r>
              <a:rPr lang="en-US" sz="3500" dirty="0" smtClean="0">
                <a:solidFill>
                  <a:srgbClr val="FFFFFF"/>
                </a:solidFill>
                <a:latin typeface="+mn-lt"/>
              </a:rPr>
              <a:t>Innovation in a </a:t>
            </a:r>
            <a:r>
              <a:rPr lang="en-US" sz="3500" dirty="0" smtClean="0">
                <a:solidFill>
                  <a:srgbClr val="FFFF00"/>
                </a:solidFill>
                <a:latin typeface="+mn-lt"/>
              </a:rPr>
              <a:t>patent law context effectively allows “mods”</a:t>
            </a:r>
            <a:r>
              <a:rPr lang="en-US" sz="3500" dirty="0" smtClean="0">
                <a:solidFill>
                  <a:srgbClr val="FFFFFF"/>
                </a:solidFill>
                <a:latin typeface="+mn-lt"/>
              </a:rPr>
              <a:t>….So </a:t>
            </a:r>
            <a:r>
              <a:rPr lang="en-US" sz="3500" dirty="0" smtClean="0">
                <a:solidFill>
                  <a:srgbClr val="CCFFCC"/>
                </a:solidFill>
                <a:latin typeface="+mn-lt"/>
              </a:rPr>
              <a:t>why doesn’t creativity in a copyright law context similarly allow mods</a:t>
            </a:r>
            <a:r>
              <a:rPr lang="en-US" sz="3500" dirty="0" smtClean="0">
                <a:solidFill>
                  <a:srgbClr val="FFFFFF"/>
                </a:solidFill>
                <a:latin typeface="+mn-lt"/>
              </a:rPr>
              <a:t>.</a:t>
            </a:r>
          </a:p>
          <a:p>
            <a:pPr>
              <a:lnSpc>
                <a:spcPct val="100000"/>
              </a:lnSpc>
            </a:pPr>
            <a:r>
              <a:rPr lang="en-US" sz="3500" dirty="0" smtClean="0">
                <a:solidFill>
                  <a:schemeClr val="bg1"/>
                </a:solidFill>
                <a:latin typeface="+mn-lt"/>
              </a:rPr>
              <a:t>Patent law allows free riding on both ideas and expression (</a:t>
            </a:r>
            <a:r>
              <a:rPr lang="en-US" sz="3500" dirty="0" smtClean="0">
                <a:solidFill>
                  <a:srgbClr val="CCFFCC"/>
                </a:solidFill>
                <a:latin typeface="+mn-lt"/>
              </a:rPr>
              <a:t>through designing around</a:t>
            </a:r>
            <a:r>
              <a:rPr lang="en-US" sz="3500" dirty="0" smtClean="0">
                <a:solidFill>
                  <a:schemeClr val="bg1"/>
                </a:solidFill>
                <a:latin typeface="+mn-lt"/>
              </a:rPr>
              <a:t>). Copyright law allows free riding on ideas only. If free riding on ideas is ok, why is free riding on expression not ok?… (Rebecca </a:t>
            </a:r>
            <a:r>
              <a:rPr lang="en-US" sz="3500" dirty="0" err="1" smtClean="0">
                <a:solidFill>
                  <a:schemeClr val="bg1"/>
                </a:solidFill>
                <a:latin typeface="+mn-lt"/>
              </a:rPr>
              <a:t>Tushnet</a:t>
            </a:r>
            <a:r>
              <a:rPr lang="en-US" sz="3500" dirty="0" smtClean="0">
                <a:solidFill>
                  <a:schemeClr val="bg1"/>
                </a:solidFill>
                <a:latin typeface="+mn-lt"/>
              </a:rPr>
              <a:t>)</a:t>
            </a:r>
          </a:p>
          <a:p>
            <a:pPr marL="0" indent="0">
              <a:buNone/>
            </a:pPr>
            <a:endParaRPr lang="en-US" dirty="0"/>
          </a:p>
          <a:p>
            <a:pPr marL="0" indent="0">
              <a:buNone/>
            </a:pPr>
            <a:r>
              <a:rPr lang="en-US" dirty="0" smtClean="0"/>
              <a:t> </a:t>
            </a:r>
            <a:endParaRPr lang="en-US" dirty="0"/>
          </a:p>
        </p:txBody>
      </p:sp>
    </p:spTree>
    <p:extLst>
      <p:ext uri="{BB962C8B-B14F-4D97-AF65-F5344CB8AC3E}">
        <p14:creationId xmlns:p14="http://schemas.microsoft.com/office/powerpoint/2010/main" val="9782256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233"/>
            <a:ext cx="8229600" cy="1016000"/>
          </a:xfrm>
        </p:spPr>
        <p:txBody>
          <a:bodyPr>
            <a:normAutofit/>
          </a:bodyPr>
          <a:lstStyle/>
          <a:p>
            <a:r>
              <a:rPr lang="en-US" sz="4400" b="1" dirty="0" smtClean="0">
                <a:solidFill>
                  <a:srgbClr val="FFFFFF"/>
                </a:solidFill>
                <a:latin typeface="+mn-lt"/>
              </a:rPr>
              <a:t>Conclusions…</a:t>
            </a:r>
            <a:endParaRPr lang="en-US" sz="4400" b="1" dirty="0">
              <a:solidFill>
                <a:srgbClr val="FFFFFF"/>
              </a:solidFill>
              <a:latin typeface="+mn-lt"/>
            </a:endParaRPr>
          </a:p>
        </p:txBody>
      </p:sp>
      <p:sp>
        <p:nvSpPr>
          <p:cNvPr id="3" name="Content Placeholder 2"/>
          <p:cNvSpPr>
            <a:spLocks noGrp="1"/>
          </p:cNvSpPr>
          <p:nvPr>
            <p:ph sz="quarter" idx="10"/>
          </p:nvPr>
        </p:nvSpPr>
        <p:spPr>
          <a:xfrm>
            <a:off x="457200" y="1129233"/>
            <a:ext cx="8686800" cy="4814367"/>
          </a:xfrm>
        </p:spPr>
        <p:txBody>
          <a:bodyPr>
            <a:normAutofit/>
          </a:bodyPr>
          <a:lstStyle/>
          <a:p>
            <a:pPr marL="0" indent="0">
              <a:buNone/>
            </a:pPr>
            <a:r>
              <a:rPr lang="en-US" sz="4800" dirty="0" smtClean="0">
                <a:solidFill>
                  <a:schemeClr val="bg1"/>
                </a:solidFill>
                <a:latin typeface="+mn-lt"/>
              </a:rPr>
              <a:t>Today…</a:t>
            </a:r>
            <a:r>
              <a:rPr lang="en-US" sz="4800" dirty="0" smtClean="0">
                <a:solidFill>
                  <a:srgbClr val="FFFF00"/>
                </a:solidFill>
                <a:latin typeface="+mn-lt"/>
              </a:rPr>
              <a:t>the further </a:t>
            </a:r>
            <a:r>
              <a:rPr lang="en-US" sz="4800" dirty="0">
                <a:solidFill>
                  <a:srgbClr val="FFFF00"/>
                </a:solidFill>
                <a:latin typeface="+mn-lt"/>
              </a:rPr>
              <a:t>d</a:t>
            </a:r>
            <a:r>
              <a:rPr lang="en-US" sz="4800" dirty="0" smtClean="0">
                <a:solidFill>
                  <a:srgbClr val="FFFF00"/>
                </a:solidFill>
                <a:latin typeface="+mn-lt"/>
              </a:rPr>
              <a:t>emocratization </a:t>
            </a:r>
            <a:r>
              <a:rPr lang="en-US" sz="4800" dirty="0">
                <a:solidFill>
                  <a:srgbClr val="FFFF00"/>
                </a:solidFill>
                <a:latin typeface="+mn-lt"/>
              </a:rPr>
              <a:t>of </a:t>
            </a:r>
            <a:r>
              <a:rPr lang="en-US" sz="4800" dirty="0" smtClean="0">
                <a:solidFill>
                  <a:srgbClr val="FFFF00"/>
                </a:solidFill>
                <a:latin typeface="+mn-lt"/>
              </a:rPr>
              <a:t> tools for creativity through digital means</a:t>
            </a:r>
            <a:r>
              <a:rPr lang="en-US" sz="4800" dirty="0" smtClean="0">
                <a:solidFill>
                  <a:schemeClr val="bg1"/>
                </a:solidFill>
                <a:latin typeface="+mn-lt"/>
              </a:rPr>
              <a:t>…</a:t>
            </a:r>
            <a:r>
              <a:rPr lang="en-US" sz="4800" dirty="0" smtClean="0">
                <a:solidFill>
                  <a:srgbClr val="CCFFCC"/>
                </a:solidFill>
                <a:latin typeface="+mn-lt"/>
              </a:rPr>
              <a:t>requires additional reforms</a:t>
            </a:r>
            <a:r>
              <a:rPr lang="en-US" sz="4800" dirty="0" smtClean="0">
                <a:solidFill>
                  <a:schemeClr val="bg1"/>
                </a:solidFill>
                <a:latin typeface="+mn-lt"/>
              </a:rPr>
              <a:t>:</a:t>
            </a:r>
            <a:endParaRPr lang="en-US" sz="6000" dirty="0">
              <a:solidFill>
                <a:srgbClr val="FFFF00"/>
              </a:solidFill>
              <a:latin typeface="+mn-lt"/>
            </a:endParaRPr>
          </a:p>
          <a:p>
            <a:pPr marL="0" indent="0">
              <a:buNone/>
            </a:pPr>
            <a:r>
              <a:rPr lang="en-US" sz="5400" dirty="0" smtClean="0">
                <a:solidFill>
                  <a:schemeClr val="bg1"/>
                </a:solidFill>
                <a:latin typeface="+mn-lt"/>
                <a:cs typeface="American Typewriter"/>
              </a:rPr>
              <a:t>The</a:t>
            </a:r>
            <a:r>
              <a:rPr lang="en-US" sz="5400" b="1" dirty="0" smtClean="0">
                <a:solidFill>
                  <a:srgbClr val="FFFF00"/>
                </a:solidFill>
                <a:latin typeface="+mn-lt"/>
                <a:cs typeface="American Typewriter"/>
              </a:rPr>
              <a:t> </a:t>
            </a:r>
            <a:r>
              <a:rPr lang="en-US" sz="5400" b="1" dirty="0" smtClean="0">
                <a:solidFill>
                  <a:schemeClr val="tx2">
                    <a:lumMod val="40000"/>
                    <a:lumOff val="60000"/>
                  </a:schemeClr>
                </a:solidFill>
                <a:latin typeface="American Typewriter"/>
                <a:cs typeface="American Typewriter"/>
              </a:rPr>
              <a:t>RIGHT</a:t>
            </a:r>
            <a:r>
              <a:rPr lang="en-US" sz="5400" b="1" dirty="0" smtClean="0">
                <a:solidFill>
                  <a:srgbClr val="0000FF"/>
                </a:solidFill>
                <a:latin typeface="American Typewriter"/>
                <a:cs typeface="American Typewriter"/>
              </a:rPr>
              <a:t> </a:t>
            </a:r>
            <a:r>
              <a:rPr lang="en-US" sz="5400" b="1" dirty="0" smtClean="0">
                <a:solidFill>
                  <a:srgbClr val="800000"/>
                </a:solidFill>
                <a:latin typeface="American Typewriter"/>
                <a:cs typeface="American Typewriter"/>
              </a:rPr>
              <a:t>TO </a:t>
            </a:r>
            <a:r>
              <a:rPr lang="en-US" sz="5400" b="1" dirty="0" err="1" smtClean="0">
                <a:solidFill>
                  <a:srgbClr val="660066"/>
                </a:solidFill>
                <a:latin typeface="American Typewriter"/>
                <a:cs typeface="American Typewriter"/>
              </a:rPr>
              <a:t>C</a:t>
            </a:r>
            <a:r>
              <a:rPr lang="en-US" sz="5400" b="1" dirty="0" err="1" smtClean="0">
                <a:solidFill>
                  <a:srgbClr val="FFFF00"/>
                </a:solidFill>
                <a:latin typeface="American Typewriter"/>
                <a:cs typeface="American Typewriter"/>
              </a:rPr>
              <a:t>R</a:t>
            </a:r>
            <a:r>
              <a:rPr lang="en-US" sz="5400" b="1" dirty="0" err="1" smtClean="0">
                <a:solidFill>
                  <a:schemeClr val="accent5"/>
                </a:solidFill>
                <a:latin typeface="American Typewriter"/>
                <a:cs typeface="American Typewriter"/>
              </a:rPr>
              <a:t>E</a:t>
            </a:r>
            <a:r>
              <a:rPr lang="en-US" sz="5400" b="1" dirty="0" err="1" smtClean="0">
                <a:solidFill>
                  <a:srgbClr val="008000"/>
                </a:solidFill>
                <a:latin typeface="American Typewriter"/>
                <a:cs typeface="American Typewriter"/>
              </a:rPr>
              <a:t>A</a:t>
            </a:r>
            <a:r>
              <a:rPr lang="en-US" sz="5400" b="1" dirty="0" err="1" smtClean="0">
                <a:solidFill>
                  <a:schemeClr val="bg2">
                    <a:lumMod val="75000"/>
                  </a:schemeClr>
                </a:solidFill>
                <a:latin typeface="American Typewriter"/>
                <a:cs typeface="American Typewriter"/>
              </a:rPr>
              <a:t>t</a:t>
            </a:r>
            <a:r>
              <a:rPr lang="en-US" sz="5400" b="1" dirty="0" err="1" smtClean="0">
                <a:solidFill>
                  <a:srgbClr val="FF6600"/>
                </a:solidFill>
                <a:latin typeface="American Typewriter"/>
                <a:cs typeface="American Typewriter"/>
              </a:rPr>
              <a:t>E</a:t>
            </a:r>
            <a:r>
              <a:rPr lang="en-US" sz="5400" b="1" dirty="0" smtClean="0">
                <a:solidFill>
                  <a:srgbClr val="FFFFFF"/>
                </a:solidFill>
                <a:latin typeface="+mn-lt"/>
                <a:cs typeface="American Typewriter"/>
              </a:rPr>
              <a:t>?</a:t>
            </a:r>
            <a:endParaRPr lang="en-US" sz="5400" b="1" dirty="0" smtClean="0">
              <a:solidFill>
                <a:srgbClr val="FFFFFF"/>
              </a:solidFill>
              <a:latin typeface="+mn-lt"/>
            </a:endParaRPr>
          </a:p>
          <a:p>
            <a:pPr marL="0" indent="0">
              <a:buNone/>
            </a:pPr>
            <a:endParaRPr lang="en-US" sz="3600" dirty="0">
              <a:solidFill>
                <a:schemeClr val="bg1"/>
              </a:solidFill>
              <a:latin typeface="+mn-lt"/>
            </a:endParaRPr>
          </a:p>
        </p:txBody>
      </p:sp>
    </p:spTree>
    <p:extLst>
      <p:ext uri="{BB962C8B-B14F-4D97-AF65-F5344CB8AC3E}">
        <p14:creationId xmlns:p14="http://schemas.microsoft.com/office/powerpoint/2010/main" val="2051618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868001" y="249238"/>
            <a:ext cx="5407998" cy="5629275"/>
          </a:xfrm>
        </p:spPr>
      </p:pic>
    </p:spTree>
    <p:extLst>
      <p:ext uri="{BB962C8B-B14F-4D97-AF65-F5344CB8AC3E}">
        <p14:creationId xmlns:p14="http://schemas.microsoft.com/office/powerpoint/2010/main" val="19657902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207958"/>
            <a:ext cx="8229600" cy="4728586"/>
          </a:xfrm>
        </p:spPr>
        <p:txBody>
          <a:bodyPr>
            <a:noAutofit/>
          </a:bodyPr>
          <a:lstStyle/>
          <a:p>
            <a:pPr marL="0" indent="0" algn="ctr">
              <a:buNone/>
            </a:pPr>
            <a:r>
              <a:rPr lang="en-US" sz="8800" dirty="0" smtClean="0">
                <a:solidFill>
                  <a:schemeClr val="bg1"/>
                </a:solidFill>
                <a:latin typeface="+mn-lt"/>
              </a:rPr>
              <a:t>Moving </a:t>
            </a:r>
            <a:r>
              <a:rPr lang="en-US" sz="8800" dirty="0" smtClean="0">
                <a:solidFill>
                  <a:srgbClr val="FFFF00"/>
                </a:solidFill>
                <a:latin typeface="+mn-lt"/>
              </a:rPr>
              <a:t>Forward </a:t>
            </a:r>
            <a:r>
              <a:rPr lang="en-US" sz="8800" dirty="0" smtClean="0">
                <a:solidFill>
                  <a:schemeClr val="bg1"/>
                </a:solidFill>
                <a:latin typeface="+mn-lt"/>
              </a:rPr>
              <a:t>Through the Contradictions</a:t>
            </a:r>
            <a:endParaRPr lang="en-US" sz="8800" dirty="0">
              <a:solidFill>
                <a:schemeClr val="bg1"/>
              </a:solidFill>
              <a:latin typeface="+mn-lt"/>
            </a:endParaRPr>
          </a:p>
        </p:txBody>
      </p:sp>
    </p:spTree>
    <p:extLst>
      <p:ext uri="{BB962C8B-B14F-4D97-AF65-F5344CB8AC3E}">
        <p14:creationId xmlns:p14="http://schemas.microsoft.com/office/powerpoint/2010/main" val="15588445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779" y="106645"/>
            <a:ext cx="8281221" cy="1694350"/>
          </a:xfrm>
        </p:spPr>
        <p:txBody>
          <a:bodyPr>
            <a:noAutofit/>
          </a:bodyPr>
          <a:lstStyle/>
          <a:p>
            <a:r>
              <a:rPr lang="en-US" sz="4800" b="1" dirty="0" smtClean="0">
                <a:solidFill>
                  <a:srgbClr val="FFFF00"/>
                </a:solidFill>
                <a:latin typeface="+mn-lt"/>
              </a:rPr>
              <a:t>Saving Copyright</a:t>
            </a:r>
            <a:r>
              <a:rPr lang="en-US" sz="4800" b="1" dirty="0" smtClean="0">
                <a:solidFill>
                  <a:srgbClr val="FFFFFF"/>
                </a:solidFill>
                <a:latin typeface="+mn-lt"/>
              </a:rPr>
              <a:t> to </a:t>
            </a:r>
            <a:r>
              <a:rPr lang="en-US" sz="4800" b="1" dirty="0" smtClean="0">
                <a:solidFill>
                  <a:srgbClr val="FFFF00"/>
                </a:solidFill>
                <a:latin typeface="+mn-lt"/>
              </a:rPr>
              <a:t/>
            </a:r>
            <a:br>
              <a:rPr lang="en-US" sz="4800" b="1" dirty="0" smtClean="0">
                <a:solidFill>
                  <a:srgbClr val="FFFF00"/>
                </a:solidFill>
                <a:latin typeface="+mn-lt"/>
              </a:rPr>
            </a:br>
            <a:r>
              <a:rPr lang="en-US" sz="4800" b="1" dirty="0" smtClean="0">
                <a:solidFill>
                  <a:srgbClr val="FFFF00"/>
                </a:solidFill>
                <a:latin typeface="+mn-lt"/>
              </a:rPr>
              <a:t>Save Creativity</a:t>
            </a:r>
            <a:r>
              <a:rPr lang="en-US" sz="4800" b="1" dirty="0" smtClean="0">
                <a:solidFill>
                  <a:srgbClr val="FF0000"/>
                </a:solidFill>
                <a:latin typeface="+mn-lt"/>
              </a:rPr>
              <a:t>?</a:t>
            </a:r>
            <a:r>
              <a:rPr lang="en-US" sz="4800" b="1" dirty="0" smtClean="0">
                <a:solidFill>
                  <a:srgbClr val="FFFF00"/>
                </a:solidFill>
                <a:latin typeface="+mn-lt"/>
              </a:rPr>
              <a:t> </a:t>
            </a:r>
            <a:endParaRPr lang="en-US" sz="4800" dirty="0">
              <a:solidFill>
                <a:schemeClr val="bg1"/>
              </a:solidFill>
              <a:latin typeface="+mn-lt"/>
            </a:endParaRPr>
          </a:p>
        </p:txBody>
      </p:sp>
      <p:sp>
        <p:nvSpPr>
          <p:cNvPr id="3" name="Content Placeholder 2"/>
          <p:cNvSpPr>
            <a:spLocks noGrp="1"/>
          </p:cNvSpPr>
          <p:nvPr>
            <p:ph sz="quarter" idx="10"/>
          </p:nvPr>
        </p:nvSpPr>
        <p:spPr>
          <a:xfrm>
            <a:off x="457200" y="2388688"/>
            <a:ext cx="8523770" cy="3526784"/>
          </a:xfrm>
        </p:spPr>
        <p:txBody>
          <a:bodyPr>
            <a:noAutofit/>
          </a:bodyPr>
          <a:lstStyle/>
          <a:p>
            <a:pPr marL="514350" indent="-514350">
              <a:lnSpc>
                <a:spcPct val="100000"/>
              </a:lnSpc>
              <a:buFont typeface="+mj-lt"/>
              <a:buAutoNum type="arabicPeriod"/>
            </a:pPr>
            <a:r>
              <a:rPr lang="en-US" sz="3200" dirty="0" smtClean="0">
                <a:solidFill>
                  <a:schemeClr val="bg1"/>
                </a:solidFill>
              </a:rPr>
              <a:t>Was copyright really built on such a </a:t>
            </a:r>
            <a:r>
              <a:rPr lang="en-US" sz="3200" dirty="0" smtClean="0">
                <a:solidFill>
                  <a:schemeClr val="accent5"/>
                </a:solidFill>
              </a:rPr>
              <a:t>shaky foundation</a:t>
            </a:r>
            <a:r>
              <a:rPr lang="en-US" sz="3200" dirty="0" smtClean="0">
                <a:solidFill>
                  <a:schemeClr val="bg1"/>
                </a:solidFill>
              </a:rPr>
              <a:t>?</a:t>
            </a:r>
          </a:p>
          <a:p>
            <a:pPr marL="514350" indent="-514350">
              <a:lnSpc>
                <a:spcPct val="100000"/>
              </a:lnSpc>
              <a:buFont typeface="+mj-lt"/>
              <a:buAutoNum type="arabicPeriod"/>
            </a:pPr>
            <a:r>
              <a:rPr lang="en-US" sz="3200" dirty="0" smtClean="0">
                <a:solidFill>
                  <a:schemeClr val="bg1"/>
                </a:solidFill>
              </a:rPr>
              <a:t>Is there a way to understand &amp; interpret copyright’s purpose that is </a:t>
            </a:r>
            <a:r>
              <a:rPr lang="en-US" sz="3200" dirty="0" smtClean="0">
                <a:solidFill>
                  <a:srgbClr val="4BACC6"/>
                </a:solidFill>
              </a:rPr>
              <a:t>not confusing, racist, sexist or colonialist</a:t>
            </a:r>
            <a:r>
              <a:rPr lang="en-US" sz="3200" dirty="0" smtClean="0">
                <a:solidFill>
                  <a:schemeClr val="bg1"/>
                </a:solidFill>
              </a:rPr>
              <a:t>?</a:t>
            </a:r>
          </a:p>
        </p:txBody>
      </p:sp>
      <p:pic>
        <p:nvPicPr>
          <p:cNvPr id="4" name="Picture 3" descr="imgres-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83320" y="4966955"/>
            <a:ext cx="1725079" cy="1232199"/>
          </a:xfrm>
          <a:prstGeom prst="rect">
            <a:avLst/>
          </a:prstGeom>
        </p:spPr>
      </p:pic>
    </p:spTree>
    <p:extLst>
      <p:ext uri="{BB962C8B-B14F-4D97-AF65-F5344CB8AC3E}">
        <p14:creationId xmlns:p14="http://schemas.microsoft.com/office/powerpoint/2010/main" val="20791329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425" y="1"/>
            <a:ext cx="8743575" cy="2002335"/>
          </a:xfrm>
        </p:spPr>
        <p:txBody>
          <a:bodyPr>
            <a:noAutofit/>
          </a:bodyPr>
          <a:lstStyle/>
          <a:p>
            <a:pPr marL="0" indent="0"/>
            <a:r>
              <a:rPr lang="en-US" sz="4800" dirty="0" smtClean="0">
                <a:solidFill>
                  <a:schemeClr val="bg1"/>
                </a:solidFill>
              </a:rPr>
              <a:t/>
            </a:r>
            <a:br>
              <a:rPr lang="en-US" sz="4800" dirty="0" smtClean="0">
                <a:solidFill>
                  <a:schemeClr val="bg1"/>
                </a:solidFill>
              </a:rPr>
            </a:br>
            <a:r>
              <a:rPr lang="en-US" sz="4800" dirty="0" smtClean="0">
                <a:solidFill>
                  <a:schemeClr val="bg1"/>
                </a:solidFill>
              </a:rPr>
              <a:t>Perhaps </a:t>
            </a:r>
            <a:r>
              <a:rPr lang="en-US" sz="4800" dirty="0">
                <a:solidFill>
                  <a:schemeClr val="bg1"/>
                </a:solidFill>
              </a:rPr>
              <a:t>the “</a:t>
            </a:r>
            <a:r>
              <a:rPr lang="en-US" sz="4800" dirty="0">
                <a:solidFill>
                  <a:srgbClr val="FFFF00"/>
                </a:solidFill>
              </a:rPr>
              <a:t>property</a:t>
            </a:r>
            <a:r>
              <a:rPr lang="en-US" sz="4800" dirty="0">
                <a:solidFill>
                  <a:schemeClr val="bg1"/>
                </a:solidFill>
              </a:rPr>
              <a:t>” was </a:t>
            </a:r>
            <a:br>
              <a:rPr lang="en-US" sz="4800" dirty="0">
                <a:solidFill>
                  <a:schemeClr val="bg1"/>
                </a:solidFill>
              </a:rPr>
            </a:br>
            <a:r>
              <a:rPr lang="en-US" sz="4800" dirty="0">
                <a:solidFill>
                  <a:schemeClr val="bg1"/>
                </a:solidFill>
              </a:rPr>
              <a:t>in fact a “</a:t>
            </a:r>
            <a:r>
              <a:rPr lang="en-US" sz="4800" dirty="0">
                <a:solidFill>
                  <a:srgbClr val="CCFFCC"/>
                </a:solidFill>
              </a:rPr>
              <a:t>freedom</a:t>
            </a:r>
            <a:r>
              <a:rPr lang="en-US" sz="4800" dirty="0">
                <a:solidFill>
                  <a:schemeClr val="bg1"/>
                </a:solidFill>
              </a:rPr>
              <a:t>”</a:t>
            </a:r>
            <a:r>
              <a:rPr lang="is-IS" sz="4800" dirty="0">
                <a:solidFill>
                  <a:schemeClr val="bg1"/>
                </a:solidFill>
              </a:rPr>
              <a:t>…</a:t>
            </a:r>
            <a:r>
              <a:rPr lang="en-US" sz="4800" dirty="0">
                <a:solidFill>
                  <a:schemeClr val="bg1"/>
                </a:solidFill>
              </a:rPr>
              <a:t/>
            </a:r>
            <a:br>
              <a:rPr lang="en-US" sz="4800" dirty="0">
                <a:solidFill>
                  <a:schemeClr val="bg1"/>
                </a:solidFill>
              </a:rPr>
            </a:br>
            <a:endParaRPr lang="en-US" sz="4800" b="1" dirty="0">
              <a:solidFill>
                <a:srgbClr val="FFFF00"/>
              </a:solidFill>
              <a:latin typeface="+mn-lt"/>
            </a:endParaRPr>
          </a:p>
        </p:txBody>
      </p:sp>
      <p:sp>
        <p:nvSpPr>
          <p:cNvPr id="3" name="Content Placeholder 2"/>
          <p:cNvSpPr>
            <a:spLocks noGrp="1"/>
          </p:cNvSpPr>
          <p:nvPr>
            <p:ph sz="quarter" idx="10"/>
          </p:nvPr>
        </p:nvSpPr>
        <p:spPr>
          <a:xfrm>
            <a:off x="1144073" y="2002336"/>
            <a:ext cx="7542727" cy="4016113"/>
          </a:xfrm>
        </p:spPr>
        <p:txBody>
          <a:bodyPr>
            <a:normAutofit/>
          </a:bodyPr>
          <a:lstStyle/>
          <a:p>
            <a:pPr marL="0" indent="0">
              <a:lnSpc>
                <a:spcPct val="100000"/>
              </a:lnSpc>
              <a:buNone/>
            </a:pPr>
            <a:r>
              <a:rPr lang="en-US" sz="9600" dirty="0" smtClean="0">
                <a:solidFill>
                  <a:schemeClr val="bg1"/>
                </a:solidFill>
                <a:latin typeface="Apple Chancery"/>
                <a:cs typeface="Apple Chancery"/>
              </a:rPr>
              <a:t>“Once upon </a:t>
            </a:r>
          </a:p>
          <a:p>
            <a:pPr marL="0" indent="0">
              <a:lnSpc>
                <a:spcPct val="100000"/>
              </a:lnSpc>
              <a:buNone/>
            </a:pPr>
            <a:r>
              <a:rPr lang="en-US" sz="9600" dirty="0">
                <a:solidFill>
                  <a:schemeClr val="bg1"/>
                </a:solidFill>
                <a:latin typeface="Apple Chancery"/>
                <a:cs typeface="Apple Chancery"/>
              </a:rPr>
              <a:t> </a:t>
            </a:r>
            <a:r>
              <a:rPr lang="en-US" sz="9600" dirty="0" smtClean="0">
                <a:solidFill>
                  <a:schemeClr val="bg1"/>
                </a:solidFill>
                <a:latin typeface="Apple Chancery"/>
                <a:cs typeface="Apple Chancery"/>
              </a:rPr>
              <a:t> a time</a:t>
            </a:r>
            <a:r>
              <a:rPr lang="is-IS" sz="9600" dirty="0" smtClean="0">
                <a:solidFill>
                  <a:schemeClr val="bg1"/>
                </a:solidFill>
                <a:latin typeface="Apple Chancery"/>
                <a:cs typeface="Apple Chancery"/>
              </a:rPr>
              <a:t>…”</a:t>
            </a:r>
            <a:endParaRPr lang="en-US" sz="9600" dirty="0">
              <a:solidFill>
                <a:schemeClr val="bg1"/>
              </a:solidFill>
              <a:latin typeface="Apple Chancery"/>
              <a:cs typeface="Apple Chancery"/>
            </a:endParaRPr>
          </a:p>
        </p:txBody>
      </p:sp>
    </p:spTree>
    <p:extLst>
      <p:ext uri="{BB962C8B-B14F-4D97-AF65-F5344CB8AC3E}">
        <p14:creationId xmlns:p14="http://schemas.microsoft.com/office/powerpoint/2010/main" val="1335866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27856"/>
            <a:ext cx="5707483" cy="5033323"/>
          </a:xfrm>
        </p:spPr>
        <p:txBody>
          <a:bodyPr>
            <a:normAutofit/>
          </a:bodyPr>
          <a:lstStyle/>
          <a:p>
            <a:pPr marL="0" indent="0">
              <a:lnSpc>
                <a:spcPct val="100000"/>
              </a:lnSpc>
              <a:buNone/>
            </a:pPr>
            <a:r>
              <a:rPr lang="en-US" sz="4400" dirty="0">
                <a:solidFill>
                  <a:schemeClr val="bg1"/>
                </a:solidFill>
                <a:latin typeface="+mn-lt"/>
              </a:rPr>
              <a:t>T</a:t>
            </a:r>
            <a:r>
              <a:rPr lang="en-US" sz="4400" dirty="0" smtClean="0">
                <a:solidFill>
                  <a:schemeClr val="bg1"/>
                </a:solidFill>
                <a:latin typeface="+mn-lt"/>
              </a:rPr>
              <a:t>he Statute of Anne (1709) can be interpreted as the apotheosis in a </a:t>
            </a:r>
            <a:r>
              <a:rPr lang="en-US" sz="4400" dirty="0" smtClean="0">
                <a:solidFill>
                  <a:srgbClr val="FFFF00"/>
                </a:solidFill>
                <a:latin typeface="+mn-lt"/>
              </a:rPr>
              <a:t>trajectory of authorial freedom</a:t>
            </a:r>
            <a:r>
              <a:rPr lang="en-US" sz="4400" dirty="0" smtClean="0">
                <a:solidFill>
                  <a:schemeClr val="bg1"/>
                </a:solidFill>
                <a:latin typeface="+mn-lt"/>
              </a:rPr>
              <a:t> from censorship.</a:t>
            </a:r>
            <a:endParaRPr lang="en-US" sz="4400" dirty="0">
              <a:solidFill>
                <a:schemeClr val="bg1"/>
              </a:solidFill>
              <a:latin typeface="+mn-lt"/>
            </a:endParaRPr>
          </a:p>
        </p:txBody>
      </p:sp>
      <p:pic>
        <p:nvPicPr>
          <p:cNvPr id="5"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l="-187"/>
          <a:stretch/>
        </p:blipFill>
        <p:spPr>
          <a:xfrm>
            <a:off x="6304215" y="1443209"/>
            <a:ext cx="2690019" cy="2987406"/>
          </a:xfrm>
          <a:prstGeom prst="rect">
            <a:avLst/>
          </a:prstGeom>
        </p:spPr>
      </p:pic>
    </p:spTree>
    <p:extLst>
      <p:ext uri="{BB962C8B-B14F-4D97-AF65-F5344CB8AC3E}">
        <p14:creationId xmlns:p14="http://schemas.microsoft.com/office/powerpoint/2010/main" val="10706843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121" y="51524"/>
            <a:ext cx="8491878" cy="669317"/>
          </a:xfrm>
        </p:spPr>
        <p:txBody>
          <a:bodyPr>
            <a:normAutofit fontScale="90000"/>
          </a:bodyPr>
          <a:lstStyle/>
          <a:p>
            <a:pPr marL="0" indent="0"/>
            <a:r>
              <a:rPr lang="en-US" b="1" i="1" dirty="0" smtClean="0">
                <a:solidFill>
                  <a:schemeClr val="tx1"/>
                </a:solidFill>
              </a:rPr>
              <a:t/>
            </a:r>
            <a:br>
              <a:rPr lang="en-US" b="1" i="1" dirty="0" smtClean="0">
                <a:solidFill>
                  <a:schemeClr val="tx1"/>
                </a:solidFill>
              </a:rPr>
            </a:br>
            <a:r>
              <a:rPr lang="en-US" b="1" i="1" dirty="0" smtClean="0">
                <a:solidFill>
                  <a:schemeClr val="tx1"/>
                </a:solidFill>
              </a:rPr>
              <a:t> </a:t>
            </a:r>
            <a:r>
              <a:rPr lang="en-US" sz="3600" b="1" dirty="0" smtClean="0">
                <a:solidFill>
                  <a:srgbClr val="FFFF00"/>
                </a:solidFill>
                <a:latin typeface="+mn-lt"/>
              </a:rPr>
              <a:t>TRAJECTORY OF CREATIVE FREEDOMS</a:t>
            </a:r>
            <a:r>
              <a:rPr lang="en-US" sz="3600" b="1" i="1" dirty="0" smtClean="0">
                <a:solidFill>
                  <a:srgbClr val="FFFF00"/>
                </a:solidFill>
                <a:latin typeface="+mn-lt"/>
              </a:rPr>
              <a:t> </a:t>
            </a:r>
            <a:r>
              <a:rPr lang="en-US" sz="3600" i="1" dirty="0">
                <a:latin typeface="+mn-lt"/>
              </a:rPr>
              <a:t/>
            </a:r>
            <a:br>
              <a:rPr lang="en-US" sz="3600" i="1" dirty="0">
                <a:latin typeface="+mn-lt"/>
              </a:rPr>
            </a:br>
            <a:endParaRPr lang="en-US" sz="3600" dirty="0">
              <a:latin typeface="+mn-lt"/>
            </a:endParaRPr>
          </a:p>
        </p:txBody>
      </p:sp>
      <p:sp>
        <p:nvSpPr>
          <p:cNvPr id="3" name="Content Placeholder 2"/>
          <p:cNvSpPr>
            <a:spLocks noGrp="1"/>
          </p:cNvSpPr>
          <p:nvPr>
            <p:ph sz="quarter" idx="10"/>
          </p:nvPr>
        </p:nvSpPr>
        <p:spPr>
          <a:xfrm>
            <a:off x="240254" y="720841"/>
            <a:ext cx="8903746" cy="5569173"/>
          </a:xfrm>
        </p:spPr>
        <p:txBody>
          <a:bodyPr>
            <a:normAutofit/>
          </a:bodyPr>
          <a:lstStyle/>
          <a:p>
            <a:pPr marL="457200" indent="-457200">
              <a:lnSpc>
                <a:spcPct val="90000"/>
              </a:lnSpc>
              <a:buFont typeface="+mj-lt"/>
              <a:buAutoNum type="arabicPeriod"/>
            </a:pPr>
            <a:r>
              <a:rPr lang="en-US" dirty="0" smtClean="0">
                <a:solidFill>
                  <a:srgbClr val="FFFF00"/>
                </a:solidFill>
                <a:latin typeface="+mn-lt"/>
              </a:rPr>
              <a:t>{</a:t>
            </a:r>
            <a:r>
              <a:rPr lang="en-US" dirty="0">
                <a:solidFill>
                  <a:srgbClr val="FFFF00"/>
                </a:solidFill>
                <a:latin typeface="+mn-lt"/>
              </a:rPr>
              <a:t>KING..</a:t>
            </a:r>
            <a:r>
              <a:rPr lang="en-US" dirty="0" smtClean="0">
                <a:solidFill>
                  <a:srgbClr val="FFFF00"/>
                </a:solidFill>
                <a:latin typeface="+mn-lt"/>
              </a:rPr>
              <a:t>} </a:t>
            </a:r>
            <a:r>
              <a:rPr lang="en-US" i="1" dirty="0" smtClean="0">
                <a:solidFill>
                  <a:srgbClr val="FFFFFF"/>
                </a:solidFill>
                <a:latin typeface="+mn-lt"/>
              </a:rPr>
              <a:t>Star </a:t>
            </a:r>
            <a:r>
              <a:rPr lang="en-US" i="1" dirty="0">
                <a:solidFill>
                  <a:srgbClr val="FFFFFF"/>
                </a:solidFill>
                <a:latin typeface="+mn-lt"/>
              </a:rPr>
              <a:t>Chamber</a:t>
            </a:r>
            <a:r>
              <a:rPr lang="en-US" dirty="0">
                <a:solidFill>
                  <a:srgbClr val="FFFFFF"/>
                </a:solidFill>
                <a:latin typeface="+mn-lt"/>
              </a:rPr>
              <a:t> (UK) abolished July </a:t>
            </a:r>
            <a:r>
              <a:rPr lang="en-US" dirty="0" smtClean="0">
                <a:solidFill>
                  <a:srgbClr val="FF0000"/>
                </a:solidFill>
                <a:latin typeface="+mn-lt"/>
              </a:rPr>
              <a:t>1641</a:t>
            </a:r>
            <a:r>
              <a:rPr lang="en-US" dirty="0">
                <a:solidFill>
                  <a:srgbClr val="FFFFFF"/>
                </a:solidFill>
                <a:latin typeface="+mn-lt"/>
              </a:rPr>
              <a:t>;</a:t>
            </a:r>
            <a:r>
              <a:rPr lang="en-US" dirty="0" smtClean="0">
                <a:solidFill>
                  <a:srgbClr val="FFFFFF"/>
                </a:solidFill>
                <a:latin typeface="+mn-lt"/>
              </a:rPr>
              <a:t> </a:t>
            </a:r>
            <a:r>
              <a:rPr lang="en-US" dirty="0" smtClean="0">
                <a:solidFill>
                  <a:srgbClr val="FFFF00"/>
                </a:solidFill>
                <a:latin typeface="+mn-lt"/>
              </a:rPr>
              <a:t>{</a:t>
            </a:r>
            <a:r>
              <a:rPr lang="en-US" dirty="0">
                <a:solidFill>
                  <a:srgbClr val="FFFF00"/>
                </a:solidFill>
                <a:latin typeface="+mn-lt"/>
              </a:rPr>
              <a:t>TO PARLIAMENT..</a:t>
            </a:r>
            <a:r>
              <a:rPr lang="en-US" dirty="0" smtClean="0">
                <a:solidFill>
                  <a:srgbClr val="FFFF00"/>
                </a:solidFill>
                <a:latin typeface="+mn-lt"/>
              </a:rPr>
              <a:t>} </a:t>
            </a:r>
            <a:r>
              <a:rPr lang="en-US" dirty="0" smtClean="0">
                <a:solidFill>
                  <a:srgbClr val="FF0000"/>
                </a:solidFill>
                <a:latin typeface="+mn-lt"/>
                <a:sym typeface="Wingdings"/>
              </a:rPr>
              <a:t></a:t>
            </a:r>
            <a:r>
              <a:rPr lang="en-US" dirty="0" smtClean="0">
                <a:solidFill>
                  <a:srgbClr val="FF0000"/>
                </a:solidFill>
                <a:latin typeface="+mn-lt"/>
              </a:rPr>
              <a:t> </a:t>
            </a:r>
            <a:r>
              <a:rPr lang="en-US" dirty="0">
                <a:solidFill>
                  <a:srgbClr val="FFFFFF"/>
                </a:solidFill>
                <a:latin typeface="+mn-lt"/>
              </a:rPr>
              <a:t>R</a:t>
            </a:r>
            <a:r>
              <a:rPr lang="en-US" dirty="0" smtClean="0">
                <a:solidFill>
                  <a:srgbClr val="FFFFFF"/>
                </a:solidFill>
                <a:latin typeface="+mn-lt"/>
              </a:rPr>
              <a:t>eplacement </a:t>
            </a:r>
            <a:r>
              <a:rPr lang="en-US" dirty="0">
                <a:solidFill>
                  <a:srgbClr val="FFFFFF"/>
                </a:solidFill>
                <a:latin typeface="+mn-lt"/>
              </a:rPr>
              <a:t>of </a:t>
            </a:r>
            <a:r>
              <a:rPr lang="en-US" dirty="0" smtClean="0">
                <a:solidFill>
                  <a:srgbClr val="FFFFFF"/>
                </a:solidFill>
                <a:latin typeface="+mn-lt"/>
              </a:rPr>
              <a:t>Royal censorship </a:t>
            </a:r>
            <a:r>
              <a:rPr lang="en-US" dirty="0">
                <a:solidFill>
                  <a:srgbClr val="FFFFFF"/>
                </a:solidFill>
                <a:latin typeface="+mn-lt"/>
              </a:rPr>
              <a:t>with </a:t>
            </a:r>
            <a:r>
              <a:rPr lang="en-US" dirty="0" smtClean="0">
                <a:solidFill>
                  <a:srgbClr val="FFFFFF"/>
                </a:solidFill>
                <a:latin typeface="+mn-lt"/>
              </a:rPr>
              <a:t>Parliamentary censorship.</a:t>
            </a:r>
          </a:p>
          <a:p>
            <a:pPr marL="457200" indent="-457200">
              <a:lnSpc>
                <a:spcPct val="90000"/>
              </a:lnSpc>
              <a:buFont typeface="+mj-lt"/>
              <a:buAutoNum type="arabicPeriod"/>
            </a:pPr>
            <a:r>
              <a:rPr lang="en-US" dirty="0" smtClean="0">
                <a:solidFill>
                  <a:srgbClr val="FFFF00"/>
                </a:solidFill>
                <a:latin typeface="+mn-lt"/>
              </a:rPr>
              <a:t>{</a:t>
            </a:r>
            <a:r>
              <a:rPr lang="en-US" dirty="0">
                <a:solidFill>
                  <a:srgbClr val="FFFF00"/>
                </a:solidFill>
                <a:latin typeface="+mn-lt"/>
              </a:rPr>
              <a:t>TO </a:t>
            </a:r>
            <a:r>
              <a:rPr lang="en-US" dirty="0" smtClean="0">
                <a:solidFill>
                  <a:srgbClr val="FFFF00"/>
                </a:solidFill>
                <a:latin typeface="+mn-lt"/>
              </a:rPr>
              <a:t>REGULATOR.</a:t>
            </a:r>
            <a:r>
              <a:rPr lang="en-US" dirty="0">
                <a:solidFill>
                  <a:srgbClr val="FFFF00"/>
                </a:solidFill>
                <a:latin typeface="+mn-lt"/>
              </a:rPr>
              <a:t>.} </a:t>
            </a:r>
            <a:r>
              <a:rPr lang="en-US" i="1" dirty="0" smtClean="0">
                <a:solidFill>
                  <a:srgbClr val="FFFFFF"/>
                </a:solidFill>
                <a:latin typeface="+mn-lt"/>
              </a:rPr>
              <a:t>“Licensing </a:t>
            </a:r>
            <a:r>
              <a:rPr lang="en-US" i="1" dirty="0">
                <a:solidFill>
                  <a:srgbClr val="FFFFFF"/>
                </a:solidFill>
                <a:latin typeface="+mn-lt"/>
              </a:rPr>
              <a:t>Order of</a:t>
            </a:r>
            <a:r>
              <a:rPr lang="en-US" i="1" dirty="0">
                <a:solidFill>
                  <a:schemeClr val="tx1"/>
                </a:solidFill>
                <a:latin typeface="+mn-lt"/>
              </a:rPr>
              <a:t> </a:t>
            </a:r>
            <a:r>
              <a:rPr lang="en-US" i="1" dirty="0" smtClean="0">
                <a:solidFill>
                  <a:srgbClr val="FF0000"/>
                </a:solidFill>
                <a:latin typeface="+mn-lt"/>
              </a:rPr>
              <a:t>1643</a:t>
            </a:r>
            <a:r>
              <a:rPr lang="en-US" i="1" dirty="0" smtClean="0">
                <a:solidFill>
                  <a:schemeClr val="bg1"/>
                </a:solidFill>
                <a:latin typeface="+mn-lt"/>
              </a:rPr>
              <a:t>”</a:t>
            </a:r>
            <a:r>
              <a:rPr lang="en-US" dirty="0" smtClean="0">
                <a:solidFill>
                  <a:srgbClr val="FFFFFF"/>
                </a:solidFill>
                <a:latin typeface="+mn-lt"/>
              </a:rPr>
              <a:t>: Parliament required </a:t>
            </a:r>
            <a:r>
              <a:rPr lang="en-US" dirty="0">
                <a:solidFill>
                  <a:srgbClr val="FFFFFF"/>
                </a:solidFill>
                <a:latin typeface="+mn-lt"/>
              </a:rPr>
              <a:t>authors to have </a:t>
            </a:r>
            <a:r>
              <a:rPr lang="en-US" dirty="0" smtClean="0">
                <a:solidFill>
                  <a:srgbClr val="FFFFFF"/>
                </a:solidFill>
                <a:latin typeface="+mn-lt"/>
              </a:rPr>
              <a:t>a government license </a:t>
            </a:r>
            <a:r>
              <a:rPr lang="en-US" dirty="0">
                <a:solidFill>
                  <a:srgbClr val="FFFFFF"/>
                </a:solidFill>
                <a:latin typeface="+mn-lt"/>
              </a:rPr>
              <a:t>before a</a:t>
            </a:r>
            <a:r>
              <a:rPr lang="en-US" dirty="0" smtClean="0">
                <a:solidFill>
                  <a:srgbClr val="FFFFFF"/>
                </a:solidFill>
                <a:latin typeface="+mn-lt"/>
              </a:rPr>
              <a:t> </a:t>
            </a:r>
            <a:r>
              <a:rPr lang="en-US" dirty="0">
                <a:solidFill>
                  <a:srgbClr val="FFFFFF"/>
                </a:solidFill>
                <a:latin typeface="+mn-lt"/>
              </a:rPr>
              <a:t>work could be </a:t>
            </a:r>
            <a:r>
              <a:rPr lang="en-US" dirty="0" smtClean="0">
                <a:solidFill>
                  <a:srgbClr val="FFFFFF"/>
                </a:solidFill>
                <a:latin typeface="+mn-lt"/>
              </a:rPr>
              <a:t>published. </a:t>
            </a:r>
            <a:r>
              <a:rPr lang="en-US" dirty="0">
                <a:solidFill>
                  <a:srgbClr val="FFFFFF"/>
                </a:solidFill>
                <a:latin typeface="+mn-lt"/>
              </a:rPr>
              <a:t>E</a:t>
            </a:r>
            <a:r>
              <a:rPr lang="en-US" dirty="0" smtClean="0">
                <a:solidFill>
                  <a:srgbClr val="FFFFFF"/>
                </a:solidFill>
                <a:latin typeface="+mn-lt"/>
              </a:rPr>
              <a:t>nforced by </a:t>
            </a:r>
            <a:r>
              <a:rPr lang="en-US" i="1" dirty="0" smtClean="0">
                <a:solidFill>
                  <a:srgbClr val="FFFFFF"/>
                </a:solidFill>
                <a:latin typeface="+mn-lt"/>
              </a:rPr>
              <a:t>Stationers’ Company</a:t>
            </a:r>
            <a:r>
              <a:rPr lang="en-US" dirty="0">
                <a:solidFill>
                  <a:srgbClr val="FFFFFF"/>
                </a:solidFill>
                <a:latin typeface="+mn-lt"/>
              </a:rPr>
              <a:t>, a printers guild with </a:t>
            </a:r>
            <a:r>
              <a:rPr lang="en-US" dirty="0" smtClean="0">
                <a:solidFill>
                  <a:srgbClr val="FFFFFF"/>
                </a:solidFill>
                <a:latin typeface="+mn-lt"/>
              </a:rPr>
              <a:t>the exclusive </a:t>
            </a:r>
            <a:r>
              <a:rPr lang="en-US" dirty="0">
                <a:solidFill>
                  <a:srgbClr val="FFFFFF"/>
                </a:solidFill>
                <a:latin typeface="+mn-lt"/>
              </a:rPr>
              <a:t>power to </a:t>
            </a:r>
            <a:r>
              <a:rPr lang="en-US" dirty="0" smtClean="0">
                <a:solidFill>
                  <a:srgbClr val="FFFFFF"/>
                </a:solidFill>
                <a:latin typeface="+mn-lt"/>
              </a:rPr>
              <a:t>print literary works, and </a:t>
            </a:r>
            <a:r>
              <a:rPr lang="en-US" dirty="0">
                <a:solidFill>
                  <a:srgbClr val="FFFFFF"/>
                </a:solidFill>
                <a:latin typeface="+mn-lt"/>
              </a:rPr>
              <a:t>the </a:t>
            </a:r>
            <a:r>
              <a:rPr lang="en-US" dirty="0" smtClean="0">
                <a:solidFill>
                  <a:srgbClr val="FFFFFF"/>
                </a:solidFill>
                <a:latin typeface="+mn-lt"/>
              </a:rPr>
              <a:t>responsibility to censor them, </a:t>
            </a:r>
            <a:r>
              <a:rPr lang="en-US" dirty="0" smtClean="0">
                <a:solidFill>
                  <a:srgbClr val="CCFFCC"/>
                </a:solidFill>
                <a:latin typeface="+mn-lt"/>
              </a:rPr>
              <a:t>in return for monopoly on the printing trade</a:t>
            </a:r>
            <a:r>
              <a:rPr lang="en-US" dirty="0" smtClean="0">
                <a:solidFill>
                  <a:srgbClr val="FFFFFF"/>
                </a:solidFill>
                <a:latin typeface="+mn-lt"/>
              </a:rPr>
              <a:t>.</a:t>
            </a:r>
            <a:endParaRPr lang="en-US" dirty="0">
              <a:solidFill>
                <a:srgbClr val="FFFFFF"/>
              </a:solidFill>
              <a:latin typeface="+mn-lt"/>
            </a:endParaRPr>
          </a:p>
          <a:p>
            <a:pPr marL="457200" lvl="0" indent="-457200">
              <a:lnSpc>
                <a:spcPct val="90000"/>
              </a:lnSpc>
              <a:buFont typeface="+mj-lt"/>
              <a:buAutoNum type="arabicPeriod"/>
            </a:pPr>
            <a:r>
              <a:rPr lang="en-US" dirty="0" smtClean="0">
                <a:solidFill>
                  <a:srgbClr val="FFFF00"/>
                </a:solidFill>
                <a:latin typeface="+mn-lt"/>
              </a:rPr>
              <a:t>{</a:t>
            </a:r>
            <a:r>
              <a:rPr lang="en-US" dirty="0">
                <a:solidFill>
                  <a:srgbClr val="FFFF00"/>
                </a:solidFill>
                <a:latin typeface="+mn-lt"/>
              </a:rPr>
              <a:t>TO </a:t>
            </a:r>
            <a:r>
              <a:rPr lang="en-US" dirty="0" smtClean="0">
                <a:solidFill>
                  <a:srgbClr val="FFFF00"/>
                </a:solidFill>
                <a:latin typeface="+mn-lt"/>
              </a:rPr>
              <a:t>EXCLUSIVE </a:t>
            </a:r>
            <a:r>
              <a:rPr lang="en-US" dirty="0">
                <a:solidFill>
                  <a:srgbClr val="FFFF00"/>
                </a:solidFill>
                <a:latin typeface="+mn-lt"/>
              </a:rPr>
              <a:t>GUILD..</a:t>
            </a:r>
            <a:r>
              <a:rPr lang="en-US" i="1" dirty="0">
                <a:solidFill>
                  <a:srgbClr val="FFFF00"/>
                </a:solidFill>
                <a:latin typeface="+mn-lt"/>
              </a:rPr>
              <a:t>} </a:t>
            </a:r>
            <a:r>
              <a:rPr lang="en-US" i="1" dirty="0" smtClean="0">
                <a:solidFill>
                  <a:srgbClr val="FFFFFF"/>
                </a:solidFill>
                <a:latin typeface="+mn-lt"/>
              </a:rPr>
              <a:t> “Licensing </a:t>
            </a:r>
            <a:r>
              <a:rPr lang="en-US" i="1" dirty="0">
                <a:solidFill>
                  <a:srgbClr val="FFFFFF"/>
                </a:solidFill>
                <a:latin typeface="+mn-lt"/>
              </a:rPr>
              <a:t>of the Press Act </a:t>
            </a:r>
            <a:r>
              <a:rPr lang="en-US" i="1" dirty="0">
                <a:solidFill>
                  <a:srgbClr val="FF0000"/>
                </a:solidFill>
                <a:latin typeface="+mn-lt"/>
              </a:rPr>
              <a:t>1662</a:t>
            </a:r>
            <a:r>
              <a:rPr lang="en-US" i="1" dirty="0" smtClean="0">
                <a:solidFill>
                  <a:srgbClr val="FFFFFF"/>
                </a:solidFill>
                <a:latin typeface="+mn-lt"/>
              </a:rPr>
              <a:t>”</a:t>
            </a:r>
            <a:r>
              <a:rPr lang="en-US" dirty="0">
                <a:solidFill>
                  <a:srgbClr val="FFFFFF"/>
                </a:solidFill>
                <a:latin typeface="+mn-lt"/>
              </a:rPr>
              <a:t> </a:t>
            </a:r>
            <a:r>
              <a:rPr lang="en-US" dirty="0" smtClean="0">
                <a:solidFill>
                  <a:srgbClr val="FFFFFF"/>
                </a:solidFill>
                <a:latin typeface="+mn-lt"/>
              </a:rPr>
              <a:t>- </a:t>
            </a:r>
            <a:r>
              <a:rPr lang="en-US" dirty="0">
                <a:solidFill>
                  <a:srgbClr val="FFFFFF"/>
                </a:solidFill>
                <a:latin typeface="+mn-lt"/>
              </a:rPr>
              <a:t>"An Act for preventing the </a:t>
            </a:r>
            <a:r>
              <a:rPr lang="en-US" dirty="0" smtClean="0">
                <a:solidFill>
                  <a:srgbClr val="FFFFFF"/>
                </a:solidFill>
                <a:latin typeface="+mn-lt"/>
              </a:rPr>
              <a:t>frequent </a:t>
            </a:r>
            <a:r>
              <a:rPr lang="en-US" dirty="0">
                <a:solidFill>
                  <a:srgbClr val="FFFFFF"/>
                </a:solidFill>
                <a:latin typeface="+mn-lt"/>
              </a:rPr>
              <a:t>Abuses in printing seditious treasonable and unlicensed </a:t>
            </a:r>
            <a:r>
              <a:rPr lang="en-US" dirty="0" err="1">
                <a:solidFill>
                  <a:srgbClr val="FFFFFF"/>
                </a:solidFill>
                <a:latin typeface="+mn-lt"/>
              </a:rPr>
              <a:t>Bookes</a:t>
            </a:r>
            <a:r>
              <a:rPr lang="en-US" dirty="0">
                <a:solidFill>
                  <a:srgbClr val="FFFFFF"/>
                </a:solidFill>
                <a:latin typeface="+mn-lt"/>
              </a:rPr>
              <a:t> </a:t>
            </a:r>
            <a:r>
              <a:rPr lang="en-US" dirty="0" smtClean="0">
                <a:solidFill>
                  <a:srgbClr val="FFFFFF"/>
                </a:solidFill>
                <a:latin typeface="+mn-lt"/>
              </a:rPr>
              <a:t>and </a:t>
            </a:r>
            <a:r>
              <a:rPr lang="en-US" dirty="0">
                <a:solidFill>
                  <a:srgbClr val="FFFFFF"/>
                </a:solidFill>
                <a:latin typeface="+mn-lt"/>
              </a:rPr>
              <a:t>Pamphlets and for regulating of Printing and Printing Presses</a:t>
            </a:r>
            <a:r>
              <a:rPr lang="en-US" dirty="0" smtClean="0">
                <a:solidFill>
                  <a:srgbClr val="FFFFFF"/>
                </a:solidFill>
                <a:latin typeface="+mn-lt"/>
              </a:rPr>
              <a:t>.” </a:t>
            </a:r>
          </a:p>
          <a:p>
            <a:pPr marL="514350" lvl="0" indent="-514350">
              <a:lnSpc>
                <a:spcPct val="90000"/>
              </a:lnSpc>
              <a:buFont typeface="+mj-lt"/>
              <a:buAutoNum type="arabicPeriod"/>
            </a:pPr>
            <a:r>
              <a:rPr lang="en-US" dirty="0" smtClean="0">
                <a:solidFill>
                  <a:srgbClr val="FFFF00"/>
                </a:solidFill>
                <a:latin typeface="+mn-lt"/>
              </a:rPr>
              <a:t>{</a:t>
            </a:r>
            <a:r>
              <a:rPr lang="en-US" dirty="0">
                <a:solidFill>
                  <a:srgbClr val="FFFF00"/>
                </a:solidFill>
                <a:latin typeface="+mn-lt"/>
              </a:rPr>
              <a:t>TO </a:t>
            </a:r>
            <a:r>
              <a:rPr lang="en-US" dirty="0" smtClean="0">
                <a:solidFill>
                  <a:srgbClr val="FFFF00"/>
                </a:solidFill>
                <a:latin typeface="+mn-lt"/>
              </a:rPr>
              <a:t>PUBLISHERS/AUTHORS.</a:t>
            </a:r>
            <a:r>
              <a:rPr lang="en-US" dirty="0">
                <a:solidFill>
                  <a:srgbClr val="FFFF00"/>
                </a:solidFill>
                <a:latin typeface="+mn-lt"/>
              </a:rPr>
              <a:t>.} </a:t>
            </a:r>
            <a:r>
              <a:rPr lang="en-US" i="1" dirty="0" smtClean="0">
                <a:solidFill>
                  <a:schemeClr val="bg1"/>
                </a:solidFill>
                <a:latin typeface="+mn-lt"/>
              </a:rPr>
              <a:t>“The Statute of Anne”</a:t>
            </a:r>
            <a:r>
              <a:rPr lang="en-US" dirty="0" smtClean="0">
                <a:solidFill>
                  <a:schemeClr val="bg1"/>
                </a:solidFill>
                <a:latin typeface="+mn-lt"/>
              </a:rPr>
              <a:t> </a:t>
            </a:r>
            <a:r>
              <a:rPr lang="en-US" i="1" dirty="0" smtClean="0">
                <a:solidFill>
                  <a:srgbClr val="FF0000"/>
                </a:solidFill>
                <a:latin typeface="+mn-lt"/>
              </a:rPr>
              <a:t>1710</a:t>
            </a:r>
            <a:r>
              <a:rPr lang="en-US" dirty="0" smtClean="0">
                <a:solidFill>
                  <a:srgbClr val="FF0000"/>
                </a:solidFill>
                <a:latin typeface="+mn-lt"/>
              </a:rPr>
              <a:t>  </a:t>
            </a:r>
            <a:r>
              <a:rPr lang="en-US" dirty="0">
                <a:solidFill>
                  <a:srgbClr val="FFFFFF"/>
                </a:solidFill>
                <a:latin typeface="+mn-lt"/>
              </a:rPr>
              <a:t>moved </a:t>
            </a:r>
            <a:r>
              <a:rPr lang="en-US" dirty="0" smtClean="0">
                <a:solidFill>
                  <a:srgbClr val="FFFFFF"/>
                </a:solidFill>
                <a:latin typeface="+mn-lt"/>
              </a:rPr>
              <a:t>control to </a:t>
            </a:r>
            <a:r>
              <a:rPr lang="en-US" dirty="0">
                <a:solidFill>
                  <a:srgbClr val="FFFFFF"/>
                </a:solidFill>
                <a:latin typeface="+mn-lt"/>
              </a:rPr>
              <a:t>publishers</a:t>
            </a:r>
            <a:r>
              <a:rPr lang="en-US" dirty="0" smtClean="0">
                <a:solidFill>
                  <a:srgbClr val="FFFFFF"/>
                </a:solidFill>
                <a:latin typeface="+mn-lt"/>
              </a:rPr>
              <a:t>/authors…</a:t>
            </a:r>
            <a:endParaRPr lang="en-US" dirty="0">
              <a:solidFill>
                <a:srgbClr val="FFFFFF"/>
              </a:solidFill>
              <a:latin typeface="+mn-lt"/>
            </a:endParaRPr>
          </a:p>
          <a:p>
            <a:endParaRPr lang="en-US" dirty="0">
              <a:latin typeface="+mn-lt"/>
            </a:endParaRPr>
          </a:p>
        </p:txBody>
      </p:sp>
    </p:spTree>
    <p:extLst>
      <p:ext uri="{BB962C8B-B14F-4D97-AF65-F5344CB8AC3E}">
        <p14:creationId xmlns:p14="http://schemas.microsoft.com/office/powerpoint/2010/main" val="12263418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680"/>
            <a:ext cx="4702335" cy="2887800"/>
          </a:xfrm>
        </p:spPr>
        <p:txBody>
          <a:bodyPr>
            <a:normAutofit/>
          </a:bodyPr>
          <a:lstStyle/>
          <a:p>
            <a:r>
              <a:rPr lang="en-US" dirty="0" smtClean="0">
                <a:solidFill>
                  <a:srgbClr val="FFFFFF"/>
                </a:solidFill>
                <a:latin typeface="+mn-lt"/>
              </a:rPr>
              <a:t>But always good to get back to basics:</a:t>
            </a:r>
            <a:r>
              <a:rPr lang="en-US" dirty="0" smtClean="0">
                <a:solidFill>
                  <a:srgbClr val="FFFF00"/>
                </a:solidFill>
                <a:latin typeface="+mn-lt"/>
              </a:rPr>
              <a:t/>
            </a:r>
            <a:br>
              <a:rPr lang="en-US" dirty="0" smtClean="0">
                <a:solidFill>
                  <a:srgbClr val="FFFF00"/>
                </a:solidFill>
                <a:latin typeface="+mn-lt"/>
              </a:rPr>
            </a:br>
            <a:r>
              <a:rPr lang="en-US" dirty="0" err="1" smtClean="0">
                <a:solidFill>
                  <a:srgbClr val="FFFF00"/>
                </a:solidFill>
                <a:latin typeface="+mn-lt"/>
              </a:rPr>
              <a:t>Areopagitica</a:t>
            </a:r>
            <a:r>
              <a:rPr lang="en-US" dirty="0" smtClean="0">
                <a:solidFill>
                  <a:srgbClr val="FFFF00"/>
                </a:solidFill>
                <a:latin typeface="+mn-lt"/>
              </a:rPr>
              <a:t> by John Milton (1644)</a:t>
            </a:r>
            <a:endParaRPr lang="en-US" dirty="0">
              <a:solidFill>
                <a:srgbClr val="FFFF00"/>
              </a:solidFill>
              <a:latin typeface="+mn-lt"/>
            </a:endParaRPr>
          </a:p>
        </p:txBody>
      </p:sp>
      <p:pic>
        <p:nvPicPr>
          <p:cNvPr id="4" name="Picture 3" descr="200px-Areopagitica_bridwe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07048" y="919023"/>
            <a:ext cx="3503849" cy="4922909"/>
          </a:xfrm>
          <a:prstGeom prst="rect">
            <a:avLst/>
          </a:prstGeom>
        </p:spPr>
      </p:pic>
      <p:pic>
        <p:nvPicPr>
          <p:cNvPr id="6" name="Picture 5"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9867" y="2941045"/>
            <a:ext cx="3041252" cy="2900887"/>
          </a:xfrm>
          <a:prstGeom prst="rect">
            <a:avLst/>
          </a:prstGeom>
        </p:spPr>
      </p:pic>
    </p:spTree>
    <p:extLst>
      <p:ext uri="{BB962C8B-B14F-4D97-AF65-F5344CB8AC3E}">
        <p14:creationId xmlns:p14="http://schemas.microsoft.com/office/powerpoint/2010/main" val="18509888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5304"/>
            <a:ext cx="8609496" cy="5389218"/>
          </a:xfrm>
        </p:spPr>
        <p:txBody>
          <a:bodyPr>
            <a:normAutofit/>
          </a:bodyPr>
          <a:lstStyle/>
          <a:p>
            <a:pPr marL="0" indent="0">
              <a:buNone/>
            </a:pPr>
            <a:r>
              <a:rPr lang="en-CA" dirty="0">
                <a:solidFill>
                  <a:srgbClr val="FFFFFF"/>
                </a:solidFill>
                <a:latin typeface="+mn-lt"/>
              </a:rPr>
              <a:t>“For Books are not absolutely dead things, but </a:t>
            </a:r>
            <a:r>
              <a:rPr lang="en-CA" dirty="0">
                <a:solidFill>
                  <a:srgbClr val="FFFF00"/>
                </a:solidFill>
                <a:latin typeface="+mn-lt"/>
              </a:rPr>
              <a:t>doe contain a </a:t>
            </a:r>
            <a:r>
              <a:rPr lang="en-CA" dirty="0" err="1">
                <a:solidFill>
                  <a:srgbClr val="FFFF00"/>
                </a:solidFill>
                <a:latin typeface="+mn-lt"/>
              </a:rPr>
              <a:t>potencie</a:t>
            </a:r>
            <a:r>
              <a:rPr lang="en-CA" dirty="0">
                <a:solidFill>
                  <a:srgbClr val="FFFF00"/>
                </a:solidFill>
                <a:latin typeface="+mn-lt"/>
              </a:rPr>
              <a:t> of life in them to be as active as that </a:t>
            </a:r>
            <a:r>
              <a:rPr lang="en-CA" dirty="0" err="1">
                <a:solidFill>
                  <a:srgbClr val="FFFF00"/>
                </a:solidFill>
                <a:latin typeface="+mn-lt"/>
              </a:rPr>
              <a:t>soule</a:t>
            </a:r>
            <a:r>
              <a:rPr lang="en-CA" dirty="0">
                <a:solidFill>
                  <a:srgbClr val="FFFF00"/>
                </a:solidFill>
                <a:latin typeface="+mn-lt"/>
              </a:rPr>
              <a:t> was whose progeny they are</a:t>
            </a:r>
            <a:r>
              <a:rPr lang="en-CA" dirty="0">
                <a:solidFill>
                  <a:srgbClr val="FFFFFF"/>
                </a:solidFill>
                <a:latin typeface="+mn-lt"/>
              </a:rPr>
              <a:t>; nay they do preserve as in a </a:t>
            </a:r>
            <a:r>
              <a:rPr lang="en-CA" dirty="0" err="1">
                <a:solidFill>
                  <a:srgbClr val="FFFFFF"/>
                </a:solidFill>
                <a:latin typeface="+mn-lt"/>
              </a:rPr>
              <a:t>violl</a:t>
            </a:r>
            <a:r>
              <a:rPr lang="en-CA" dirty="0">
                <a:solidFill>
                  <a:srgbClr val="FFFFFF"/>
                </a:solidFill>
                <a:latin typeface="+mn-lt"/>
              </a:rPr>
              <a:t> the purest </a:t>
            </a:r>
            <a:r>
              <a:rPr lang="en-CA" dirty="0" err="1">
                <a:solidFill>
                  <a:srgbClr val="FFFFFF"/>
                </a:solidFill>
                <a:latin typeface="+mn-lt"/>
              </a:rPr>
              <a:t>efficacie</a:t>
            </a:r>
            <a:r>
              <a:rPr lang="en-CA" dirty="0">
                <a:solidFill>
                  <a:srgbClr val="FFFFFF"/>
                </a:solidFill>
                <a:latin typeface="+mn-lt"/>
              </a:rPr>
              <a:t> and extraction of that living intellect that bred them…</a:t>
            </a:r>
          </a:p>
          <a:p>
            <a:pPr marL="0" indent="0">
              <a:buNone/>
            </a:pPr>
            <a:r>
              <a:rPr lang="en-CA" dirty="0">
                <a:solidFill>
                  <a:srgbClr val="FFFFFF"/>
                </a:solidFill>
                <a:latin typeface="+mn-lt"/>
              </a:rPr>
              <a:t>And though all the </a:t>
            </a:r>
            <a:r>
              <a:rPr lang="en-CA" dirty="0" err="1">
                <a:solidFill>
                  <a:srgbClr val="FFFFFF"/>
                </a:solidFill>
                <a:latin typeface="+mn-lt"/>
              </a:rPr>
              <a:t>windes</a:t>
            </a:r>
            <a:r>
              <a:rPr lang="en-CA" dirty="0">
                <a:solidFill>
                  <a:srgbClr val="FFFFFF"/>
                </a:solidFill>
                <a:latin typeface="+mn-lt"/>
              </a:rPr>
              <a:t> of </a:t>
            </a:r>
            <a:r>
              <a:rPr lang="en-CA" dirty="0" err="1">
                <a:solidFill>
                  <a:srgbClr val="FFFFFF"/>
                </a:solidFill>
                <a:latin typeface="+mn-lt"/>
              </a:rPr>
              <a:t>doctrin</a:t>
            </a:r>
            <a:r>
              <a:rPr lang="en-CA" dirty="0">
                <a:solidFill>
                  <a:srgbClr val="FFFFFF"/>
                </a:solidFill>
                <a:latin typeface="+mn-lt"/>
              </a:rPr>
              <a:t> were let loose to play upon the earth, so Truth be in the field, we do injuriously, by licencing and prohibiting to misdoubt her strength</a:t>
            </a:r>
            <a:r>
              <a:rPr lang="en-CA" dirty="0">
                <a:solidFill>
                  <a:srgbClr val="FFFF00"/>
                </a:solidFill>
                <a:latin typeface="+mn-lt"/>
              </a:rPr>
              <a:t>. Let her and </a:t>
            </a:r>
            <a:r>
              <a:rPr lang="en-CA" dirty="0" err="1">
                <a:solidFill>
                  <a:srgbClr val="FFFF00"/>
                </a:solidFill>
                <a:latin typeface="+mn-lt"/>
              </a:rPr>
              <a:t>Falshood</a:t>
            </a:r>
            <a:r>
              <a:rPr lang="en-CA" dirty="0">
                <a:solidFill>
                  <a:srgbClr val="FFFF00"/>
                </a:solidFill>
                <a:latin typeface="+mn-lt"/>
              </a:rPr>
              <a:t> grapple; who ever knew Truth put to the </a:t>
            </a:r>
            <a:r>
              <a:rPr lang="en-CA" dirty="0" err="1">
                <a:solidFill>
                  <a:srgbClr val="FFFF00"/>
                </a:solidFill>
                <a:latin typeface="+mn-lt"/>
              </a:rPr>
              <a:t>wors</a:t>
            </a:r>
            <a:r>
              <a:rPr lang="en-CA" dirty="0">
                <a:solidFill>
                  <a:srgbClr val="FFFF00"/>
                </a:solidFill>
                <a:latin typeface="+mn-lt"/>
              </a:rPr>
              <a:t>, in a free and open encounter</a:t>
            </a:r>
          </a:p>
          <a:p>
            <a:pPr marL="0" indent="0">
              <a:buNone/>
            </a:pPr>
            <a:r>
              <a:rPr lang="en-CA" dirty="0">
                <a:solidFill>
                  <a:srgbClr val="FFFFFF"/>
                </a:solidFill>
                <a:latin typeface="+mn-lt"/>
              </a:rPr>
              <a:t>Lords and Commons of England, consider what Nation it is whereof ye are, and whereof ye are the </a:t>
            </a:r>
            <a:r>
              <a:rPr lang="en-CA" dirty="0" err="1">
                <a:solidFill>
                  <a:srgbClr val="FFFFFF"/>
                </a:solidFill>
                <a:latin typeface="+mn-lt"/>
              </a:rPr>
              <a:t>governours</a:t>
            </a:r>
            <a:r>
              <a:rPr lang="en-CA" dirty="0">
                <a:solidFill>
                  <a:srgbClr val="FFFFFF"/>
                </a:solidFill>
                <a:latin typeface="+mn-lt"/>
              </a:rPr>
              <a:t>: </a:t>
            </a:r>
            <a:r>
              <a:rPr lang="en-CA" dirty="0">
                <a:solidFill>
                  <a:srgbClr val="FFFF00"/>
                </a:solidFill>
                <a:latin typeface="+mn-lt"/>
              </a:rPr>
              <a:t>a Nation not slow and dull</a:t>
            </a:r>
            <a:r>
              <a:rPr lang="en-CA" dirty="0">
                <a:solidFill>
                  <a:srgbClr val="FFFFFF"/>
                </a:solidFill>
                <a:latin typeface="+mn-lt"/>
              </a:rPr>
              <a:t>, but of a quick, ingenious, and piercing spirit, </a:t>
            </a:r>
            <a:r>
              <a:rPr lang="en-CA" dirty="0">
                <a:solidFill>
                  <a:srgbClr val="FFFF00"/>
                </a:solidFill>
                <a:latin typeface="+mn-lt"/>
              </a:rPr>
              <a:t>acute to invent, </a:t>
            </a:r>
            <a:r>
              <a:rPr lang="en-CA" dirty="0" err="1">
                <a:solidFill>
                  <a:srgbClr val="FFFF00"/>
                </a:solidFill>
                <a:latin typeface="+mn-lt"/>
              </a:rPr>
              <a:t>suttle</a:t>
            </a:r>
            <a:r>
              <a:rPr lang="en-CA" dirty="0">
                <a:solidFill>
                  <a:srgbClr val="FFFF00"/>
                </a:solidFill>
                <a:latin typeface="+mn-lt"/>
              </a:rPr>
              <a:t> and sinewy to </a:t>
            </a:r>
            <a:r>
              <a:rPr lang="en-CA" dirty="0" err="1">
                <a:solidFill>
                  <a:srgbClr val="FFFF00"/>
                </a:solidFill>
                <a:latin typeface="+mn-lt"/>
              </a:rPr>
              <a:t>discours</a:t>
            </a:r>
            <a:r>
              <a:rPr lang="en-CA" dirty="0">
                <a:solidFill>
                  <a:srgbClr val="FFFFFF"/>
                </a:solidFill>
                <a:latin typeface="+mn-lt"/>
              </a:rPr>
              <a:t>, not beneath the </a:t>
            </a:r>
            <a:r>
              <a:rPr lang="en-CA" dirty="0">
                <a:solidFill>
                  <a:schemeClr val="bg1"/>
                </a:solidFill>
                <a:latin typeface="+mn-lt"/>
              </a:rPr>
              <a:t>reach of any point the highest that human capacity can soar to.”</a:t>
            </a:r>
          </a:p>
          <a:p>
            <a:pPr marL="0" indent="0">
              <a:buNone/>
            </a:pPr>
            <a:endParaRPr lang="en-US" dirty="0"/>
          </a:p>
        </p:txBody>
      </p:sp>
    </p:spTree>
    <p:extLst>
      <p:ext uri="{BB962C8B-B14F-4D97-AF65-F5344CB8AC3E}">
        <p14:creationId xmlns:p14="http://schemas.microsoft.com/office/powerpoint/2010/main" val="11215083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686801" cy="1574800"/>
          </a:xfrm>
        </p:spPr>
        <p:txBody>
          <a:bodyPr>
            <a:noAutofit/>
          </a:bodyPr>
          <a:lstStyle/>
          <a:p>
            <a:r>
              <a:rPr lang="en-US" b="1" dirty="0" smtClean="0">
                <a:solidFill>
                  <a:srgbClr val="FFFF00"/>
                </a:solidFill>
                <a:latin typeface="+mn-lt"/>
              </a:rPr>
              <a:t>Common Denominator of</a:t>
            </a:r>
            <a:br>
              <a:rPr lang="en-US" b="1" dirty="0" smtClean="0">
                <a:solidFill>
                  <a:srgbClr val="FFFF00"/>
                </a:solidFill>
                <a:latin typeface="+mn-lt"/>
              </a:rPr>
            </a:br>
            <a:r>
              <a:rPr lang="en-US" b="1" dirty="0" smtClean="0">
                <a:solidFill>
                  <a:schemeClr val="accent5"/>
                </a:solidFill>
                <a:latin typeface="+mn-lt"/>
              </a:rPr>
              <a:t>Contradictions</a:t>
            </a:r>
            <a:r>
              <a:rPr lang="en-US" b="1" dirty="0" smtClean="0">
                <a:solidFill>
                  <a:srgbClr val="FFFF00"/>
                </a:solidFill>
                <a:latin typeface="+mn-lt"/>
              </a:rPr>
              <a:t> </a:t>
            </a:r>
            <a:r>
              <a:rPr lang="en-US" b="1" dirty="0" smtClean="0">
                <a:solidFill>
                  <a:srgbClr val="FF0000"/>
                </a:solidFill>
                <a:latin typeface="+mn-lt"/>
              </a:rPr>
              <a:t>1, 2 &amp; 3  </a:t>
            </a:r>
            <a:endParaRPr lang="en-US" b="1" dirty="0">
              <a:solidFill>
                <a:srgbClr val="FF0000"/>
              </a:solidFill>
              <a:latin typeface="+mn-lt"/>
            </a:endParaRPr>
          </a:p>
        </p:txBody>
      </p:sp>
      <p:sp>
        <p:nvSpPr>
          <p:cNvPr id="3" name="Content Placeholder 2"/>
          <p:cNvSpPr>
            <a:spLocks noGrp="1"/>
          </p:cNvSpPr>
          <p:nvPr>
            <p:ph sz="quarter" idx="10"/>
          </p:nvPr>
        </p:nvSpPr>
        <p:spPr>
          <a:xfrm>
            <a:off x="457200" y="1744132"/>
            <a:ext cx="8686800" cy="4182535"/>
          </a:xfrm>
        </p:spPr>
        <p:txBody>
          <a:bodyPr>
            <a:noAutofit/>
          </a:bodyPr>
          <a:lstStyle/>
          <a:p>
            <a:pPr marL="0" indent="0">
              <a:buNone/>
            </a:pPr>
            <a:r>
              <a:rPr lang="en-US" sz="7200" dirty="0" smtClean="0">
                <a:solidFill>
                  <a:schemeClr val="bg1"/>
                </a:solidFill>
                <a:latin typeface="Century Gothic"/>
                <a:cs typeface="Century Gothic"/>
              </a:rPr>
              <a:t>They all point to the question:</a:t>
            </a:r>
            <a:r>
              <a:rPr lang="en-US" sz="7200" dirty="0" smtClean="0">
                <a:solidFill>
                  <a:srgbClr val="FFFF00"/>
                </a:solidFill>
                <a:latin typeface="Century Gothic"/>
                <a:cs typeface="Century Gothic"/>
              </a:rPr>
              <a:t> </a:t>
            </a:r>
            <a:r>
              <a:rPr lang="en-US" sz="7200" b="1" dirty="0" smtClean="0">
                <a:solidFill>
                  <a:schemeClr val="accent5"/>
                </a:solidFill>
                <a:latin typeface="Century Gothic"/>
                <a:cs typeface="Century Gothic"/>
              </a:rPr>
              <a:t>Have we got our values reversed</a:t>
            </a:r>
            <a:r>
              <a:rPr lang="en-US" sz="7200" dirty="0" smtClean="0">
                <a:solidFill>
                  <a:srgbClr val="FFFFFF"/>
                </a:solidFill>
                <a:latin typeface="Century Gothic"/>
                <a:cs typeface="Century Gothic"/>
              </a:rPr>
              <a:t>?</a:t>
            </a:r>
            <a:endParaRPr lang="en-US" sz="7200" dirty="0">
              <a:solidFill>
                <a:srgbClr val="FFFFFF"/>
              </a:solidFill>
              <a:latin typeface="Century Gothic"/>
              <a:cs typeface="Century Gothic"/>
            </a:endParaRPr>
          </a:p>
        </p:txBody>
      </p:sp>
    </p:spTree>
    <p:extLst>
      <p:ext uri="{BB962C8B-B14F-4D97-AF65-F5344CB8AC3E}">
        <p14:creationId xmlns:p14="http://schemas.microsoft.com/office/powerpoint/2010/main" val="17263412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32492" y="229923"/>
            <a:ext cx="8811508" cy="5496211"/>
          </a:xfrm>
        </p:spPr>
        <p:txBody>
          <a:bodyPr/>
          <a:lstStyle/>
          <a:p>
            <a:pPr marL="0" indent="0">
              <a:buNone/>
            </a:pPr>
            <a:r>
              <a:rPr lang="en-US" sz="6600" b="1" dirty="0" smtClean="0">
                <a:solidFill>
                  <a:schemeClr val="bg1"/>
                </a:solidFill>
                <a:latin typeface="+mn-lt"/>
                <a:cs typeface="Lucida Console"/>
              </a:rPr>
              <a:t>Shouldn’t</a:t>
            </a:r>
            <a:r>
              <a:rPr lang="en-US" sz="6600" b="1" dirty="0" smtClean="0">
                <a:solidFill>
                  <a:srgbClr val="FFFF00"/>
                </a:solidFill>
                <a:latin typeface="+mn-lt"/>
                <a:cs typeface="Lucida Console"/>
              </a:rPr>
              <a:t> </a:t>
            </a:r>
            <a:r>
              <a:rPr lang="en-US" sz="6600" b="1" dirty="0" smtClean="0">
                <a:solidFill>
                  <a:srgbClr val="4BACC6"/>
                </a:solidFill>
                <a:latin typeface="+mn-lt"/>
                <a:cs typeface="Lucida Console"/>
              </a:rPr>
              <a:t>Creativity</a:t>
            </a:r>
            <a:r>
              <a:rPr lang="en-US" sz="6600" b="1" dirty="0" smtClean="0">
                <a:solidFill>
                  <a:schemeClr val="bg1"/>
                </a:solidFill>
                <a:latin typeface="+mn-lt"/>
                <a:cs typeface="Lucida Console"/>
              </a:rPr>
              <a:t> </a:t>
            </a:r>
            <a:r>
              <a:rPr lang="en-US" sz="6600" b="1" dirty="0">
                <a:solidFill>
                  <a:srgbClr val="FFFF00"/>
                </a:solidFill>
                <a:latin typeface="+mn-lt"/>
                <a:cs typeface="Lucida Console"/>
              </a:rPr>
              <a:t>B</a:t>
            </a:r>
            <a:r>
              <a:rPr lang="en-US" sz="6600" b="1" dirty="0" smtClean="0">
                <a:solidFill>
                  <a:srgbClr val="FFFF00"/>
                </a:solidFill>
                <a:latin typeface="+mn-lt"/>
                <a:cs typeface="Lucida Console"/>
              </a:rPr>
              <a:t>e More Important Than Property </a:t>
            </a:r>
            <a:r>
              <a:rPr lang="en-US" sz="6600" b="1" dirty="0" smtClean="0">
                <a:solidFill>
                  <a:srgbClr val="FF0000"/>
                </a:solidFill>
                <a:latin typeface="+mn-lt"/>
                <a:cs typeface="Lucida Console"/>
              </a:rPr>
              <a:t>?</a:t>
            </a:r>
          </a:p>
          <a:p>
            <a:pPr marL="0" indent="0">
              <a:buNone/>
            </a:pPr>
            <a:endParaRPr lang="en-US" sz="4800" dirty="0">
              <a:solidFill>
                <a:schemeClr val="accent1">
                  <a:lumMod val="20000"/>
                  <a:lumOff val="80000"/>
                </a:schemeClr>
              </a:solidFill>
            </a:endParaRPr>
          </a:p>
        </p:txBody>
      </p:sp>
      <p:pic>
        <p:nvPicPr>
          <p:cNvPr id="6" name="Content Placeholder 5" descr="photo.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2492" y="3281685"/>
            <a:ext cx="3523781" cy="2597774"/>
          </a:xfrm>
          <a:prstGeom prst="rect">
            <a:avLst/>
          </a:prstGeom>
        </p:spPr>
      </p:pic>
      <p:pic>
        <p:nvPicPr>
          <p:cNvPr id="7" name="Content Placeholder 8" descr="file871126557376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54144" y="3281686"/>
            <a:ext cx="3436318" cy="2600386"/>
          </a:xfrm>
          <a:prstGeom prst="rect">
            <a:avLst/>
          </a:prstGeom>
        </p:spPr>
      </p:pic>
      <p:pic>
        <p:nvPicPr>
          <p:cNvPr id="8" name="Content Placeholder 3" descr="IMG-20130402-00658.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56274" y="3281685"/>
            <a:ext cx="1597869" cy="2597773"/>
          </a:xfrm>
          <a:prstGeom prst="rect">
            <a:avLst/>
          </a:prstGeom>
        </p:spPr>
      </p:pic>
    </p:spTree>
    <p:extLst>
      <p:ext uri="{BB962C8B-B14F-4D97-AF65-F5344CB8AC3E}">
        <p14:creationId xmlns:p14="http://schemas.microsoft.com/office/powerpoint/2010/main" val="21133682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marL="0" indent="0">
              <a:buNone/>
            </a:pPr>
            <a:r>
              <a:rPr lang="en-US" dirty="0" smtClean="0">
                <a:solidFill>
                  <a:srgbClr val="FFFFFF"/>
                </a:solidFill>
              </a:rPr>
              <a:t>Pause for breath</a:t>
            </a:r>
            <a:r>
              <a:rPr lang="is-I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147316474"/>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2301</TotalTime>
  <Words>3689</Words>
  <Application>Microsoft Macintosh PowerPoint</Application>
  <PresentationFormat>On-screen Show (4:3)</PresentationFormat>
  <Paragraphs>408</Paragraphs>
  <Slides>116</Slides>
  <Notes>1</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116</vt:i4>
      </vt:variant>
    </vt:vector>
  </HeadingPairs>
  <TitlesOfParts>
    <vt:vector size="140" baseType="lpstr">
      <vt:lpstr>Adobe Hebrew</vt:lpstr>
      <vt:lpstr>American Typewriter</vt:lpstr>
      <vt:lpstr>Andale Mono</vt:lpstr>
      <vt:lpstr>Apple Casual</vt:lpstr>
      <vt:lpstr>Apple Chancery</vt:lpstr>
      <vt:lpstr>Arial Black</vt:lpstr>
      <vt:lpstr>Baskerville Old Face</vt:lpstr>
      <vt:lpstr>BlairMdITC TT-Medium</vt:lpstr>
      <vt:lpstr>Calibri</vt:lpstr>
      <vt:lpstr>Century Gothic</vt:lpstr>
      <vt:lpstr>Chalkduster</vt:lpstr>
      <vt:lpstr>Copperplate Gothic Bold</vt:lpstr>
      <vt:lpstr>Desdemona</vt:lpstr>
      <vt:lpstr>Khmer MN</vt:lpstr>
      <vt:lpstr>Klavika</vt:lpstr>
      <vt:lpstr>Lucida Console</vt:lpstr>
      <vt:lpstr>Mangal</vt:lpstr>
      <vt:lpstr>ＭＳ Ｐゴシック</vt:lpstr>
      <vt:lpstr>OCR A Std</vt:lpstr>
      <vt:lpstr>Times New Roman</vt:lpstr>
      <vt:lpstr>Wingdings</vt:lpstr>
      <vt:lpstr>Arial</vt:lpstr>
      <vt:lpstr>CDM_PPT_Template </vt:lpstr>
      <vt:lpstr>2_CDM_PPT_Template </vt:lpstr>
      <vt:lpstr>   John Milton Plays Grand Prix Legends</vt:lpstr>
      <vt:lpstr>Happy FIFA 18 Release Day</vt:lpstr>
      <vt:lpstr>Notifications</vt:lpstr>
      <vt:lpstr>For NoW click-through emails..</vt:lpstr>
      <vt:lpstr>Great papers might 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Relates to “social reaction”  (McLuhan-meme)?</vt:lpstr>
      <vt:lpstr>More Evidence</vt:lpstr>
      <vt:lpstr>But does copyright law recognize the complexity of the relationships?</vt:lpstr>
      <vt:lpstr>Computer Programs or Creative Works</vt:lpstr>
      <vt:lpstr> Which leads directly back to  “When is it a game (in IP terms)?”</vt:lpstr>
      <vt:lpstr>Game That Is Not IP?</vt:lpstr>
      <vt:lpstr>PowerPoint Presentation</vt:lpstr>
      <vt:lpstr>PowerPoint Presentation</vt:lpstr>
      <vt:lpstr>         Boyden – the key</vt:lpstr>
      <vt:lpstr>         Boyden - Conclusion</vt:lpstr>
      <vt:lpstr> So the key is in the…</vt:lpstr>
      <vt:lpstr>           Pause…</vt:lpstr>
      <vt:lpstr>PowerPoint Presentation</vt:lpstr>
      <vt:lpstr>   Key is not in the…</vt:lpstr>
      <vt:lpstr>           Key is not in the…   Holes/Overlaps/Definitions of IP </vt:lpstr>
      <vt:lpstr> Key seems to be in the…</vt:lpstr>
      <vt:lpstr>But is Canadian IP Law…</vt:lpstr>
      <vt:lpstr>PowerPoint Presentation</vt:lpstr>
      <vt:lpstr>Massively Multiplayer</vt:lpstr>
      <vt:lpstr>Open World</vt:lpstr>
      <vt:lpstr>Augmented Reality</vt:lpstr>
      <vt:lpstr>PowerPoint Presentation</vt:lpstr>
      <vt:lpstr>PowerPoint Presentation</vt:lpstr>
      <vt:lpstr> </vt:lpstr>
      <vt:lpstr>Free Expression: The Usual Suspects</vt:lpstr>
      <vt:lpstr>PowerPoint Presentation</vt:lpstr>
      <vt:lpstr>            Please Self Identify   </vt:lpstr>
      <vt:lpstr>  Who is an AUTHOR?</vt:lpstr>
      <vt:lpstr>Who is a CONNECTOR?</vt:lpstr>
      <vt:lpstr>            Please Self Identify   </vt:lpstr>
      <vt:lpstr> “Connecting”(remixing)</vt:lpstr>
      <vt:lpstr>The Romantic Author (The “Unique Gift”)</vt:lpstr>
      <vt:lpstr>                The Result?</vt:lpstr>
      <vt:lpstr>      Education as remixing</vt:lpstr>
      <vt:lpstr>  Learning as Remix</vt:lpstr>
      <vt:lpstr>The Common Law as Remix</vt:lpstr>
      <vt:lpstr>      An Un-enumerated Right</vt:lpstr>
      <vt:lpstr>   Charter of Rights (Canada)</vt:lpstr>
      <vt:lpstr>U.S. Constitution, 1st Amendment</vt:lpstr>
      <vt:lpstr>   The Universal Declaration of Human Rights</vt:lpstr>
      <vt:lpstr> Closest to establishing a “Right to CREAtE”?</vt:lpstr>
      <vt:lpstr>The point being…</vt:lpstr>
      <vt:lpstr>Let’s Talk About Mods. Really.</vt:lpstr>
      <vt:lpstr>More hours of labour:  Developer or Modders? </vt:lpstr>
      <vt:lpstr>PowerPoint Presentation</vt:lpstr>
      <vt:lpstr>PowerPoint Presentation</vt:lpstr>
      <vt:lpstr>Legal Contradictions Manifest in Video Game Worlds # 1</vt:lpstr>
      <vt:lpstr> “Copyright” as property can seem confusing and contradictory  </vt:lpstr>
      <vt:lpstr>PowerPoint Presentation</vt:lpstr>
      <vt:lpstr>All of which is exacerbated by…a copyright dichtomy</vt:lpstr>
      <vt:lpstr>Not Idea/Expression</vt:lpstr>
      <vt:lpstr>And further exacerbated by  the Romantic Author Construct</vt:lpstr>
      <vt:lpstr>Consequences: Copyright as property can be misogynistic</vt:lpstr>
      <vt:lpstr>  Not to mention racist &amp; colonialist..</vt:lpstr>
      <vt:lpstr>PowerPoint Presentation</vt:lpstr>
      <vt:lpstr>“Copyright as Property”     can be irresponsible </vt:lpstr>
      <vt:lpstr>See…</vt:lpstr>
      <vt:lpstr>Legal Contradictions Manifest in Video Game Worlds # 2</vt:lpstr>
      <vt:lpstr>Specifically…</vt:lpstr>
      <vt:lpstr>The Binary…Neudorf v. Nettwerk, McLachlan et al, BC Supreme Court (1999)</vt:lpstr>
      <vt:lpstr>Also not joint authorship…</vt:lpstr>
      <vt:lpstr>PowerPoint Presentation</vt:lpstr>
      <vt:lpstr>PowerPoint Presentation</vt:lpstr>
      <vt:lpstr>PowerPoint Presentation</vt:lpstr>
      <vt:lpstr>Agile v. Scrum v. Waterfall</vt:lpstr>
      <vt:lpstr>Another way to illustrate that creativity is collaborative ?…</vt:lpstr>
      <vt:lpstr>Why so many music ©?</vt:lpstr>
      <vt:lpstr>PowerPoint Presentation</vt:lpstr>
      <vt:lpstr>PowerPoint Presentation</vt:lpstr>
      <vt:lpstr> Is “everyone gets a copyright” a practical or good solution in the digital age? </vt:lpstr>
      <vt:lpstr>Legal Contradictions Manifest in Video Game Worlds # 3</vt:lpstr>
      <vt:lpstr>Is the game rigged?</vt:lpstr>
      <vt:lpstr>Significant that…</vt:lpstr>
      <vt:lpstr>Double standards ?</vt:lpstr>
      <vt:lpstr>Conclusions…</vt:lpstr>
      <vt:lpstr>PowerPoint Presentation</vt:lpstr>
      <vt:lpstr>Saving Copyright to  Save Creativity? </vt:lpstr>
      <vt:lpstr> Perhaps the “property” was  in fact a “freedom”… </vt:lpstr>
      <vt:lpstr>PowerPoint Presentation</vt:lpstr>
      <vt:lpstr>  TRAJECTORY OF CREATIVE FREEDOMS  </vt:lpstr>
      <vt:lpstr>But always good to get back to basics: Areopagitica by John Milton (1644)</vt:lpstr>
      <vt:lpstr>PowerPoint Presentation</vt:lpstr>
      <vt:lpstr>Common Denominator of Contradictions 1, 2 &amp; 3  </vt:lpstr>
      <vt:lpstr>PowerPoint Presentation</vt:lpstr>
      <vt:lpstr>PowerPoint Presentation</vt:lpstr>
      <vt:lpstr>PowerPoint Presentation</vt:lpstr>
      <vt:lpstr> Footnote: Moral Rights </vt:lpstr>
      <vt:lpstr> Reconciling creativity &amp; IP </vt:lpstr>
      <vt:lpstr>Support for moral rights?…</vt:lpstr>
      <vt:lpstr>      Videogames as Metaphor </vt:lpstr>
      <vt:lpstr>PowerPoint Presentation</vt:lpstr>
      <vt:lpstr>   Right to Remix/Mod/CREAtE ?</vt:lpstr>
      <vt:lpstr>       Pause once again…</vt:lpstr>
      <vt:lpstr>PowerPoint Presentation</vt:lpstr>
      <vt:lpstr> One more (wild &amp; crazy) thing on freedoms</vt:lpstr>
      <vt:lpstr>    My Version: attempt to correlate    Economic Success &amp; Facilitating Creativity but add                  respect for Fundamental Rights </vt:lpstr>
      <vt:lpstr>PowerPoint Presentation</vt:lpstr>
      <vt:lpstr>PowerPoint Presentation</vt:lpstr>
      <vt:lpstr>  Next Class: Creating (meme) Part 3</vt:lpstr>
      <vt:lpstr>  Always include a cat picture</vt:lpstr>
      <vt:lpstr>PowerPoint Presentation</vt:lpstr>
      <vt:lpstr>Our Academic Partners</vt:lpstr>
    </vt:vector>
  </TitlesOfParts>
  <Company>Festinger Bahniwal Law &amp; Strategy LLP</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Milton Plays Grand Theft Auto</dc:title>
  <dc:creator>Jon Festinger</dc:creator>
  <cp:lastModifiedBy>Microsoft Office User</cp:lastModifiedBy>
  <cp:revision>185</cp:revision>
  <cp:lastPrinted>2013-01-16T02:45:22Z</cp:lastPrinted>
  <dcterms:created xsi:type="dcterms:W3CDTF">2013-01-14T21:36:08Z</dcterms:created>
  <dcterms:modified xsi:type="dcterms:W3CDTF">2017-10-04T06:41:34Z</dcterms:modified>
</cp:coreProperties>
</file>