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6" r:id="rId2"/>
    <p:sldMasterId id="2147483662" r:id="rId3"/>
    <p:sldMasterId id="2147483668" r:id="rId4"/>
    <p:sldMasterId id="2147483674" r:id="rId5"/>
  </p:sldMasterIdLst>
  <p:notesMasterIdLst>
    <p:notesMasterId r:id="rId124"/>
  </p:notesMasterIdLst>
  <p:sldIdLst>
    <p:sldId id="338" r:id="rId6"/>
    <p:sldId id="431" r:id="rId7"/>
    <p:sldId id="432" r:id="rId8"/>
    <p:sldId id="433" r:id="rId9"/>
    <p:sldId id="436" r:id="rId10"/>
    <p:sldId id="434" r:id="rId11"/>
    <p:sldId id="435" r:id="rId12"/>
    <p:sldId id="256" r:id="rId13"/>
    <p:sldId id="345" r:id="rId14"/>
    <p:sldId id="387" r:id="rId15"/>
    <p:sldId id="341" r:id="rId16"/>
    <p:sldId id="350" r:id="rId17"/>
    <p:sldId id="374" r:id="rId18"/>
    <p:sldId id="347" r:id="rId19"/>
    <p:sldId id="353" r:id="rId20"/>
    <p:sldId id="351" r:id="rId21"/>
    <p:sldId id="365" r:id="rId22"/>
    <p:sldId id="372" r:id="rId23"/>
    <p:sldId id="371" r:id="rId24"/>
    <p:sldId id="367" r:id="rId25"/>
    <p:sldId id="368" r:id="rId26"/>
    <p:sldId id="369" r:id="rId27"/>
    <p:sldId id="370" r:id="rId28"/>
    <p:sldId id="354" r:id="rId29"/>
    <p:sldId id="307" r:id="rId30"/>
    <p:sldId id="358" r:id="rId31"/>
    <p:sldId id="364" r:id="rId32"/>
    <p:sldId id="376" r:id="rId33"/>
    <p:sldId id="309" r:id="rId34"/>
    <p:sldId id="310" r:id="rId35"/>
    <p:sldId id="456" r:id="rId36"/>
    <p:sldId id="301" r:id="rId37"/>
    <p:sldId id="355" r:id="rId38"/>
    <p:sldId id="302" r:id="rId39"/>
    <p:sldId id="316" r:id="rId40"/>
    <p:sldId id="312" r:id="rId41"/>
    <p:sldId id="305" r:id="rId42"/>
    <p:sldId id="317" r:id="rId43"/>
    <p:sldId id="299" r:id="rId44"/>
    <p:sldId id="366" r:id="rId45"/>
    <p:sldId id="385" r:id="rId46"/>
    <p:sldId id="259" r:id="rId47"/>
    <p:sldId id="384" r:id="rId48"/>
    <p:sldId id="382" r:id="rId49"/>
    <p:sldId id="383" r:id="rId50"/>
    <p:sldId id="457" r:id="rId51"/>
    <p:sldId id="388" r:id="rId52"/>
    <p:sldId id="389" r:id="rId53"/>
    <p:sldId id="390" r:id="rId54"/>
    <p:sldId id="391" r:id="rId55"/>
    <p:sldId id="392" r:id="rId56"/>
    <p:sldId id="393" r:id="rId57"/>
    <p:sldId id="394" r:id="rId58"/>
    <p:sldId id="395" r:id="rId59"/>
    <p:sldId id="396" r:id="rId60"/>
    <p:sldId id="419" r:id="rId61"/>
    <p:sldId id="397" r:id="rId62"/>
    <p:sldId id="398" r:id="rId63"/>
    <p:sldId id="399" r:id="rId64"/>
    <p:sldId id="400" r:id="rId65"/>
    <p:sldId id="401" r:id="rId66"/>
    <p:sldId id="402" r:id="rId67"/>
    <p:sldId id="403" r:id="rId68"/>
    <p:sldId id="404" r:id="rId69"/>
    <p:sldId id="443" r:id="rId70"/>
    <p:sldId id="405" r:id="rId71"/>
    <p:sldId id="406" r:id="rId72"/>
    <p:sldId id="407" r:id="rId73"/>
    <p:sldId id="448" r:id="rId74"/>
    <p:sldId id="449" r:id="rId75"/>
    <p:sldId id="450" r:id="rId76"/>
    <p:sldId id="451" r:id="rId77"/>
    <p:sldId id="452" r:id="rId78"/>
    <p:sldId id="453" r:id="rId79"/>
    <p:sldId id="454" r:id="rId80"/>
    <p:sldId id="408" r:id="rId81"/>
    <p:sldId id="444" r:id="rId82"/>
    <p:sldId id="409" r:id="rId83"/>
    <p:sldId id="410" r:id="rId84"/>
    <p:sldId id="411" r:id="rId85"/>
    <p:sldId id="412" r:id="rId86"/>
    <p:sldId id="420" r:id="rId87"/>
    <p:sldId id="413" r:id="rId88"/>
    <p:sldId id="414" r:id="rId89"/>
    <p:sldId id="415" r:id="rId90"/>
    <p:sldId id="416" r:id="rId91"/>
    <p:sldId id="417" r:id="rId92"/>
    <p:sldId id="418" r:id="rId93"/>
    <p:sldId id="275" r:id="rId94"/>
    <p:sldId id="276" r:id="rId95"/>
    <p:sldId id="278" r:id="rId96"/>
    <p:sldId id="277" r:id="rId97"/>
    <p:sldId id="279" r:id="rId98"/>
    <p:sldId id="294" r:id="rId99"/>
    <p:sldId id="348" r:id="rId100"/>
    <p:sldId id="356" r:id="rId101"/>
    <p:sldId id="290" r:id="rId102"/>
    <p:sldId id="319" r:id="rId103"/>
    <p:sldId id="360" r:id="rId104"/>
    <p:sldId id="361" r:id="rId105"/>
    <p:sldId id="322" r:id="rId106"/>
    <p:sldId id="326" r:id="rId107"/>
    <p:sldId id="332" r:id="rId108"/>
    <p:sldId id="333" r:id="rId109"/>
    <p:sldId id="334" r:id="rId110"/>
    <p:sldId id="337" r:id="rId111"/>
    <p:sldId id="323" r:id="rId112"/>
    <p:sldId id="327" r:id="rId113"/>
    <p:sldId id="328" r:id="rId114"/>
    <p:sldId id="336" r:id="rId115"/>
    <p:sldId id="445" r:id="rId116"/>
    <p:sldId id="446" r:id="rId117"/>
    <p:sldId id="447" r:id="rId118"/>
    <p:sldId id="426" r:id="rId119"/>
    <p:sldId id="427" r:id="rId120"/>
    <p:sldId id="298" r:id="rId121"/>
    <p:sldId id="339" r:id="rId122"/>
    <p:sldId id="340" r:id="rId1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7513DC7-3B97-ED47-B4A9-3399EAEA2879}">
          <p14:sldIdLst>
            <p14:sldId id="338"/>
            <p14:sldId id="431"/>
            <p14:sldId id="432"/>
            <p14:sldId id="433"/>
            <p14:sldId id="436"/>
            <p14:sldId id="434"/>
            <p14:sldId id="435"/>
            <p14:sldId id="256"/>
            <p14:sldId id="345"/>
            <p14:sldId id="387"/>
            <p14:sldId id="341"/>
            <p14:sldId id="350"/>
            <p14:sldId id="374"/>
            <p14:sldId id="347"/>
            <p14:sldId id="353"/>
            <p14:sldId id="351"/>
            <p14:sldId id="365"/>
            <p14:sldId id="372"/>
            <p14:sldId id="371"/>
            <p14:sldId id="367"/>
            <p14:sldId id="368"/>
            <p14:sldId id="369"/>
            <p14:sldId id="370"/>
            <p14:sldId id="354"/>
            <p14:sldId id="307"/>
            <p14:sldId id="358"/>
            <p14:sldId id="364"/>
            <p14:sldId id="376"/>
            <p14:sldId id="309"/>
            <p14:sldId id="310"/>
            <p14:sldId id="456"/>
            <p14:sldId id="301"/>
            <p14:sldId id="355"/>
            <p14:sldId id="302"/>
            <p14:sldId id="316"/>
            <p14:sldId id="312"/>
            <p14:sldId id="305"/>
            <p14:sldId id="317"/>
            <p14:sldId id="299"/>
            <p14:sldId id="366"/>
            <p14:sldId id="385"/>
            <p14:sldId id="259"/>
            <p14:sldId id="384"/>
            <p14:sldId id="382"/>
            <p14:sldId id="383"/>
            <p14:sldId id="457"/>
            <p14:sldId id="388"/>
            <p14:sldId id="389"/>
            <p14:sldId id="390"/>
            <p14:sldId id="391"/>
            <p14:sldId id="392"/>
            <p14:sldId id="393"/>
            <p14:sldId id="394"/>
            <p14:sldId id="395"/>
            <p14:sldId id="396"/>
            <p14:sldId id="419"/>
            <p14:sldId id="397"/>
            <p14:sldId id="398"/>
            <p14:sldId id="399"/>
            <p14:sldId id="400"/>
            <p14:sldId id="401"/>
            <p14:sldId id="402"/>
            <p14:sldId id="403"/>
            <p14:sldId id="404"/>
            <p14:sldId id="443"/>
            <p14:sldId id="405"/>
            <p14:sldId id="406"/>
            <p14:sldId id="407"/>
            <p14:sldId id="448"/>
            <p14:sldId id="449"/>
            <p14:sldId id="450"/>
            <p14:sldId id="451"/>
            <p14:sldId id="452"/>
            <p14:sldId id="453"/>
            <p14:sldId id="454"/>
            <p14:sldId id="408"/>
            <p14:sldId id="444"/>
            <p14:sldId id="409"/>
            <p14:sldId id="410"/>
            <p14:sldId id="411"/>
            <p14:sldId id="412"/>
            <p14:sldId id="420"/>
            <p14:sldId id="413"/>
            <p14:sldId id="414"/>
            <p14:sldId id="415"/>
            <p14:sldId id="416"/>
            <p14:sldId id="417"/>
            <p14:sldId id="418"/>
            <p14:sldId id="275"/>
            <p14:sldId id="276"/>
            <p14:sldId id="278"/>
            <p14:sldId id="277"/>
            <p14:sldId id="279"/>
            <p14:sldId id="294"/>
            <p14:sldId id="348"/>
            <p14:sldId id="356"/>
            <p14:sldId id="290"/>
            <p14:sldId id="319"/>
            <p14:sldId id="360"/>
            <p14:sldId id="361"/>
            <p14:sldId id="322"/>
            <p14:sldId id="326"/>
            <p14:sldId id="332"/>
            <p14:sldId id="333"/>
            <p14:sldId id="334"/>
            <p14:sldId id="337"/>
            <p14:sldId id="323"/>
            <p14:sldId id="327"/>
            <p14:sldId id="328"/>
            <p14:sldId id="336"/>
            <p14:sldId id="445"/>
            <p14:sldId id="446"/>
            <p14:sldId id="447"/>
            <p14:sldId id="426"/>
            <p14:sldId id="427"/>
            <p14:sldId id="298"/>
            <p14:sldId id="339"/>
            <p14:sldId id="34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6C9C"/>
    <a:srgbClr val="C37DC3"/>
    <a:srgbClr val="8A0F39"/>
    <a:srgbClr val="161616"/>
    <a:srgbClr val="622331"/>
    <a:srgbClr val="70167B"/>
    <a:srgbClr val="BE4061"/>
    <a:srgbClr val="FF5B8A"/>
    <a:srgbClr val="70236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621" autoAdjust="0"/>
  </p:normalViewPr>
  <p:slideViewPr>
    <p:cSldViewPr snapToGrid="0" snapToObjects="1">
      <p:cViewPr varScale="1">
        <p:scale>
          <a:sx n="108" d="100"/>
          <a:sy n="108" d="100"/>
        </p:scale>
        <p:origin x="1760" y="184"/>
      </p:cViewPr>
      <p:guideLst>
        <p:guide orient="horz" pos="2160"/>
        <p:guide pos="2880"/>
      </p:guideLst>
    </p:cSldViewPr>
  </p:slideViewPr>
  <p:outlineViewPr>
    <p:cViewPr>
      <p:scale>
        <a:sx n="33" d="100"/>
        <a:sy n="33" d="100"/>
      </p:scale>
      <p:origin x="0" y="3436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slide" Target="slides/slide64.xml"/><Relationship Id="rId120" Type="http://schemas.openxmlformats.org/officeDocument/2006/relationships/slide" Target="slides/slide115.xml"/><Relationship Id="rId121" Type="http://schemas.openxmlformats.org/officeDocument/2006/relationships/slide" Target="slides/slide116.xml"/><Relationship Id="rId122" Type="http://schemas.openxmlformats.org/officeDocument/2006/relationships/slide" Target="slides/slide117.xml"/><Relationship Id="rId123" Type="http://schemas.openxmlformats.org/officeDocument/2006/relationships/slide" Target="slides/slide118.xml"/><Relationship Id="rId124" Type="http://schemas.openxmlformats.org/officeDocument/2006/relationships/notesMaster" Target="notesMasters/notesMaster1.xml"/><Relationship Id="rId125" Type="http://schemas.openxmlformats.org/officeDocument/2006/relationships/presProps" Target="presProps.xml"/><Relationship Id="rId126" Type="http://schemas.openxmlformats.org/officeDocument/2006/relationships/viewProps" Target="viewProps.xml"/><Relationship Id="rId127" Type="http://schemas.openxmlformats.org/officeDocument/2006/relationships/theme" Target="theme/theme1.xml"/><Relationship Id="rId128" Type="http://schemas.openxmlformats.org/officeDocument/2006/relationships/tableStyles" Target="tableStyles.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90" Type="http://schemas.openxmlformats.org/officeDocument/2006/relationships/slide" Target="slides/slide85.xml"/><Relationship Id="rId91" Type="http://schemas.openxmlformats.org/officeDocument/2006/relationships/slide" Target="slides/slide86.xml"/><Relationship Id="rId92" Type="http://schemas.openxmlformats.org/officeDocument/2006/relationships/slide" Target="slides/slide87.xml"/><Relationship Id="rId93" Type="http://schemas.openxmlformats.org/officeDocument/2006/relationships/slide" Target="slides/slide88.xml"/><Relationship Id="rId94" Type="http://schemas.openxmlformats.org/officeDocument/2006/relationships/slide" Target="slides/slide89.xml"/><Relationship Id="rId95" Type="http://schemas.openxmlformats.org/officeDocument/2006/relationships/slide" Target="slides/slide90.xml"/><Relationship Id="rId96" Type="http://schemas.openxmlformats.org/officeDocument/2006/relationships/slide" Target="slides/slide91.xml"/><Relationship Id="rId101" Type="http://schemas.openxmlformats.org/officeDocument/2006/relationships/slide" Target="slides/slide96.xml"/><Relationship Id="rId102" Type="http://schemas.openxmlformats.org/officeDocument/2006/relationships/slide" Target="slides/slide97.xml"/><Relationship Id="rId103" Type="http://schemas.openxmlformats.org/officeDocument/2006/relationships/slide" Target="slides/slide98.xml"/><Relationship Id="rId104" Type="http://schemas.openxmlformats.org/officeDocument/2006/relationships/slide" Target="slides/slide99.xml"/><Relationship Id="rId105" Type="http://schemas.openxmlformats.org/officeDocument/2006/relationships/slide" Target="slides/slide100.xml"/><Relationship Id="rId106" Type="http://schemas.openxmlformats.org/officeDocument/2006/relationships/slide" Target="slides/slide101.xml"/><Relationship Id="rId107" Type="http://schemas.openxmlformats.org/officeDocument/2006/relationships/slide" Target="slides/slide102.xml"/><Relationship Id="rId108" Type="http://schemas.openxmlformats.org/officeDocument/2006/relationships/slide" Target="slides/slide103.xml"/><Relationship Id="rId109" Type="http://schemas.openxmlformats.org/officeDocument/2006/relationships/slide" Target="slides/slide104.xml"/><Relationship Id="rId97" Type="http://schemas.openxmlformats.org/officeDocument/2006/relationships/slide" Target="slides/slide92.xml"/><Relationship Id="rId98" Type="http://schemas.openxmlformats.org/officeDocument/2006/relationships/slide" Target="slides/slide93.xml"/><Relationship Id="rId99" Type="http://schemas.openxmlformats.org/officeDocument/2006/relationships/slide" Target="slides/slide94.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100" Type="http://schemas.openxmlformats.org/officeDocument/2006/relationships/slide" Target="slides/slide95.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70" Type="http://schemas.openxmlformats.org/officeDocument/2006/relationships/slide" Target="slides/slide65.xml"/><Relationship Id="rId71" Type="http://schemas.openxmlformats.org/officeDocument/2006/relationships/slide" Target="slides/slide66.xml"/><Relationship Id="rId72" Type="http://schemas.openxmlformats.org/officeDocument/2006/relationships/slide" Target="slides/slide67.xml"/><Relationship Id="rId73" Type="http://schemas.openxmlformats.org/officeDocument/2006/relationships/slide" Target="slides/slide68.xml"/><Relationship Id="rId74" Type="http://schemas.openxmlformats.org/officeDocument/2006/relationships/slide" Target="slides/slide69.xml"/><Relationship Id="rId75" Type="http://schemas.openxmlformats.org/officeDocument/2006/relationships/slide" Target="slides/slide70.xml"/><Relationship Id="rId76" Type="http://schemas.openxmlformats.org/officeDocument/2006/relationships/slide" Target="slides/slide71.xml"/><Relationship Id="rId77" Type="http://schemas.openxmlformats.org/officeDocument/2006/relationships/slide" Target="slides/slide72.xml"/><Relationship Id="rId78" Type="http://schemas.openxmlformats.org/officeDocument/2006/relationships/slide" Target="slides/slide73.xml"/><Relationship Id="rId79" Type="http://schemas.openxmlformats.org/officeDocument/2006/relationships/slide" Target="slides/slide74.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110" Type="http://schemas.openxmlformats.org/officeDocument/2006/relationships/slide" Target="slides/slide105.xml"/><Relationship Id="rId111" Type="http://schemas.openxmlformats.org/officeDocument/2006/relationships/slide" Target="slides/slide106.xml"/><Relationship Id="rId112" Type="http://schemas.openxmlformats.org/officeDocument/2006/relationships/slide" Target="slides/slide107.xml"/><Relationship Id="rId113" Type="http://schemas.openxmlformats.org/officeDocument/2006/relationships/slide" Target="slides/slide108.xml"/><Relationship Id="rId114" Type="http://schemas.openxmlformats.org/officeDocument/2006/relationships/slide" Target="slides/slide109.xml"/><Relationship Id="rId115" Type="http://schemas.openxmlformats.org/officeDocument/2006/relationships/slide" Target="slides/slide110.xml"/><Relationship Id="rId116" Type="http://schemas.openxmlformats.org/officeDocument/2006/relationships/slide" Target="slides/slide111.xml"/><Relationship Id="rId117" Type="http://schemas.openxmlformats.org/officeDocument/2006/relationships/slide" Target="slides/slide112.xml"/><Relationship Id="rId118" Type="http://schemas.openxmlformats.org/officeDocument/2006/relationships/slide" Target="slides/slide113.xml"/><Relationship Id="rId119" Type="http://schemas.openxmlformats.org/officeDocument/2006/relationships/slide" Target="slides/slide11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80" Type="http://schemas.openxmlformats.org/officeDocument/2006/relationships/slide" Target="slides/slide75.xml"/><Relationship Id="rId81" Type="http://schemas.openxmlformats.org/officeDocument/2006/relationships/slide" Target="slides/slide76.xml"/><Relationship Id="rId82" Type="http://schemas.openxmlformats.org/officeDocument/2006/relationships/slide" Target="slides/slide77.xml"/><Relationship Id="rId83" Type="http://schemas.openxmlformats.org/officeDocument/2006/relationships/slide" Target="slides/slide78.xml"/><Relationship Id="rId84" Type="http://schemas.openxmlformats.org/officeDocument/2006/relationships/slide" Target="slides/slide79.xml"/><Relationship Id="rId85" Type="http://schemas.openxmlformats.org/officeDocument/2006/relationships/slide" Target="slides/slide80.xml"/><Relationship Id="rId86" Type="http://schemas.openxmlformats.org/officeDocument/2006/relationships/slide" Target="slides/slide81.xml"/><Relationship Id="rId87" Type="http://schemas.openxmlformats.org/officeDocument/2006/relationships/slide" Target="slides/slide82.xml"/><Relationship Id="rId88" Type="http://schemas.openxmlformats.org/officeDocument/2006/relationships/slide" Target="slides/slide83.xml"/><Relationship Id="rId89" Type="http://schemas.openxmlformats.org/officeDocument/2006/relationships/slide" Target="slides/slide8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F58A8C-A3F6-E746-9942-F53B3D659610}" type="datetimeFigureOut">
              <a:rPr lang="en-US" smtClean="0"/>
              <a:t>10/11/17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F43DED-E70C-3E4A-94E7-E4A33D16A59A}" type="slidenum">
              <a:rPr lang="en-US" smtClean="0"/>
              <a:t>‹#›</a:t>
            </a:fld>
            <a:endParaRPr lang="en-US"/>
          </a:p>
        </p:txBody>
      </p:sp>
    </p:spTree>
    <p:extLst>
      <p:ext uri="{BB962C8B-B14F-4D97-AF65-F5344CB8AC3E}">
        <p14:creationId xmlns:p14="http://schemas.microsoft.com/office/powerpoint/2010/main" val="334508578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3DED-E70C-3E4A-94E7-E4A33D16A59A}"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547175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0983D-6023-C541-B8A0-413C7CB83016}"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150524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smtClean="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smtClean="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smtClean="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smtClean="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smtClean="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Tree>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emf"/><Relationship Id="rId8"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slideLayout" Target="../slideLayouts/slideLayout10.xml"/><Relationship Id="rId6" Type="http://schemas.openxmlformats.org/officeDocument/2006/relationships/theme" Target="../theme/theme2.xml"/><Relationship Id="rId7" Type="http://schemas.openxmlformats.org/officeDocument/2006/relationships/image" Target="../media/image1.emf"/><Relationship Id="rId8" Type="http://schemas.openxmlformats.org/officeDocument/2006/relationships/image" Target="../media/image2.emf"/><Relationship Id="rId1" Type="http://schemas.openxmlformats.org/officeDocument/2006/relationships/slideLayout" Target="../slideLayouts/slideLayout6.xml"/><Relationship Id="rId2"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theme" Target="../theme/theme3.xml"/><Relationship Id="rId7" Type="http://schemas.openxmlformats.org/officeDocument/2006/relationships/image" Target="../media/image1.emf"/><Relationship Id="rId8" Type="http://schemas.openxmlformats.org/officeDocument/2006/relationships/image" Target="../media/image2.emf"/><Relationship Id="rId1" Type="http://schemas.openxmlformats.org/officeDocument/2006/relationships/slideLayout" Target="../slideLayouts/slideLayout11.xml"/><Relationship Id="rId2"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theme" Target="../theme/theme4.xml"/><Relationship Id="rId7" Type="http://schemas.openxmlformats.org/officeDocument/2006/relationships/image" Target="../media/image1.emf"/><Relationship Id="rId8" Type="http://schemas.openxmlformats.org/officeDocument/2006/relationships/image" Target="../media/image2.emf"/><Relationship Id="rId1" Type="http://schemas.openxmlformats.org/officeDocument/2006/relationships/slideLayout" Target="../slideLayouts/slideLayout16.xml"/><Relationship Id="rId2"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theme" Target="../theme/theme5.xml"/><Relationship Id="rId7" Type="http://schemas.openxmlformats.org/officeDocument/2006/relationships/image" Target="../media/image1.emf"/><Relationship Id="rId8" Type="http://schemas.openxmlformats.org/officeDocument/2006/relationships/image" Target="../media/image2.emf"/><Relationship Id="rId1" Type="http://schemas.openxmlformats.org/officeDocument/2006/relationships/slideLayout" Target="../slideLayouts/slideLayout21.xml"/><Relationship Id="rId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1822100484"/>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22872558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107717476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201525698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http://videogamelaw.allard.ubc.ca/" TargetMode="External"/><Relationship Id="rId5" Type="http://schemas.openxmlformats.org/officeDocument/2006/relationships/hyperlink" Target="mailto:jon_festinger@thecdm.ca" TargetMode="External"/><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eg"/><Relationship Id="rId3" Type="http://schemas.openxmlformats.org/officeDocument/2006/relationships/image" Target="../media/image84.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ipwatchdog.com/2012/10/05/copyright-fair-use-cases-of-the-united-states-supreme-court/id=26225/" TargetMode="External"/><Relationship Id="rId3" Type="http://schemas.openxmlformats.org/officeDocument/2006/relationships/image" Target="../media/image86.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cademia.edu/860340/" TargetMode="External"/><Relationship Id="rId3" Type="http://schemas.openxmlformats.org/officeDocument/2006/relationships/image" Target="../media/image88.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jpeg"/><Relationship Id="rId3" Type="http://schemas.openxmlformats.org/officeDocument/2006/relationships/image" Target="../media/image90.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93.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94.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95.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7.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hyperlink" Target="http://www.gamasutra.com/view/feature/134958/minecraft_intellectual_property_.php" TargetMode="External"/><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hyperlink" Target="http://kotaku.com/preview/sims-4-mods-add-teen-pregnancy-incest-and-polygamy-1638223190"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hyperlink" Target="https://www.techdirt.com/articles/20140821/21532628289/whats-so-bad-about-making-money-off-fan-fiction.shtm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hyperlink" Target="http://www.slideshare.net/greglas/the-player-authors-project"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25.xml.rels><?xml version="1.0" encoding="UTF-8" standalone="yes"?>
<Relationships xmlns="http://schemas.openxmlformats.org/package/2006/relationships"><Relationship Id="rId3" Type="http://schemas.openxmlformats.org/officeDocument/2006/relationships/hyperlink" Target="http://nyti.ms/17cJXTO" TargetMode="External"/><Relationship Id="rId4" Type="http://schemas.openxmlformats.org/officeDocument/2006/relationships/hyperlink" Target="http://www.theverge.com/2012/12/12/3758576/douglas-rushkoff-gameplay-as-prototype" TargetMode="External"/><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hyperlink" Target="http://www.nytimes.com/2013/08/27/arts/video-games/madden-nfl-25-portrays-real-football.html"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hyperlink" Target="http://www.technologyreview.com/view/525696/how-virtual-gaming-worlds-are-revealing-the-nature-of-human-hierarchies/" TargetMode="External"/><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eorgemasonlawreview.org/doc/Boyden_18-2_2011.pdf"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 Id="rId3"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hyperlink" Target="http://papers.ssrn.com/sol3/papers.cfm?abstract_id=2465590"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hyperlink" Target="http://papers.ssrn.com/sol3/papers.cfm?abstract_id=2587339"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hyperlink" Target="http://www.critical-theory.com/quite-unintelligible-derridas-scathing-criticism-from-a-teacher/"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hyperlink" Target="http://www.escapistmagazine.com/forums/read/326.302015-Post-Sructuralism-and-Videogames"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hydra.humanities.uci.edu/Derrida/sign-play.html" TargetMode="External"/><Relationship Id="rId3" Type="http://schemas.openxmlformats.org/officeDocument/2006/relationships/image" Target="../media/image4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inspirasi.co/ensiklopedia_inspirasi/post/1246"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8.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jp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5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5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5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59.png"/><Relationship Id="rId3" Type="http://schemas.openxmlformats.org/officeDocument/2006/relationships/image" Target="../media/image6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6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6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6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4.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6.jpeg"/><Relationship Id="rId3" Type="http://schemas.openxmlformats.org/officeDocument/2006/relationships/image" Target="../media/image67.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 Id="rId3" Type="http://schemas.openxmlformats.org/officeDocument/2006/relationships/image" Target="../media/image7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 Id="rId3" Type="http://schemas.openxmlformats.org/officeDocument/2006/relationships/image" Target="../media/image74.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eff.org/deeplinks/2010/12/mixed-ninth-circuit-ruling-mdy-v-blizzard-wow" TargetMode="Externa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96.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jpeg"/><Relationship Id="rId1" Type="http://schemas.openxmlformats.org/officeDocument/2006/relationships/slideLayout" Target="../slideLayouts/slideLayout2.xml"/><Relationship Id="rId2" Type="http://schemas.openxmlformats.org/officeDocument/2006/relationships/image" Target="../media/image78.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1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45749"/>
            <a:ext cx="9103281" cy="1260444"/>
          </a:xfrm>
        </p:spPr>
        <p:txBody>
          <a:bodyPr>
            <a:noAutofit/>
          </a:bodyPr>
          <a:lstStyle/>
          <a:p>
            <a:pPr algn="ctr"/>
            <a:r>
              <a:rPr lang="en-US" sz="3600" b="1" dirty="0" smtClean="0">
                <a:solidFill>
                  <a:srgbClr val="000000"/>
                </a:solidFill>
              </a:rPr>
              <a:t>Right </a:t>
            </a:r>
            <a:r>
              <a:rPr lang="en-US" sz="3600" b="1" dirty="0">
                <a:solidFill>
                  <a:srgbClr val="000000"/>
                </a:solidFill>
              </a:rPr>
              <a:t>to </a:t>
            </a:r>
            <a:r>
              <a:rPr lang="en-US" sz="3600" b="1" dirty="0" err="1">
                <a:solidFill>
                  <a:srgbClr val="000000"/>
                </a:solidFill>
              </a:rPr>
              <a:t>CreaTE</a:t>
            </a:r>
            <a:r>
              <a:rPr lang="en-US" sz="3600" b="1" dirty="0">
                <a:solidFill>
                  <a:srgbClr val="000000"/>
                </a:solidFill>
              </a:rPr>
              <a:t> </a:t>
            </a:r>
            <a:r>
              <a:rPr lang="en-US" sz="3600" b="1" dirty="0">
                <a:solidFill>
                  <a:srgbClr val="FF0000"/>
                </a:solidFill>
              </a:rPr>
              <a:t>or</a:t>
            </a:r>
            <a:r>
              <a:rPr lang="en-US" sz="3600" b="1" dirty="0">
                <a:solidFill>
                  <a:srgbClr val="000000"/>
                </a:solidFill>
              </a:rPr>
              <a:t> Rights </a:t>
            </a:r>
            <a:r>
              <a:rPr lang="en-US" sz="3600" b="1" dirty="0" smtClean="0">
                <a:solidFill>
                  <a:srgbClr val="000000"/>
                </a:solidFill>
              </a:rPr>
              <a:t>to the </a:t>
            </a:r>
            <a:r>
              <a:rPr lang="en-US" sz="3600" b="1" dirty="0">
                <a:solidFill>
                  <a:srgbClr val="000000"/>
                </a:solidFill>
              </a:rPr>
              <a:t>Creation</a:t>
            </a:r>
            <a:endParaRPr lang="en-US" sz="3600" b="1" dirty="0">
              <a:solidFill>
                <a:schemeClr val="tx1"/>
              </a:solidFill>
              <a:latin typeface="+mn-lt"/>
              <a:cs typeface="Times New Roman"/>
            </a:endParaRPr>
          </a:p>
        </p:txBody>
      </p:sp>
      <p:sp>
        <p:nvSpPr>
          <p:cNvPr id="3" name="Content Placeholder 2"/>
          <p:cNvSpPr>
            <a:spLocks noGrp="1"/>
          </p:cNvSpPr>
          <p:nvPr>
            <p:ph sz="quarter" idx="10"/>
          </p:nvPr>
        </p:nvSpPr>
        <p:spPr>
          <a:xfrm>
            <a:off x="457200" y="1576300"/>
            <a:ext cx="8229600" cy="4522982"/>
          </a:xfrm>
        </p:spPr>
        <p:txBody>
          <a:bodyPr>
            <a:normAutofit/>
          </a:bodyPr>
          <a:lstStyle/>
          <a:p>
            <a:pPr marL="0" indent="0">
              <a:lnSpc>
                <a:spcPct val="110000"/>
              </a:lnSpc>
              <a:buNone/>
            </a:pPr>
            <a:r>
              <a:rPr lang="en-US" b="1" dirty="0" smtClean="0">
                <a:solidFill>
                  <a:schemeClr val="tx1"/>
                </a:solidFill>
                <a:latin typeface="+mn-lt"/>
                <a:cs typeface="Lucida Console"/>
              </a:rPr>
              <a:t>Talk 4</a:t>
            </a:r>
          </a:p>
          <a:p>
            <a:pPr marL="0" indent="0">
              <a:lnSpc>
                <a:spcPct val="110000"/>
              </a:lnSpc>
              <a:buNone/>
            </a:pPr>
            <a:r>
              <a:rPr lang="en-US" b="1" dirty="0" smtClean="0">
                <a:solidFill>
                  <a:schemeClr val="tx1"/>
                </a:solidFill>
                <a:latin typeface="+mn-lt"/>
                <a:cs typeface="Lucida Console"/>
              </a:rPr>
              <a:t>Part </a:t>
            </a:r>
            <a:r>
              <a:rPr lang="en-US" b="1" dirty="0">
                <a:solidFill>
                  <a:schemeClr val="tx1"/>
                </a:solidFill>
                <a:latin typeface="+mn-lt"/>
                <a:cs typeface="Lucida Console"/>
              </a:rPr>
              <a:t>A </a:t>
            </a:r>
            <a:r>
              <a:rPr lang="en-US" b="1" dirty="0">
                <a:solidFill>
                  <a:srgbClr val="FF0000"/>
                </a:solidFill>
                <a:latin typeface="+mn-lt"/>
                <a:cs typeface="Lucida Console"/>
              </a:rPr>
              <a:t>“</a:t>
            </a:r>
            <a:r>
              <a:rPr lang="en-US" b="1" dirty="0">
                <a:solidFill>
                  <a:srgbClr val="0070C0"/>
                </a:solidFill>
                <a:latin typeface="+mn-lt"/>
                <a:cs typeface="Lucida Console"/>
              </a:rPr>
              <a:t>Creating</a:t>
            </a:r>
            <a:r>
              <a:rPr lang="en-US" b="1" dirty="0">
                <a:solidFill>
                  <a:srgbClr val="FF0000"/>
                </a:solidFill>
                <a:latin typeface="+mn-lt"/>
                <a:cs typeface="Lucida Console"/>
              </a:rPr>
              <a:t>” </a:t>
            </a:r>
          </a:p>
          <a:p>
            <a:pPr marL="0" indent="0">
              <a:lnSpc>
                <a:spcPct val="110000"/>
              </a:lnSpc>
              <a:buNone/>
            </a:pPr>
            <a:r>
              <a:rPr lang="en-US" b="1" dirty="0">
                <a:solidFill>
                  <a:schemeClr val="tx1"/>
                </a:solidFill>
                <a:latin typeface="+mn-lt"/>
                <a:cs typeface="Lucida Console"/>
              </a:rPr>
              <a:t>Video Game Law - Fall </a:t>
            </a:r>
            <a:r>
              <a:rPr lang="en-US" b="1" dirty="0" smtClean="0">
                <a:solidFill>
                  <a:schemeClr val="tx1"/>
                </a:solidFill>
                <a:latin typeface="+mn-lt"/>
                <a:cs typeface="Lucida Console"/>
              </a:rPr>
              <a:t>2017 </a:t>
            </a:r>
            <a:endParaRPr lang="en-US" b="1" dirty="0">
              <a:solidFill>
                <a:schemeClr val="tx1"/>
              </a:solidFill>
              <a:latin typeface="+mn-lt"/>
              <a:cs typeface="Lucida Console"/>
            </a:endParaRPr>
          </a:p>
          <a:p>
            <a:pPr marL="0" indent="0">
              <a:lnSpc>
                <a:spcPct val="110000"/>
              </a:lnSpc>
              <a:buNone/>
            </a:pPr>
            <a:r>
              <a:rPr lang="en-US" b="1" dirty="0">
                <a:solidFill>
                  <a:schemeClr val="tx1"/>
                </a:solidFill>
                <a:latin typeface="+mn-lt"/>
                <a:cs typeface="Lucida Console"/>
              </a:rPr>
              <a:t>UBC Law @ Allard </a:t>
            </a:r>
            <a:r>
              <a:rPr lang="en-US" b="1" dirty="0" smtClean="0">
                <a:solidFill>
                  <a:schemeClr val="tx1"/>
                </a:solidFill>
                <a:latin typeface="+mn-lt"/>
                <a:cs typeface="Lucida Console"/>
              </a:rPr>
              <a:t>Hall</a:t>
            </a:r>
            <a:endParaRPr lang="en-US" dirty="0">
              <a:latin typeface="Lucida Console"/>
              <a:cs typeface="Lucida Console"/>
            </a:endParaRPr>
          </a:p>
          <a:p>
            <a:pPr marL="0" indent="0">
              <a:buNone/>
            </a:pPr>
            <a:endParaRPr lang="en-US" sz="1600" dirty="0" smtClean="0">
              <a:solidFill>
                <a:schemeClr val="tx1"/>
              </a:solidFill>
            </a:endParaRPr>
          </a:p>
          <a:p>
            <a:pPr marL="0" indent="0">
              <a:buNone/>
            </a:pPr>
            <a:endParaRPr lang="en-US" sz="1600" dirty="0">
              <a:solidFill>
                <a:schemeClr val="tx1"/>
              </a:solidFill>
            </a:endParaRPr>
          </a:p>
          <a:p>
            <a:pPr marL="0" indent="0">
              <a:buNone/>
            </a:pPr>
            <a:r>
              <a:rPr lang="en-US" sz="1600" dirty="0" smtClean="0">
                <a:solidFill>
                  <a:schemeClr val="tx1"/>
                </a:solidFill>
              </a:rPr>
              <a:t>Jon </a:t>
            </a:r>
            <a:r>
              <a:rPr lang="en-US" sz="1600" dirty="0">
                <a:solidFill>
                  <a:schemeClr val="tx1"/>
                </a:solidFill>
              </a:rPr>
              <a:t>Festinger Q.C.</a:t>
            </a:r>
          </a:p>
          <a:p>
            <a:pPr marL="0" indent="0">
              <a:buNone/>
            </a:pPr>
            <a:r>
              <a:rPr lang="en-US" sz="1600" dirty="0">
                <a:solidFill>
                  <a:schemeClr val="tx1"/>
                </a:solidFill>
              </a:rPr>
              <a:t>Centre for Digital Media</a:t>
            </a:r>
          </a:p>
          <a:p>
            <a:pPr marL="0" indent="0">
              <a:buNone/>
            </a:pPr>
            <a:r>
              <a:rPr lang="en-US" sz="1600" dirty="0">
                <a:solidFill>
                  <a:schemeClr val="tx1"/>
                </a:solidFill>
              </a:rPr>
              <a:t>Allard Law of Law, UBC</a:t>
            </a:r>
          </a:p>
          <a:p>
            <a:pPr marL="0" indent="0">
              <a:buNone/>
            </a:pPr>
            <a:r>
              <a:rPr lang="en-US" sz="1600" dirty="0">
                <a:solidFill>
                  <a:schemeClr val="tx1"/>
                </a:solidFill>
              </a:rPr>
              <a:t>QMUL School of Law (CCLS)</a:t>
            </a:r>
          </a:p>
          <a:p>
            <a:pPr marL="0" indent="0">
              <a:buNone/>
            </a:pPr>
            <a:r>
              <a:rPr lang="en-US" sz="1600" dirty="0">
                <a:solidFill>
                  <a:schemeClr val="tx1"/>
                </a:solidFill>
              </a:rPr>
              <a:t>Festinger Law &amp; Strategy </a:t>
            </a:r>
          </a:p>
          <a:p>
            <a:pPr marL="0" indent="0">
              <a:buNone/>
            </a:pPr>
            <a:r>
              <a:rPr lang="en-US" sz="1600" dirty="0">
                <a:hlinkClick r:id="rId4"/>
              </a:rPr>
              <a:t>http://videogamelaw.allard.ubc.ca/</a:t>
            </a:r>
            <a:r>
              <a:rPr lang="en-US" sz="1600" dirty="0"/>
              <a:t> </a:t>
            </a:r>
          </a:p>
          <a:p>
            <a:pPr marL="0" indent="0">
              <a:buNone/>
            </a:pPr>
            <a:r>
              <a:rPr lang="en-US" sz="1600" dirty="0">
                <a:solidFill>
                  <a:schemeClr val="tx1"/>
                </a:solidFill>
              </a:rPr>
              <a:t>Twitter: @</a:t>
            </a:r>
            <a:r>
              <a:rPr lang="en-US" sz="1600" dirty="0" err="1">
                <a:solidFill>
                  <a:schemeClr val="tx1"/>
                </a:solidFill>
              </a:rPr>
              <a:t>jonfestinger</a:t>
            </a:r>
            <a:endParaRPr lang="en-US" sz="1600" dirty="0">
              <a:solidFill>
                <a:schemeClr val="tx1"/>
              </a:solidFill>
            </a:endParaRPr>
          </a:p>
          <a:p>
            <a:pPr marL="0" indent="0">
              <a:buNone/>
            </a:pPr>
            <a:r>
              <a:rPr lang="en-US" sz="1600" dirty="0">
                <a:hlinkClick r:id="rId5"/>
              </a:rPr>
              <a:t>jon_festinger@thecdm.ca</a:t>
            </a:r>
            <a:endParaRPr lang="en-US" sz="1600" dirty="0"/>
          </a:p>
          <a:p>
            <a:pPr marL="0" indent="0">
              <a:buNone/>
            </a:pPr>
            <a:endParaRPr lang="en-US" dirty="0">
              <a:latin typeface="Lucida Console"/>
              <a:cs typeface="Lucida Console"/>
            </a:endParaRPr>
          </a:p>
          <a:p>
            <a:pPr marL="0" indent="0">
              <a:buNone/>
            </a:pPr>
            <a:endParaRPr lang="en-US" dirty="0">
              <a:latin typeface="Lucida Console"/>
              <a:cs typeface="Lucida Console"/>
            </a:endParaRPr>
          </a:p>
          <a:p>
            <a:pPr marL="0" indent="0">
              <a:buNone/>
            </a:pPr>
            <a:endParaRPr lang="en-US" sz="1600" dirty="0" smtClean="0">
              <a:latin typeface="Lucida Console"/>
              <a:cs typeface="Lucida Console"/>
            </a:endParaRPr>
          </a:p>
          <a:p>
            <a:pPr marL="0" indent="0">
              <a:buNone/>
            </a:pPr>
            <a:endParaRPr lang="en-US" sz="1800" dirty="0"/>
          </a:p>
          <a:p>
            <a:pPr marL="0" indent="0">
              <a:buNone/>
            </a:pPr>
            <a:endParaRPr lang="en-US" dirty="0"/>
          </a:p>
          <a:p>
            <a:pPr marL="0" indent="0">
              <a:buNone/>
            </a:pPr>
            <a:endParaRPr lang="en-US" sz="1600" dirty="0"/>
          </a:p>
          <a:p>
            <a:pPr marL="0" indent="0">
              <a:buNone/>
            </a:pPr>
            <a:endParaRPr lang="en-US" dirty="0"/>
          </a:p>
          <a:p>
            <a:endParaRPr lang="en-US" dirty="0"/>
          </a:p>
          <a:p>
            <a:endParaRPr lang="en-US" dirty="0"/>
          </a:p>
        </p:txBody>
      </p:sp>
      <p:pic>
        <p:nvPicPr>
          <p:cNvPr id="4" name="Picture 3"/>
          <p:cNvPicPr>
            <a:picLocks noChangeAspect="1"/>
          </p:cNvPicPr>
          <p:nvPr/>
        </p:nvPicPr>
        <p:blipFill>
          <a:blip r:embed="rId6"/>
          <a:stretch>
            <a:fillRect/>
          </a:stretch>
        </p:blipFill>
        <p:spPr>
          <a:xfrm>
            <a:off x="6560726" y="2910693"/>
            <a:ext cx="1752761" cy="2857500"/>
          </a:xfrm>
          <a:prstGeom prst="rect">
            <a:avLst/>
          </a:prstGeom>
        </p:spPr>
      </p:pic>
    </p:spTree>
    <p:extLst>
      <p:ext uri="{BB962C8B-B14F-4D97-AF65-F5344CB8AC3E}">
        <p14:creationId xmlns:p14="http://schemas.microsoft.com/office/powerpoint/2010/main" val="35681861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91294"/>
          </a:xfrm>
        </p:spPr>
        <p:txBody>
          <a:bodyPr>
            <a:noAutofit/>
          </a:bodyPr>
          <a:lstStyle/>
          <a:p>
            <a:pPr algn="ctr"/>
            <a:r>
              <a:rPr lang="en-US" sz="4800" b="1" dirty="0" smtClean="0">
                <a:solidFill>
                  <a:srgbClr val="FFFF00"/>
                </a:solidFill>
              </a:rPr>
              <a:t>What Did You </a:t>
            </a:r>
            <a:r>
              <a:rPr lang="en-US" sz="4800" b="1" dirty="0" smtClean="0">
                <a:solidFill>
                  <a:schemeClr val="bg1"/>
                </a:solidFill>
              </a:rPr>
              <a:t>Learn </a:t>
            </a:r>
            <a:r>
              <a:rPr lang="en-US" sz="4800" b="1" dirty="0" smtClean="0">
                <a:solidFill>
                  <a:srgbClr val="FFFF00"/>
                </a:solidFill>
              </a:rPr>
              <a:t>From Your </a:t>
            </a:r>
            <a:r>
              <a:rPr lang="en-US" sz="4800" b="1" dirty="0" smtClean="0">
                <a:solidFill>
                  <a:srgbClr val="FF0000"/>
                </a:solidFill>
              </a:rPr>
              <a:t>Homework</a:t>
            </a:r>
            <a:r>
              <a:rPr lang="en-US" sz="4800" b="1" dirty="0" smtClean="0">
                <a:solidFill>
                  <a:srgbClr val="00B0F0"/>
                </a:solidFill>
              </a:rPr>
              <a:t>?</a:t>
            </a:r>
            <a:endParaRPr lang="en-US" sz="4800" b="1" dirty="0">
              <a:solidFill>
                <a:srgbClr val="00B0F0"/>
              </a:solidFill>
            </a:endParaRPr>
          </a:p>
        </p:txBody>
      </p:sp>
      <p:pic>
        <p:nvPicPr>
          <p:cNvPr id="4" name="Content Placeholder 3"/>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1824567" y="1781175"/>
            <a:ext cx="5494866" cy="4121150"/>
          </a:xfrm>
        </p:spPr>
      </p:pic>
    </p:spTree>
    <p:extLst>
      <p:ext uri="{BB962C8B-B14F-4D97-AF65-F5344CB8AC3E}">
        <p14:creationId xmlns:p14="http://schemas.microsoft.com/office/powerpoint/2010/main" val="181551222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90"/>
            <a:ext cx="8229600" cy="1016000"/>
          </a:xfrm>
        </p:spPr>
        <p:txBody>
          <a:bodyPr/>
          <a:lstStyle/>
          <a:p>
            <a:r>
              <a:rPr lang="en-US" b="1" dirty="0" smtClean="0">
                <a:solidFill>
                  <a:srgbClr val="FFFF00"/>
                </a:solidFill>
                <a:latin typeface="+mn-lt"/>
              </a:rPr>
              <a:t>U.S. Copyright Act</a:t>
            </a:r>
            <a:endParaRPr lang="en-US" b="1" dirty="0">
              <a:solidFill>
                <a:srgbClr val="FFFF00"/>
              </a:solidFill>
              <a:latin typeface="+mn-lt"/>
            </a:endParaRPr>
          </a:p>
        </p:txBody>
      </p:sp>
      <p:sp>
        <p:nvSpPr>
          <p:cNvPr id="3" name="Content Placeholder 2"/>
          <p:cNvSpPr>
            <a:spLocks noGrp="1"/>
          </p:cNvSpPr>
          <p:nvPr>
            <p:ph sz="quarter" idx="10"/>
          </p:nvPr>
        </p:nvSpPr>
        <p:spPr>
          <a:xfrm>
            <a:off x="457200" y="1031289"/>
            <a:ext cx="8495360" cy="4883463"/>
          </a:xfrm>
        </p:spPr>
        <p:txBody>
          <a:bodyPr/>
          <a:lstStyle/>
          <a:p>
            <a:pPr marL="0" indent="0">
              <a:buNone/>
            </a:pPr>
            <a:r>
              <a:rPr lang="en-CA" sz="3200" dirty="0">
                <a:solidFill>
                  <a:schemeClr val="bg1"/>
                </a:solidFill>
                <a:latin typeface="+mn-lt"/>
              </a:rPr>
              <a:t>A </a:t>
            </a:r>
            <a:r>
              <a:rPr lang="en-CA" sz="3200" dirty="0">
                <a:solidFill>
                  <a:srgbClr val="FFFF00"/>
                </a:solidFill>
                <a:latin typeface="+mn-lt"/>
              </a:rPr>
              <a:t>“derivative work” is a work based upon one or more </a:t>
            </a:r>
            <a:r>
              <a:rPr lang="en-CA" sz="3200" dirty="0" err="1">
                <a:solidFill>
                  <a:srgbClr val="FFFF00"/>
                </a:solidFill>
                <a:latin typeface="+mn-lt"/>
              </a:rPr>
              <a:t>preexisting</a:t>
            </a:r>
            <a:r>
              <a:rPr lang="en-CA" sz="3200" dirty="0">
                <a:solidFill>
                  <a:srgbClr val="FFFF00"/>
                </a:solidFill>
                <a:latin typeface="+mn-lt"/>
              </a:rPr>
              <a:t> works, such as </a:t>
            </a:r>
            <a:r>
              <a:rPr lang="en-CA" sz="3200" dirty="0">
                <a:solidFill>
                  <a:schemeClr val="bg1"/>
                </a:solidFill>
                <a:latin typeface="+mn-lt"/>
              </a:rPr>
              <a:t>a translation, musical arrangement, dramatization, fictionalization, motion picture version, sound recording, art reproduction, abridgment, condensation, </a:t>
            </a:r>
            <a:r>
              <a:rPr lang="en-CA" sz="3200" dirty="0">
                <a:solidFill>
                  <a:srgbClr val="FFFF00"/>
                </a:solidFill>
                <a:latin typeface="+mn-lt"/>
              </a:rPr>
              <a:t>or any other form in which a work may be recast, transformed, or adapted</a:t>
            </a:r>
            <a:r>
              <a:rPr lang="en-CA" sz="3200" dirty="0">
                <a:solidFill>
                  <a:schemeClr val="bg1"/>
                </a:solidFill>
                <a:latin typeface="+mn-lt"/>
              </a:rPr>
              <a:t>. A work consisting of editorial revisions, annotations, elaborations, or other modifications which, as a whole, represent an original work of authorship, is a “derivative work”.</a:t>
            </a:r>
          </a:p>
          <a:p>
            <a:pPr marL="0" indent="0">
              <a:buNone/>
            </a:pPr>
            <a:endParaRPr lang="en-US" dirty="0"/>
          </a:p>
        </p:txBody>
      </p:sp>
    </p:spTree>
    <p:extLst>
      <p:ext uri="{BB962C8B-B14F-4D97-AF65-F5344CB8AC3E}">
        <p14:creationId xmlns:p14="http://schemas.microsoft.com/office/powerpoint/2010/main" val="225876245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133142"/>
          </a:xfrm>
        </p:spPr>
        <p:txBody>
          <a:bodyPr>
            <a:noAutofit/>
          </a:bodyPr>
          <a:lstStyle/>
          <a:p>
            <a:r>
              <a:rPr lang="en-US" sz="4800" b="1" dirty="0" smtClean="0">
                <a:solidFill>
                  <a:srgbClr val="FFFF00"/>
                </a:solidFill>
                <a:latin typeface="Andale Mono"/>
                <a:cs typeface="Andale Mono"/>
              </a:rPr>
              <a:t>IS LAW “AGILE”</a:t>
            </a:r>
            <a:r>
              <a:rPr lang="en-US" sz="4800" b="1" dirty="0" smtClean="0">
                <a:solidFill>
                  <a:srgbClr val="FFFF00"/>
                </a:solidFill>
                <a:latin typeface="+mn-lt"/>
                <a:cs typeface="Andale Mono"/>
              </a:rPr>
              <a:t>(enough)</a:t>
            </a:r>
            <a:r>
              <a:rPr lang="en-US" sz="4800" b="1" dirty="0" smtClean="0">
                <a:solidFill>
                  <a:srgbClr val="FFFF00"/>
                </a:solidFill>
                <a:latin typeface="Andale Mono"/>
                <a:cs typeface="Andale Mono"/>
              </a:rPr>
              <a:t>?</a:t>
            </a:r>
            <a:endParaRPr lang="en-US" sz="4800" b="1" dirty="0">
              <a:solidFill>
                <a:srgbClr val="FFFF00"/>
              </a:solidFill>
              <a:latin typeface="Andale Mono"/>
              <a:cs typeface="Andale Mono"/>
            </a:endParaRPr>
          </a:p>
        </p:txBody>
      </p:sp>
      <p:sp>
        <p:nvSpPr>
          <p:cNvPr id="3" name="Content Placeholder 2"/>
          <p:cNvSpPr>
            <a:spLocks noGrp="1"/>
          </p:cNvSpPr>
          <p:nvPr>
            <p:ph sz="quarter" idx="10"/>
          </p:nvPr>
        </p:nvSpPr>
        <p:spPr>
          <a:xfrm>
            <a:off x="457200" y="1408133"/>
            <a:ext cx="8686800" cy="4997024"/>
          </a:xfrm>
        </p:spPr>
        <p:txBody>
          <a:bodyPr>
            <a:normAutofit fontScale="77500" lnSpcReduction="20000"/>
          </a:bodyPr>
          <a:lstStyle/>
          <a:p>
            <a:pPr marL="0" indent="0">
              <a:buNone/>
            </a:pPr>
            <a:r>
              <a:rPr lang="en-US" sz="14500" b="1" dirty="0" smtClean="0">
                <a:solidFill>
                  <a:schemeClr val="bg1"/>
                </a:solidFill>
              </a:rPr>
              <a:t>P</a:t>
            </a:r>
            <a:r>
              <a:rPr lang="en-US" sz="14500" b="1" dirty="0" smtClean="0">
                <a:solidFill>
                  <a:srgbClr val="FF0000"/>
                </a:solidFill>
              </a:rPr>
              <a:t>OSSIBLE</a:t>
            </a:r>
          </a:p>
          <a:p>
            <a:pPr marL="0" indent="0">
              <a:buNone/>
            </a:pPr>
            <a:r>
              <a:rPr lang="en-US" sz="14500" b="1" dirty="0" smtClean="0">
                <a:solidFill>
                  <a:srgbClr val="FFFFFF"/>
                </a:solidFill>
              </a:rPr>
              <a:t>W</a:t>
            </a:r>
            <a:r>
              <a:rPr lang="en-US" sz="14500" b="1" dirty="0" smtClean="0">
                <a:solidFill>
                  <a:srgbClr val="A6A600"/>
                </a:solidFill>
              </a:rPr>
              <a:t>AYS</a:t>
            </a:r>
          </a:p>
          <a:p>
            <a:pPr marL="0" indent="0">
              <a:buNone/>
            </a:pPr>
            <a:r>
              <a:rPr lang="en-US" sz="14500" b="1" dirty="0" smtClean="0">
                <a:solidFill>
                  <a:srgbClr val="FFFFFF"/>
                </a:solidFill>
              </a:rPr>
              <a:t>F</a:t>
            </a:r>
            <a:r>
              <a:rPr lang="en-US" sz="14500" b="1" dirty="0" smtClean="0">
                <a:solidFill>
                  <a:srgbClr val="008000"/>
                </a:solidFill>
              </a:rPr>
              <a:t>ORWARD</a:t>
            </a:r>
            <a:endParaRPr lang="en-US" sz="14500" b="1" dirty="0">
              <a:solidFill>
                <a:srgbClr val="008000"/>
              </a:solidFill>
            </a:endParaRPr>
          </a:p>
          <a:p>
            <a:pPr marL="0" indent="0">
              <a:buNone/>
            </a:pPr>
            <a:r>
              <a:rPr lang="en-US" sz="9600" b="1" dirty="0" smtClean="0">
                <a:solidFill>
                  <a:srgbClr val="008000"/>
                </a:solidFill>
              </a:rPr>
              <a:t>                             </a:t>
            </a:r>
            <a:r>
              <a:rPr lang="en-US" sz="4200" dirty="0" smtClean="0">
                <a:solidFill>
                  <a:schemeClr val="tx1"/>
                </a:solidFill>
              </a:rPr>
              <a:t>      </a:t>
            </a:r>
            <a:endParaRPr lang="en-US" sz="9600" b="1" dirty="0">
              <a:solidFill>
                <a:srgbClr val="008000"/>
              </a:solidFill>
            </a:endParaRPr>
          </a:p>
        </p:txBody>
      </p:sp>
    </p:spTree>
    <p:extLst>
      <p:ext uri="{BB962C8B-B14F-4D97-AF65-F5344CB8AC3E}">
        <p14:creationId xmlns:p14="http://schemas.microsoft.com/office/powerpoint/2010/main" val="95173133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3998" cy="1170696"/>
          </a:xfrm>
        </p:spPr>
        <p:txBody>
          <a:bodyPr>
            <a:normAutofit fontScale="90000"/>
          </a:bodyPr>
          <a:lstStyle/>
          <a:p>
            <a:r>
              <a:rPr lang="en-US" b="1" dirty="0" smtClean="0">
                <a:solidFill>
                  <a:srgbClr val="000000"/>
                </a:solidFill>
              </a:rPr>
              <a:t>  </a:t>
            </a:r>
            <a:r>
              <a:rPr lang="en-US" b="1" dirty="0" smtClean="0">
                <a:solidFill>
                  <a:srgbClr val="000000"/>
                </a:solidFill>
                <a:latin typeface="+mn-lt"/>
              </a:rPr>
              <a:t>    </a:t>
            </a:r>
            <a:r>
              <a:rPr lang="en-US" b="1" dirty="0" smtClean="0">
                <a:solidFill>
                  <a:srgbClr val="FFFFFF"/>
                </a:solidFill>
                <a:latin typeface="+mn-lt"/>
              </a:rPr>
              <a:t>P</a:t>
            </a:r>
            <a:r>
              <a:rPr lang="en-US" b="1" dirty="0" smtClean="0">
                <a:solidFill>
                  <a:srgbClr val="FF0000"/>
                </a:solidFill>
                <a:latin typeface="+mn-lt"/>
              </a:rPr>
              <a:t>OSSIBLE </a:t>
            </a:r>
            <a:r>
              <a:rPr lang="en-US" b="1" dirty="0">
                <a:solidFill>
                  <a:srgbClr val="FFFFFF"/>
                </a:solidFill>
                <a:latin typeface="+mn-lt"/>
              </a:rPr>
              <a:t>W</a:t>
            </a:r>
            <a:r>
              <a:rPr lang="en-US" b="1" dirty="0">
                <a:solidFill>
                  <a:srgbClr val="A6A600"/>
                </a:solidFill>
                <a:latin typeface="+mn-lt"/>
              </a:rPr>
              <a:t>AYS </a:t>
            </a:r>
            <a:r>
              <a:rPr lang="en-US" b="1" dirty="0">
                <a:solidFill>
                  <a:srgbClr val="FFFFFF"/>
                </a:solidFill>
                <a:latin typeface="+mn-lt"/>
              </a:rPr>
              <a:t>F</a:t>
            </a:r>
            <a:r>
              <a:rPr lang="en-US" b="1" dirty="0">
                <a:solidFill>
                  <a:srgbClr val="008000"/>
                </a:solidFill>
                <a:latin typeface="+mn-lt"/>
              </a:rPr>
              <a:t>ORWARD</a:t>
            </a:r>
            <a:br>
              <a:rPr lang="en-US" b="1" dirty="0">
                <a:solidFill>
                  <a:srgbClr val="008000"/>
                </a:solidFill>
                <a:latin typeface="+mn-lt"/>
              </a:rPr>
            </a:br>
            <a:r>
              <a:rPr lang="en-US" b="1" dirty="0" smtClean="0">
                <a:solidFill>
                  <a:srgbClr val="008000"/>
                </a:solidFill>
                <a:latin typeface="+mn-lt"/>
              </a:rPr>
              <a:t>      </a:t>
            </a:r>
            <a:r>
              <a:rPr lang="en-US" b="1" dirty="0" smtClean="0">
                <a:solidFill>
                  <a:srgbClr val="FFFF00"/>
                </a:solidFill>
                <a:latin typeface="+mn-lt"/>
              </a:rPr>
              <a:t>Right to Remix/Mod/CREATE ?</a:t>
            </a:r>
            <a:endParaRPr lang="en-US" b="1" dirty="0">
              <a:solidFill>
                <a:srgbClr val="FFFF00"/>
              </a:solidFill>
              <a:latin typeface="+mn-lt"/>
            </a:endParaRPr>
          </a:p>
        </p:txBody>
      </p:sp>
      <p:sp>
        <p:nvSpPr>
          <p:cNvPr id="3" name="Content Placeholder 2"/>
          <p:cNvSpPr>
            <a:spLocks noGrp="1"/>
          </p:cNvSpPr>
          <p:nvPr>
            <p:ph sz="quarter" idx="10"/>
          </p:nvPr>
        </p:nvSpPr>
        <p:spPr>
          <a:xfrm>
            <a:off x="0" y="1170696"/>
            <a:ext cx="6072846" cy="4881209"/>
          </a:xfrm>
        </p:spPr>
        <p:txBody>
          <a:bodyPr>
            <a:normAutofit lnSpcReduction="10000"/>
          </a:bodyPr>
          <a:lstStyle/>
          <a:p>
            <a:pPr marL="0" indent="0">
              <a:buNone/>
            </a:pPr>
            <a:r>
              <a:rPr lang="en-US" b="1" dirty="0" smtClean="0">
                <a:solidFill>
                  <a:schemeClr val="bg1"/>
                </a:solidFill>
                <a:latin typeface="+mn-lt"/>
              </a:rPr>
              <a:t>Right </a:t>
            </a:r>
            <a:r>
              <a:rPr lang="en-US" b="1" dirty="0">
                <a:solidFill>
                  <a:schemeClr val="bg1"/>
                </a:solidFill>
                <a:latin typeface="+mn-lt"/>
              </a:rPr>
              <a:t>to </a:t>
            </a:r>
            <a:r>
              <a:rPr lang="en-US" b="1" dirty="0">
                <a:solidFill>
                  <a:schemeClr val="accent5"/>
                </a:solidFill>
                <a:latin typeface="+mn-lt"/>
              </a:rPr>
              <a:t>R</a:t>
            </a:r>
            <a:r>
              <a:rPr lang="en-US" b="1" dirty="0" smtClean="0">
                <a:solidFill>
                  <a:schemeClr val="accent5"/>
                </a:solidFill>
                <a:latin typeface="+mn-lt"/>
              </a:rPr>
              <a:t>emix-</a:t>
            </a:r>
            <a:r>
              <a:rPr lang="en-US" b="1" dirty="0" err="1" smtClean="0">
                <a:solidFill>
                  <a:schemeClr val="accent5"/>
                </a:solidFill>
                <a:latin typeface="+mn-lt"/>
              </a:rPr>
              <a:t>CREATe</a:t>
            </a:r>
            <a:r>
              <a:rPr lang="en-US" b="1" dirty="0">
                <a:solidFill>
                  <a:schemeClr val="accent5"/>
                </a:solidFill>
                <a:latin typeface="+mn-lt"/>
              </a:rPr>
              <a:t>-Mod </a:t>
            </a:r>
            <a:r>
              <a:rPr lang="en-US" b="1" dirty="0" smtClean="0">
                <a:solidFill>
                  <a:schemeClr val="bg1"/>
                </a:solidFill>
                <a:latin typeface="+mn-lt"/>
              </a:rPr>
              <a:t>as </a:t>
            </a:r>
            <a:r>
              <a:rPr lang="en-US" b="1" dirty="0">
                <a:solidFill>
                  <a:schemeClr val="bg1"/>
                </a:solidFill>
                <a:latin typeface="+mn-lt"/>
              </a:rPr>
              <a:t>a </a:t>
            </a:r>
            <a:r>
              <a:rPr lang="en-US" b="1" dirty="0">
                <a:solidFill>
                  <a:srgbClr val="4BACC6"/>
                </a:solidFill>
                <a:latin typeface="+mn-lt"/>
              </a:rPr>
              <a:t>creative/expressive right </a:t>
            </a:r>
            <a:r>
              <a:rPr lang="en-US" b="1" dirty="0">
                <a:solidFill>
                  <a:schemeClr val="bg1"/>
                </a:solidFill>
                <a:latin typeface="+mn-lt"/>
              </a:rPr>
              <a:t>rather than an IP right/protection</a:t>
            </a:r>
            <a:r>
              <a:rPr lang="en-US" b="1" dirty="0" smtClean="0">
                <a:solidFill>
                  <a:schemeClr val="bg1"/>
                </a:solidFill>
                <a:latin typeface="+mn-lt"/>
              </a:rPr>
              <a:t>?</a:t>
            </a:r>
          </a:p>
          <a:p>
            <a:pPr marL="0" indent="0">
              <a:buNone/>
            </a:pPr>
            <a:endParaRPr lang="en-US" b="1" dirty="0" smtClean="0">
              <a:solidFill>
                <a:srgbClr val="660066"/>
              </a:solidFill>
            </a:endParaRPr>
          </a:p>
          <a:p>
            <a:pPr marL="0" indent="0">
              <a:buNone/>
            </a:pPr>
            <a:r>
              <a:rPr lang="en-US" b="1" dirty="0" smtClean="0">
                <a:solidFill>
                  <a:srgbClr val="FFFF00"/>
                </a:solidFill>
              </a:rPr>
              <a:t>“</a:t>
            </a:r>
            <a:r>
              <a:rPr lang="en-US" b="1" dirty="0">
                <a:solidFill>
                  <a:srgbClr val="FFFF00"/>
                </a:solidFill>
              </a:rPr>
              <a:t>Right to </a:t>
            </a:r>
            <a:r>
              <a:rPr lang="en-US" b="1" dirty="0" err="1">
                <a:solidFill>
                  <a:srgbClr val="FFFF00"/>
                </a:solidFill>
              </a:rPr>
              <a:t>CreaTe</a:t>
            </a:r>
            <a:r>
              <a:rPr lang="en-US" b="1" dirty="0">
                <a:solidFill>
                  <a:srgbClr val="FFFF00"/>
                </a:solidFill>
              </a:rPr>
              <a:t>” v. “</a:t>
            </a:r>
            <a:r>
              <a:rPr lang="en-US" b="1" dirty="0" smtClean="0">
                <a:solidFill>
                  <a:srgbClr val="FFFF00"/>
                </a:solidFill>
              </a:rPr>
              <a:t>Right in </a:t>
            </a:r>
            <a:r>
              <a:rPr lang="en-US" b="1" dirty="0">
                <a:solidFill>
                  <a:srgbClr val="FFFF00"/>
                </a:solidFill>
              </a:rPr>
              <a:t>the Creation”</a:t>
            </a:r>
            <a:endParaRPr lang="en-US" b="1" i="1" u="sng" dirty="0" smtClean="0">
              <a:solidFill>
                <a:srgbClr val="FFFF00"/>
              </a:solidFill>
            </a:endParaRPr>
          </a:p>
          <a:p>
            <a:pPr marL="0" indent="0">
              <a:buNone/>
            </a:pPr>
            <a:endParaRPr lang="en-US" dirty="0" smtClean="0">
              <a:solidFill>
                <a:srgbClr val="000000"/>
              </a:solidFill>
            </a:endParaRPr>
          </a:p>
          <a:p>
            <a:pPr marL="0" indent="0">
              <a:buNone/>
            </a:pPr>
            <a:r>
              <a:rPr lang="en-US" dirty="0" smtClean="0">
                <a:solidFill>
                  <a:schemeClr val="bg1"/>
                </a:solidFill>
              </a:rPr>
              <a:t>Can we...evolve </a:t>
            </a:r>
            <a:r>
              <a:rPr lang="en-US" dirty="0">
                <a:solidFill>
                  <a:schemeClr val="bg1"/>
                </a:solidFill>
              </a:rPr>
              <a:t>a </a:t>
            </a:r>
            <a:r>
              <a:rPr lang="en-US" b="1" i="1" dirty="0">
                <a:solidFill>
                  <a:schemeClr val="bg1"/>
                </a:solidFill>
                <a:latin typeface="Apple Chancery"/>
                <a:cs typeface="Apple Chancery"/>
              </a:rPr>
              <a:t>single standard</a:t>
            </a:r>
            <a:r>
              <a:rPr lang="en-US" dirty="0">
                <a:solidFill>
                  <a:schemeClr val="bg1"/>
                </a:solidFill>
              </a:rPr>
              <a:t>:</a:t>
            </a:r>
          </a:p>
          <a:p>
            <a:endParaRPr lang="en-US" dirty="0"/>
          </a:p>
          <a:p>
            <a:r>
              <a:rPr lang="en-US" dirty="0">
                <a:solidFill>
                  <a:srgbClr val="FFFFFF"/>
                </a:solidFill>
              </a:rPr>
              <a:t>For </a:t>
            </a:r>
            <a:r>
              <a:rPr lang="en-US" b="1" dirty="0">
                <a:solidFill>
                  <a:srgbClr val="3366FF"/>
                </a:solidFill>
              </a:rPr>
              <a:t>CREATORS</a:t>
            </a:r>
            <a:r>
              <a:rPr lang="en-US" dirty="0"/>
              <a:t> </a:t>
            </a:r>
            <a:r>
              <a:rPr lang="en-US" b="1" dirty="0">
                <a:solidFill>
                  <a:srgbClr val="FFFFFF"/>
                </a:solidFill>
              </a:rPr>
              <a:t>as</a:t>
            </a:r>
            <a:r>
              <a:rPr lang="en-US" dirty="0"/>
              <a:t> </a:t>
            </a:r>
            <a:r>
              <a:rPr lang="en-US" b="1" dirty="0">
                <a:solidFill>
                  <a:schemeClr val="accent2"/>
                </a:solidFill>
              </a:rPr>
              <a:t>USERS</a:t>
            </a:r>
            <a:r>
              <a:rPr lang="en-US" dirty="0">
                <a:solidFill>
                  <a:srgbClr val="FFFFFF"/>
                </a:solidFill>
              </a:rPr>
              <a:t>,</a:t>
            </a:r>
            <a:r>
              <a:rPr lang="en-US" b="1" dirty="0">
                <a:solidFill>
                  <a:srgbClr val="FFFFFF"/>
                </a:solidFill>
              </a:rPr>
              <a:t> &amp;</a:t>
            </a:r>
            <a:r>
              <a:rPr lang="en-US" dirty="0"/>
              <a:t> </a:t>
            </a:r>
          </a:p>
          <a:p>
            <a:r>
              <a:rPr lang="en-US" dirty="0">
                <a:solidFill>
                  <a:srgbClr val="FFFFFF"/>
                </a:solidFill>
              </a:rPr>
              <a:t>For </a:t>
            </a:r>
            <a:r>
              <a:rPr lang="en-US" b="1" dirty="0">
                <a:solidFill>
                  <a:srgbClr val="C0504D"/>
                </a:solidFill>
              </a:rPr>
              <a:t>USERS</a:t>
            </a:r>
            <a:r>
              <a:rPr lang="en-US" dirty="0"/>
              <a:t> </a:t>
            </a:r>
            <a:r>
              <a:rPr lang="en-US" b="1" dirty="0">
                <a:solidFill>
                  <a:srgbClr val="FFFFFF"/>
                </a:solidFill>
              </a:rPr>
              <a:t>as</a:t>
            </a:r>
            <a:r>
              <a:rPr lang="en-US" dirty="0"/>
              <a:t> </a:t>
            </a:r>
            <a:r>
              <a:rPr lang="en-US" b="1" dirty="0">
                <a:solidFill>
                  <a:srgbClr val="3366FF"/>
                </a:solidFill>
              </a:rPr>
              <a:t>CREATORS</a:t>
            </a:r>
          </a:p>
          <a:p>
            <a:pPr marL="0" indent="0">
              <a:buNone/>
            </a:pPr>
            <a:r>
              <a:rPr lang="en-US" dirty="0">
                <a:solidFill>
                  <a:srgbClr val="FFFFFF"/>
                </a:solidFill>
              </a:rPr>
              <a:t>…….to match</a:t>
            </a:r>
            <a:r>
              <a:rPr lang="en-US" b="1" dirty="0">
                <a:solidFill>
                  <a:srgbClr val="FFFFFF"/>
                </a:solidFill>
              </a:rPr>
              <a:t> </a:t>
            </a:r>
            <a:r>
              <a:rPr lang="en-US" b="1" i="1" u="sng" dirty="0">
                <a:solidFill>
                  <a:srgbClr val="FFFFFF"/>
                </a:solidFill>
              </a:rPr>
              <a:t>reality</a:t>
            </a:r>
            <a:r>
              <a:rPr lang="en-US" dirty="0">
                <a:solidFill>
                  <a:srgbClr val="FFFFFF"/>
                </a:solidFill>
              </a:rPr>
              <a:t>…..</a:t>
            </a:r>
          </a:p>
          <a:p>
            <a:pPr marL="0" indent="0">
              <a:buNone/>
            </a:pPr>
            <a:endParaRPr lang="en-US" b="1" dirty="0">
              <a:solidFill>
                <a:schemeClr val="accent5"/>
              </a:solidFill>
            </a:endParaRPr>
          </a:p>
          <a:p>
            <a:pPr marL="0" indent="0">
              <a:buNone/>
            </a:pPr>
            <a:r>
              <a:rPr lang="en-US" b="1" dirty="0" smtClean="0">
                <a:solidFill>
                  <a:schemeClr val="accent5"/>
                </a:solidFill>
              </a:rPr>
              <a:t>“</a:t>
            </a:r>
            <a:r>
              <a:rPr lang="en-US" b="1" dirty="0">
                <a:solidFill>
                  <a:schemeClr val="accent5"/>
                </a:solidFill>
              </a:rPr>
              <a:t>Right to </a:t>
            </a:r>
            <a:r>
              <a:rPr lang="en-US" b="1" dirty="0" err="1">
                <a:solidFill>
                  <a:schemeClr val="accent5"/>
                </a:solidFill>
              </a:rPr>
              <a:t>CREATe</a:t>
            </a:r>
            <a:r>
              <a:rPr lang="en-US" b="1" dirty="0">
                <a:solidFill>
                  <a:schemeClr val="accent5"/>
                </a:solidFill>
              </a:rPr>
              <a:t>” </a:t>
            </a:r>
          </a:p>
          <a:p>
            <a:pPr marL="0" indent="0">
              <a:buNone/>
            </a:pPr>
            <a:r>
              <a:rPr lang="en-US" b="1" dirty="0" smtClean="0">
                <a:solidFill>
                  <a:schemeClr val="tx2"/>
                </a:solidFill>
              </a:rPr>
              <a:t>            </a:t>
            </a:r>
            <a:r>
              <a:rPr lang="en-US" b="1" dirty="0" smtClean="0">
                <a:solidFill>
                  <a:srgbClr val="FF6600"/>
                </a:solidFill>
              </a:rPr>
              <a:t>Not </a:t>
            </a:r>
            <a:r>
              <a:rPr lang="en-US" b="1" dirty="0">
                <a:solidFill>
                  <a:srgbClr val="FF6600"/>
                </a:solidFill>
              </a:rPr>
              <a:t>“Right in the Creation” </a:t>
            </a:r>
          </a:p>
          <a:p>
            <a:endParaRPr lang="en-US" b="1" i="1" u="sng" dirty="0"/>
          </a:p>
          <a:p>
            <a:pPr marL="0" indent="0">
              <a:buNone/>
            </a:pPr>
            <a:endParaRPr lang="en-US" b="1" i="1" u="sng" dirty="0"/>
          </a:p>
          <a:p>
            <a:endParaRPr lang="en-US" dirty="0"/>
          </a:p>
          <a:p>
            <a:endParaRPr lang="en-US" dirty="0"/>
          </a:p>
        </p:txBody>
      </p:sp>
      <p:pic>
        <p:nvPicPr>
          <p:cNvPr id="4" name="Content Placeholder 3" descr="IMG_0009.jpg"/>
          <p:cNvPicPr>
            <a:picLocks noChangeAspect="1"/>
          </p:cNvPicPr>
          <p:nvPr/>
        </p:nvPicPr>
        <p:blipFill rotWithShape="1">
          <a:blip r:embed="rId2" cstate="screen">
            <a:extLst>
              <a:ext uri="{28A0092B-C50C-407E-A947-70E740481C1C}">
                <a14:useLocalDpi xmlns:a14="http://schemas.microsoft.com/office/drawing/2010/main"/>
              </a:ext>
            </a:extLst>
          </a:blip>
          <a:srcRect l="-608" r="-853"/>
          <a:stretch/>
        </p:blipFill>
        <p:spPr>
          <a:xfrm>
            <a:off x="6408936" y="1992338"/>
            <a:ext cx="2735063" cy="3779888"/>
          </a:xfrm>
          <a:prstGeom prst="rect">
            <a:avLst/>
          </a:prstGeom>
        </p:spPr>
      </p:pic>
    </p:spTree>
    <p:extLst>
      <p:ext uri="{BB962C8B-B14F-4D97-AF65-F5344CB8AC3E}">
        <p14:creationId xmlns:p14="http://schemas.microsoft.com/office/powerpoint/2010/main" val="14283440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2593"/>
          </a:xfrm>
        </p:spPr>
        <p:txBody>
          <a:bodyPr>
            <a:normAutofit fontScale="90000"/>
          </a:bodyPr>
          <a:lstStyle/>
          <a:p>
            <a:r>
              <a:rPr lang="en-US" dirty="0" smtClean="0"/>
              <a:t>     </a:t>
            </a:r>
            <a:r>
              <a:rPr lang="en-US" b="1" dirty="0" smtClean="0">
                <a:solidFill>
                  <a:schemeClr val="bg1"/>
                </a:solidFill>
              </a:rPr>
              <a:t>P</a:t>
            </a:r>
            <a:r>
              <a:rPr lang="en-US" b="1" dirty="0" smtClean="0">
                <a:solidFill>
                  <a:srgbClr val="FF0000"/>
                </a:solidFill>
              </a:rPr>
              <a:t>OSSIBLE </a:t>
            </a:r>
            <a:r>
              <a:rPr lang="en-US" b="1" dirty="0">
                <a:solidFill>
                  <a:srgbClr val="FFFFFF"/>
                </a:solidFill>
              </a:rPr>
              <a:t>W</a:t>
            </a:r>
            <a:r>
              <a:rPr lang="en-US" b="1" dirty="0">
                <a:solidFill>
                  <a:srgbClr val="A6A600"/>
                </a:solidFill>
              </a:rPr>
              <a:t>AYS</a:t>
            </a:r>
            <a:r>
              <a:rPr lang="en-US" b="1" dirty="0">
                <a:solidFill>
                  <a:srgbClr val="FFFFFF"/>
                </a:solidFill>
              </a:rPr>
              <a:t> F</a:t>
            </a:r>
            <a:r>
              <a:rPr lang="en-US" b="1" dirty="0">
                <a:solidFill>
                  <a:srgbClr val="008000"/>
                </a:solidFill>
              </a:rPr>
              <a:t>ORWARD </a:t>
            </a:r>
            <a:r>
              <a:rPr lang="en-US" b="1" dirty="0" smtClean="0">
                <a:solidFill>
                  <a:srgbClr val="008000"/>
                </a:solidFill>
              </a:rPr>
              <a:t>        </a:t>
            </a:r>
            <a:br>
              <a:rPr lang="en-US" b="1" dirty="0" smtClean="0">
                <a:solidFill>
                  <a:srgbClr val="008000"/>
                </a:solidFill>
              </a:rPr>
            </a:br>
            <a:r>
              <a:rPr lang="en-US" b="1" dirty="0">
                <a:solidFill>
                  <a:srgbClr val="008000"/>
                </a:solidFill>
              </a:rPr>
              <a:t> </a:t>
            </a:r>
            <a:r>
              <a:rPr lang="en-US" b="1" dirty="0" smtClean="0">
                <a:solidFill>
                  <a:srgbClr val="008000"/>
                </a:solidFill>
              </a:rPr>
              <a:t>           </a:t>
            </a:r>
            <a:r>
              <a:rPr lang="en-US" b="1" dirty="0" smtClean="0">
                <a:solidFill>
                  <a:srgbClr val="FFFF00"/>
                </a:solidFill>
              </a:rPr>
              <a:t>“</a:t>
            </a:r>
            <a:r>
              <a:rPr lang="en-US" b="1" dirty="0">
                <a:solidFill>
                  <a:srgbClr val="FFFF00"/>
                </a:solidFill>
              </a:rPr>
              <a:t>C</a:t>
            </a:r>
            <a:r>
              <a:rPr lang="en-US" b="1" dirty="0" smtClean="0">
                <a:solidFill>
                  <a:srgbClr val="FFFF00"/>
                </a:solidFill>
              </a:rPr>
              <a:t>ontext Shifting”</a:t>
            </a:r>
            <a:endParaRPr lang="en-US" b="1" dirty="0">
              <a:solidFill>
                <a:srgbClr val="FFFF00"/>
              </a:solidFill>
            </a:endParaRPr>
          </a:p>
        </p:txBody>
      </p:sp>
      <p:sp>
        <p:nvSpPr>
          <p:cNvPr id="3" name="Content Placeholder 2"/>
          <p:cNvSpPr>
            <a:spLocks noGrp="1"/>
          </p:cNvSpPr>
          <p:nvPr>
            <p:ph sz="quarter" idx="10"/>
          </p:nvPr>
        </p:nvSpPr>
        <p:spPr>
          <a:xfrm>
            <a:off x="0" y="1408133"/>
            <a:ext cx="9144000" cy="4615167"/>
          </a:xfrm>
        </p:spPr>
        <p:txBody>
          <a:bodyPr>
            <a:normAutofit fontScale="92500"/>
          </a:bodyPr>
          <a:lstStyle/>
          <a:p>
            <a:pPr marL="0" indent="0">
              <a:buNone/>
            </a:pPr>
            <a:r>
              <a:rPr lang="en-US" sz="3200" b="1" dirty="0" smtClean="0">
                <a:solidFill>
                  <a:srgbClr val="FFFFFF"/>
                </a:solidFill>
                <a:latin typeface="+mn-lt"/>
              </a:rPr>
              <a:t>Imagine a world without </a:t>
            </a:r>
            <a:r>
              <a:rPr lang="en-US" sz="3200" b="1" u="sng" dirty="0" smtClean="0">
                <a:solidFill>
                  <a:srgbClr val="FFFFFF"/>
                </a:solidFill>
                <a:latin typeface="+mn-lt"/>
              </a:rPr>
              <a:t>Sony v. Universal</a:t>
            </a:r>
            <a:r>
              <a:rPr lang="en-US" sz="3200" i="1" dirty="0" smtClean="0">
                <a:solidFill>
                  <a:srgbClr val="FFFFFF"/>
                </a:solidFill>
                <a:latin typeface="+mn-lt"/>
              </a:rPr>
              <a:t> </a:t>
            </a:r>
            <a:r>
              <a:rPr lang="en-US" sz="2600" i="1" dirty="0" smtClean="0">
                <a:solidFill>
                  <a:srgbClr val="FFFFFF"/>
                </a:solidFill>
                <a:latin typeface="+mn-lt"/>
              </a:rPr>
              <a:t>SCOTUS </a:t>
            </a:r>
          </a:p>
          <a:p>
            <a:pPr marL="0" indent="0">
              <a:buNone/>
            </a:pPr>
            <a:r>
              <a:rPr lang="en-US" sz="2600" i="1" dirty="0" smtClean="0">
                <a:solidFill>
                  <a:srgbClr val="FFFFFF"/>
                </a:solidFill>
                <a:latin typeface="+mn-lt"/>
              </a:rPr>
              <a:t>464 </a:t>
            </a:r>
            <a:r>
              <a:rPr lang="en-US" sz="2600" i="1" dirty="0">
                <a:solidFill>
                  <a:srgbClr val="FFFFFF"/>
                </a:solidFill>
                <a:latin typeface="+mn-lt"/>
              </a:rPr>
              <a:t>U.S. 417 (1984) </a:t>
            </a:r>
            <a:r>
              <a:rPr lang="en-US" sz="3200" dirty="0" smtClean="0">
                <a:solidFill>
                  <a:srgbClr val="FFFFFF"/>
                </a:solidFill>
                <a:latin typeface="+mn-lt"/>
              </a:rPr>
              <a:t>(Betamax) </a:t>
            </a:r>
            <a:r>
              <a:rPr lang="en-US" sz="3200" b="1" dirty="0" smtClean="0">
                <a:solidFill>
                  <a:srgbClr val="FFFFFF"/>
                </a:solidFill>
                <a:latin typeface="+mn-lt"/>
              </a:rPr>
              <a:t>time-shifting” fair use?</a:t>
            </a:r>
          </a:p>
          <a:p>
            <a:pPr marL="0" indent="0">
              <a:buNone/>
            </a:pPr>
            <a:endParaRPr lang="en-US" sz="3200" b="1" dirty="0" smtClean="0">
              <a:solidFill>
                <a:srgbClr val="000000"/>
              </a:solidFill>
            </a:endParaRPr>
          </a:p>
          <a:p>
            <a:pPr marL="0" indent="0">
              <a:buNone/>
            </a:pPr>
            <a:endParaRPr lang="en-US" sz="3200" b="1" dirty="0" smtClean="0">
              <a:solidFill>
                <a:srgbClr val="000000"/>
              </a:solidFill>
            </a:endParaRPr>
          </a:p>
          <a:p>
            <a:pPr marL="0" indent="0">
              <a:buNone/>
            </a:pPr>
            <a:r>
              <a:rPr lang="en-US" sz="3200" b="1" dirty="0" smtClean="0">
                <a:solidFill>
                  <a:srgbClr val="FFFF00"/>
                </a:solidFill>
                <a:latin typeface="+mn-lt"/>
              </a:rPr>
              <a:t>Why </a:t>
            </a:r>
            <a:r>
              <a:rPr lang="en-US" sz="3200" b="1" dirty="0">
                <a:solidFill>
                  <a:srgbClr val="FFFF00"/>
                </a:solidFill>
                <a:latin typeface="+mn-lt"/>
              </a:rPr>
              <a:t>isn’t </a:t>
            </a:r>
            <a:r>
              <a:rPr lang="en-US" sz="3200" b="1" dirty="0" smtClean="0">
                <a:solidFill>
                  <a:srgbClr val="FFFF00"/>
                </a:solidFill>
                <a:latin typeface="+mn-lt"/>
              </a:rPr>
              <a:t>everything in digital world not </a:t>
            </a:r>
            <a:r>
              <a:rPr lang="en-US" sz="3200" b="1" dirty="0">
                <a:solidFill>
                  <a:srgbClr val="FFFF00"/>
                </a:solidFill>
                <a:latin typeface="+mn-lt"/>
              </a:rPr>
              <a:t>a form </a:t>
            </a:r>
            <a:endParaRPr lang="en-US" sz="3200" b="1" dirty="0" smtClean="0">
              <a:solidFill>
                <a:srgbClr val="FFFF00"/>
              </a:solidFill>
              <a:latin typeface="+mn-lt"/>
            </a:endParaRPr>
          </a:p>
          <a:p>
            <a:pPr marL="0" indent="0">
              <a:buNone/>
            </a:pPr>
            <a:r>
              <a:rPr lang="en-US" sz="3200" b="1" dirty="0" smtClean="0">
                <a:solidFill>
                  <a:srgbClr val="FFFF00"/>
                </a:solidFill>
                <a:latin typeface="+mn-lt"/>
              </a:rPr>
              <a:t>              of </a:t>
            </a:r>
            <a:r>
              <a:rPr lang="en-US" sz="3200" b="1" dirty="0">
                <a:solidFill>
                  <a:srgbClr val="FFFF00"/>
                </a:solidFill>
                <a:latin typeface="+mn-lt"/>
              </a:rPr>
              <a:t>tool enabled </a:t>
            </a:r>
            <a:r>
              <a:rPr lang="en-US" sz="3200" b="1" dirty="0" smtClean="0">
                <a:solidFill>
                  <a:srgbClr val="FFFF00"/>
                </a:solidFill>
                <a:latin typeface="+mn-lt"/>
              </a:rPr>
              <a:t>“</a:t>
            </a:r>
            <a:r>
              <a:rPr lang="en-US" sz="3200" b="1" dirty="0">
                <a:solidFill>
                  <a:srgbClr val="FFFF00"/>
                </a:solidFill>
                <a:latin typeface="+mn-lt"/>
              </a:rPr>
              <a:t>time-shifting</a:t>
            </a:r>
            <a:r>
              <a:rPr lang="en-US" sz="3200" b="1" dirty="0" smtClean="0">
                <a:solidFill>
                  <a:srgbClr val="FFFF00"/>
                </a:solidFill>
                <a:latin typeface="+mn-lt"/>
              </a:rPr>
              <a:t>” </a:t>
            </a:r>
          </a:p>
          <a:p>
            <a:pPr marL="0" indent="0">
              <a:buNone/>
            </a:pPr>
            <a:r>
              <a:rPr lang="en-US" sz="3200" b="1" dirty="0">
                <a:solidFill>
                  <a:srgbClr val="FFFF00"/>
                </a:solidFill>
                <a:latin typeface="+mn-lt"/>
              </a:rPr>
              <a:t> </a:t>
            </a:r>
            <a:r>
              <a:rPr lang="en-US" sz="3200" b="1" dirty="0" smtClean="0">
                <a:solidFill>
                  <a:srgbClr val="FFFF00"/>
                </a:solidFill>
                <a:latin typeface="+mn-lt"/>
              </a:rPr>
              <a:t>                      = “context shifting” </a:t>
            </a:r>
            <a:endParaRPr lang="en-US" b="1" dirty="0" smtClean="0">
              <a:solidFill>
                <a:srgbClr val="FFFF00"/>
              </a:solidFill>
              <a:latin typeface="+mn-lt"/>
            </a:endParaRPr>
          </a:p>
          <a:p>
            <a:pPr marL="0" indent="0">
              <a:buNone/>
            </a:pPr>
            <a:r>
              <a:rPr lang="en-US" b="1" dirty="0" smtClean="0">
                <a:solidFill>
                  <a:srgbClr val="0000FF"/>
                </a:solidFill>
              </a:rPr>
              <a:t>          </a:t>
            </a:r>
            <a:r>
              <a:rPr lang="en-US" sz="3000" b="1" dirty="0" smtClean="0">
                <a:solidFill>
                  <a:schemeClr val="bg1"/>
                </a:solidFill>
                <a:latin typeface="Arial"/>
                <a:cs typeface="Arial"/>
              </a:rPr>
              <a:t>Key Factors in </a:t>
            </a:r>
            <a:r>
              <a:rPr lang="en-US" sz="3000" b="1" i="1" u="sng" dirty="0" smtClean="0">
                <a:solidFill>
                  <a:schemeClr val="bg1"/>
                </a:solidFill>
                <a:latin typeface="Arial"/>
                <a:cs typeface="Arial"/>
              </a:rPr>
              <a:t>Sony</a:t>
            </a:r>
            <a:r>
              <a:rPr lang="en-US" sz="3000" b="1" dirty="0" smtClean="0">
                <a:solidFill>
                  <a:schemeClr val="bg1"/>
                </a:solidFill>
                <a:latin typeface="Arial"/>
                <a:cs typeface="Arial"/>
              </a:rPr>
              <a:t>: </a:t>
            </a:r>
          </a:p>
          <a:p>
            <a:pPr marL="0" indent="0">
              <a:buNone/>
            </a:pPr>
            <a:r>
              <a:rPr lang="en-US" sz="3000" b="1" dirty="0">
                <a:solidFill>
                  <a:schemeClr val="bg1"/>
                </a:solidFill>
                <a:latin typeface="Arial"/>
                <a:cs typeface="Arial"/>
              </a:rPr>
              <a:t> </a:t>
            </a:r>
            <a:r>
              <a:rPr lang="en-US" sz="3000" b="1" dirty="0" smtClean="0">
                <a:solidFill>
                  <a:schemeClr val="bg1"/>
                </a:solidFill>
                <a:latin typeface="Arial"/>
                <a:cs typeface="Arial"/>
              </a:rPr>
              <a:t>       </a:t>
            </a:r>
            <a:r>
              <a:rPr lang="en-US" sz="3000" b="1" dirty="0" smtClean="0">
                <a:solidFill>
                  <a:srgbClr val="FF0000"/>
                </a:solidFill>
                <a:latin typeface="Arial"/>
                <a:cs typeface="Arial"/>
              </a:rPr>
              <a:t>a. </a:t>
            </a:r>
            <a:r>
              <a:rPr lang="en-US" sz="3000" b="1" dirty="0" smtClean="0">
                <a:solidFill>
                  <a:srgbClr val="FFFFFF"/>
                </a:solidFill>
                <a:latin typeface="Arial"/>
                <a:cs typeface="Arial"/>
              </a:rPr>
              <a:t>enlarged </a:t>
            </a:r>
            <a:r>
              <a:rPr lang="en-US" sz="3000" b="1" dirty="0">
                <a:solidFill>
                  <a:srgbClr val="FFFFFF"/>
                </a:solidFill>
                <a:latin typeface="Arial"/>
                <a:cs typeface="Arial"/>
              </a:rPr>
              <a:t>audience</a:t>
            </a:r>
            <a:r>
              <a:rPr lang="en-US" sz="3000" b="1" dirty="0" smtClean="0">
                <a:solidFill>
                  <a:srgbClr val="FFFFFF"/>
                </a:solidFill>
                <a:latin typeface="Arial"/>
                <a:cs typeface="Arial"/>
              </a:rPr>
              <a:t>;</a:t>
            </a:r>
          </a:p>
          <a:p>
            <a:pPr marL="0" indent="0">
              <a:buNone/>
            </a:pPr>
            <a:r>
              <a:rPr lang="en-US" sz="3000" b="1" dirty="0" smtClean="0">
                <a:solidFill>
                  <a:srgbClr val="FFFFFF"/>
                </a:solidFill>
                <a:latin typeface="Arial"/>
                <a:cs typeface="Arial"/>
              </a:rPr>
              <a:t>        </a:t>
            </a:r>
            <a:r>
              <a:rPr lang="en-US" sz="3000" b="1" dirty="0">
                <a:solidFill>
                  <a:srgbClr val="FF0000"/>
                </a:solidFill>
                <a:latin typeface="Arial"/>
                <a:cs typeface="Arial"/>
              </a:rPr>
              <a:t>b. </a:t>
            </a:r>
            <a:r>
              <a:rPr lang="en-US" sz="3000" b="1" dirty="0">
                <a:solidFill>
                  <a:srgbClr val="FFFFFF"/>
                </a:solidFill>
                <a:latin typeface="Arial"/>
                <a:cs typeface="Arial"/>
              </a:rPr>
              <a:t>did not impair </a:t>
            </a:r>
            <a:r>
              <a:rPr lang="en-US" sz="3000" b="1" dirty="0" smtClean="0">
                <a:solidFill>
                  <a:srgbClr val="FFFFFF"/>
                </a:solidFill>
                <a:latin typeface="Arial"/>
                <a:cs typeface="Arial"/>
              </a:rPr>
              <a:t>copyright value.</a:t>
            </a:r>
            <a:endParaRPr lang="en-US" sz="3000" b="1" dirty="0">
              <a:solidFill>
                <a:srgbClr val="FFFFFF"/>
              </a:solidFill>
              <a:latin typeface="Arial"/>
              <a:cs typeface="Arial"/>
            </a:endParaRPr>
          </a:p>
          <a:p>
            <a:pPr>
              <a:buFontTx/>
              <a:buChar char="•"/>
            </a:pPr>
            <a:endParaRPr lang="en-US" b="1" dirty="0" smtClean="0">
              <a:solidFill>
                <a:schemeClr val="tx1"/>
              </a:solidFill>
            </a:endParaRPr>
          </a:p>
          <a:p>
            <a:pPr marL="0" indent="0">
              <a:buNone/>
            </a:pPr>
            <a:endParaRPr lang="en-US" b="1" dirty="0">
              <a:solidFill>
                <a:srgbClr val="008000"/>
              </a:solidFill>
            </a:endParaRPr>
          </a:p>
          <a:p>
            <a:pPr marL="0" indent="0">
              <a:buNone/>
            </a:pPr>
            <a:endParaRPr lang="en-US" dirty="0"/>
          </a:p>
          <a:p>
            <a:pPr marL="0" indent="0">
              <a:buNone/>
            </a:pPr>
            <a:endParaRPr lang="en-US" dirty="0">
              <a:solidFill>
                <a:schemeClr val="tx1"/>
              </a:solidFill>
            </a:endParaRPr>
          </a:p>
          <a:p>
            <a:endParaRPr lang="en-US" dirty="0"/>
          </a:p>
        </p:txBody>
      </p:sp>
      <p:pic>
        <p:nvPicPr>
          <p:cNvPr id="4" name="Content Placeholder 16" descr="Betamax_Tape_v2.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22431" y="2294285"/>
            <a:ext cx="1269808" cy="798199"/>
          </a:xfrm>
          <a:prstGeom prst="rect">
            <a:avLst/>
          </a:prstGeom>
        </p:spPr>
      </p:pic>
      <p:pic>
        <p:nvPicPr>
          <p:cNvPr id="5" name="Content Placeholder 18" descr="Sony_Betamax_SL-HF150_1.jpg"/>
          <p:cNvPicPr>
            <a:picLocks noChangeAspect="1"/>
          </p:cNvPicPr>
          <p:nvPr/>
        </p:nvPicPr>
        <p:blipFill rotWithShape="1">
          <a:blip r:embed="rId3" cstate="screen">
            <a:extLst>
              <a:ext uri="{28A0092B-C50C-407E-A947-70E740481C1C}">
                <a14:useLocalDpi xmlns:a14="http://schemas.microsoft.com/office/drawing/2010/main"/>
              </a:ext>
            </a:extLst>
          </a:blip>
          <a:srcRect t="-411"/>
          <a:stretch/>
        </p:blipFill>
        <p:spPr>
          <a:xfrm>
            <a:off x="4720374" y="2296318"/>
            <a:ext cx="1868482" cy="796166"/>
          </a:xfrm>
          <a:prstGeom prst="rect">
            <a:avLst/>
          </a:prstGeom>
        </p:spPr>
      </p:pic>
    </p:spTree>
    <p:extLst>
      <p:ext uri="{BB962C8B-B14F-4D97-AF65-F5344CB8AC3E}">
        <p14:creationId xmlns:p14="http://schemas.microsoft.com/office/powerpoint/2010/main" val="341060833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42593"/>
          </a:xfrm>
        </p:spPr>
        <p:txBody>
          <a:bodyPr>
            <a:normAutofit fontScale="90000"/>
          </a:bodyPr>
          <a:lstStyle/>
          <a:p>
            <a:r>
              <a:rPr lang="en-US" b="1" dirty="0" smtClean="0">
                <a:solidFill>
                  <a:srgbClr val="FFFF00"/>
                </a:solidFill>
                <a:latin typeface="+mn-lt"/>
              </a:rPr>
              <a:t>Fair Dealing in </a:t>
            </a:r>
            <a:r>
              <a:rPr lang="en-US" b="1" dirty="0" smtClean="0">
                <a:solidFill>
                  <a:srgbClr val="FF0000"/>
                </a:solidFill>
              </a:rPr>
              <a:t>Canada</a:t>
            </a:r>
            <a:r>
              <a:rPr lang="en-US" dirty="0" smtClean="0">
                <a:solidFill>
                  <a:srgbClr val="FFFF00"/>
                </a:solidFill>
              </a:rPr>
              <a:t>:</a:t>
            </a:r>
            <a:r>
              <a:rPr lang="en-US" dirty="0" smtClean="0"/>
              <a:t/>
            </a:r>
            <a:br>
              <a:rPr lang="en-US" dirty="0" smtClean="0"/>
            </a:br>
            <a:r>
              <a:rPr lang="en-US" dirty="0" smtClean="0"/>
              <a:t>  </a:t>
            </a:r>
            <a:r>
              <a:rPr lang="en-US" dirty="0"/>
              <a:t> </a:t>
            </a:r>
            <a:r>
              <a:rPr lang="en-US" dirty="0" smtClean="0"/>
              <a:t>        </a:t>
            </a:r>
            <a:r>
              <a:rPr lang="en-US" dirty="0" smtClean="0">
                <a:solidFill>
                  <a:schemeClr val="accent5"/>
                </a:solidFill>
              </a:rPr>
              <a:t> </a:t>
            </a:r>
            <a:r>
              <a:rPr lang="en-US" b="1" dirty="0" smtClean="0">
                <a:solidFill>
                  <a:schemeClr val="accent5"/>
                </a:solidFill>
                <a:latin typeface="Apple Chancery"/>
                <a:cs typeface="Apple Chancery"/>
              </a:rPr>
              <a:t>Enter </a:t>
            </a:r>
            <a:r>
              <a:rPr lang="en-US" b="1" dirty="0">
                <a:solidFill>
                  <a:schemeClr val="accent5"/>
                </a:solidFill>
                <a:latin typeface="Apple Chancery"/>
                <a:cs typeface="Apple Chancery"/>
              </a:rPr>
              <a:t>User </a:t>
            </a:r>
            <a:r>
              <a:rPr lang="en-US" b="1" dirty="0" smtClean="0">
                <a:solidFill>
                  <a:schemeClr val="accent5"/>
                </a:solidFill>
                <a:latin typeface="Apple Chancery"/>
                <a:cs typeface="Apple Chancery"/>
              </a:rPr>
              <a:t>Rights…</a:t>
            </a:r>
            <a:endParaRPr lang="en-US" dirty="0">
              <a:solidFill>
                <a:schemeClr val="accent5"/>
              </a:solidFill>
            </a:endParaRPr>
          </a:p>
        </p:txBody>
      </p:sp>
      <p:sp>
        <p:nvSpPr>
          <p:cNvPr id="3" name="Content Placeholder 2"/>
          <p:cNvSpPr>
            <a:spLocks noGrp="1"/>
          </p:cNvSpPr>
          <p:nvPr>
            <p:ph sz="quarter" idx="10"/>
          </p:nvPr>
        </p:nvSpPr>
        <p:spPr>
          <a:xfrm>
            <a:off x="0" y="1544062"/>
            <a:ext cx="9144000" cy="4764692"/>
          </a:xfrm>
        </p:spPr>
        <p:txBody>
          <a:bodyPr>
            <a:normAutofit/>
          </a:bodyPr>
          <a:lstStyle/>
          <a:p>
            <a:pPr marL="0" indent="0">
              <a:buNone/>
            </a:pPr>
            <a:r>
              <a:rPr lang="en-US" b="1" dirty="0" smtClean="0">
                <a:solidFill>
                  <a:srgbClr val="008000"/>
                </a:solidFill>
              </a:rPr>
              <a:t>           </a:t>
            </a:r>
            <a:r>
              <a:rPr lang="en-US" b="1" dirty="0" smtClean="0">
                <a:solidFill>
                  <a:srgbClr val="FFFF00"/>
                </a:solidFill>
                <a:latin typeface="+mn-lt"/>
              </a:rPr>
              <a:t>Recent SCC “User” paradigm shifts</a:t>
            </a:r>
          </a:p>
          <a:p>
            <a:pPr marL="0" indent="0">
              <a:buNone/>
            </a:pPr>
            <a:r>
              <a:rPr lang="en-US" b="1" dirty="0" smtClean="0">
                <a:solidFill>
                  <a:srgbClr val="FFFF00"/>
                </a:solidFill>
                <a:latin typeface="+mn-lt"/>
              </a:rPr>
              <a:t>                 </a:t>
            </a:r>
            <a:r>
              <a:rPr lang="en-US" b="1" dirty="0" smtClean="0">
                <a:solidFill>
                  <a:schemeClr val="accent5"/>
                </a:solidFill>
                <a:latin typeface="+mn-lt"/>
              </a:rPr>
              <a:t>USERS ARE CREATORS TOO</a:t>
            </a:r>
            <a:endParaRPr lang="en-US" dirty="0">
              <a:solidFill>
                <a:schemeClr val="accent5"/>
              </a:solidFill>
              <a:latin typeface="+mn-lt"/>
            </a:endParaRPr>
          </a:p>
          <a:p>
            <a:r>
              <a:rPr lang="en-US" dirty="0" smtClean="0">
                <a:solidFill>
                  <a:srgbClr val="FFFFFF"/>
                </a:solidFill>
                <a:latin typeface="+mn-lt"/>
              </a:rPr>
              <a:t>August 2012 </a:t>
            </a:r>
            <a:r>
              <a:rPr lang="en-US" dirty="0">
                <a:solidFill>
                  <a:srgbClr val="FFFFFF"/>
                </a:solidFill>
                <a:latin typeface="+mn-lt"/>
              </a:rPr>
              <a:t>“Copyright </a:t>
            </a:r>
            <a:r>
              <a:rPr lang="en-US" dirty="0" err="1">
                <a:solidFill>
                  <a:srgbClr val="FFFFFF"/>
                </a:solidFill>
                <a:latin typeface="+mn-lt"/>
              </a:rPr>
              <a:t>Pentalogy</a:t>
            </a:r>
            <a:r>
              <a:rPr lang="en-US" dirty="0">
                <a:solidFill>
                  <a:srgbClr val="FFFFFF"/>
                </a:solidFill>
                <a:latin typeface="+mn-lt"/>
              </a:rPr>
              <a:t>” &amp; previous cases</a:t>
            </a:r>
          </a:p>
          <a:p>
            <a:r>
              <a:rPr lang="en-US" b="1" dirty="0">
                <a:solidFill>
                  <a:srgbClr val="FFFF00"/>
                </a:solidFill>
                <a:latin typeface="+mn-lt"/>
              </a:rPr>
              <a:t>Moving from fair dealing as an exception to copyright infringement </a:t>
            </a:r>
            <a:r>
              <a:rPr lang="en-US" b="1" i="1" dirty="0">
                <a:solidFill>
                  <a:srgbClr val="FFFF00"/>
                </a:solidFill>
                <a:latin typeface="+mn-lt"/>
              </a:rPr>
              <a:t>towards</a:t>
            </a:r>
            <a:r>
              <a:rPr lang="en-US" b="1" dirty="0">
                <a:solidFill>
                  <a:srgbClr val="FFFF00"/>
                </a:solidFill>
                <a:latin typeface="+mn-lt"/>
              </a:rPr>
              <a:t> proactive “User Rights”</a:t>
            </a:r>
          </a:p>
          <a:p>
            <a:r>
              <a:rPr lang="en-US" dirty="0">
                <a:solidFill>
                  <a:srgbClr val="FFFFFF"/>
                </a:solidFill>
                <a:latin typeface="+mn-lt"/>
              </a:rPr>
              <a:t>Right to Link (</a:t>
            </a:r>
            <a:r>
              <a:rPr lang="en-US" i="1" dirty="0">
                <a:solidFill>
                  <a:srgbClr val="FFFFFF"/>
                </a:solidFill>
                <a:latin typeface="+mn-lt"/>
              </a:rPr>
              <a:t>Crookes v. Newton</a:t>
            </a:r>
            <a:r>
              <a:rPr lang="en-US" dirty="0">
                <a:solidFill>
                  <a:srgbClr val="FFFFFF"/>
                </a:solidFill>
                <a:latin typeface="+mn-lt"/>
              </a:rPr>
              <a:t>)</a:t>
            </a:r>
          </a:p>
          <a:p>
            <a:r>
              <a:rPr lang="en-US" dirty="0">
                <a:solidFill>
                  <a:srgbClr val="FFFFFF"/>
                </a:solidFill>
                <a:latin typeface="+mn-lt"/>
              </a:rPr>
              <a:t>Right to longer iTunes previews</a:t>
            </a:r>
          </a:p>
          <a:p>
            <a:r>
              <a:rPr lang="en-US" dirty="0">
                <a:solidFill>
                  <a:srgbClr val="FFFFFF"/>
                </a:solidFill>
                <a:latin typeface="+mn-lt"/>
              </a:rPr>
              <a:t>Tech Neutrality</a:t>
            </a:r>
          </a:p>
          <a:p>
            <a:r>
              <a:rPr lang="en-US" b="1" dirty="0">
                <a:solidFill>
                  <a:srgbClr val="FFFF00"/>
                </a:solidFill>
                <a:latin typeface="+mn-lt"/>
              </a:rPr>
              <a:t>Fair dealing is to be assessed from the point of view of the purchaser/user</a:t>
            </a:r>
          </a:p>
          <a:p>
            <a:r>
              <a:rPr lang="en-US" dirty="0">
                <a:solidFill>
                  <a:schemeClr val="bg1"/>
                </a:solidFill>
                <a:latin typeface="+mn-lt"/>
              </a:rPr>
              <a:t>“Research” need not be associated with traditional intellectual pursuits</a:t>
            </a:r>
          </a:p>
          <a:p>
            <a:pPr marL="0" indent="0">
              <a:buNone/>
            </a:pPr>
            <a:endParaRPr lang="en-US" sz="1900" dirty="0"/>
          </a:p>
        </p:txBody>
      </p:sp>
      <p:pic>
        <p:nvPicPr>
          <p:cNvPr id="7" name="Content Placeholder 3" descr="Flag_of_Canada.png"/>
          <p:cNvPicPr>
            <a:picLocks noChangeAspect="1"/>
          </p:cNvPicPr>
          <p:nvPr/>
        </p:nvPicPr>
        <p:blipFill>
          <a:blip r:embed="rId2" cstate="screen">
            <a:extLst>
              <a:ext uri="{28A0092B-C50C-407E-A947-70E740481C1C}">
                <a14:useLocalDpi xmlns:a14="http://schemas.microsoft.com/office/drawing/2010/main"/>
              </a:ext>
            </a:extLst>
          </a:blip>
          <a:srcRect t="-2469" b="-2469"/>
          <a:stretch>
            <a:fillRect/>
          </a:stretch>
        </p:blipFill>
        <p:spPr>
          <a:xfrm>
            <a:off x="6700960" y="130343"/>
            <a:ext cx="2310406" cy="1212250"/>
          </a:xfrm>
          <a:prstGeom prst="rect">
            <a:avLst/>
          </a:prstGeom>
        </p:spPr>
      </p:pic>
    </p:spTree>
    <p:extLst>
      <p:ext uri="{BB962C8B-B14F-4D97-AF65-F5344CB8AC3E}">
        <p14:creationId xmlns:p14="http://schemas.microsoft.com/office/powerpoint/2010/main" val="181798971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31163"/>
          </a:xfrm>
        </p:spPr>
        <p:txBody>
          <a:bodyPr>
            <a:normAutofit/>
          </a:bodyPr>
          <a:lstStyle/>
          <a:p>
            <a:r>
              <a:rPr lang="en-US" sz="4800" b="1" dirty="0" smtClean="0">
                <a:solidFill>
                  <a:srgbClr val="FFFF00"/>
                </a:solidFill>
              </a:rPr>
              <a:t>    SCC </a:t>
            </a:r>
            <a:r>
              <a:rPr lang="en-US" sz="4800" b="1" dirty="0" err="1" smtClean="0">
                <a:solidFill>
                  <a:srgbClr val="FFFF00"/>
                </a:solidFill>
              </a:rPr>
              <a:t>Penatalogy</a:t>
            </a:r>
            <a:r>
              <a:rPr lang="en-US" sz="4800" b="1" dirty="0" smtClean="0">
                <a:solidFill>
                  <a:srgbClr val="FFFF00"/>
                </a:solidFill>
              </a:rPr>
              <a:t>...</a:t>
            </a:r>
            <a:r>
              <a:rPr lang="en-US" sz="4800" b="1" dirty="0" smtClean="0">
                <a:solidFill>
                  <a:srgbClr val="FFFF00"/>
                </a:solidFill>
                <a:latin typeface="Lucida Handwriting"/>
                <a:cs typeface="Lucida Handwriting"/>
              </a:rPr>
              <a:t>words</a:t>
            </a:r>
            <a:endParaRPr lang="en-US" sz="4800" b="1" dirty="0">
              <a:solidFill>
                <a:srgbClr val="FFFF00"/>
              </a:solidFill>
              <a:latin typeface="Apple Chancery"/>
              <a:cs typeface="Apple Chancery"/>
            </a:endParaRPr>
          </a:p>
        </p:txBody>
      </p:sp>
      <p:sp>
        <p:nvSpPr>
          <p:cNvPr id="6" name="Content Placeholder 2"/>
          <p:cNvSpPr txBox="1">
            <a:spLocks/>
          </p:cNvSpPr>
          <p:nvPr/>
        </p:nvSpPr>
        <p:spPr>
          <a:xfrm>
            <a:off x="296882" y="931163"/>
            <a:ext cx="8455231" cy="4947124"/>
          </a:xfrm>
          <a:prstGeom prst="rect">
            <a:avLst/>
          </a:prstGeom>
        </p:spPr>
        <p:txBody>
          <a:bodyPr vert="horz" lIns="76200" tIns="76200" rIns="76200" bIns="76200" rtlCol="0">
            <a:normAutofit lnSpcReduction="10000"/>
          </a:bodyPr>
          <a:lstStyle>
            <a:lvl1pPr marL="342900" indent="-342900" algn="l" defTabSz="457200" rtl="0" eaLnBrk="1" latinLnBrk="0" hangingPunct="1">
              <a:lnSpc>
                <a:spcPct val="80000"/>
              </a:lnSpc>
              <a:spcBef>
                <a:spcPct val="20000"/>
              </a:spcBef>
              <a:buFont typeface="Arial"/>
              <a:buChar char="•"/>
              <a:defRPr sz="24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4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4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4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4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solidFill>
                  <a:schemeClr val="bg1"/>
                </a:solidFill>
                <a:latin typeface="+mn-lt"/>
              </a:rPr>
              <a:t>Abella J. for the majority in </a:t>
            </a:r>
            <a:r>
              <a:rPr lang="en-US" i="1" dirty="0" smtClean="0">
                <a:solidFill>
                  <a:schemeClr val="bg1"/>
                </a:solidFill>
                <a:latin typeface="+mn-lt"/>
              </a:rPr>
              <a:t>Alberta (Education) v. Canadian Copyright Licensing Agency (Access Copyright</a:t>
            </a:r>
            <a:r>
              <a:rPr lang="en-US" dirty="0" smtClean="0">
                <a:solidFill>
                  <a:schemeClr val="bg1"/>
                </a:solidFill>
                <a:latin typeface="+mn-lt"/>
              </a:rPr>
              <a:t>) 2012 SCC 37</a:t>
            </a:r>
          </a:p>
          <a:p>
            <a:pPr marL="0" indent="0">
              <a:buFont typeface="Arial"/>
              <a:buNone/>
            </a:pPr>
            <a:r>
              <a:rPr lang="en-US" b="1" i="1" dirty="0" smtClean="0">
                <a:solidFill>
                  <a:schemeClr val="bg1"/>
                </a:solidFill>
                <a:latin typeface="+mn-lt"/>
              </a:rPr>
              <a:t>“…fair dealing is a “user’s right”, and the relevant perspective when considering whether the dealing is for an allowable purpose…is that of the user…”</a:t>
            </a:r>
          </a:p>
          <a:p>
            <a:pPr marL="0" indent="0">
              <a:buFont typeface="Arial"/>
              <a:buNone/>
            </a:pPr>
            <a:r>
              <a:rPr lang="en-US" dirty="0" smtClean="0">
                <a:solidFill>
                  <a:schemeClr val="bg1"/>
                </a:solidFill>
                <a:latin typeface="+mn-lt"/>
              </a:rPr>
              <a:t>Abella J. for the Court in Society of composers, Authors and Music Publishers of Canada v. Bell Canada 2012 SCC 36</a:t>
            </a:r>
          </a:p>
          <a:p>
            <a:pPr marL="0" indent="0">
              <a:buFont typeface="Arial"/>
              <a:buNone/>
            </a:pPr>
            <a:r>
              <a:rPr lang="en-US" b="1" i="1" dirty="0" smtClean="0">
                <a:solidFill>
                  <a:schemeClr val="bg1"/>
                </a:solidFill>
                <a:latin typeface="+mn-lt"/>
              </a:rPr>
              <a:t>“Further, given the ease and magnitude with which digital works are disseminated over the Internet, focusing on the “aggregate” amount of the dealing in cases involving digital works could well lead to disproportionate findings of unfairness when compared with non-digital works.”</a:t>
            </a:r>
          </a:p>
          <a:p>
            <a:pPr marL="0" indent="0">
              <a:buFont typeface="Arial"/>
              <a:buNone/>
            </a:pPr>
            <a:r>
              <a:rPr lang="en-US" sz="2000" dirty="0" smtClean="0">
                <a:solidFill>
                  <a:srgbClr val="FFFF00"/>
                </a:solidFill>
                <a:latin typeface="+mn-lt"/>
              </a:rPr>
              <a:t>See also: “Copyright Fair Use Cases of the United States Supreme Court” </a:t>
            </a:r>
            <a:r>
              <a:rPr lang="en-US" sz="1400" dirty="0" smtClean="0">
                <a:solidFill>
                  <a:schemeClr val="accent2"/>
                </a:solidFill>
                <a:latin typeface="+mn-lt"/>
                <a:hlinkClick r:id="rId2"/>
              </a:rPr>
              <a:t>http://www.ipwatchdog.com/2012/10/05/copyright-fair-use-cases-of-the-united-states-supreme-court/id=26225/</a:t>
            </a:r>
            <a:endParaRPr lang="en-US" sz="1400" dirty="0" smtClean="0">
              <a:solidFill>
                <a:schemeClr val="accent2"/>
              </a:solidFill>
              <a:latin typeface="+mn-lt"/>
            </a:endParaRPr>
          </a:p>
          <a:p>
            <a:pPr>
              <a:buFontTx/>
              <a:buChar char="•"/>
            </a:pPr>
            <a:endParaRPr lang="en-US" dirty="0" smtClean="0">
              <a:solidFill>
                <a:schemeClr val="accent2"/>
              </a:solidFill>
            </a:endParaRPr>
          </a:p>
          <a:p>
            <a:pPr>
              <a:buFontTx/>
              <a:buChar char="•"/>
            </a:pPr>
            <a:endParaRPr lang="en-US" dirty="0" smtClean="0">
              <a:solidFill>
                <a:schemeClr val="accent2"/>
              </a:solidFill>
            </a:endParaRPr>
          </a:p>
          <a:p>
            <a:pPr marL="0" indent="0">
              <a:buFont typeface="Arial"/>
              <a:buNone/>
            </a:pPr>
            <a:endParaRPr lang="en-US" sz="2800" dirty="0">
              <a:solidFill>
                <a:schemeClr val="tx1"/>
              </a:solidFill>
            </a:endParaRPr>
          </a:p>
        </p:txBody>
      </p:sp>
      <p:pic>
        <p:nvPicPr>
          <p:cNvPr id="8" name="Content Placeholder 3" descr="120px-Supreme_Court_of_Canada.jpg"/>
          <p:cNvPicPr>
            <a:picLocks noChangeAspect="1"/>
          </p:cNvPicPr>
          <p:nvPr/>
        </p:nvPicPr>
        <p:blipFill rotWithShape="1">
          <a:blip r:embed="rId3" cstate="screen">
            <a:extLst>
              <a:ext uri="{28A0092B-C50C-407E-A947-70E740481C1C}">
                <a14:useLocalDpi xmlns:a14="http://schemas.microsoft.com/office/drawing/2010/main"/>
              </a:ext>
            </a:extLst>
          </a:blip>
          <a:srcRect b="-654"/>
          <a:stretch/>
        </p:blipFill>
        <p:spPr>
          <a:xfrm>
            <a:off x="4249898" y="5311608"/>
            <a:ext cx="1416634" cy="1259370"/>
          </a:xfrm>
          <a:prstGeom prst="rect">
            <a:avLst/>
          </a:prstGeom>
        </p:spPr>
      </p:pic>
    </p:spTree>
    <p:extLst>
      <p:ext uri="{BB962C8B-B14F-4D97-AF65-F5344CB8AC3E}">
        <p14:creationId xmlns:p14="http://schemas.microsoft.com/office/powerpoint/2010/main" val="98037090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1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4857"/>
          </a:xfrm>
        </p:spPr>
        <p:txBody>
          <a:bodyPr>
            <a:normAutofit fontScale="90000"/>
          </a:bodyPr>
          <a:lstStyle/>
          <a:p>
            <a:r>
              <a:rPr lang="en-US" sz="3600" b="1" dirty="0" smtClean="0"/>
              <a:t/>
            </a:r>
            <a:br>
              <a:rPr lang="en-US" sz="3600" b="1" dirty="0" smtClean="0"/>
            </a:br>
            <a:r>
              <a:rPr lang="en-US" sz="3600" b="1" dirty="0" smtClean="0"/>
              <a:t>   </a:t>
            </a:r>
            <a:r>
              <a:rPr lang="en-US" sz="3600" b="1" dirty="0" smtClean="0">
                <a:solidFill>
                  <a:schemeClr val="tx1"/>
                </a:solidFill>
                <a:latin typeface="American Typewriter"/>
                <a:cs typeface="American Typewriter"/>
              </a:rPr>
              <a:t>Non</a:t>
            </a:r>
            <a:r>
              <a:rPr lang="en-US" sz="3600" b="1" dirty="0">
                <a:solidFill>
                  <a:schemeClr val="tx1"/>
                </a:solidFill>
                <a:latin typeface="American Typewriter"/>
                <a:cs typeface="American Typewriter"/>
              </a:rPr>
              <a:t>-commercial user-generated </a:t>
            </a:r>
            <a:r>
              <a:rPr lang="en-US" sz="3600" b="1" dirty="0" smtClean="0">
                <a:solidFill>
                  <a:schemeClr val="tx1"/>
                </a:solidFill>
                <a:latin typeface="American Typewriter"/>
                <a:cs typeface="American Typewriter"/>
              </a:rPr>
              <a:t>content  </a:t>
            </a:r>
            <a:r>
              <a:rPr lang="en-US" sz="3600" b="1" dirty="0" smtClean="0"/>
              <a:t/>
            </a:r>
            <a:br>
              <a:rPr lang="en-US" sz="3600" b="1" dirty="0" smtClean="0"/>
            </a:br>
            <a:r>
              <a:rPr lang="en-US" sz="3600" b="1" dirty="0"/>
              <a:t> </a:t>
            </a:r>
            <a:r>
              <a:rPr lang="en-US" sz="3600" b="1" dirty="0" smtClean="0"/>
              <a:t>           </a:t>
            </a:r>
            <a:r>
              <a:rPr lang="en-US" sz="3600" b="1" dirty="0" smtClean="0">
                <a:solidFill>
                  <a:srgbClr val="161616"/>
                </a:solidFill>
              </a:rPr>
              <a:t> </a:t>
            </a:r>
            <a:r>
              <a:rPr lang="en-US" sz="3600" b="1" dirty="0" smtClean="0">
                <a:solidFill>
                  <a:srgbClr val="8A0F39"/>
                </a:solidFill>
              </a:rPr>
              <a:t>(Copyright Act, Canada)</a:t>
            </a:r>
            <a:r>
              <a:rPr lang="en-US" b="1" dirty="0">
                <a:solidFill>
                  <a:srgbClr val="161616"/>
                </a:solidFill>
              </a:rPr>
              <a:t/>
            </a:r>
            <a:br>
              <a:rPr lang="en-US" b="1" dirty="0">
                <a:solidFill>
                  <a:srgbClr val="161616"/>
                </a:solidFill>
              </a:rPr>
            </a:br>
            <a:endParaRPr lang="en-US" dirty="0">
              <a:solidFill>
                <a:srgbClr val="161616"/>
              </a:solidFill>
            </a:endParaRPr>
          </a:p>
        </p:txBody>
      </p:sp>
      <p:sp>
        <p:nvSpPr>
          <p:cNvPr id="3" name="Content Placeholder 2"/>
          <p:cNvSpPr>
            <a:spLocks noGrp="1"/>
          </p:cNvSpPr>
          <p:nvPr>
            <p:ph sz="quarter" idx="10"/>
          </p:nvPr>
        </p:nvSpPr>
        <p:spPr>
          <a:xfrm>
            <a:off x="108857" y="1124857"/>
            <a:ext cx="9035143" cy="5116286"/>
          </a:xfrm>
        </p:spPr>
        <p:txBody>
          <a:bodyPr>
            <a:normAutofit fontScale="77500" lnSpcReduction="20000"/>
          </a:bodyPr>
          <a:lstStyle/>
          <a:p>
            <a:pPr marL="0" indent="0">
              <a:buNone/>
            </a:pPr>
            <a:r>
              <a:rPr lang="en-US" b="1" dirty="0" smtClean="0"/>
              <a:t>29.21</a:t>
            </a:r>
            <a:r>
              <a:rPr lang="en-US" dirty="0"/>
              <a:t> (1) It is </a:t>
            </a:r>
            <a:r>
              <a:rPr lang="en-US" dirty="0">
                <a:solidFill>
                  <a:srgbClr val="0000FF"/>
                </a:solidFill>
              </a:rPr>
              <a:t>not an infringement of copyright</a:t>
            </a:r>
            <a:r>
              <a:rPr lang="en-US" dirty="0"/>
              <a:t> for an individual </a:t>
            </a:r>
            <a:r>
              <a:rPr lang="en-US" dirty="0">
                <a:solidFill>
                  <a:srgbClr val="660066"/>
                </a:solidFill>
              </a:rPr>
              <a:t>to use an </a:t>
            </a:r>
            <a:endParaRPr lang="en-US" dirty="0" smtClean="0">
              <a:solidFill>
                <a:srgbClr val="660066"/>
              </a:solidFill>
            </a:endParaRPr>
          </a:p>
          <a:p>
            <a:pPr marL="0" indent="0">
              <a:buNone/>
            </a:pPr>
            <a:r>
              <a:rPr lang="en-US" dirty="0" smtClean="0">
                <a:solidFill>
                  <a:srgbClr val="660066"/>
                </a:solidFill>
              </a:rPr>
              <a:t>existing </a:t>
            </a:r>
            <a:r>
              <a:rPr lang="en-US" dirty="0">
                <a:solidFill>
                  <a:srgbClr val="660066"/>
                </a:solidFill>
              </a:rPr>
              <a:t>work </a:t>
            </a:r>
            <a:r>
              <a:rPr lang="en-US" dirty="0"/>
              <a:t>or other subject-matter or copy of one, which has been </a:t>
            </a:r>
            <a:endParaRPr lang="en-US" dirty="0" smtClean="0"/>
          </a:p>
          <a:p>
            <a:pPr marL="0" indent="0">
              <a:buNone/>
            </a:pPr>
            <a:r>
              <a:rPr lang="en-US" dirty="0" smtClean="0"/>
              <a:t>published </a:t>
            </a:r>
            <a:r>
              <a:rPr lang="en-US" dirty="0"/>
              <a:t>or otherwise made available to the public, </a:t>
            </a:r>
            <a:r>
              <a:rPr lang="en-US" dirty="0">
                <a:solidFill>
                  <a:srgbClr val="660066"/>
                </a:solidFill>
              </a:rPr>
              <a:t>in the creation of a </a:t>
            </a:r>
            <a:endParaRPr lang="en-US" dirty="0" smtClean="0">
              <a:solidFill>
                <a:srgbClr val="660066"/>
              </a:solidFill>
            </a:endParaRPr>
          </a:p>
          <a:p>
            <a:pPr marL="0" indent="0">
              <a:buNone/>
            </a:pPr>
            <a:r>
              <a:rPr lang="en-US" dirty="0" smtClean="0">
                <a:solidFill>
                  <a:srgbClr val="660066"/>
                </a:solidFill>
              </a:rPr>
              <a:t>new </a:t>
            </a:r>
            <a:r>
              <a:rPr lang="en-US" dirty="0">
                <a:solidFill>
                  <a:srgbClr val="660066"/>
                </a:solidFill>
              </a:rPr>
              <a:t>work </a:t>
            </a:r>
            <a:r>
              <a:rPr lang="en-US" dirty="0"/>
              <a:t>or other subject-matter in which copyright subsists and for the </a:t>
            </a:r>
            <a:endParaRPr lang="en-US" dirty="0" smtClean="0"/>
          </a:p>
          <a:p>
            <a:pPr marL="0" indent="0">
              <a:buNone/>
            </a:pPr>
            <a:r>
              <a:rPr lang="en-US" dirty="0" smtClean="0"/>
              <a:t>individual </a:t>
            </a:r>
            <a:r>
              <a:rPr lang="en-US" dirty="0"/>
              <a:t>— or, with the individual’s authorization, a member of their </a:t>
            </a:r>
            <a:endParaRPr lang="en-US" dirty="0" smtClean="0"/>
          </a:p>
          <a:p>
            <a:pPr marL="0" indent="0">
              <a:buNone/>
            </a:pPr>
            <a:r>
              <a:rPr lang="en-US" dirty="0" smtClean="0"/>
              <a:t>household </a:t>
            </a:r>
            <a:r>
              <a:rPr lang="en-US" dirty="0"/>
              <a:t>— to use the new work or other subject-matter or to authorize an </a:t>
            </a:r>
            <a:endParaRPr lang="en-US" dirty="0" smtClean="0"/>
          </a:p>
          <a:p>
            <a:pPr marL="0" indent="0">
              <a:buNone/>
            </a:pPr>
            <a:r>
              <a:rPr lang="en-US" dirty="0" smtClean="0"/>
              <a:t>intermediary </a:t>
            </a:r>
            <a:r>
              <a:rPr lang="en-US" dirty="0"/>
              <a:t>to disseminate it, </a:t>
            </a:r>
            <a:r>
              <a:rPr lang="en-US" b="1" dirty="0" smtClean="0">
                <a:solidFill>
                  <a:srgbClr val="0000FF"/>
                </a:solidFill>
              </a:rPr>
              <a:t>if</a:t>
            </a:r>
          </a:p>
          <a:p>
            <a:pPr marL="0" indent="0">
              <a:buNone/>
            </a:pPr>
            <a:r>
              <a:rPr lang="en-US" dirty="0" smtClean="0"/>
              <a:t>(</a:t>
            </a:r>
            <a:r>
              <a:rPr lang="en-US" i="1" dirty="0"/>
              <a:t>a</a:t>
            </a:r>
            <a:r>
              <a:rPr lang="en-US" dirty="0"/>
              <a:t>) the use of, or the authorization to disseminate, the new work or other </a:t>
            </a:r>
            <a:endParaRPr lang="en-US" dirty="0" smtClean="0"/>
          </a:p>
          <a:p>
            <a:pPr marL="0" indent="0">
              <a:buNone/>
            </a:pPr>
            <a:r>
              <a:rPr lang="en-US" dirty="0" smtClean="0"/>
              <a:t>subject</a:t>
            </a:r>
            <a:r>
              <a:rPr lang="en-US" dirty="0"/>
              <a:t>-matter is done </a:t>
            </a:r>
            <a:r>
              <a:rPr lang="en-US" dirty="0">
                <a:solidFill>
                  <a:srgbClr val="FF0000"/>
                </a:solidFill>
              </a:rPr>
              <a:t>solely for non-commercial purposes</a:t>
            </a:r>
            <a:r>
              <a:rPr lang="en-US" dirty="0" smtClean="0"/>
              <a:t>;</a:t>
            </a:r>
          </a:p>
          <a:p>
            <a:pPr marL="0" indent="0">
              <a:buNone/>
            </a:pPr>
            <a:r>
              <a:rPr lang="en-US" dirty="0" smtClean="0"/>
              <a:t>(</a:t>
            </a:r>
            <a:r>
              <a:rPr lang="en-US" i="1" dirty="0"/>
              <a:t>b</a:t>
            </a:r>
            <a:r>
              <a:rPr lang="en-US" dirty="0"/>
              <a:t>) the </a:t>
            </a:r>
            <a:r>
              <a:rPr lang="en-US" dirty="0">
                <a:solidFill>
                  <a:srgbClr val="FF0000"/>
                </a:solidFill>
              </a:rPr>
              <a:t>source</a:t>
            </a:r>
            <a:r>
              <a:rPr lang="en-US" dirty="0"/>
              <a:t> — and, if given in the source, the name of the author, performer, </a:t>
            </a:r>
            <a:endParaRPr lang="en-US" dirty="0" smtClean="0"/>
          </a:p>
          <a:p>
            <a:pPr marL="0" indent="0">
              <a:buNone/>
            </a:pPr>
            <a:r>
              <a:rPr lang="en-US" dirty="0" smtClean="0"/>
              <a:t>maker </a:t>
            </a:r>
            <a:r>
              <a:rPr lang="en-US" dirty="0"/>
              <a:t>or broadcaster — of the existing work or other subject-matter or copy of </a:t>
            </a:r>
            <a:endParaRPr lang="en-US" dirty="0" smtClean="0"/>
          </a:p>
          <a:p>
            <a:pPr marL="0" indent="0">
              <a:buNone/>
            </a:pPr>
            <a:r>
              <a:rPr lang="en-US" dirty="0" smtClean="0"/>
              <a:t>it </a:t>
            </a:r>
            <a:r>
              <a:rPr lang="en-US" dirty="0"/>
              <a:t>are </a:t>
            </a:r>
            <a:r>
              <a:rPr lang="en-US" dirty="0">
                <a:solidFill>
                  <a:srgbClr val="FF0000"/>
                </a:solidFill>
              </a:rPr>
              <a:t>mentioned, if it is reasonable in the circumstances to do so</a:t>
            </a:r>
            <a:r>
              <a:rPr lang="en-US" dirty="0" smtClean="0"/>
              <a:t>;</a:t>
            </a:r>
          </a:p>
          <a:p>
            <a:pPr marL="0" indent="0">
              <a:buNone/>
            </a:pPr>
            <a:r>
              <a:rPr lang="en-US" dirty="0" smtClean="0"/>
              <a:t>(</a:t>
            </a:r>
            <a:r>
              <a:rPr lang="en-US" i="1" dirty="0"/>
              <a:t>c</a:t>
            </a:r>
            <a:r>
              <a:rPr lang="en-US" dirty="0"/>
              <a:t>) the individual had </a:t>
            </a:r>
            <a:r>
              <a:rPr lang="en-US" dirty="0">
                <a:solidFill>
                  <a:srgbClr val="FF0000"/>
                </a:solidFill>
              </a:rPr>
              <a:t>reasonable grounds to believe</a:t>
            </a:r>
            <a:r>
              <a:rPr lang="en-US" dirty="0"/>
              <a:t> that the existing work or </a:t>
            </a:r>
            <a:endParaRPr lang="en-US" dirty="0" smtClean="0"/>
          </a:p>
          <a:p>
            <a:pPr marL="0" indent="0">
              <a:buNone/>
            </a:pPr>
            <a:r>
              <a:rPr lang="en-US" dirty="0" smtClean="0"/>
              <a:t>other </a:t>
            </a:r>
            <a:r>
              <a:rPr lang="en-US" dirty="0"/>
              <a:t>subject-matter or copy of it, as the case may be, was </a:t>
            </a:r>
            <a:r>
              <a:rPr lang="en-US" dirty="0">
                <a:solidFill>
                  <a:srgbClr val="FF0000"/>
                </a:solidFill>
              </a:rPr>
              <a:t>not infringing </a:t>
            </a:r>
            <a:endParaRPr lang="en-US" dirty="0" smtClean="0">
              <a:solidFill>
                <a:srgbClr val="FF0000"/>
              </a:solidFill>
            </a:endParaRPr>
          </a:p>
          <a:p>
            <a:pPr marL="0" indent="0">
              <a:buNone/>
            </a:pPr>
            <a:r>
              <a:rPr lang="en-US" dirty="0" smtClean="0"/>
              <a:t>copyright</a:t>
            </a:r>
            <a:r>
              <a:rPr lang="en-US" dirty="0"/>
              <a:t>; </a:t>
            </a:r>
            <a:r>
              <a:rPr lang="en-US" b="1" dirty="0">
                <a:solidFill>
                  <a:schemeClr val="tx1"/>
                </a:solidFill>
              </a:rPr>
              <a:t>and</a:t>
            </a:r>
          </a:p>
          <a:p>
            <a:pPr marL="0" indent="0">
              <a:buNone/>
            </a:pPr>
            <a:r>
              <a:rPr lang="en-US" dirty="0" smtClean="0"/>
              <a:t>(</a:t>
            </a:r>
            <a:r>
              <a:rPr lang="en-US" i="1" dirty="0"/>
              <a:t>d</a:t>
            </a:r>
            <a:r>
              <a:rPr lang="en-US" dirty="0"/>
              <a:t>) the use of, or the authorization to disseminate, the </a:t>
            </a:r>
            <a:r>
              <a:rPr lang="en-US" dirty="0">
                <a:solidFill>
                  <a:srgbClr val="FF0000"/>
                </a:solidFill>
              </a:rPr>
              <a:t>new work </a:t>
            </a:r>
            <a:r>
              <a:rPr lang="en-US" dirty="0"/>
              <a:t>or other </a:t>
            </a:r>
            <a:endParaRPr lang="en-US" dirty="0" smtClean="0"/>
          </a:p>
          <a:p>
            <a:pPr marL="0" indent="0">
              <a:buNone/>
            </a:pPr>
            <a:r>
              <a:rPr lang="en-US" dirty="0" smtClean="0"/>
              <a:t>subject</a:t>
            </a:r>
            <a:r>
              <a:rPr lang="en-US" dirty="0"/>
              <a:t>-matter </a:t>
            </a:r>
            <a:r>
              <a:rPr lang="en-US" dirty="0">
                <a:solidFill>
                  <a:srgbClr val="FF0000"/>
                </a:solidFill>
              </a:rPr>
              <a:t>does not have a substantial adverse effect</a:t>
            </a:r>
            <a:r>
              <a:rPr lang="en-US" dirty="0"/>
              <a:t>, financial or </a:t>
            </a:r>
            <a:endParaRPr lang="en-US" dirty="0" smtClean="0"/>
          </a:p>
          <a:p>
            <a:pPr marL="0" indent="0">
              <a:buNone/>
            </a:pPr>
            <a:r>
              <a:rPr lang="en-US" dirty="0" smtClean="0"/>
              <a:t>otherwise</a:t>
            </a:r>
            <a:r>
              <a:rPr lang="en-US" dirty="0"/>
              <a:t>, </a:t>
            </a:r>
            <a:r>
              <a:rPr lang="en-US" dirty="0">
                <a:solidFill>
                  <a:srgbClr val="FF0000"/>
                </a:solidFill>
              </a:rPr>
              <a:t>on the exploitation </a:t>
            </a:r>
            <a:r>
              <a:rPr lang="en-US" dirty="0"/>
              <a:t>or potential exploitation </a:t>
            </a:r>
            <a:r>
              <a:rPr lang="en-US" dirty="0">
                <a:solidFill>
                  <a:srgbClr val="FF0000"/>
                </a:solidFill>
              </a:rPr>
              <a:t>of the existing work </a:t>
            </a:r>
            <a:r>
              <a:rPr lang="en-US" dirty="0"/>
              <a:t>or </a:t>
            </a:r>
            <a:endParaRPr lang="en-US" dirty="0" smtClean="0"/>
          </a:p>
          <a:p>
            <a:pPr marL="0" indent="0">
              <a:buNone/>
            </a:pPr>
            <a:r>
              <a:rPr lang="en-US" dirty="0" smtClean="0"/>
              <a:t>other </a:t>
            </a:r>
            <a:r>
              <a:rPr lang="en-US" dirty="0"/>
              <a:t>subject-matter — or copy of it — or on an existing or potential market for </a:t>
            </a:r>
            <a:endParaRPr lang="en-US" dirty="0" smtClean="0"/>
          </a:p>
          <a:p>
            <a:pPr marL="0" indent="0">
              <a:buNone/>
            </a:pPr>
            <a:r>
              <a:rPr lang="en-US" dirty="0" smtClean="0"/>
              <a:t>it</a:t>
            </a:r>
            <a:r>
              <a:rPr lang="en-US" dirty="0"/>
              <a:t>, including that the new work or other subject-matter is not a substitute for the </a:t>
            </a:r>
            <a:endParaRPr lang="en-US" dirty="0" smtClean="0"/>
          </a:p>
          <a:p>
            <a:pPr marL="0" indent="0">
              <a:buNone/>
            </a:pPr>
            <a:r>
              <a:rPr lang="en-US" dirty="0" smtClean="0"/>
              <a:t>existing </a:t>
            </a:r>
            <a:r>
              <a:rPr lang="en-US" dirty="0"/>
              <a:t>one.</a:t>
            </a:r>
          </a:p>
        </p:txBody>
      </p:sp>
    </p:spTree>
    <p:extLst>
      <p:ext uri="{BB962C8B-B14F-4D97-AF65-F5344CB8AC3E}">
        <p14:creationId xmlns:p14="http://schemas.microsoft.com/office/powerpoint/2010/main" val="107298097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56428"/>
          </a:xfrm>
        </p:spPr>
        <p:txBody>
          <a:bodyPr>
            <a:normAutofit/>
          </a:bodyPr>
          <a:lstStyle/>
          <a:p>
            <a:r>
              <a:rPr lang="en-US" b="1" dirty="0" smtClean="0">
                <a:solidFill>
                  <a:schemeClr val="bg1"/>
                </a:solidFill>
                <a:latin typeface="+mn-lt"/>
              </a:rPr>
              <a:t>   PWF: </a:t>
            </a:r>
            <a:r>
              <a:rPr lang="en-US" sz="3200" b="1" dirty="0" smtClean="0">
                <a:solidFill>
                  <a:srgbClr val="FFFF00"/>
                </a:solidFill>
                <a:latin typeface="American Typewriter"/>
                <a:cs typeface="American Typewriter"/>
              </a:rPr>
              <a:t>Raise Thresholds for IP Protection</a:t>
            </a:r>
            <a:endParaRPr lang="en-US" sz="3200" b="1" dirty="0">
              <a:solidFill>
                <a:srgbClr val="FFFF00"/>
              </a:solidFill>
              <a:latin typeface="American Typewriter"/>
              <a:cs typeface="American Typewriter"/>
            </a:endParaRPr>
          </a:p>
        </p:txBody>
      </p:sp>
      <p:sp>
        <p:nvSpPr>
          <p:cNvPr id="3" name="Content Placeholder 2"/>
          <p:cNvSpPr>
            <a:spLocks noGrp="1"/>
          </p:cNvSpPr>
          <p:nvPr>
            <p:ph sz="quarter" idx="10"/>
          </p:nvPr>
        </p:nvSpPr>
        <p:spPr>
          <a:xfrm>
            <a:off x="457200" y="1156428"/>
            <a:ext cx="8686800" cy="5701571"/>
          </a:xfrm>
        </p:spPr>
        <p:txBody>
          <a:bodyPr>
            <a:normAutofit/>
          </a:bodyPr>
          <a:lstStyle/>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a:p>
            <a:pPr marL="0" indent="0">
              <a:buNone/>
            </a:pPr>
            <a:r>
              <a:rPr lang="en-US" sz="2000" i="1" dirty="0" smtClean="0">
                <a:solidFill>
                  <a:srgbClr val="FFFF00"/>
                </a:solidFill>
                <a:latin typeface="+mn-lt"/>
              </a:rPr>
              <a:t>“</a:t>
            </a:r>
            <a:r>
              <a:rPr lang="en-US" sz="2000" i="1" dirty="0">
                <a:solidFill>
                  <a:srgbClr val="FFFF00"/>
                </a:solidFill>
                <a:latin typeface="+mn-lt"/>
              </a:rPr>
              <a:t>The Innovation Dilemma: Intellectual Property </a:t>
            </a:r>
            <a:r>
              <a:rPr lang="en-US" sz="2000" i="1" dirty="0" smtClean="0">
                <a:solidFill>
                  <a:srgbClr val="FFFF00"/>
                </a:solidFill>
                <a:latin typeface="+mn-lt"/>
              </a:rPr>
              <a:t>and the </a:t>
            </a:r>
            <a:r>
              <a:rPr lang="en-US" sz="2000" i="1" dirty="0">
                <a:solidFill>
                  <a:srgbClr val="FFFF00"/>
                </a:solidFill>
                <a:latin typeface="+mn-lt"/>
              </a:rPr>
              <a:t>Historical Legacy of Cumulative Creativity” </a:t>
            </a:r>
            <a:r>
              <a:rPr lang="en-US" sz="2000" i="1" dirty="0" smtClean="0">
                <a:solidFill>
                  <a:srgbClr val="FFFF00"/>
                </a:solidFill>
                <a:latin typeface="+mn-lt"/>
              </a:rPr>
              <a:t> </a:t>
            </a:r>
            <a:r>
              <a:rPr lang="en-US" sz="2000" dirty="0" smtClean="0">
                <a:solidFill>
                  <a:srgbClr val="FFFF00"/>
                </a:solidFill>
                <a:latin typeface="+mn-lt"/>
              </a:rPr>
              <a:t>Dutﬁeld </a:t>
            </a:r>
            <a:r>
              <a:rPr lang="en-US" sz="2000" dirty="0">
                <a:solidFill>
                  <a:srgbClr val="FFFF00"/>
                </a:solidFill>
                <a:latin typeface="+mn-lt"/>
              </a:rPr>
              <a:t>&amp; </a:t>
            </a:r>
            <a:r>
              <a:rPr lang="en-US" sz="2000" dirty="0" err="1">
                <a:solidFill>
                  <a:srgbClr val="FFFF00"/>
                </a:solidFill>
                <a:latin typeface="+mn-lt"/>
              </a:rPr>
              <a:t>Suthersanen</a:t>
            </a:r>
            <a:r>
              <a:rPr lang="en-US" sz="2000" dirty="0">
                <a:solidFill>
                  <a:srgbClr val="FFFF00"/>
                </a:solidFill>
                <a:latin typeface="+mn-lt"/>
              </a:rPr>
              <a:t> </a:t>
            </a:r>
            <a:r>
              <a:rPr lang="en-US" sz="2000" b="1" dirty="0">
                <a:solidFill>
                  <a:srgbClr val="FFFF00"/>
                </a:solidFill>
                <a:latin typeface="+mn-lt"/>
              </a:rPr>
              <a:t>(U.K.</a:t>
            </a:r>
            <a:r>
              <a:rPr lang="en-US" sz="2000" b="1" dirty="0" smtClean="0">
                <a:solidFill>
                  <a:srgbClr val="FFFF00"/>
                </a:solidFill>
                <a:latin typeface="+mn-lt"/>
              </a:rPr>
              <a:t>)  </a:t>
            </a:r>
          </a:p>
          <a:p>
            <a:pPr marL="0" indent="0">
              <a:buNone/>
            </a:pPr>
            <a:r>
              <a:rPr lang="en-US" sz="1400" dirty="0">
                <a:hlinkClick r:id="rId2"/>
              </a:rPr>
              <a:t>http://www.academia.edu/860340/</a:t>
            </a:r>
            <a:endParaRPr lang="en-US" sz="1400" dirty="0"/>
          </a:p>
          <a:p>
            <a:pPr marL="0" indent="0">
              <a:buNone/>
            </a:pPr>
            <a:endParaRPr lang="en-US" sz="2000" dirty="0"/>
          </a:p>
        </p:txBody>
      </p:sp>
      <p:pic>
        <p:nvPicPr>
          <p:cNvPr id="4" name="Content Placeholder 3" descr="Hurdles_Bislett_Games_2008.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87974" y="1156428"/>
            <a:ext cx="7447538" cy="3629665"/>
          </a:xfrm>
          <a:prstGeom prst="rect">
            <a:avLst/>
          </a:prstGeom>
        </p:spPr>
      </p:pic>
    </p:spTree>
    <p:extLst>
      <p:ext uri="{BB962C8B-B14F-4D97-AF65-F5344CB8AC3E}">
        <p14:creationId xmlns:p14="http://schemas.microsoft.com/office/powerpoint/2010/main" val="231219888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26593"/>
            <a:ext cx="79233" cy="1016000"/>
          </a:xfrm>
        </p:spPr>
        <p:txBody>
          <a:bodyPr>
            <a:normAutofit/>
          </a:bodyPr>
          <a:lstStyle/>
          <a:p>
            <a:r>
              <a:rPr lang="en-US" dirty="0" smtClean="0"/>
              <a:t>  </a:t>
            </a:r>
            <a:endParaRPr lang="en-US" dirty="0"/>
          </a:p>
        </p:txBody>
      </p:sp>
      <p:sp>
        <p:nvSpPr>
          <p:cNvPr id="3" name="Content Placeholder 2"/>
          <p:cNvSpPr>
            <a:spLocks noGrp="1"/>
          </p:cNvSpPr>
          <p:nvPr>
            <p:ph sz="quarter" idx="10"/>
          </p:nvPr>
        </p:nvSpPr>
        <p:spPr>
          <a:xfrm>
            <a:off x="0" y="130717"/>
            <a:ext cx="9144000" cy="5595417"/>
          </a:xfrm>
        </p:spPr>
        <p:txBody>
          <a:bodyPr>
            <a:normAutofit/>
          </a:bodyPr>
          <a:lstStyle/>
          <a:p>
            <a:pPr marL="0" indent="0">
              <a:buNone/>
            </a:pPr>
            <a:r>
              <a:rPr lang="en-US" sz="3600" b="1" dirty="0" smtClean="0">
                <a:solidFill>
                  <a:srgbClr val="000000"/>
                </a:solidFill>
              </a:rPr>
              <a:t>     </a:t>
            </a:r>
            <a:r>
              <a:rPr lang="en-US" sz="3600" b="1" dirty="0" smtClean="0">
                <a:solidFill>
                  <a:srgbClr val="000000"/>
                </a:solidFill>
                <a:latin typeface="+mn-lt"/>
              </a:rPr>
              <a:t>    </a:t>
            </a:r>
            <a:r>
              <a:rPr lang="en-US" sz="4000" b="1" dirty="0" smtClean="0">
                <a:solidFill>
                  <a:srgbClr val="FFFF00"/>
                </a:solidFill>
                <a:latin typeface="+mn-lt"/>
              </a:rPr>
              <a:t>P</a:t>
            </a:r>
            <a:r>
              <a:rPr lang="en-US" sz="4000" b="1" dirty="0" smtClean="0">
                <a:solidFill>
                  <a:srgbClr val="FF0000"/>
                </a:solidFill>
                <a:latin typeface="+mn-lt"/>
              </a:rPr>
              <a:t>OSSIBLE </a:t>
            </a:r>
            <a:r>
              <a:rPr lang="en-US" sz="4000" b="1" dirty="0">
                <a:solidFill>
                  <a:srgbClr val="FFFF00"/>
                </a:solidFill>
                <a:latin typeface="+mn-lt"/>
              </a:rPr>
              <a:t>W</a:t>
            </a:r>
            <a:r>
              <a:rPr lang="en-US" sz="4000" b="1" dirty="0">
                <a:solidFill>
                  <a:srgbClr val="A6A600"/>
                </a:solidFill>
                <a:latin typeface="+mn-lt"/>
              </a:rPr>
              <a:t>AYS </a:t>
            </a:r>
            <a:r>
              <a:rPr lang="en-US" sz="4000" b="1" dirty="0">
                <a:solidFill>
                  <a:srgbClr val="FFFF00"/>
                </a:solidFill>
                <a:latin typeface="+mn-lt"/>
              </a:rPr>
              <a:t>F</a:t>
            </a:r>
            <a:r>
              <a:rPr lang="en-US" sz="4000" b="1" dirty="0">
                <a:solidFill>
                  <a:srgbClr val="008000"/>
                </a:solidFill>
                <a:latin typeface="+mn-lt"/>
              </a:rPr>
              <a:t>ORWARD</a:t>
            </a:r>
            <a:r>
              <a:rPr lang="en-US" sz="6000" b="1" dirty="0">
                <a:solidFill>
                  <a:srgbClr val="008000"/>
                </a:solidFill>
                <a:latin typeface="+mn-lt"/>
              </a:rPr>
              <a:t/>
            </a:r>
            <a:br>
              <a:rPr lang="en-US" sz="6000" b="1" dirty="0">
                <a:solidFill>
                  <a:srgbClr val="008000"/>
                </a:solidFill>
                <a:latin typeface="+mn-lt"/>
              </a:rPr>
            </a:br>
            <a:r>
              <a:rPr lang="en-US" sz="6000" b="1" dirty="0"/>
              <a:t> </a:t>
            </a:r>
            <a:r>
              <a:rPr lang="en-US" sz="6000" b="1" dirty="0" smtClean="0"/>
              <a:t> </a:t>
            </a:r>
          </a:p>
          <a:p>
            <a:pPr marL="0" indent="0">
              <a:buNone/>
            </a:pPr>
            <a:r>
              <a:rPr lang="en-US" sz="6000" dirty="0" smtClean="0">
                <a:solidFill>
                  <a:schemeClr val="tx1"/>
                </a:solidFill>
              </a:rPr>
              <a:t> </a:t>
            </a:r>
            <a:r>
              <a:rPr lang="en-US" sz="6000" dirty="0" smtClean="0">
                <a:solidFill>
                  <a:schemeClr val="bg1"/>
                </a:solidFill>
                <a:latin typeface="+mn-lt"/>
              </a:rPr>
              <a:t> </a:t>
            </a:r>
            <a:r>
              <a:rPr lang="en-US" sz="6000" b="1" dirty="0" smtClean="0">
                <a:solidFill>
                  <a:schemeClr val="bg1"/>
                </a:solidFill>
                <a:latin typeface="+mn-lt"/>
              </a:rPr>
              <a:t>Isn’t </a:t>
            </a:r>
            <a:r>
              <a:rPr lang="en-US" sz="6000" b="1" dirty="0">
                <a:solidFill>
                  <a:schemeClr val="bg1"/>
                </a:solidFill>
                <a:latin typeface="+mn-lt"/>
              </a:rPr>
              <a:t>i</a:t>
            </a:r>
            <a:r>
              <a:rPr lang="en-US" sz="6000" b="1" dirty="0" smtClean="0">
                <a:solidFill>
                  <a:schemeClr val="bg1"/>
                </a:solidFill>
                <a:latin typeface="+mn-lt"/>
              </a:rPr>
              <a:t>t </a:t>
            </a:r>
            <a:r>
              <a:rPr lang="en-US" sz="6000" b="1" dirty="0" smtClean="0">
                <a:solidFill>
                  <a:schemeClr val="accent4">
                    <a:lumMod val="40000"/>
                    <a:lumOff val="60000"/>
                  </a:schemeClr>
                </a:solidFill>
                <a:latin typeface="+mn-lt"/>
              </a:rPr>
              <a:t>Barter </a:t>
            </a:r>
            <a:r>
              <a:rPr lang="en-US" sz="6000" b="1" dirty="0">
                <a:solidFill>
                  <a:schemeClr val="accent4">
                    <a:lumMod val="40000"/>
                    <a:lumOff val="60000"/>
                  </a:schemeClr>
                </a:solidFill>
                <a:latin typeface="+mn-lt"/>
              </a:rPr>
              <a:t>Not </a:t>
            </a:r>
            <a:r>
              <a:rPr lang="en-US" sz="6000" b="1" dirty="0" smtClean="0">
                <a:solidFill>
                  <a:schemeClr val="accent4">
                    <a:lumMod val="40000"/>
                    <a:lumOff val="60000"/>
                  </a:schemeClr>
                </a:solidFill>
                <a:latin typeface="+mn-lt"/>
              </a:rPr>
              <a:t>Theft  </a:t>
            </a:r>
          </a:p>
          <a:p>
            <a:pPr marL="0" indent="0">
              <a:buNone/>
            </a:pPr>
            <a:r>
              <a:rPr lang="en-US" sz="6000" dirty="0"/>
              <a:t> </a:t>
            </a:r>
            <a:r>
              <a:rPr lang="en-US" sz="6000" dirty="0" smtClean="0"/>
              <a:t>   </a:t>
            </a:r>
            <a:r>
              <a:rPr lang="en-US" sz="4400" dirty="0" smtClean="0">
                <a:solidFill>
                  <a:schemeClr val="bg1"/>
                </a:solidFill>
                <a:latin typeface="+mn-lt"/>
              </a:rPr>
              <a:t>(</a:t>
            </a:r>
            <a:r>
              <a:rPr lang="en-US" sz="4400" dirty="0">
                <a:solidFill>
                  <a:schemeClr val="bg1"/>
                </a:solidFill>
                <a:latin typeface="+mn-lt"/>
              </a:rPr>
              <a:t>Piracy) </a:t>
            </a:r>
            <a:r>
              <a:rPr lang="en-US" sz="6000" b="1" u="sng" dirty="0" smtClean="0">
                <a:solidFill>
                  <a:srgbClr val="FFFF00"/>
                </a:solidFill>
              </a:rPr>
              <a:t>IF</a:t>
            </a:r>
            <a:r>
              <a:rPr lang="en-US" sz="6000" dirty="0" smtClean="0"/>
              <a:t> </a:t>
            </a:r>
            <a:r>
              <a:rPr lang="en-US" sz="6000" dirty="0">
                <a:solidFill>
                  <a:srgbClr val="CCFFCC"/>
                </a:solidFill>
                <a:latin typeface="+mn-lt"/>
              </a:rPr>
              <a:t>We Are </a:t>
            </a:r>
            <a:r>
              <a:rPr lang="en-US" sz="6000" dirty="0" smtClean="0">
                <a:solidFill>
                  <a:srgbClr val="CCFFCC"/>
                </a:solidFill>
                <a:latin typeface="+mn-lt"/>
              </a:rPr>
              <a:t>All </a:t>
            </a:r>
            <a:r>
              <a:rPr lang="en-US" sz="6000" dirty="0" smtClean="0">
                <a:solidFill>
                  <a:srgbClr val="008000"/>
                </a:solidFill>
              </a:rPr>
              <a:t> </a:t>
            </a:r>
          </a:p>
          <a:p>
            <a:pPr marL="0" indent="0">
              <a:buNone/>
            </a:pPr>
            <a:r>
              <a:rPr lang="en-US" sz="6000" dirty="0"/>
              <a:t> </a:t>
            </a:r>
            <a:r>
              <a:rPr lang="en-US" sz="6000" dirty="0" smtClean="0">
                <a:solidFill>
                  <a:srgbClr val="FFFF00"/>
                </a:solidFill>
              </a:rPr>
              <a:t>   </a:t>
            </a:r>
            <a:r>
              <a:rPr lang="en-US" sz="6000" b="1" dirty="0" smtClean="0">
                <a:solidFill>
                  <a:srgbClr val="FFFF00"/>
                </a:solidFill>
              </a:rPr>
              <a:t>Creators</a:t>
            </a:r>
            <a:r>
              <a:rPr lang="en-US" sz="6000" dirty="0">
                <a:solidFill>
                  <a:srgbClr val="FFFFFF"/>
                </a:solidFill>
              </a:rPr>
              <a:t>?</a:t>
            </a:r>
          </a:p>
        </p:txBody>
      </p:sp>
      <p:pic>
        <p:nvPicPr>
          <p:cNvPr id="5" name="Content Placeholder 7" descr="DSC_0103.jpg"/>
          <p:cNvPicPr>
            <a:picLocks noChangeAspect="1"/>
          </p:cNvPicPr>
          <p:nvPr/>
        </p:nvPicPr>
        <p:blipFill rotWithShape="1">
          <a:blip r:embed="rId2" cstate="screen">
            <a:extLst>
              <a:ext uri="{28A0092B-C50C-407E-A947-70E740481C1C}">
                <a14:useLocalDpi xmlns:a14="http://schemas.microsoft.com/office/drawing/2010/main"/>
              </a:ext>
            </a:extLst>
          </a:blip>
          <a:srcRect l="-1256" r="-157"/>
          <a:stretch/>
        </p:blipFill>
        <p:spPr>
          <a:xfrm>
            <a:off x="1176558" y="4312042"/>
            <a:ext cx="2446492" cy="1626167"/>
          </a:xfrm>
          <a:prstGeom prst="rect">
            <a:avLst/>
          </a:prstGeom>
        </p:spPr>
      </p:pic>
      <p:pic>
        <p:nvPicPr>
          <p:cNvPr id="6" name="Content Placeholder 3" descr="Jer.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07478" y="3548046"/>
            <a:ext cx="3545836" cy="2390164"/>
          </a:xfrm>
          <a:prstGeom prst="rect">
            <a:avLst/>
          </a:prstGeom>
        </p:spPr>
      </p:pic>
    </p:spTree>
    <p:extLst>
      <p:ext uri="{BB962C8B-B14F-4D97-AF65-F5344CB8AC3E}">
        <p14:creationId xmlns:p14="http://schemas.microsoft.com/office/powerpoint/2010/main" val="13302020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00978"/>
            <a:ext cx="9143999" cy="1395998"/>
          </a:xfrm>
        </p:spPr>
        <p:txBody>
          <a:bodyPr>
            <a:normAutofit fontScale="90000"/>
          </a:bodyPr>
          <a:lstStyle/>
          <a:p>
            <a:r>
              <a:rPr lang="en-US" b="1" dirty="0" smtClean="0">
                <a:solidFill>
                  <a:srgbClr val="000000"/>
                </a:solidFill>
              </a:rPr>
              <a:t>          </a:t>
            </a:r>
            <a:r>
              <a:rPr lang="en-US" b="1" dirty="0" smtClean="0">
                <a:solidFill>
                  <a:schemeClr val="bg1"/>
                </a:solidFill>
              </a:rPr>
              <a:t>P</a:t>
            </a:r>
            <a:r>
              <a:rPr lang="en-US" b="1" dirty="0" smtClean="0">
                <a:solidFill>
                  <a:srgbClr val="FF0000"/>
                </a:solidFill>
              </a:rPr>
              <a:t>OSSIBLE </a:t>
            </a:r>
            <a:r>
              <a:rPr lang="en-US" b="1" dirty="0">
                <a:solidFill>
                  <a:srgbClr val="FFFFFF"/>
                </a:solidFill>
              </a:rPr>
              <a:t>W</a:t>
            </a:r>
            <a:r>
              <a:rPr lang="en-US" b="1" dirty="0">
                <a:solidFill>
                  <a:srgbClr val="A6A600"/>
                </a:solidFill>
              </a:rPr>
              <a:t>AYS </a:t>
            </a:r>
            <a:r>
              <a:rPr lang="en-US" b="1" dirty="0" smtClean="0">
                <a:solidFill>
                  <a:srgbClr val="FFFFFF"/>
                </a:solidFill>
              </a:rPr>
              <a:t>F</a:t>
            </a:r>
            <a:r>
              <a:rPr lang="en-US" b="1" dirty="0" smtClean="0">
                <a:solidFill>
                  <a:srgbClr val="008000"/>
                </a:solidFill>
              </a:rPr>
              <a:t>ORWARD</a:t>
            </a:r>
            <a:br>
              <a:rPr lang="en-US" b="1" dirty="0" smtClean="0">
                <a:solidFill>
                  <a:srgbClr val="008000"/>
                </a:solidFill>
              </a:rPr>
            </a:br>
            <a:r>
              <a:rPr lang="en-US" b="1" dirty="0" smtClean="0">
                <a:solidFill>
                  <a:srgbClr val="008000"/>
                </a:solidFill>
              </a:rPr>
              <a:t>          </a:t>
            </a:r>
            <a:r>
              <a:rPr lang="en-US" sz="3600" b="1" dirty="0" smtClean="0">
                <a:solidFill>
                  <a:srgbClr val="FFFF00"/>
                </a:solidFill>
                <a:latin typeface="+mn-lt"/>
              </a:rPr>
              <a:t>Double Standard Test yields answer?</a:t>
            </a:r>
            <a:endParaRPr lang="en-US" sz="3600" b="1" dirty="0">
              <a:solidFill>
                <a:srgbClr val="FFFF00"/>
              </a:solidFill>
              <a:latin typeface="+mn-lt"/>
            </a:endParaRPr>
          </a:p>
        </p:txBody>
      </p:sp>
      <p:sp>
        <p:nvSpPr>
          <p:cNvPr id="3" name="Content Placeholder 2"/>
          <p:cNvSpPr>
            <a:spLocks noGrp="1"/>
          </p:cNvSpPr>
          <p:nvPr>
            <p:ph sz="quarter" idx="10"/>
          </p:nvPr>
        </p:nvSpPr>
        <p:spPr>
          <a:xfrm>
            <a:off x="1339902" y="1295020"/>
            <a:ext cx="7804098" cy="4756706"/>
          </a:xfrm>
        </p:spPr>
        <p:txBody>
          <a:bodyPr>
            <a:normAutofit/>
          </a:bodyPr>
          <a:lstStyle/>
          <a:p>
            <a:pPr marL="0" indent="0">
              <a:buNone/>
            </a:pPr>
            <a:endParaRPr lang="en-US" b="1" dirty="0" smtClean="0">
              <a:solidFill>
                <a:schemeClr val="bg1"/>
              </a:solidFill>
            </a:endParaRPr>
          </a:p>
          <a:p>
            <a:pPr marL="0" indent="0">
              <a:buNone/>
            </a:pPr>
            <a:r>
              <a:rPr lang="en-US" sz="3600" b="1" dirty="0" smtClean="0">
                <a:solidFill>
                  <a:schemeClr val="accent5"/>
                </a:solidFill>
                <a:latin typeface="+mn-lt"/>
              </a:rPr>
              <a:t>ETHICAL SOLUTION?: </a:t>
            </a:r>
            <a:r>
              <a:rPr lang="en-US" sz="3600" dirty="0" smtClean="0">
                <a:solidFill>
                  <a:schemeClr val="bg1"/>
                </a:solidFill>
                <a:latin typeface="+mn-lt"/>
              </a:rPr>
              <a:t>Embedding a </a:t>
            </a:r>
            <a:r>
              <a:rPr lang="en-US" sz="3600" b="1" dirty="0" smtClean="0">
                <a:solidFill>
                  <a:schemeClr val="bg1"/>
                </a:solidFill>
                <a:latin typeface="+mn-lt"/>
              </a:rPr>
              <a:t>“Do Unto Others” </a:t>
            </a:r>
            <a:r>
              <a:rPr lang="en-US" sz="3600" dirty="0" smtClean="0">
                <a:solidFill>
                  <a:schemeClr val="bg1"/>
                </a:solidFill>
                <a:latin typeface="+mn-lt"/>
              </a:rPr>
              <a:t>algorithm rule-set which permits us to use the digital bits of others </a:t>
            </a:r>
            <a:r>
              <a:rPr lang="en-US" sz="3600" b="1" dirty="0" smtClean="0">
                <a:solidFill>
                  <a:schemeClr val="bg1"/>
                </a:solidFill>
                <a:latin typeface="+mn-lt"/>
              </a:rPr>
              <a:t>if we share ours to the same standard. </a:t>
            </a:r>
          </a:p>
          <a:p>
            <a:pPr marL="0" indent="0">
              <a:buNone/>
            </a:pPr>
            <a:endParaRPr lang="en-US" sz="3600" b="1" dirty="0" smtClean="0">
              <a:solidFill>
                <a:schemeClr val="bg1"/>
              </a:solidFill>
              <a:latin typeface="+mn-lt"/>
            </a:endParaRPr>
          </a:p>
          <a:p>
            <a:pPr marL="0" indent="0">
              <a:buNone/>
            </a:pPr>
            <a:r>
              <a:rPr lang="en-US" sz="4800" b="1" dirty="0" smtClean="0">
                <a:solidFill>
                  <a:schemeClr val="accent5"/>
                </a:solidFill>
                <a:effectLst>
                  <a:reflection blurRad="6350" stA="55000" endA="50" endPos="85000" dist="60007" dir="5400000" sy="-100000" algn="bl" rotWithShape="0"/>
                </a:effectLst>
                <a:latin typeface="+mn-lt"/>
                <a:cs typeface="Arial"/>
              </a:rPr>
              <a:t>Barter </a:t>
            </a:r>
            <a:r>
              <a:rPr lang="en-US" sz="4800" b="1" u="sng" dirty="0" smtClean="0">
                <a:solidFill>
                  <a:schemeClr val="accent5"/>
                </a:solidFill>
                <a:effectLst>
                  <a:reflection blurRad="6350" stA="55000" endA="50" endPos="85000" dist="60007" dir="5400000" sy="-100000" algn="bl" rotWithShape="0"/>
                </a:effectLst>
                <a:latin typeface="+mn-lt"/>
                <a:cs typeface="Arial"/>
              </a:rPr>
              <a:t>not </a:t>
            </a:r>
            <a:r>
              <a:rPr lang="en-US" sz="4800" b="1" dirty="0">
                <a:solidFill>
                  <a:schemeClr val="accent5"/>
                </a:solidFill>
                <a:effectLst>
                  <a:reflection blurRad="6350" stA="55000" endA="50" endPos="85000" dist="60007" dir="5400000" sy="-100000" algn="bl" rotWithShape="0"/>
                </a:effectLst>
                <a:latin typeface="+mn-lt"/>
                <a:cs typeface="Arial"/>
              </a:rPr>
              <a:t> </a:t>
            </a:r>
            <a:r>
              <a:rPr lang="en-US" sz="4800" b="1" dirty="0" smtClean="0">
                <a:solidFill>
                  <a:schemeClr val="accent5"/>
                </a:solidFill>
                <a:effectLst>
                  <a:reflection blurRad="6350" stA="55000" endA="50" endPos="85000" dist="60007" dir="5400000" sy="-100000" algn="bl" rotWithShape="0"/>
                </a:effectLst>
                <a:latin typeface="+mn-lt"/>
                <a:cs typeface="Arial"/>
              </a:rPr>
              <a:t>infringement.</a:t>
            </a:r>
          </a:p>
          <a:p>
            <a:endParaRPr lang="en-US" dirty="0"/>
          </a:p>
          <a:p>
            <a:endParaRPr lang="en-US" dirty="0"/>
          </a:p>
          <a:p>
            <a:endParaRPr lang="en-US" dirty="0"/>
          </a:p>
        </p:txBody>
      </p:sp>
      <p:pic>
        <p:nvPicPr>
          <p:cNvPr id="4" name="Content Placeholder 3" descr="file0002046329908.jpg"/>
          <p:cNvPicPr>
            <a:picLocks noChangeAspect="1"/>
          </p:cNvPicPr>
          <p:nvPr/>
        </p:nvPicPr>
        <p:blipFill rotWithShape="1">
          <a:blip r:embed="rId2" cstate="screen">
            <a:extLst>
              <a:ext uri="{28A0092B-C50C-407E-A947-70E740481C1C}">
                <a14:useLocalDpi xmlns:a14="http://schemas.microsoft.com/office/drawing/2010/main"/>
              </a:ext>
            </a:extLst>
          </a:blip>
          <a:srcRect t="-1632"/>
          <a:stretch/>
        </p:blipFill>
        <p:spPr>
          <a:xfrm>
            <a:off x="0" y="4382630"/>
            <a:ext cx="789902" cy="1220820"/>
          </a:xfrm>
          <a:prstGeom prst="rect">
            <a:avLst/>
          </a:prstGeom>
        </p:spPr>
      </p:pic>
    </p:spTree>
    <p:extLst>
      <p:ext uri="{BB962C8B-B14F-4D97-AF65-F5344CB8AC3E}">
        <p14:creationId xmlns:p14="http://schemas.microsoft.com/office/powerpoint/2010/main" val="3501129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457200" y="353391"/>
            <a:ext cx="8229600" cy="4798482"/>
          </a:xfrm>
        </p:spPr>
        <p:txBody>
          <a:bodyPr>
            <a:normAutofit/>
          </a:bodyPr>
          <a:lstStyle/>
          <a:p>
            <a:pPr marL="0" indent="0" algn="ctr">
              <a:buNone/>
            </a:pPr>
            <a:r>
              <a:rPr lang="en-US" sz="3600" b="1" dirty="0" smtClean="0">
                <a:solidFill>
                  <a:srgbClr val="FFFFFF"/>
                </a:solidFill>
                <a:latin typeface="American Typewriter"/>
                <a:cs typeface="American Typewriter"/>
              </a:rPr>
              <a:t>Back to</a:t>
            </a:r>
            <a:r>
              <a:rPr lang="is-IS" sz="3600" b="1" dirty="0" smtClean="0">
                <a:solidFill>
                  <a:srgbClr val="FF0000"/>
                </a:solidFill>
                <a:latin typeface="American Typewriter"/>
                <a:cs typeface="American Typewriter"/>
              </a:rPr>
              <a:t>…</a:t>
            </a:r>
            <a:endParaRPr lang="en-US" sz="3600" b="1" dirty="0" smtClean="0">
              <a:solidFill>
                <a:srgbClr val="FF0000"/>
              </a:solidFill>
              <a:latin typeface="American Typewriter"/>
              <a:cs typeface="American Typewriter"/>
            </a:endParaRPr>
          </a:p>
          <a:p>
            <a:pPr marL="0" indent="0" algn="ctr">
              <a:buNone/>
            </a:pPr>
            <a:r>
              <a:rPr lang="en-US" sz="3600" b="1" dirty="0" smtClean="0">
                <a:solidFill>
                  <a:schemeClr val="bg1"/>
                </a:solidFill>
                <a:latin typeface="American Typewriter"/>
                <a:cs typeface="American Typewriter"/>
              </a:rPr>
              <a:t>Where is the    </a:t>
            </a:r>
          </a:p>
          <a:p>
            <a:pPr marL="0" indent="0" algn="ctr">
              <a:buNone/>
            </a:pPr>
            <a:r>
              <a:rPr lang="en-US" sz="6000" b="1" dirty="0" smtClean="0">
                <a:solidFill>
                  <a:schemeClr val="tx2">
                    <a:lumMod val="60000"/>
                    <a:lumOff val="40000"/>
                  </a:schemeClr>
                </a:solidFill>
                <a:latin typeface="American Typewriter"/>
                <a:cs typeface="American Typewriter"/>
              </a:rPr>
              <a:t>FREEDOM</a:t>
            </a:r>
          </a:p>
          <a:p>
            <a:pPr marL="0" indent="0" algn="ctr">
              <a:buNone/>
            </a:pPr>
            <a:r>
              <a:rPr lang="en-US" sz="6000" b="1" dirty="0" smtClean="0">
                <a:solidFill>
                  <a:schemeClr val="accent2">
                    <a:lumMod val="60000"/>
                    <a:lumOff val="40000"/>
                  </a:schemeClr>
                </a:solidFill>
                <a:latin typeface="American Typewriter"/>
                <a:cs typeface="American Typewriter"/>
              </a:rPr>
              <a:t>TO </a:t>
            </a:r>
            <a:endParaRPr lang="en-US" sz="6000" b="1" dirty="0">
              <a:solidFill>
                <a:schemeClr val="accent2">
                  <a:lumMod val="60000"/>
                  <a:lumOff val="40000"/>
                </a:schemeClr>
              </a:solidFill>
              <a:latin typeface="American Typewriter"/>
              <a:cs typeface="American Typewriter"/>
            </a:endParaRPr>
          </a:p>
          <a:p>
            <a:pPr marL="0" indent="0" algn="ctr">
              <a:buNone/>
            </a:pPr>
            <a:r>
              <a:rPr lang="en-US" sz="9600" b="1" dirty="0" err="1" smtClean="0">
                <a:solidFill>
                  <a:srgbClr val="660066"/>
                </a:solidFill>
                <a:latin typeface="American Typewriter"/>
                <a:cs typeface="American Typewriter"/>
              </a:rPr>
              <a:t>C</a:t>
            </a:r>
            <a:r>
              <a:rPr lang="en-US" sz="9600" b="1" dirty="0" err="1" smtClean="0">
                <a:solidFill>
                  <a:srgbClr val="FFFF00"/>
                </a:solidFill>
                <a:latin typeface="American Typewriter"/>
                <a:cs typeface="American Typewriter"/>
              </a:rPr>
              <a:t>R</a:t>
            </a:r>
            <a:r>
              <a:rPr lang="en-US" sz="9600" b="1" dirty="0" err="1" smtClean="0">
                <a:solidFill>
                  <a:schemeClr val="accent5"/>
                </a:solidFill>
                <a:latin typeface="American Typewriter"/>
                <a:cs typeface="American Typewriter"/>
              </a:rPr>
              <a:t>E</a:t>
            </a:r>
            <a:r>
              <a:rPr lang="en-US" sz="9600" b="1" dirty="0" err="1" smtClean="0">
                <a:solidFill>
                  <a:srgbClr val="008000"/>
                </a:solidFill>
                <a:latin typeface="American Typewriter"/>
                <a:cs typeface="American Typewriter"/>
              </a:rPr>
              <a:t>A</a:t>
            </a:r>
            <a:r>
              <a:rPr lang="en-US" sz="9600" b="1" dirty="0" err="1" smtClean="0">
                <a:solidFill>
                  <a:srgbClr val="CCFFCC"/>
                </a:solidFill>
                <a:latin typeface="American Typewriter"/>
                <a:cs typeface="American Typewriter"/>
              </a:rPr>
              <a:t>t</a:t>
            </a:r>
            <a:r>
              <a:rPr lang="en-US" sz="9600" b="1" dirty="0" err="1" smtClean="0">
                <a:solidFill>
                  <a:srgbClr val="FF6600"/>
                </a:solidFill>
                <a:latin typeface="American Typewriter"/>
                <a:cs typeface="American Typewriter"/>
              </a:rPr>
              <a:t>E</a:t>
            </a:r>
            <a:r>
              <a:rPr lang="en-US" sz="9600" b="1" dirty="0" smtClean="0">
                <a:latin typeface="American Typewriter"/>
                <a:cs typeface="American Typewriter"/>
              </a:rPr>
              <a:t> </a:t>
            </a:r>
            <a:r>
              <a:rPr lang="en-US" sz="9600" b="1" dirty="0" smtClean="0">
                <a:solidFill>
                  <a:srgbClr val="000000"/>
                </a:solidFill>
                <a:latin typeface="American Typewriter"/>
                <a:cs typeface="American Typewriter"/>
              </a:rPr>
              <a:t>?</a:t>
            </a:r>
            <a:endParaRPr lang="en-US" sz="9600" b="1" dirty="0">
              <a:solidFill>
                <a:srgbClr val="000000"/>
              </a:solidFill>
              <a:latin typeface="American Typewriter"/>
              <a:cs typeface="American Typewriter"/>
            </a:endParaRPr>
          </a:p>
        </p:txBody>
      </p:sp>
    </p:spTree>
    <p:extLst>
      <p:ext uri="{BB962C8B-B14F-4D97-AF65-F5344CB8AC3E}">
        <p14:creationId xmlns:p14="http://schemas.microsoft.com/office/powerpoint/2010/main" val="298659713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0"/>
          </p:nvPr>
        </p:nvSpPr>
        <p:spPr/>
        <p:txBody>
          <a:bodyPr>
            <a:normAutofit/>
          </a:bodyPr>
          <a:lstStyle/>
          <a:p>
            <a:pPr marL="0" indent="0">
              <a:buNone/>
            </a:pPr>
            <a:r>
              <a:rPr lang="en-US" sz="9600" b="1" dirty="0" smtClean="0">
                <a:solidFill>
                  <a:srgbClr val="0000FF"/>
                </a:solidFill>
              </a:rPr>
              <a:t>   Can </a:t>
            </a:r>
            <a:r>
              <a:rPr lang="en-US" sz="9600" b="1" dirty="0">
                <a:solidFill>
                  <a:srgbClr val="0000FF"/>
                </a:solidFill>
              </a:rPr>
              <a:t>I Mod </a:t>
            </a:r>
            <a:r>
              <a:rPr lang="en-US" sz="9600" b="1" dirty="0" smtClean="0">
                <a:solidFill>
                  <a:srgbClr val="0000FF"/>
                </a:solidFill>
              </a:rPr>
              <a:t> </a:t>
            </a:r>
          </a:p>
          <a:p>
            <a:pPr marL="0" indent="0">
              <a:buNone/>
            </a:pPr>
            <a:r>
              <a:rPr lang="en-US" sz="9600" b="1" dirty="0">
                <a:solidFill>
                  <a:srgbClr val="0000FF"/>
                </a:solidFill>
              </a:rPr>
              <a:t> </a:t>
            </a:r>
            <a:r>
              <a:rPr lang="en-US" sz="9600" b="1" dirty="0" smtClean="0">
                <a:solidFill>
                  <a:srgbClr val="0000FF"/>
                </a:solidFill>
              </a:rPr>
              <a:t>      Yet</a:t>
            </a:r>
            <a:r>
              <a:rPr lang="en-US" sz="9600" b="1" dirty="0">
                <a:solidFill>
                  <a:srgbClr val="0000FF"/>
                </a:solidFill>
              </a:rPr>
              <a:t>?</a:t>
            </a:r>
          </a:p>
        </p:txBody>
      </p:sp>
    </p:spTree>
    <p:extLst>
      <p:ext uri="{BB962C8B-B14F-4D97-AF65-F5344CB8AC3E}">
        <p14:creationId xmlns:p14="http://schemas.microsoft.com/office/powerpoint/2010/main" val="326350313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6000"/>
          </a:xfrm>
        </p:spPr>
        <p:txBody>
          <a:bodyPr>
            <a:normAutofit/>
          </a:bodyPr>
          <a:lstStyle/>
          <a:p>
            <a:pPr algn="ctr"/>
            <a:r>
              <a:rPr lang="en-US" sz="4800" b="1" dirty="0" smtClean="0">
                <a:solidFill>
                  <a:srgbClr val="FFFF00"/>
                </a:solidFill>
              </a:rPr>
              <a:t>Case of the Year</a:t>
            </a:r>
            <a:r>
              <a:rPr lang="en-US" sz="4800" b="1" dirty="0" smtClean="0">
                <a:solidFill>
                  <a:srgbClr val="FF0000"/>
                </a:solidFill>
              </a:rPr>
              <a:t>?</a:t>
            </a:r>
            <a:endParaRPr lang="en-US" sz="4800" b="1" dirty="0">
              <a:solidFill>
                <a:srgbClr val="FF0000"/>
              </a:solidFill>
            </a:endParaRPr>
          </a:p>
        </p:txBody>
      </p:sp>
      <p:pic>
        <p:nvPicPr>
          <p:cNvPr id="5" name="Content Placeholder 4"/>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2762877" y="1016000"/>
            <a:ext cx="3618246" cy="4903788"/>
          </a:xfrm>
        </p:spPr>
      </p:pic>
    </p:spTree>
    <p:extLst>
      <p:ext uri="{BB962C8B-B14F-4D97-AF65-F5344CB8AC3E}">
        <p14:creationId xmlns:p14="http://schemas.microsoft.com/office/powerpoint/2010/main" val="78909753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1836782" y="263525"/>
            <a:ext cx="5470436" cy="5462588"/>
          </a:xfrm>
        </p:spPr>
      </p:pic>
    </p:spTree>
    <p:extLst>
      <p:ext uri="{BB962C8B-B14F-4D97-AF65-F5344CB8AC3E}">
        <p14:creationId xmlns:p14="http://schemas.microsoft.com/office/powerpoint/2010/main" val="137360261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a:ext>
            </a:extLst>
          </a:blip>
          <a:stretch>
            <a:fillRect/>
          </a:stretch>
        </p:blipFill>
        <p:spPr>
          <a:xfrm>
            <a:off x="421608" y="1319115"/>
            <a:ext cx="8295509" cy="3500857"/>
          </a:xfrm>
        </p:spPr>
      </p:pic>
    </p:spTree>
    <p:extLst>
      <p:ext uri="{BB962C8B-B14F-4D97-AF65-F5344CB8AC3E}">
        <p14:creationId xmlns:p14="http://schemas.microsoft.com/office/powerpoint/2010/main" val="68991144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1757796" y="190500"/>
            <a:ext cx="5628407" cy="5664200"/>
          </a:xfrm>
        </p:spPr>
      </p:pic>
    </p:spTree>
    <p:extLst>
      <p:ext uri="{BB962C8B-B14F-4D97-AF65-F5344CB8AC3E}">
        <p14:creationId xmlns:p14="http://schemas.microsoft.com/office/powerpoint/2010/main" val="150445496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2164706" y="285750"/>
            <a:ext cx="4814588" cy="5545138"/>
          </a:xfrm>
        </p:spPr>
      </p:pic>
    </p:spTree>
    <p:extLst>
      <p:ext uri="{BB962C8B-B14F-4D97-AF65-F5344CB8AC3E}">
        <p14:creationId xmlns:p14="http://schemas.microsoft.com/office/powerpoint/2010/main" val="90213697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r>
              <a:rPr lang="en-US" dirty="0" smtClean="0">
                <a:solidFill>
                  <a:srgbClr val="4BACC6"/>
                </a:solidFill>
              </a:rPr>
              <a:t> </a:t>
            </a:r>
            <a:r>
              <a:rPr lang="en-US" sz="6000" b="1" dirty="0" smtClean="0">
                <a:solidFill>
                  <a:srgbClr val="FFFF00"/>
                </a:solidFill>
                <a:latin typeface="Apple Chancery"/>
                <a:cs typeface="Apple Chancery"/>
              </a:rPr>
              <a:t>Next Class</a:t>
            </a:r>
            <a:endParaRPr lang="en-US" sz="6000" b="1" dirty="0">
              <a:solidFill>
                <a:srgbClr val="FFFF00"/>
              </a:solidFill>
              <a:latin typeface="Apple Chancery"/>
              <a:cs typeface="Apple Chancery"/>
            </a:endParaRPr>
          </a:p>
        </p:txBody>
      </p:sp>
      <p:sp>
        <p:nvSpPr>
          <p:cNvPr id="3" name="Content Placeholder 2"/>
          <p:cNvSpPr>
            <a:spLocks noGrp="1"/>
          </p:cNvSpPr>
          <p:nvPr>
            <p:ph sz="quarter" idx="10"/>
          </p:nvPr>
        </p:nvSpPr>
        <p:spPr/>
        <p:txBody>
          <a:bodyPr/>
          <a:lstStyle/>
          <a:p>
            <a:pPr marL="0" indent="0">
              <a:buNone/>
            </a:pPr>
            <a:r>
              <a:rPr lang="en-US" dirty="0" smtClean="0"/>
              <a:t>          </a:t>
            </a:r>
            <a:r>
              <a:rPr lang="en-US" b="1" dirty="0" smtClean="0">
                <a:solidFill>
                  <a:srgbClr val="4BACC6"/>
                </a:solidFill>
                <a:latin typeface="Arial"/>
                <a:cs typeface="Arial"/>
              </a:rPr>
              <a:t>We  now done Part A (meme # 1):</a:t>
            </a:r>
            <a:r>
              <a:rPr lang="en-US" b="1" dirty="0" smtClean="0">
                <a:solidFill>
                  <a:srgbClr val="FFFFFF"/>
                </a:solidFill>
                <a:latin typeface="Arial"/>
                <a:cs typeface="Arial"/>
              </a:rPr>
              <a:t> </a:t>
            </a:r>
            <a:r>
              <a:rPr lang="en-US" b="1" dirty="0" smtClean="0">
                <a:solidFill>
                  <a:schemeClr val="accent5"/>
                </a:solidFill>
                <a:latin typeface="Arial"/>
                <a:cs typeface="Arial"/>
              </a:rPr>
              <a:t>“Creating”</a:t>
            </a:r>
          </a:p>
          <a:p>
            <a:pPr marL="0" indent="0">
              <a:buNone/>
            </a:pPr>
            <a:endParaRPr lang="en-US" b="1" dirty="0" smtClean="0">
              <a:solidFill>
                <a:srgbClr val="FFFFFF"/>
              </a:solidFill>
              <a:latin typeface="Arial"/>
              <a:cs typeface="Arial"/>
            </a:endParaRPr>
          </a:p>
          <a:p>
            <a:pPr marL="0" indent="0">
              <a:buNone/>
            </a:pPr>
            <a:r>
              <a:rPr lang="en-US" b="1" dirty="0" smtClean="0">
                <a:solidFill>
                  <a:srgbClr val="FFFFFF"/>
                </a:solidFill>
                <a:latin typeface="Arial"/>
                <a:cs typeface="Arial"/>
              </a:rPr>
              <a:t>                 Entering into (drumroll please…) </a:t>
            </a:r>
          </a:p>
          <a:p>
            <a:pPr marL="0" indent="0">
              <a:buNone/>
            </a:pPr>
            <a:r>
              <a:rPr lang="en-US" b="1" dirty="0" smtClean="0">
                <a:solidFill>
                  <a:srgbClr val="FFFFFF"/>
                </a:solidFill>
                <a:latin typeface="Arial"/>
                <a:cs typeface="Arial"/>
              </a:rPr>
              <a:t>                  Part B (meme#2) of the course:</a:t>
            </a:r>
          </a:p>
          <a:p>
            <a:pPr marL="0" indent="0">
              <a:buNone/>
            </a:pPr>
            <a:endParaRPr lang="en-US" dirty="0"/>
          </a:p>
          <a:p>
            <a:pPr marL="0" indent="0">
              <a:buNone/>
            </a:pPr>
            <a:r>
              <a:rPr lang="en-US" dirty="0" smtClean="0">
                <a:solidFill>
                  <a:srgbClr val="9BBB59"/>
                </a:solidFill>
              </a:rPr>
              <a:t>&gt;&gt;&gt;&gt;&gt;&gt;&gt;&gt;&gt;&gt;&gt;&gt;&gt;&gt;&gt;</a:t>
            </a:r>
            <a:r>
              <a:rPr lang="en-US" sz="3200" b="1" dirty="0" smtClean="0">
                <a:solidFill>
                  <a:srgbClr val="4BACC6"/>
                </a:solidFill>
                <a:latin typeface="Abadi MT Condensed Extra Bold"/>
                <a:cs typeface="Abadi MT Condensed Extra Bold"/>
              </a:rPr>
              <a:t>“CONNECTING”</a:t>
            </a:r>
            <a:r>
              <a:rPr lang="en-US" dirty="0" smtClean="0">
                <a:solidFill>
                  <a:srgbClr val="FFFF00"/>
                </a:solidFill>
              </a:rPr>
              <a:t>&gt;&gt;&gt;&gt;&gt;&gt;&gt;&gt;&gt;&gt;&gt;&gt;&gt;&gt;&gt;&gt;&gt;</a:t>
            </a:r>
          </a:p>
          <a:p>
            <a:pPr marL="0" indent="0">
              <a:buNone/>
            </a:pPr>
            <a:r>
              <a:rPr lang="en-US" dirty="0" smtClean="0"/>
              <a:t>                 </a:t>
            </a:r>
            <a:r>
              <a:rPr lang="en-US" dirty="0"/>
              <a:t> </a:t>
            </a:r>
            <a:endParaRPr lang="en-US" dirty="0" smtClean="0"/>
          </a:p>
          <a:p>
            <a:pPr marL="0" indent="0">
              <a:buNone/>
            </a:pPr>
            <a:r>
              <a:rPr lang="en-US" dirty="0"/>
              <a:t> </a:t>
            </a:r>
            <a:r>
              <a:rPr lang="en-US" dirty="0" smtClean="0"/>
              <a:t>         </a:t>
            </a:r>
            <a:r>
              <a:rPr lang="en-US" dirty="0" smtClean="0">
                <a:solidFill>
                  <a:schemeClr val="bg1"/>
                </a:solidFill>
                <a:latin typeface="+mn-lt"/>
              </a:rPr>
              <a:t>     </a:t>
            </a:r>
            <a:r>
              <a:rPr lang="en-US" b="1" dirty="0" smtClean="0">
                <a:solidFill>
                  <a:schemeClr val="bg1"/>
                </a:solidFill>
                <a:latin typeface="+mn-lt"/>
              </a:rPr>
              <a:t>Talk: </a:t>
            </a:r>
            <a:r>
              <a:rPr lang="en-CA" b="1" i="1" u="sng" dirty="0" smtClean="0">
                <a:solidFill>
                  <a:schemeClr val="bg1"/>
                </a:solidFill>
                <a:latin typeface="+mn-lt"/>
              </a:rPr>
              <a:t>Creators</a:t>
            </a:r>
            <a:r>
              <a:rPr lang="en-CA" b="1" i="1" u="sng" dirty="0">
                <a:solidFill>
                  <a:schemeClr val="bg1"/>
                </a:solidFill>
                <a:latin typeface="+mn-lt"/>
              </a:rPr>
              <a:t>, Consumers &amp; </a:t>
            </a:r>
            <a:r>
              <a:rPr lang="en-CA" b="1" i="1" u="sng" dirty="0" smtClean="0">
                <a:solidFill>
                  <a:schemeClr val="bg1"/>
                </a:solidFill>
                <a:latin typeface="+mn-lt"/>
              </a:rPr>
              <a:t>Users</a:t>
            </a:r>
            <a:r>
              <a:rPr lang="en-CA" b="1" dirty="0" smtClean="0">
                <a:solidFill>
                  <a:schemeClr val="bg1"/>
                </a:solidFill>
                <a:latin typeface="+mn-lt"/>
              </a:rPr>
              <a:t> </a:t>
            </a:r>
          </a:p>
          <a:p>
            <a:pPr marL="0" indent="0">
              <a:buNone/>
            </a:pPr>
            <a:r>
              <a:rPr lang="en-CA" b="1" dirty="0" smtClean="0">
                <a:solidFill>
                  <a:schemeClr val="bg1"/>
                </a:solidFill>
                <a:latin typeface="+mn-lt"/>
              </a:rPr>
              <a:t>            (sub-nom: </a:t>
            </a:r>
            <a:r>
              <a:rPr lang="en-CA" b="1" dirty="0" smtClean="0">
                <a:solidFill>
                  <a:schemeClr val="accent3"/>
                </a:solidFill>
                <a:latin typeface="+mn-lt"/>
              </a:rPr>
              <a:t>intro to contractual conundrums</a:t>
            </a:r>
            <a:r>
              <a:rPr lang="en-CA" b="1" dirty="0" smtClean="0">
                <a:solidFill>
                  <a:schemeClr val="bg1"/>
                </a:solidFill>
                <a:latin typeface="+mn-lt"/>
              </a:rPr>
              <a:t>)</a:t>
            </a:r>
            <a:endParaRPr lang="en-CA" b="1" dirty="0">
              <a:solidFill>
                <a:schemeClr val="bg1"/>
              </a:solidFill>
              <a:latin typeface="+mn-lt"/>
            </a:endParaRPr>
          </a:p>
          <a:p>
            <a:pPr marL="0" indent="0">
              <a:buNone/>
            </a:pPr>
            <a:endParaRPr lang="en-US" dirty="0" smtClean="0"/>
          </a:p>
          <a:p>
            <a:pPr marL="0" indent="0">
              <a:buNone/>
            </a:pPr>
            <a:r>
              <a:rPr lang="en-US" dirty="0"/>
              <a:t> </a:t>
            </a:r>
            <a:r>
              <a:rPr lang="en-US" dirty="0" smtClean="0"/>
              <a:t>  </a:t>
            </a:r>
            <a:endParaRPr lang="en-US" dirty="0"/>
          </a:p>
        </p:txBody>
      </p:sp>
    </p:spTree>
    <p:extLst>
      <p:ext uri="{BB962C8B-B14F-4D97-AF65-F5344CB8AC3E}">
        <p14:creationId xmlns:p14="http://schemas.microsoft.com/office/powerpoint/2010/main" val="75089286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r>
              <a:rPr lang="en-US" sz="4800" b="1" dirty="0" smtClean="0">
                <a:solidFill>
                  <a:srgbClr val="FFFF00"/>
                </a:solidFill>
                <a:latin typeface="+mn-lt"/>
                <a:cs typeface="Times New Roman"/>
              </a:rPr>
              <a:t>  Always </a:t>
            </a:r>
            <a:r>
              <a:rPr lang="en-US" sz="4800" b="1" dirty="0">
                <a:solidFill>
                  <a:srgbClr val="FFFF00"/>
                </a:solidFill>
                <a:latin typeface="+mn-lt"/>
                <a:cs typeface="Times New Roman"/>
              </a:rPr>
              <a:t>include a cat </a:t>
            </a:r>
            <a:r>
              <a:rPr lang="en-US" sz="4800" b="1" dirty="0" smtClean="0">
                <a:solidFill>
                  <a:srgbClr val="FFFF00"/>
                </a:solidFill>
                <a:latin typeface="+mn-lt"/>
                <a:cs typeface="Times New Roman"/>
              </a:rPr>
              <a:t>picture</a:t>
            </a:r>
            <a:endParaRPr lang="en-US" sz="4800" b="1" dirty="0">
              <a:solidFill>
                <a:srgbClr val="FFFF00"/>
              </a:solidFill>
              <a:latin typeface="+mn-lt"/>
              <a:cs typeface="Times New Roman"/>
            </a:endParaRP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smtClean="0">
                <a:solidFill>
                  <a:schemeClr val="bg1"/>
                </a:solidFill>
                <a:latin typeface="+mn-lt"/>
                <a:cs typeface="Times New Roman"/>
              </a:rPr>
              <a:t>          </a:t>
            </a:r>
            <a:endParaRPr lang="en-US" sz="3200" dirty="0" smtClean="0">
              <a:solidFill>
                <a:schemeClr val="bg1"/>
              </a:solidFill>
              <a:latin typeface="+mn-lt"/>
              <a:cs typeface="Times New Roman"/>
            </a:endParaRPr>
          </a:p>
          <a:p>
            <a:pPr marL="0" indent="0">
              <a:buNone/>
            </a:pPr>
            <a:r>
              <a:rPr lang="en-US" dirty="0" smtClean="0"/>
              <a:t> </a:t>
            </a:r>
            <a:endParaRPr lang="en-US" dirty="0"/>
          </a:p>
        </p:txBody>
      </p:sp>
      <p:pic>
        <p:nvPicPr>
          <p:cNvPr id="6" name="Content Placeholder 3" descr="cat-1382015906Wuw.jpg"/>
          <p:cNvPicPr>
            <a:picLocks noChangeAspect="1"/>
          </p:cNvPicPr>
          <p:nvPr/>
        </p:nvPicPr>
        <p:blipFill rotWithShape="1">
          <a:blip r:embed="rId2" cstate="screen">
            <a:extLst>
              <a:ext uri="{28A0092B-C50C-407E-A947-70E740481C1C}">
                <a14:useLocalDpi xmlns:a14="http://schemas.microsoft.com/office/drawing/2010/main"/>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142301232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latin typeface="Arial"/>
                <a:cs typeface="Arial"/>
              </a:rPr>
              <a:t>Our Academic Partners</a:t>
            </a:r>
            <a:endParaRPr lang="en-US" b="1" dirty="0">
              <a:solidFill>
                <a:srgbClr val="FFFF00"/>
              </a:solidFill>
              <a:latin typeface="Arial"/>
              <a:cs typeface="Arial"/>
            </a:endParaRPr>
          </a:p>
        </p:txBody>
      </p:sp>
      <p:pic>
        <p:nvPicPr>
          <p:cNvPr id="10" name="Picture 9"/>
          <p:cNvPicPr>
            <a:picLocks noChangeAspect="1"/>
          </p:cNvPicPr>
          <p:nvPr/>
        </p:nvPicPr>
        <p:blipFill>
          <a:blip r:embed="rId2"/>
          <a:stretch>
            <a:fillRect/>
          </a:stretch>
        </p:blipFill>
        <p:spPr>
          <a:xfrm>
            <a:off x="1280391" y="2771403"/>
            <a:ext cx="6570518" cy="980674"/>
          </a:xfrm>
          <a:prstGeom prst="rect">
            <a:avLst/>
          </a:prstGeom>
        </p:spPr>
      </p:pic>
    </p:spTree>
    <p:extLst>
      <p:ext uri="{BB962C8B-B14F-4D97-AF65-F5344CB8AC3E}">
        <p14:creationId xmlns:p14="http://schemas.microsoft.com/office/powerpoint/2010/main" val="32933492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0182"/>
            <a:ext cx="8686800" cy="1016000"/>
          </a:xfrm>
        </p:spPr>
        <p:txBody>
          <a:bodyPr>
            <a:noAutofit/>
          </a:bodyPr>
          <a:lstStyle/>
          <a:p>
            <a:r>
              <a:rPr lang="en-US" sz="6000" b="1" dirty="0" smtClean="0">
                <a:solidFill>
                  <a:srgbClr val="FFFF00"/>
                </a:solidFill>
                <a:latin typeface="+mn-lt"/>
              </a:rPr>
              <a:t>Restating a concept:</a:t>
            </a:r>
            <a:endParaRPr lang="en-US" sz="6000" b="1" dirty="0">
              <a:solidFill>
                <a:srgbClr val="FFFF00"/>
              </a:solidFill>
              <a:latin typeface="+mn-lt"/>
            </a:endParaRPr>
          </a:p>
        </p:txBody>
      </p:sp>
      <p:sp>
        <p:nvSpPr>
          <p:cNvPr id="3" name="Content Placeholder 2"/>
          <p:cNvSpPr>
            <a:spLocks noGrp="1"/>
          </p:cNvSpPr>
          <p:nvPr>
            <p:ph sz="quarter" idx="10"/>
          </p:nvPr>
        </p:nvSpPr>
        <p:spPr>
          <a:xfrm>
            <a:off x="457199" y="1323086"/>
            <a:ext cx="8521427" cy="4921883"/>
          </a:xfrm>
        </p:spPr>
        <p:txBody>
          <a:bodyPr>
            <a:normAutofit lnSpcReduction="10000"/>
          </a:bodyPr>
          <a:lstStyle/>
          <a:p>
            <a:pPr marL="0" indent="0">
              <a:lnSpc>
                <a:spcPct val="100000"/>
              </a:lnSpc>
              <a:buNone/>
            </a:pPr>
            <a:r>
              <a:rPr lang="en-US" sz="5400" b="1" dirty="0" smtClean="0">
                <a:solidFill>
                  <a:srgbClr val="FFFFFF"/>
                </a:solidFill>
                <a:latin typeface="Apple Chancery"/>
                <a:cs typeface="Apple Chancery"/>
              </a:rPr>
              <a:t>“What </a:t>
            </a:r>
            <a:r>
              <a:rPr lang="en-US" sz="5400" b="1" dirty="0">
                <a:solidFill>
                  <a:srgbClr val="FFFFFF"/>
                </a:solidFill>
                <a:latin typeface="Apple Chancery"/>
                <a:cs typeface="Apple Chancery"/>
              </a:rPr>
              <a:t>is perhaps most interesting about “</a:t>
            </a:r>
            <a:r>
              <a:rPr lang="en-US" sz="5400" b="1" dirty="0">
                <a:solidFill>
                  <a:srgbClr val="FF0000"/>
                </a:solidFill>
                <a:latin typeface="Apple Chancery"/>
                <a:cs typeface="Apple Chancery"/>
              </a:rPr>
              <a:t>m</a:t>
            </a:r>
            <a:r>
              <a:rPr lang="en-US" sz="5400" b="1" dirty="0">
                <a:solidFill>
                  <a:srgbClr val="008000"/>
                </a:solidFill>
                <a:latin typeface="Apple Chancery"/>
                <a:cs typeface="Apple Chancery"/>
              </a:rPr>
              <a:t>o</a:t>
            </a:r>
            <a:r>
              <a:rPr lang="en-US" sz="5400" b="1" dirty="0">
                <a:solidFill>
                  <a:schemeClr val="tx2">
                    <a:lumMod val="60000"/>
                    <a:lumOff val="40000"/>
                  </a:schemeClr>
                </a:solidFill>
                <a:latin typeface="Apple Chancery"/>
                <a:cs typeface="Apple Chancery"/>
              </a:rPr>
              <a:t>r</a:t>
            </a:r>
            <a:r>
              <a:rPr lang="en-US" sz="5400" b="1" dirty="0">
                <a:solidFill>
                  <a:srgbClr val="FF6600"/>
                </a:solidFill>
                <a:latin typeface="Apple Chancery"/>
                <a:cs typeface="Apple Chancery"/>
              </a:rPr>
              <a:t>a</a:t>
            </a:r>
            <a:r>
              <a:rPr lang="en-US" sz="5400" b="1" dirty="0">
                <a:solidFill>
                  <a:schemeClr val="accent4">
                    <a:lumMod val="60000"/>
                    <a:lumOff val="40000"/>
                  </a:schemeClr>
                </a:solidFill>
                <a:latin typeface="Apple Chancery"/>
                <a:cs typeface="Apple Chancery"/>
              </a:rPr>
              <a:t>l </a:t>
            </a:r>
            <a:r>
              <a:rPr lang="en-US" sz="5400" b="1" dirty="0">
                <a:solidFill>
                  <a:srgbClr val="FFFFFF"/>
                </a:solidFill>
                <a:latin typeface="Apple Chancery"/>
                <a:cs typeface="Apple Chancery"/>
              </a:rPr>
              <a:t>rights” is that it is the </a:t>
            </a:r>
            <a:r>
              <a:rPr lang="en-US" sz="5400" b="1" dirty="0">
                <a:solidFill>
                  <a:srgbClr val="FFFF00"/>
                </a:solidFill>
                <a:latin typeface="Apple Chancery"/>
                <a:cs typeface="Apple Chancery"/>
              </a:rPr>
              <a:t>(</a:t>
            </a:r>
            <a:r>
              <a:rPr lang="en-US" sz="5400" b="1" dirty="0">
                <a:solidFill>
                  <a:srgbClr val="FF0000"/>
                </a:solidFill>
                <a:latin typeface="Apple Chancery"/>
                <a:cs typeface="Apple Chancery"/>
              </a:rPr>
              <a:t>only</a:t>
            </a:r>
            <a:r>
              <a:rPr lang="en-US" sz="5400" b="1" dirty="0">
                <a:solidFill>
                  <a:srgbClr val="FFFF00"/>
                </a:solidFill>
                <a:latin typeface="Apple Chancery"/>
                <a:cs typeface="Apple Chancery"/>
              </a:rPr>
              <a:t>) legal concept </a:t>
            </a:r>
            <a:r>
              <a:rPr lang="en-US" sz="5400" b="1" dirty="0" err="1" smtClean="0">
                <a:solidFill>
                  <a:srgbClr val="FFFF00"/>
                </a:solidFill>
                <a:latin typeface="Apple Chancery"/>
                <a:cs typeface="Apple Chancery"/>
              </a:rPr>
              <a:t>thaT</a:t>
            </a:r>
            <a:r>
              <a:rPr lang="en-US" sz="5400" b="1" dirty="0" smtClean="0">
                <a:solidFill>
                  <a:srgbClr val="FFFF00"/>
                </a:solidFill>
                <a:latin typeface="Apple Chancery"/>
                <a:cs typeface="Apple Chancery"/>
              </a:rPr>
              <a:t> directly incorporates the process of Creativity.</a:t>
            </a:r>
            <a:r>
              <a:rPr lang="en-US" sz="5400" b="1" dirty="0" smtClean="0">
                <a:solidFill>
                  <a:schemeClr val="bg1"/>
                </a:solidFill>
                <a:latin typeface="Apple Chancery"/>
                <a:cs typeface="Apple Chancery"/>
              </a:rPr>
              <a:t>”</a:t>
            </a:r>
            <a:endParaRPr lang="en-US" sz="5400" dirty="0">
              <a:solidFill>
                <a:schemeClr val="bg1"/>
              </a:solidFill>
              <a:latin typeface="Apple Chancery"/>
              <a:cs typeface="Apple Chancery"/>
            </a:endParaRPr>
          </a:p>
        </p:txBody>
      </p:sp>
    </p:spTree>
    <p:extLst>
      <p:ext uri="{BB962C8B-B14F-4D97-AF65-F5344CB8AC3E}">
        <p14:creationId xmlns:p14="http://schemas.microsoft.com/office/powerpoint/2010/main" val="2691514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FFFF00"/>
                </a:solidFill>
                <a:latin typeface="+mn-lt"/>
              </a:rPr>
              <a:t>                 Pause…</a:t>
            </a:r>
            <a:endParaRPr lang="en-US" sz="4800" b="1" dirty="0">
              <a:solidFill>
                <a:srgbClr val="FFFF00"/>
              </a:solidFill>
              <a:latin typeface="+mn-lt"/>
            </a:endParaRPr>
          </a:p>
        </p:txBody>
      </p:sp>
      <p:pic>
        <p:nvPicPr>
          <p:cNvPr id="4" name="Content Placeholder 3" descr="imgres-2.jp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536" r="-534" b="-3218"/>
          <a:stretch/>
        </p:blipFill>
        <p:spPr>
          <a:xfrm>
            <a:off x="2389909" y="1408133"/>
            <a:ext cx="4364182" cy="4456957"/>
          </a:xfrm>
        </p:spPr>
      </p:pic>
    </p:spTree>
    <p:extLst>
      <p:ext uri="{BB962C8B-B14F-4D97-AF65-F5344CB8AC3E}">
        <p14:creationId xmlns:p14="http://schemas.microsoft.com/office/powerpoint/2010/main" val="32693234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8942"/>
            <a:ext cx="8686800" cy="859590"/>
          </a:xfrm>
        </p:spPr>
        <p:txBody>
          <a:bodyPr>
            <a:normAutofit fontScale="90000"/>
          </a:bodyPr>
          <a:lstStyle/>
          <a:p>
            <a:pPr fontAlgn="b"/>
            <a:r>
              <a:rPr lang="en-CA" b="1" dirty="0" smtClean="0"/>
              <a:t/>
            </a:r>
            <a:br>
              <a:rPr lang="en-CA" b="1" dirty="0" smtClean="0"/>
            </a:br>
            <a:r>
              <a:rPr lang="en-CA" b="1" dirty="0" smtClean="0"/>
              <a:t> </a:t>
            </a:r>
            <a:r>
              <a:rPr lang="en-CA" sz="4400" b="1" dirty="0" smtClean="0">
                <a:solidFill>
                  <a:srgbClr val="FFFF00"/>
                </a:solidFill>
                <a:latin typeface="+mn-lt"/>
              </a:rPr>
              <a:t>Copyright Act</a:t>
            </a:r>
            <a:r>
              <a:rPr lang="en-CA" sz="4400" dirty="0">
                <a:solidFill>
                  <a:srgbClr val="FFFF00"/>
                </a:solidFill>
                <a:latin typeface="+mn-lt"/>
              </a:rPr>
              <a:t> </a:t>
            </a:r>
            <a:r>
              <a:rPr lang="en-CA" sz="4400" b="1" dirty="0" smtClean="0">
                <a:solidFill>
                  <a:srgbClr val="FF0000"/>
                </a:solidFill>
                <a:latin typeface="+mn-lt"/>
              </a:rPr>
              <a:t>R.S.C</a:t>
            </a:r>
            <a:r>
              <a:rPr lang="en-CA" sz="4400" b="1" dirty="0">
                <a:solidFill>
                  <a:srgbClr val="FF0000"/>
                </a:solidFill>
                <a:latin typeface="+mn-lt"/>
              </a:rPr>
              <a:t>., 1985, c. C-42</a:t>
            </a:r>
            <a:r>
              <a:rPr lang="en-CA" sz="4400" dirty="0">
                <a:solidFill>
                  <a:srgbClr val="FF0000"/>
                </a:solidFill>
                <a:latin typeface="+mn-lt"/>
              </a:rPr>
              <a:t/>
            </a:r>
            <a:br>
              <a:rPr lang="en-CA" sz="4400" dirty="0">
                <a:solidFill>
                  <a:srgbClr val="FF0000"/>
                </a:solidFill>
                <a:latin typeface="+mn-lt"/>
              </a:rPr>
            </a:br>
            <a:endParaRPr lang="en-US" sz="4400" dirty="0">
              <a:solidFill>
                <a:srgbClr val="FF0000"/>
              </a:solidFill>
              <a:latin typeface="+mn-lt"/>
            </a:endParaRPr>
          </a:p>
        </p:txBody>
      </p:sp>
      <p:sp>
        <p:nvSpPr>
          <p:cNvPr id="3" name="Content Placeholder 2"/>
          <p:cNvSpPr>
            <a:spLocks noGrp="1"/>
          </p:cNvSpPr>
          <p:nvPr>
            <p:ph sz="quarter" idx="10"/>
          </p:nvPr>
        </p:nvSpPr>
        <p:spPr>
          <a:xfrm>
            <a:off x="263569" y="958533"/>
            <a:ext cx="8733672" cy="5247964"/>
          </a:xfrm>
        </p:spPr>
        <p:txBody>
          <a:bodyPr>
            <a:normAutofit fontScale="92500" lnSpcReduction="10000"/>
          </a:bodyPr>
          <a:lstStyle/>
          <a:p>
            <a:pPr>
              <a:lnSpc>
                <a:spcPct val="110000"/>
              </a:lnSpc>
            </a:pPr>
            <a:r>
              <a:rPr lang="en-CA" dirty="0" smtClean="0">
                <a:solidFill>
                  <a:schemeClr val="bg1"/>
                </a:solidFill>
              </a:rPr>
              <a:t>S. 2:</a:t>
            </a:r>
            <a:r>
              <a:rPr lang="en-CA" dirty="0">
                <a:solidFill>
                  <a:schemeClr val="bg1"/>
                </a:solidFill>
              </a:rPr>
              <a:t> </a:t>
            </a:r>
            <a:r>
              <a:rPr lang="en-CA" dirty="0" smtClean="0">
                <a:solidFill>
                  <a:srgbClr val="FFFF00"/>
                </a:solidFill>
              </a:rPr>
              <a:t>“</a:t>
            </a:r>
            <a:r>
              <a:rPr lang="en-CA" dirty="0">
                <a:solidFill>
                  <a:srgbClr val="FFFF00"/>
                </a:solidFill>
              </a:rPr>
              <a:t>artistic work”</a:t>
            </a:r>
            <a:r>
              <a:rPr lang="en-CA" dirty="0">
                <a:solidFill>
                  <a:schemeClr val="bg1"/>
                </a:solidFill>
              </a:rPr>
              <a:t> includes </a:t>
            </a:r>
            <a:r>
              <a:rPr lang="en-CA" dirty="0">
                <a:solidFill>
                  <a:srgbClr val="FFFF00"/>
                </a:solidFill>
              </a:rPr>
              <a:t>paintings, drawings,</a:t>
            </a:r>
            <a:r>
              <a:rPr lang="en-CA" dirty="0">
                <a:solidFill>
                  <a:schemeClr val="bg1"/>
                </a:solidFill>
              </a:rPr>
              <a:t> maps, charts, plans, </a:t>
            </a:r>
            <a:r>
              <a:rPr lang="en-CA" dirty="0">
                <a:solidFill>
                  <a:srgbClr val="FFFF00"/>
                </a:solidFill>
              </a:rPr>
              <a:t>photographs,</a:t>
            </a:r>
            <a:r>
              <a:rPr lang="en-CA" dirty="0">
                <a:solidFill>
                  <a:schemeClr val="bg1"/>
                </a:solidFill>
              </a:rPr>
              <a:t> engravings, sculptures, </a:t>
            </a:r>
            <a:r>
              <a:rPr lang="en-CA" dirty="0">
                <a:solidFill>
                  <a:srgbClr val="FFFF00"/>
                </a:solidFill>
              </a:rPr>
              <a:t>works of artistic craftsmanship, </a:t>
            </a:r>
            <a:r>
              <a:rPr lang="en-CA" dirty="0">
                <a:solidFill>
                  <a:schemeClr val="bg1"/>
                </a:solidFill>
              </a:rPr>
              <a:t>architectural works, and compilations of artistic works</a:t>
            </a:r>
            <a:r>
              <a:rPr lang="en-CA" dirty="0" smtClean="0">
                <a:solidFill>
                  <a:schemeClr val="bg1"/>
                </a:solidFill>
              </a:rPr>
              <a:t>;</a:t>
            </a:r>
          </a:p>
          <a:p>
            <a:pPr>
              <a:lnSpc>
                <a:spcPct val="110000"/>
              </a:lnSpc>
            </a:pPr>
            <a:r>
              <a:rPr lang="en-CA" dirty="0">
                <a:solidFill>
                  <a:srgbClr val="FFFF00"/>
                </a:solidFill>
              </a:rPr>
              <a:t>“dramatic work”</a:t>
            </a:r>
            <a:r>
              <a:rPr lang="en-CA" dirty="0">
                <a:solidFill>
                  <a:schemeClr val="bg1"/>
                </a:solidFill>
              </a:rPr>
              <a:t> </a:t>
            </a:r>
            <a:r>
              <a:rPr lang="en-CA" dirty="0" smtClean="0">
                <a:solidFill>
                  <a:schemeClr val="bg1"/>
                </a:solidFill>
              </a:rPr>
              <a:t>includes (</a:t>
            </a:r>
            <a:r>
              <a:rPr lang="en-CA" i="1" dirty="0">
                <a:solidFill>
                  <a:schemeClr val="bg1"/>
                </a:solidFill>
              </a:rPr>
              <a:t>a</a:t>
            </a:r>
            <a:r>
              <a:rPr lang="en-CA" dirty="0">
                <a:solidFill>
                  <a:schemeClr val="bg1"/>
                </a:solidFill>
              </a:rPr>
              <a:t>) any piece for recitation, choreographic work or mime, the scenic arrangement or acting form of which is fixed in writing or </a:t>
            </a:r>
            <a:r>
              <a:rPr lang="en-CA" dirty="0" smtClean="0">
                <a:solidFill>
                  <a:schemeClr val="bg1"/>
                </a:solidFill>
              </a:rPr>
              <a:t>otherwise</a:t>
            </a:r>
            <a:r>
              <a:rPr lang="en-CA" dirty="0">
                <a:solidFill>
                  <a:schemeClr val="bg1"/>
                </a:solidFill>
              </a:rPr>
              <a:t> </a:t>
            </a:r>
            <a:r>
              <a:rPr lang="en-CA" dirty="0" smtClean="0">
                <a:solidFill>
                  <a:schemeClr val="bg1"/>
                </a:solidFill>
              </a:rPr>
              <a:t>(</a:t>
            </a:r>
            <a:r>
              <a:rPr lang="en-CA" i="1" dirty="0">
                <a:solidFill>
                  <a:schemeClr val="bg1"/>
                </a:solidFill>
              </a:rPr>
              <a:t>b</a:t>
            </a:r>
            <a:r>
              <a:rPr lang="en-CA" dirty="0">
                <a:solidFill>
                  <a:schemeClr val="bg1"/>
                </a:solidFill>
              </a:rPr>
              <a:t>) any </a:t>
            </a:r>
            <a:r>
              <a:rPr lang="en-CA" dirty="0">
                <a:solidFill>
                  <a:srgbClr val="FFFF00"/>
                </a:solidFill>
              </a:rPr>
              <a:t>cinematographic work, </a:t>
            </a:r>
            <a:r>
              <a:rPr lang="en-CA" dirty="0" smtClean="0">
                <a:solidFill>
                  <a:schemeClr val="bg1"/>
                </a:solidFill>
              </a:rPr>
              <a:t>and (</a:t>
            </a:r>
            <a:r>
              <a:rPr lang="en-CA" i="1" dirty="0">
                <a:solidFill>
                  <a:schemeClr val="bg1"/>
                </a:solidFill>
              </a:rPr>
              <a:t>c</a:t>
            </a:r>
            <a:r>
              <a:rPr lang="en-CA" dirty="0">
                <a:solidFill>
                  <a:schemeClr val="bg1"/>
                </a:solidFill>
              </a:rPr>
              <a:t>) any </a:t>
            </a:r>
            <a:r>
              <a:rPr lang="en-CA" dirty="0">
                <a:solidFill>
                  <a:srgbClr val="FFFF00"/>
                </a:solidFill>
              </a:rPr>
              <a:t>compilation of dramatic works;</a:t>
            </a:r>
          </a:p>
          <a:p>
            <a:pPr>
              <a:lnSpc>
                <a:spcPct val="110000"/>
              </a:lnSpc>
            </a:pPr>
            <a:r>
              <a:rPr lang="en-US" dirty="0">
                <a:solidFill>
                  <a:schemeClr val="bg1"/>
                </a:solidFill>
              </a:rPr>
              <a:t> </a:t>
            </a:r>
            <a:r>
              <a:rPr lang="en-CA" dirty="0">
                <a:solidFill>
                  <a:srgbClr val="FFFF00"/>
                </a:solidFill>
              </a:rPr>
              <a:t>“every original literary, dramatic, musical and artistic work” includes every original production in the literary, scientific or artistic domain, </a:t>
            </a:r>
            <a:r>
              <a:rPr lang="en-CA" dirty="0">
                <a:solidFill>
                  <a:srgbClr val="FF0000"/>
                </a:solidFill>
              </a:rPr>
              <a:t>whatever may be the mode or form of its expression</a:t>
            </a:r>
            <a:r>
              <a:rPr lang="en-CA" dirty="0">
                <a:solidFill>
                  <a:schemeClr val="bg1"/>
                </a:solidFill>
              </a:rPr>
              <a:t>, such as compilations, books, pamphlets and other writings, lectures, dramatic or </a:t>
            </a:r>
            <a:r>
              <a:rPr lang="en-CA" dirty="0" err="1">
                <a:solidFill>
                  <a:schemeClr val="bg1"/>
                </a:solidFill>
              </a:rPr>
              <a:t>dramatico</a:t>
            </a:r>
            <a:r>
              <a:rPr lang="en-CA" dirty="0">
                <a:solidFill>
                  <a:schemeClr val="bg1"/>
                </a:solidFill>
              </a:rPr>
              <a:t>-musical works, musical works, translations, illustrations, sketches and plastic works relative to geography, topography, architecture or science;</a:t>
            </a:r>
          </a:p>
          <a:p>
            <a:endParaRPr lang="en-CA" dirty="0"/>
          </a:p>
          <a:p>
            <a:endParaRPr lang="en-CA" dirty="0"/>
          </a:p>
          <a:p>
            <a:endParaRPr lang="en-US" dirty="0"/>
          </a:p>
        </p:txBody>
      </p:sp>
    </p:spTree>
    <p:extLst>
      <p:ext uri="{BB962C8B-B14F-4D97-AF65-F5344CB8AC3E}">
        <p14:creationId xmlns:p14="http://schemas.microsoft.com/office/powerpoint/2010/main" val="30436267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32408"/>
            <a:ext cx="8599942" cy="742862"/>
          </a:xfrm>
        </p:spPr>
        <p:txBody>
          <a:bodyPr>
            <a:normAutofit fontScale="90000"/>
          </a:bodyPr>
          <a:lstStyle/>
          <a:p>
            <a:r>
              <a:rPr lang="en-US" sz="4900" b="1" dirty="0" smtClean="0">
                <a:solidFill>
                  <a:srgbClr val="FFFF00"/>
                </a:solidFill>
                <a:latin typeface="+mn-lt"/>
                <a:ea typeface="ＭＳ Ｐゴシック" charset="0"/>
                <a:cs typeface="ＭＳ Ｐゴシック" charset="0"/>
              </a:rPr>
              <a:t/>
            </a:r>
            <a:br>
              <a:rPr lang="en-US" sz="4900" b="1" dirty="0" smtClean="0">
                <a:solidFill>
                  <a:srgbClr val="FFFF00"/>
                </a:solidFill>
                <a:latin typeface="+mn-lt"/>
                <a:ea typeface="ＭＳ Ｐゴシック" charset="0"/>
                <a:cs typeface="ＭＳ Ｐゴシック" charset="0"/>
              </a:rPr>
            </a:br>
            <a:r>
              <a:rPr lang="en-US" sz="4900" b="1" dirty="0" smtClean="0">
                <a:solidFill>
                  <a:srgbClr val="FFFF00"/>
                </a:solidFill>
                <a:latin typeface="+mn-lt"/>
                <a:ea typeface="ＭＳ Ｐゴシック" charset="0"/>
                <a:cs typeface="ＭＳ Ｐゴシック" charset="0"/>
              </a:rPr>
              <a:t>What’s </a:t>
            </a:r>
            <a:r>
              <a:rPr lang="en-US" sz="4900" b="1" dirty="0">
                <a:solidFill>
                  <a:srgbClr val="FFFF00"/>
                </a:solidFill>
                <a:latin typeface="+mn-lt"/>
                <a:ea typeface="ＭＳ Ｐゴシック" charset="0"/>
                <a:cs typeface="ＭＳ Ｐゴシック" charset="0"/>
              </a:rPr>
              <a:t>wrong with this picture?</a:t>
            </a:r>
            <a:r>
              <a:rPr lang="en-US" dirty="0">
                <a:solidFill>
                  <a:srgbClr val="FFFF00"/>
                </a:solidFill>
                <a:latin typeface="Verdana" charset="0"/>
                <a:ea typeface="ＭＳ Ｐゴシック" charset="0"/>
                <a:cs typeface="ＭＳ Ｐゴシック" charset="0"/>
              </a:rPr>
              <a:t/>
            </a:r>
            <a:br>
              <a:rPr lang="en-US" dirty="0">
                <a:solidFill>
                  <a:srgbClr val="FFFF00"/>
                </a:solidFill>
                <a:latin typeface="Verdana" charset="0"/>
                <a:ea typeface="ＭＳ Ｐゴシック" charset="0"/>
                <a:cs typeface="ＭＳ Ｐゴシック" charset="0"/>
              </a:rPr>
            </a:br>
            <a:endParaRPr lang="en-US" dirty="0"/>
          </a:p>
        </p:txBody>
      </p:sp>
      <p:sp>
        <p:nvSpPr>
          <p:cNvPr id="3" name="Content Placeholder 2"/>
          <p:cNvSpPr>
            <a:spLocks noGrp="1"/>
          </p:cNvSpPr>
          <p:nvPr>
            <p:ph sz="quarter" idx="10"/>
          </p:nvPr>
        </p:nvSpPr>
        <p:spPr>
          <a:xfrm>
            <a:off x="457201" y="971826"/>
            <a:ext cx="8599942" cy="5477565"/>
          </a:xfrm>
        </p:spPr>
        <p:txBody>
          <a:bodyPr>
            <a:normAutofit fontScale="55000" lnSpcReduction="20000"/>
          </a:bodyPr>
          <a:lstStyle/>
          <a:p>
            <a:pPr marL="0" indent="0" fontAlgn="base">
              <a:lnSpc>
                <a:spcPct val="120000"/>
              </a:lnSpc>
              <a:spcAft>
                <a:spcPct val="0"/>
              </a:spcAft>
              <a:buNone/>
            </a:pPr>
            <a:r>
              <a:rPr lang="en-US" sz="4600" b="1" dirty="0">
                <a:solidFill>
                  <a:srgbClr val="FFFFFF"/>
                </a:solidFill>
                <a:latin typeface="Arial" charset="0"/>
                <a:ea typeface="ＭＳ Ｐゴシック" charset="0"/>
                <a:cs typeface="ＭＳ Ｐゴシック" charset="0"/>
              </a:rPr>
              <a:t>THE “MECHANIC” IS BASED ON THE </a:t>
            </a:r>
            <a:r>
              <a:rPr lang="en-US" sz="4600" b="1" dirty="0">
                <a:solidFill>
                  <a:srgbClr val="FFFF00"/>
                </a:solidFill>
                <a:latin typeface="Arial" charset="0"/>
                <a:ea typeface="ＭＳ Ｐゴシック" charset="0"/>
                <a:cs typeface="ＭＳ Ｐゴシック" charset="0"/>
              </a:rPr>
              <a:t>COMMODITY</a:t>
            </a:r>
            <a:r>
              <a:rPr lang="en-US" sz="4600" b="1" dirty="0">
                <a:solidFill>
                  <a:srgbClr val="FFFFFF"/>
                </a:solidFill>
                <a:latin typeface="Arial" charset="0"/>
                <a:ea typeface="ＭＳ Ｐゴシック" charset="0"/>
                <a:cs typeface="ＭＳ Ｐゴシック" charset="0"/>
              </a:rPr>
              <a:t> </a:t>
            </a:r>
            <a:r>
              <a:rPr lang="en-US" sz="4600" b="1" dirty="0">
                <a:solidFill>
                  <a:srgbClr val="FF0000"/>
                </a:solidFill>
                <a:latin typeface="Arial" charset="0"/>
                <a:ea typeface="ＭＳ Ｐゴシック" charset="0"/>
                <a:cs typeface="ＭＳ Ｐゴシック" charset="0"/>
              </a:rPr>
              <a:t>NOT THE </a:t>
            </a:r>
            <a:r>
              <a:rPr lang="en-US" sz="4600" b="1" dirty="0" smtClean="0">
                <a:solidFill>
                  <a:srgbClr val="FFFF00"/>
                </a:solidFill>
                <a:latin typeface="Arial" charset="0"/>
                <a:ea typeface="ＭＳ Ｐゴシック" charset="0"/>
                <a:cs typeface="ＭＳ Ｐゴシック" charset="0"/>
              </a:rPr>
              <a:t>CREATIVITY </a:t>
            </a:r>
          </a:p>
          <a:p>
            <a:pPr marL="0" indent="0" fontAlgn="base">
              <a:lnSpc>
                <a:spcPct val="120000"/>
              </a:lnSpc>
              <a:spcAft>
                <a:spcPct val="0"/>
              </a:spcAft>
              <a:buNone/>
            </a:pPr>
            <a:r>
              <a:rPr lang="en-US" sz="4600" b="1" dirty="0" smtClean="0">
                <a:solidFill>
                  <a:srgbClr val="CCFFCC"/>
                </a:solidFill>
                <a:latin typeface="Arial" charset="0"/>
                <a:ea typeface="ＭＳ Ｐゴシック" charset="0"/>
                <a:cs typeface="ＭＳ Ｐゴシック" charset="0"/>
              </a:rPr>
              <a:t>(OUTCOME NOT PROCESS)</a:t>
            </a:r>
          </a:p>
          <a:p>
            <a:pPr marL="0" indent="0" fontAlgn="base">
              <a:lnSpc>
                <a:spcPct val="120000"/>
              </a:lnSpc>
              <a:spcAft>
                <a:spcPct val="0"/>
              </a:spcAft>
              <a:buNone/>
            </a:pPr>
            <a:endParaRPr lang="en-US" sz="4600" b="1" dirty="0">
              <a:latin typeface="Arial" charset="0"/>
              <a:ea typeface="ＭＳ Ｐゴシック" charset="0"/>
              <a:cs typeface="ＭＳ Ｐゴシック" charset="0"/>
            </a:endParaRPr>
          </a:p>
          <a:p>
            <a:pPr marL="0" indent="0" fontAlgn="base">
              <a:lnSpc>
                <a:spcPct val="120000"/>
              </a:lnSpc>
              <a:spcAft>
                <a:spcPct val="0"/>
              </a:spcAft>
              <a:buNone/>
            </a:pPr>
            <a:r>
              <a:rPr lang="en-US" sz="4600" b="1" dirty="0">
                <a:solidFill>
                  <a:srgbClr val="FFFFFF"/>
                </a:solidFill>
                <a:latin typeface="Arial" charset="0"/>
                <a:ea typeface="ＭＳ Ｐゴシック" charset="0"/>
                <a:cs typeface="ＭＳ Ｐゴシック" charset="0"/>
              </a:rPr>
              <a:t>Policy statements are about “…</a:t>
            </a:r>
            <a:r>
              <a:rPr lang="en-US" sz="4600" b="1" dirty="0">
                <a:solidFill>
                  <a:srgbClr val="FFFF00"/>
                </a:solidFill>
                <a:latin typeface="Arial" charset="0"/>
                <a:ea typeface="ＭＳ Ｐゴシック" charset="0"/>
                <a:cs typeface="ＭＳ Ｐゴシック" charset="0"/>
              </a:rPr>
              <a:t>encouraging creativity</a:t>
            </a:r>
            <a:r>
              <a:rPr lang="en-US" sz="4600" b="1" dirty="0">
                <a:solidFill>
                  <a:srgbClr val="FFFFFF"/>
                </a:solidFill>
                <a:latin typeface="Arial" charset="0"/>
                <a:ea typeface="ＭＳ Ｐゴシック" charset="0"/>
                <a:cs typeface="ＭＳ Ｐゴシック" charset="0"/>
              </a:rPr>
              <a:t>” but the law is </a:t>
            </a:r>
            <a:r>
              <a:rPr lang="en-US" sz="4600" b="1" dirty="0" smtClean="0">
                <a:solidFill>
                  <a:srgbClr val="FFFFFF"/>
                </a:solidFill>
                <a:latin typeface="Arial" charset="0"/>
                <a:ea typeface="ＭＳ Ｐゴシック" charset="0"/>
                <a:cs typeface="ＭＳ Ｐゴシック" charset="0"/>
              </a:rPr>
              <a:t>essentially </a:t>
            </a:r>
            <a:r>
              <a:rPr lang="en-US" sz="4600" b="1" dirty="0">
                <a:solidFill>
                  <a:srgbClr val="FFFFFF"/>
                </a:solidFill>
                <a:latin typeface="Arial" charset="0"/>
                <a:ea typeface="ＭＳ Ｐゴシック" charset="0"/>
                <a:cs typeface="ＭＳ Ｐゴシック" charset="0"/>
              </a:rPr>
              <a:t>related to its </a:t>
            </a:r>
            <a:r>
              <a:rPr lang="en-US" sz="4600" b="1" dirty="0">
                <a:solidFill>
                  <a:srgbClr val="FF0000"/>
                </a:solidFill>
                <a:latin typeface="Arial" charset="0"/>
                <a:ea typeface="ＭＳ Ｐゴシック" charset="0"/>
                <a:cs typeface="ＭＳ Ｐゴシック" charset="0"/>
              </a:rPr>
              <a:t>commercial liquidity</a:t>
            </a:r>
            <a:r>
              <a:rPr lang="en-US" sz="4600" b="1" dirty="0" smtClean="0">
                <a:solidFill>
                  <a:schemeClr val="bg1"/>
                </a:solidFill>
                <a:latin typeface="Arial" charset="0"/>
                <a:ea typeface="ＭＳ Ｐゴシック" charset="0"/>
                <a:cs typeface="ＭＳ Ｐゴシック" charset="0"/>
              </a:rPr>
              <a:t>.</a:t>
            </a:r>
          </a:p>
          <a:p>
            <a:pPr marL="0" indent="0" fontAlgn="base">
              <a:lnSpc>
                <a:spcPct val="120000"/>
              </a:lnSpc>
              <a:spcAft>
                <a:spcPct val="0"/>
              </a:spcAft>
              <a:buNone/>
            </a:pPr>
            <a:endParaRPr lang="en-US" sz="4600" b="1" dirty="0">
              <a:latin typeface="Arial" charset="0"/>
              <a:ea typeface="ＭＳ Ｐゴシック" charset="0"/>
              <a:cs typeface="ＭＳ Ｐゴシック" charset="0"/>
            </a:endParaRPr>
          </a:p>
          <a:p>
            <a:pPr marL="0" indent="0" fontAlgn="base">
              <a:lnSpc>
                <a:spcPct val="120000"/>
              </a:lnSpc>
              <a:spcAft>
                <a:spcPct val="0"/>
              </a:spcAft>
              <a:buNone/>
            </a:pPr>
            <a:r>
              <a:rPr lang="en-US" sz="4600" b="1" dirty="0" smtClean="0">
                <a:solidFill>
                  <a:schemeClr val="bg1"/>
                </a:solidFill>
                <a:latin typeface="Arial" charset="0"/>
                <a:ea typeface="ＭＳ Ｐゴシック" charset="0"/>
                <a:cs typeface="ＭＳ Ｐゴシック" charset="0"/>
              </a:rPr>
              <a:t>The </a:t>
            </a:r>
            <a:r>
              <a:rPr lang="en-US" sz="4600" b="1" dirty="0">
                <a:solidFill>
                  <a:schemeClr val="bg1"/>
                </a:solidFill>
                <a:latin typeface="Arial" charset="0"/>
                <a:ea typeface="ＭＳ Ｐゴシック" charset="0"/>
                <a:cs typeface="ＭＳ Ｐゴシック" charset="0"/>
              </a:rPr>
              <a:t>only </a:t>
            </a:r>
            <a:r>
              <a:rPr lang="en-US" sz="4600" b="1" dirty="0">
                <a:solidFill>
                  <a:srgbClr val="CCFFCC"/>
                </a:solidFill>
                <a:latin typeface="Arial" charset="0"/>
                <a:ea typeface="ＭＳ Ｐゴシック" charset="0"/>
                <a:cs typeface="ＭＳ Ｐゴシック" charset="0"/>
              </a:rPr>
              <a:t>assumption is that creativity must exist</a:t>
            </a:r>
            <a:r>
              <a:rPr lang="en-US" sz="4600" b="1" dirty="0">
                <a:solidFill>
                  <a:schemeClr val="bg1"/>
                </a:solidFill>
                <a:latin typeface="Arial" charset="0"/>
                <a:ea typeface="ＭＳ Ｐゴシック" charset="0"/>
                <a:cs typeface="ＭＳ Ｐゴシック" charset="0"/>
              </a:rPr>
              <a:t>, and that is only ever </a:t>
            </a:r>
            <a:r>
              <a:rPr lang="en-US" sz="4600" b="1" dirty="0" smtClean="0">
                <a:solidFill>
                  <a:schemeClr val="bg1"/>
                </a:solidFill>
                <a:latin typeface="Arial" charset="0"/>
                <a:ea typeface="ＭＳ Ｐゴシック" charset="0"/>
                <a:cs typeface="ＭＳ Ｐゴシック" charset="0"/>
              </a:rPr>
              <a:t>implied</a:t>
            </a:r>
            <a:r>
              <a:rPr lang="en-US" sz="4600" b="1" dirty="0">
                <a:solidFill>
                  <a:schemeClr val="bg1"/>
                </a:solidFill>
                <a:latin typeface="Arial" charset="0"/>
                <a:ea typeface="ＭＳ Ｐゴシック" charset="0"/>
                <a:cs typeface="ＭＳ Ｐゴシック" charset="0"/>
              </a:rPr>
              <a:t> </a:t>
            </a:r>
            <a:r>
              <a:rPr lang="en-US" sz="4600" b="1" dirty="0" smtClean="0">
                <a:solidFill>
                  <a:schemeClr val="bg1"/>
                </a:solidFill>
                <a:latin typeface="Arial" charset="0"/>
                <a:ea typeface="ＭＳ Ｐゴシック" charset="0"/>
                <a:cs typeface="ＭＳ Ｐゴシック" charset="0"/>
              </a:rPr>
              <a:t>(also remember how </a:t>
            </a:r>
            <a:r>
              <a:rPr lang="en-US" sz="4600" b="1" dirty="0" smtClean="0">
                <a:solidFill>
                  <a:srgbClr val="CCFFCC"/>
                </a:solidFill>
                <a:latin typeface="Arial" charset="0"/>
                <a:ea typeface="ＭＳ Ｐゴシック" charset="0"/>
                <a:cs typeface="ＭＳ Ｐゴシック" charset="0"/>
              </a:rPr>
              <a:t>low the threshold </a:t>
            </a:r>
            <a:r>
              <a:rPr lang="en-US" sz="4600" b="1" dirty="0" smtClean="0">
                <a:solidFill>
                  <a:schemeClr val="bg1"/>
                </a:solidFill>
                <a:latin typeface="Arial" charset="0"/>
                <a:ea typeface="ＭＳ Ｐゴシック" charset="0"/>
                <a:cs typeface="ＭＳ Ｐゴシック" charset="0"/>
              </a:rPr>
              <a:t>for creativity is – </a:t>
            </a:r>
            <a:r>
              <a:rPr lang="en-US" sz="4600" i="1" dirty="0">
                <a:solidFill>
                  <a:schemeClr val="bg1"/>
                </a:solidFill>
                <a:latin typeface="Arial" charset="0"/>
                <a:ea typeface="ＭＳ Ｐゴシック" charset="0"/>
                <a:cs typeface="ＭＳ Ｐゴシック" charset="0"/>
              </a:rPr>
              <a:t>A</a:t>
            </a:r>
            <a:r>
              <a:rPr lang="en-US" sz="4600" i="1" dirty="0" smtClean="0">
                <a:solidFill>
                  <a:schemeClr val="bg1"/>
                </a:solidFill>
                <a:latin typeface="Arial" charset="0"/>
                <a:ea typeface="ＭＳ Ｐゴシック" charset="0"/>
                <a:cs typeface="ＭＳ Ｐゴシック" charset="0"/>
              </a:rPr>
              <a:t>tari v. Oman</a:t>
            </a:r>
            <a:r>
              <a:rPr lang="en-US" sz="4600" b="1" dirty="0" smtClean="0">
                <a:solidFill>
                  <a:schemeClr val="bg1"/>
                </a:solidFill>
                <a:latin typeface="Arial" charset="0"/>
                <a:ea typeface="ＭＳ Ｐゴシック" charset="0"/>
                <a:cs typeface="ＭＳ Ｐゴシック" charset="0"/>
              </a:rPr>
              <a:t>)</a:t>
            </a:r>
            <a:endParaRPr lang="en-US" sz="4600"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71180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4-09-21 at 6.37.17 P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t="266" b="185"/>
          <a:stretch/>
        </p:blipFill>
        <p:spPr>
          <a:xfrm>
            <a:off x="457199" y="143109"/>
            <a:ext cx="6104781" cy="2959170"/>
          </a:xfrm>
        </p:spPr>
      </p:pic>
      <p:pic>
        <p:nvPicPr>
          <p:cNvPr id="5" name="Picture 4" descr="Screen Shot 2014-09-21 at 6.36.44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08034" y="3102278"/>
            <a:ext cx="6081097" cy="2818419"/>
          </a:xfrm>
          <a:prstGeom prst="rect">
            <a:avLst/>
          </a:prstGeom>
        </p:spPr>
      </p:pic>
    </p:spTree>
    <p:extLst>
      <p:ext uri="{BB962C8B-B14F-4D97-AF65-F5344CB8AC3E}">
        <p14:creationId xmlns:p14="http://schemas.microsoft.com/office/powerpoint/2010/main" val="1506532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4-09-24 at 12.50.30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8484" y="103946"/>
            <a:ext cx="3479800" cy="1054100"/>
          </a:xfrm>
          <a:prstGeom prst="rect">
            <a:avLst/>
          </a:prstGeom>
        </p:spPr>
      </p:pic>
      <p:sp>
        <p:nvSpPr>
          <p:cNvPr id="6" name="Rectangle 5"/>
          <p:cNvSpPr/>
          <p:nvPr/>
        </p:nvSpPr>
        <p:spPr>
          <a:xfrm>
            <a:off x="457200" y="5570105"/>
            <a:ext cx="8807812" cy="369332"/>
          </a:xfrm>
          <a:prstGeom prst="rect">
            <a:avLst/>
          </a:prstGeom>
        </p:spPr>
        <p:txBody>
          <a:bodyPr wrap="square">
            <a:spAutoFit/>
          </a:bodyPr>
          <a:lstStyle/>
          <a:p>
            <a:r>
              <a:rPr lang="en-US" dirty="0">
                <a:hlinkClick r:id="rId3"/>
              </a:rPr>
              <a:t>http://www.gamasutra.com/view/feature/134958/minecraft_intellectual_property_.</a:t>
            </a:r>
            <a:r>
              <a:rPr lang="en-US" dirty="0" smtClean="0">
                <a:hlinkClick r:id="rId3"/>
              </a:rPr>
              <a:t>php</a:t>
            </a:r>
            <a:r>
              <a:rPr lang="en-US" dirty="0" smtClean="0"/>
              <a:t> </a:t>
            </a:r>
            <a:endParaRPr lang="en-US" dirty="0"/>
          </a:p>
        </p:txBody>
      </p:sp>
      <p:pic>
        <p:nvPicPr>
          <p:cNvPr id="8" name="Picture 7" descr="Screen Shot 2014-09-24 at 12.50.51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8484" y="1158045"/>
            <a:ext cx="7723373" cy="4450359"/>
          </a:xfrm>
          <a:prstGeom prst="rect">
            <a:avLst/>
          </a:prstGeom>
        </p:spPr>
      </p:pic>
    </p:spTree>
    <p:extLst>
      <p:ext uri="{BB962C8B-B14F-4D97-AF65-F5344CB8AC3E}">
        <p14:creationId xmlns:p14="http://schemas.microsoft.com/office/powerpoint/2010/main" val="27276813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4-09-24 at 8.42.31 A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r="-297"/>
          <a:stretch/>
        </p:blipFill>
        <p:spPr>
          <a:xfrm>
            <a:off x="405695" y="196273"/>
            <a:ext cx="8398293" cy="5529861"/>
          </a:xfrm>
        </p:spPr>
      </p:pic>
      <p:sp>
        <p:nvSpPr>
          <p:cNvPr id="5" name="Rectangle 4"/>
          <p:cNvSpPr/>
          <p:nvPr/>
        </p:nvSpPr>
        <p:spPr>
          <a:xfrm>
            <a:off x="577273" y="5726134"/>
            <a:ext cx="8566727" cy="307777"/>
          </a:xfrm>
          <a:prstGeom prst="rect">
            <a:avLst/>
          </a:prstGeom>
        </p:spPr>
        <p:txBody>
          <a:bodyPr wrap="square">
            <a:spAutoFit/>
          </a:bodyPr>
          <a:lstStyle/>
          <a:p>
            <a:r>
              <a:rPr lang="en-US" sz="1400" dirty="0">
                <a:hlinkClick r:id="rId3"/>
              </a:rPr>
              <a:t>http://kotaku.com/preview/sims-4-mods-add-teen-pregnancy-incest-and-polygamy-</a:t>
            </a:r>
            <a:r>
              <a:rPr lang="en-US" sz="1400" dirty="0" smtClean="0">
                <a:hlinkClick r:id="rId3"/>
              </a:rPr>
              <a:t>1638223190</a:t>
            </a:r>
            <a:r>
              <a:rPr lang="en-US" sz="1400" dirty="0" smtClean="0"/>
              <a:t> </a:t>
            </a:r>
            <a:endParaRPr lang="en-US" sz="1400" dirty="0"/>
          </a:p>
        </p:txBody>
      </p:sp>
    </p:spTree>
    <p:extLst>
      <p:ext uri="{BB962C8B-B14F-4D97-AF65-F5344CB8AC3E}">
        <p14:creationId xmlns:p14="http://schemas.microsoft.com/office/powerpoint/2010/main" val="5303509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4-09-24 at 8.38.07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8762" y="138545"/>
            <a:ext cx="8886337" cy="5471391"/>
          </a:xfrm>
          <a:prstGeom prst="rect">
            <a:avLst/>
          </a:prstGeom>
        </p:spPr>
      </p:pic>
      <p:sp>
        <p:nvSpPr>
          <p:cNvPr id="5" name="Rectangle 4"/>
          <p:cNvSpPr/>
          <p:nvPr/>
        </p:nvSpPr>
        <p:spPr>
          <a:xfrm>
            <a:off x="257664" y="5609936"/>
            <a:ext cx="8886336" cy="276999"/>
          </a:xfrm>
          <a:prstGeom prst="rect">
            <a:avLst/>
          </a:prstGeom>
        </p:spPr>
        <p:txBody>
          <a:bodyPr wrap="square">
            <a:spAutoFit/>
          </a:bodyPr>
          <a:lstStyle/>
          <a:p>
            <a:r>
              <a:rPr lang="en-US" sz="1200" dirty="0">
                <a:hlinkClick r:id="rId3"/>
              </a:rPr>
              <a:t>https://www.techdirt.com/articles/20140821/21532628289/whats-so-bad-about-making-money-off-fan-</a:t>
            </a:r>
            <a:r>
              <a:rPr lang="en-US" sz="1200" dirty="0" smtClean="0">
                <a:hlinkClick r:id="rId3"/>
              </a:rPr>
              <a:t>fiction.shtml</a:t>
            </a:r>
            <a:r>
              <a:rPr lang="en-US" sz="1200" dirty="0" smtClean="0"/>
              <a:t> </a:t>
            </a:r>
            <a:endParaRPr lang="en-US" sz="1200" dirty="0"/>
          </a:p>
        </p:txBody>
      </p:sp>
    </p:spTree>
    <p:extLst>
      <p:ext uri="{BB962C8B-B14F-4D97-AF65-F5344CB8AC3E}">
        <p14:creationId xmlns:p14="http://schemas.microsoft.com/office/powerpoint/2010/main" val="795803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1946468"/>
            <a:ext cx="8548661" cy="3779665"/>
          </a:xfrm>
        </p:spPr>
        <p:txBody>
          <a:bodyPr>
            <a:normAutofit/>
          </a:bodyPr>
          <a:lstStyle/>
          <a:p>
            <a:pPr marL="0" indent="0">
              <a:buNone/>
            </a:pPr>
            <a:r>
              <a:rPr lang="en-US" sz="14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Logistics?</a:t>
            </a:r>
            <a:endParaRPr lang="en-US" sz="14500" dirty="0"/>
          </a:p>
        </p:txBody>
      </p:sp>
    </p:spTree>
    <p:extLst>
      <p:ext uri="{BB962C8B-B14F-4D97-AF65-F5344CB8AC3E}">
        <p14:creationId xmlns:p14="http://schemas.microsoft.com/office/powerpoint/2010/main" val="1952293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4-09-24 at 1.04.05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05385" y="8707"/>
            <a:ext cx="7604598" cy="5571923"/>
          </a:xfrm>
          <a:prstGeom prst="rect">
            <a:avLst/>
          </a:prstGeom>
        </p:spPr>
      </p:pic>
      <p:sp>
        <p:nvSpPr>
          <p:cNvPr id="5" name="Rectangle 4"/>
          <p:cNvSpPr/>
          <p:nvPr/>
        </p:nvSpPr>
        <p:spPr>
          <a:xfrm>
            <a:off x="705385" y="5580630"/>
            <a:ext cx="6753005" cy="369332"/>
          </a:xfrm>
          <a:prstGeom prst="rect">
            <a:avLst/>
          </a:prstGeom>
        </p:spPr>
        <p:txBody>
          <a:bodyPr wrap="square">
            <a:spAutoFit/>
          </a:bodyPr>
          <a:lstStyle/>
          <a:p>
            <a:r>
              <a:rPr lang="en-US" dirty="0">
                <a:hlinkClick r:id="rId3"/>
              </a:rPr>
              <a:t>http://www.slideshare.net/greglas/the-player-authors-</a:t>
            </a:r>
            <a:r>
              <a:rPr lang="en-US" dirty="0" smtClean="0">
                <a:hlinkClick r:id="rId3"/>
              </a:rPr>
              <a:t>project</a:t>
            </a:r>
            <a:r>
              <a:rPr lang="en-US" dirty="0" smtClean="0"/>
              <a:t> </a:t>
            </a:r>
            <a:endParaRPr lang="en-US" dirty="0"/>
          </a:p>
        </p:txBody>
      </p:sp>
    </p:spTree>
    <p:extLst>
      <p:ext uri="{BB962C8B-B14F-4D97-AF65-F5344CB8AC3E}">
        <p14:creationId xmlns:p14="http://schemas.microsoft.com/office/powerpoint/2010/main" val="5676051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4-09-24 at 1.07.42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22180" y="99617"/>
            <a:ext cx="7744773" cy="5838928"/>
          </a:xfrm>
          <a:prstGeom prst="rect">
            <a:avLst/>
          </a:prstGeom>
        </p:spPr>
      </p:pic>
    </p:spTree>
    <p:extLst>
      <p:ext uri="{BB962C8B-B14F-4D97-AF65-F5344CB8AC3E}">
        <p14:creationId xmlns:p14="http://schemas.microsoft.com/office/powerpoint/2010/main" val="377354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4-09-24 at 1.07.42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4942" y="156945"/>
            <a:ext cx="7649756" cy="5767292"/>
          </a:xfrm>
          <a:prstGeom prst="rect">
            <a:avLst/>
          </a:prstGeom>
        </p:spPr>
      </p:pic>
    </p:spTree>
    <p:extLst>
      <p:ext uri="{BB962C8B-B14F-4D97-AF65-F5344CB8AC3E}">
        <p14:creationId xmlns:p14="http://schemas.microsoft.com/office/powerpoint/2010/main" val="893664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4-09-24 at 1.08.36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5362" y="161878"/>
            <a:ext cx="7622561" cy="5752876"/>
          </a:xfrm>
          <a:prstGeom prst="rect">
            <a:avLst/>
          </a:prstGeom>
        </p:spPr>
      </p:pic>
    </p:spTree>
    <p:extLst>
      <p:ext uri="{BB962C8B-B14F-4D97-AF65-F5344CB8AC3E}">
        <p14:creationId xmlns:p14="http://schemas.microsoft.com/office/powerpoint/2010/main" val="1383572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070"/>
            <a:ext cx="8229600" cy="1016000"/>
          </a:xfrm>
        </p:spPr>
        <p:txBody>
          <a:bodyPr>
            <a:normAutofit/>
          </a:bodyPr>
          <a:lstStyle/>
          <a:p>
            <a:r>
              <a:rPr lang="en-US" sz="4800" b="1" dirty="0">
                <a:solidFill>
                  <a:srgbClr val="FFFF00"/>
                </a:solidFill>
                <a:latin typeface="+mn-lt"/>
              </a:rPr>
              <a:t>Follow Up to </a:t>
            </a:r>
            <a:r>
              <a:rPr lang="en-US" sz="4800" b="1" dirty="0" smtClean="0">
                <a:solidFill>
                  <a:srgbClr val="FFFF00"/>
                </a:solidFill>
                <a:latin typeface="+mn-lt"/>
              </a:rPr>
              <a:t>Talks </a:t>
            </a:r>
            <a:r>
              <a:rPr lang="en-US" sz="4800" b="1" dirty="0" smtClean="0">
                <a:solidFill>
                  <a:srgbClr val="92D050"/>
                </a:solidFill>
                <a:latin typeface="+mn-lt"/>
              </a:rPr>
              <a:t>1</a:t>
            </a:r>
            <a:r>
              <a:rPr lang="en-US" sz="4800" b="1" dirty="0" smtClean="0">
                <a:solidFill>
                  <a:schemeClr val="bg1"/>
                </a:solidFill>
                <a:latin typeface="+mn-lt"/>
              </a:rPr>
              <a:t>,</a:t>
            </a:r>
            <a:r>
              <a:rPr lang="en-US" sz="4800" b="1" dirty="0" smtClean="0">
                <a:solidFill>
                  <a:srgbClr val="FFFF00"/>
                </a:solidFill>
                <a:latin typeface="+mn-lt"/>
              </a:rPr>
              <a:t> </a:t>
            </a:r>
            <a:r>
              <a:rPr lang="en-US" sz="4800" b="1" dirty="0" smtClean="0">
                <a:solidFill>
                  <a:schemeClr val="accent5"/>
                </a:solidFill>
                <a:latin typeface="+mn-lt"/>
              </a:rPr>
              <a:t>2</a:t>
            </a:r>
            <a:r>
              <a:rPr lang="en-US" sz="4800" b="1" dirty="0" smtClean="0">
                <a:solidFill>
                  <a:srgbClr val="FFFF00"/>
                </a:solidFill>
                <a:latin typeface="+mn-lt"/>
              </a:rPr>
              <a:t> </a:t>
            </a:r>
            <a:r>
              <a:rPr lang="en-US" sz="4800" b="1" dirty="0" smtClean="0">
                <a:solidFill>
                  <a:schemeClr val="bg1"/>
                </a:solidFill>
                <a:latin typeface="+mn-lt"/>
              </a:rPr>
              <a:t>&amp;</a:t>
            </a:r>
            <a:r>
              <a:rPr lang="en-US" sz="4800" b="1" dirty="0" smtClean="0">
                <a:solidFill>
                  <a:srgbClr val="FFFF00"/>
                </a:solidFill>
                <a:latin typeface="+mn-lt"/>
              </a:rPr>
              <a:t> </a:t>
            </a:r>
            <a:r>
              <a:rPr lang="en-US" sz="4800" b="1" dirty="0">
                <a:solidFill>
                  <a:srgbClr val="C37DC3"/>
                </a:solidFill>
                <a:latin typeface="+mn-lt"/>
              </a:rPr>
              <a:t>3</a:t>
            </a:r>
            <a:endParaRPr lang="en-US" sz="4800" dirty="0">
              <a:solidFill>
                <a:srgbClr val="C37DC3"/>
              </a:solidFill>
              <a:latin typeface="+mn-lt"/>
            </a:endParaRPr>
          </a:p>
        </p:txBody>
      </p:sp>
      <p:sp>
        <p:nvSpPr>
          <p:cNvPr id="3" name="Content Placeholder 2"/>
          <p:cNvSpPr>
            <a:spLocks noGrp="1"/>
          </p:cNvSpPr>
          <p:nvPr>
            <p:ph sz="quarter" idx="10"/>
          </p:nvPr>
        </p:nvSpPr>
        <p:spPr>
          <a:xfrm>
            <a:off x="457200" y="1031070"/>
            <a:ext cx="8516080" cy="4695064"/>
          </a:xfrm>
        </p:spPr>
        <p:txBody>
          <a:bodyPr>
            <a:normAutofit/>
          </a:bodyPr>
          <a:lstStyle/>
          <a:p>
            <a:pPr marL="0" indent="0">
              <a:lnSpc>
                <a:spcPct val="100000"/>
              </a:lnSpc>
              <a:buNone/>
            </a:pPr>
            <a:r>
              <a:rPr lang="en-US" sz="4800" b="1" dirty="0" smtClean="0">
                <a:solidFill>
                  <a:srgbClr val="FF0000"/>
                </a:solidFill>
                <a:latin typeface="Comic Sans MS"/>
                <a:cs typeface="Comic Sans MS"/>
              </a:rPr>
              <a:t>Emergent</a:t>
            </a:r>
            <a:r>
              <a:rPr lang="en-US" sz="4800" b="1" dirty="0" smtClean="0">
                <a:solidFill>
                  <a:schemeClr val="tx1"/>
                </a:solidFill>
              </a:rPr>
              <a:t> </a:t>
            </a:r>
            <a:r>
              <a:rPr lang="en-US" sz="4800" b="1" dirty="0" smtClean="0">
                <a:solidFill>
                  <a:schemeClr val="bg1"/>
                </a:solidFill>
                <a:latin typeface="+mn-lt"/>
              </a:rPr>
              <a:t>Themes Evolve?</a:t>
            </a:r>
            <a:endParaRPr lang="en-US" sz="4800" dirty="0">
              <a:solidFill>
                <a:schemeClr val="bg1"/>
              </a:solidFill>
              <a:latin typeface="+mn-lt"/>
            </a:endParaRPr>
          </a:p>
        </p:txBody>
      </p:sp>
      <p:pic>
        <p:nvPicPr>
          <p:cNvPr id="4" name="Picture 3" descr="file000577928669.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96938" y="2779744"/>
            <a:ext cx="4720158" cy="3144234"/>
          </a:xfrm>
          <a:prstGeom prst="rect">
            <a:avLst/>
          </a:prstGeom>
        </p:spPr>
      </p:pic>
    </p:spTree>
    <p:extLst>
      <p:ext uri="{BB962C8B-B14F-4D97-AF65-F5344CB8AC3E}">
        <p14:creationId xmlns:p14="http://schemas.microsoft.com/office/powerpoint/2010/main" val="16870303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6955"/>
            <a:ext cx="8229600" cy="1199573"/>
          </a:xfrm>
        </p:spPr>
        <p:txBody>
          <a:bodyPr>
            <a:normAutofit/>
          </a:bodyPr>
          <a:lstStyle/>
          <a:p>
            <a:r>
              <a:rPr lang="en-US" sz="4900" b="1" dirty="0" smtClean="0">
                <a:solidFill>
                  <a:schemeClr val="accent5"/>
                </a:solidFill>
                <a:latin typeface="Comic Sans MS"/>
                <a:cs typeface="Comic Sans MS"/>
              </a:rPr>
              <a:t>Evolving</a:t>
            </a:r>
            <a:r>
              <a:rPr lang="en-US" sz="4900" b="1" dirty="0" smtClean="0">
                <a:solidFill>
                  <a:schemeClr val="accent5"/>
                </a:solidFill>
              </a:rPr>
              <a:t> </a:t>
            </a:r>
            <a:r>
              <a:rPr lang="en-US" sz="4900" b="1" dirty="0" smtClean="0">
                <a:solidFill>
                  <a:srgbClr val="FFFF00"/>
                </a:solidFill>
                <a:latin typeface="+mn-lt"/>
              </a:rPr>
              <a:t>Theme 1? </a:t>
            </a:r>
            <a:endParaRPr lang="en-US" sz="4900" b="1" dirty="0">
              <a:solidFill>
                <a:srgbClr val="FFFF00"/>
              </a:solidFill>
              <a:latin typeface="+mn-lt"/>
            </a:endParaRPr>
          </a:p>
        </p:txBody>
      </p:sp>
      <p:sp>
        <p:nvSpPr>
          <p:cNvPr id="3" name="Content Placeholder 2"/>
          <p:cNvSpPr>
            <a:spLocks noGrp="1"/>
          </p:cNvSpPr>
          <p:nvPr>
            <p:ph sz="quarter" idx="10"/>
          </p:nvPr>
        </p:nvSpPr>
        <p:spPr>
          <a:xfrm>
            <a:off x="457199" y="1236529"/>
            <a:ext cx="8600457" cy="5001814"/>
          </a:xfrm>
        </p:spPr>
        <p:txBody>
          <a:bodyPr>
            <a:normAutofit/>
          </a:bodyPr>
          <a:lstStyle/>
          <a:p>
            <a:pPr marL="0" indent="0">
              <a:buNone/>
            </a:pPr>
            <a:r>
              <a:rPr lang="en-US" sz="2200" b="1" dirty="0" smtClean="0">
                <a:solidFill>
                  <a:srgbClr val="FF0000"/>
                </a:solidFill>
                <a:latin typeface="Ayuthaya"/>
                <a:cs typeface="Ayuthaya"/>
              </a:rPr>
              <a:t>What constitutes a “VIDEOGAME” &amp; how is it to be differentiated?</a:t>
            </a:r>
          </a:p>
          <a:p>
            <a:pPr marL="457200" indent="-457200">
              <a:buAutoNum type="arabicPeriod"/>
            </a:pPr>
            <a:r>
              <a:rPr lang="en-US" sz="2200" b="1" dirty="0" smtClean="0">
                <a:solidFill>
                  <a:srgbClr val="FFFFFF"/>
                </a:solidFill>
                <a:latin typeface="+mn-lt"/>
              </a:rPr>
              <a:t>Is </a:t>
            </a:r>
            <a:r>
              <a:rPr lang="en-US" sz="2200" b="1" dirty="0">
                <a:solidFill>
                  <a:srgbClr val="FFFFFF"/>
                </a:solidFill>
                <a:latin typeface="+mn-lt"/>
              </a:rPr>
              <a:t>Madden NFL a </a:t>
            </a:r>
            <a:r>
              <a:rPr lang="en-US" sz="2200" b="1" dirty="0">
                <a:solidFill>
                  <a:srgbClr val="FFFFFF"/>
                </a:solidFill>
                <a:latin typeface="+mn-lt"/>
                <a:cs typeface="Chalkduster"/>
              </a:rPr>
              <a:t>Sport</a:t>
            </a:r>
            <a:r>
              <a:rPr lang="en-US" sz="2200" b="1" dirty="0" smtClean="0">
                <a:solidFill>
                  <a:srgbClr val="FFFFFF"/>
                </a:solidFill>
                <a:latin typeface="+mn-lt"/>
              </a:rPr>
              <a:t>? </a:t>
            </a:r>
          </a:p>
          <a:p>
            <a:pPr marL="0" indent="0">
              <a:buNone/>
            </a:pPr>
            <a:r>
              <a:rPr lang="en-US" sz="2200" b="1" dirty="0" smtClean="0">
                <a:solidFill>
                  <a:srgbClr val="FFFFFF"/>
                </a:solidFill>
                <a:latin typeface="+mn-lt"/>
              </a:rPr>
              <a:t>“</a:t>
            </a:r>
            <a:r>
              <a:rPr lang="en-US" sz="2200" b="1" dirty="0">
                <a:solidFill>
                  <a:srgbClr val="FFFFFF"/>
                </a:solidFill>
                <a:latin typeface="+mn-lt"/>
              </a:rPr>
              <a:t>Examined, the Virtual Life Is Worth Living: Madden NFL 25 Portrays ‘Real’ </a:t>
            </a:r>
            <a:endParaRPr lang="en-US" sz="2200" b="1" dirty="0" smtClean="0">
              <a:solidFill>
                <a:srgbClr val="FFFFFF"/>
              </a:solidFill>
              <a:latin typeface="+mn-lt"/>
            </a:endParaRPr>
          </a:p>
          <a:p>
            <a:pPr marL="0" indent="0">
              <a:buNone/>
            </a:pPr>
            <a:r>
              <a:rPr lang="en-US" sz="2200" b="1" dirty="0" smtClean="0">
                <a:solidFill>
                  <a:srgbClr val="FFFFFF"/>
                </a:solidFill>
                <a:latin typeface="+mn-lt"/>
              </a:rPr>
              <a:t>Football</a:t>
            </a:r>
            <a:r>
              <a:rPr lang="en-US" sz="2200" b="1" dirty="0">
                <a:solidFill>
                  <a:srgbClr val="FFFFFF"/>
                </a:solidFill>
                <a:latin typeface="+mn-lt"/>
              </a:rPr>
              <a:t>” New York Times, August 26, 2013 </a:t>
            </a:r>
            <a:r>
              <a:rPr lang="en-US" sz="1400" dirty="0">
                <a:latin typeface="+mn-lt"/>
                <a:hlinkClick r:id="rId2"/>
              </a:rPr>
              <a:t>http://www.nytimes.com/2013/08/27/arts/video-games/madden-nfl-25-portrays-real-</a:t>
            </a:r>
            <a:r>
              <a:rPr lang="en-US" sz="1400" dirty="0" smtClean="0">
                <a:latin typeface="+mn-lt"/>
                <a:hlinkClick r:id="rId2"/>
              </a:rPr>
              <a:t>football.html</a:t>
            </a:r>
            <a:endParaRPr lang="en-US" sz="1400" dirty="0" smtClean="0">
              <a:latin typeface="+mn-lt"/>
            </a:endParaRPr>
          </a:p>
          <a:p>
            <a:pPr marL="0" indent="0">
              <a:buNone/>
            </a:pPr>
            <a:r>
              <a:rPr lang="en-US" b="1" dirty="0" smtClean="0">
                <a:solidFill>
                  <a:srgbClr val="FFFFFF"/>
                </a:solidFill>
                <a:latin typeface="+mn-lt"/>
              </a:rPr>
              <a:t>&amp; “Are Video Games a Sport?” </a:t>
            </a:r>
            <a:r>
              <a:rPr lang="en-US" dirty="0" smtClean="0">
                <a:solidFill>
                  <a:srgbClr val="FFFFFF"/>
                </a:solidFill>
                <a:latin typeface="+mn-lt"/>
              </a:rPr>
              <a:t>(</a:t>
            </a:r>
            <a:r>
              <a:rPr lang="en-US" dirty="0" err="1" smtClean="0">
                <a:solidFill>
                  <a:srgbClr val="FFFFFF"/>
                </a:solidFill>
                <a:latin typeface="+mn-lt"/>
              </a:rPr>
              <a:t>NYTimes</a:t>
            </a:r>
            <a:r>
              <a:rPr lang="en-US" dirty="0" smtClean="0">
                <a:solidFill>
                  <a:srgbClr val="FFFFFF"/>
                </a:solidFill>
                <a:latin typeface="+mn-lt"/>
              </a:rPr>
              <a:t> video) </a:t>
            </a:r>
            <a:r>
              <a:rPr lang="en-US" sz="1400" dirty="0">
                <a:latin typeface="+mn-lt"/>
                <a:hlinkClick r:id="rId3"/>
              </a:rPr>
              <a:t>http://nyti.ms/17cJXTO</a:t>
            </a:r>
            <a:endParaRPr lang="en-US" sz="1400" dirty="0" smtClean="0">
              <a:latin typeface="+mn-lt"/>
            </a:endParaRPr>
          </a:p>
          <a:p>
            <a:pPr marL="0" indent="0">
              <a:buNone/>
            </a:pPr>
            <a:r>
              <a:rPr lang="en-US" sz="2200" dirty="0" smtClean="0">
                <a:solidFill>
                  <a:srgbClr val="FFFFFF"/>
                </a:solidFill>
                <a:latin typeface="+mn-lt"/>
              </a:rPr>
              <a:t>2. </a:t>
            </a:r>
            <a:r>
              <a:rPr lang="en-US" sz="2200" b="1" dirty="0">
                <a:solidFill>
                  <a:srgbClr val="FFFFFF"/>
                </a:solidFill>
                <a:latin typeface="+mn-lt"/>
              </a:rPr>
              <a:t>“Game or be gamed: Douglas </a:t>
            </a:r>
            <a:r>
              <a:rPr lang="en-US" sz="2200" b="1" dirty="0" err="1">
                <a:solidFill>
                  <a:srgbClr val="FFFFFF"/>
                </a:solidFill>
                <a:latin typeface="+mn-lt"/>
              </a:rPr>
              <a:t>Rushkoff</a:t>
            </a:r>
            <a:r>
              <a:rPr lang="en-US" sz="2200" b="1" dirty="0">
                <a:solidFill>
                  <a:srgbClr val="FFFFFF"/>
                </a:solidFill>
                <a:latin typeface="+mn-lt"/>
              </a:rPr>
              <a:t> on prototyping democracy through play” </a:t>
            </a:r>
            <a:r>
              <a:rPr lang="en-US" sz="2200" dirty="0">
                <a:solidFill>
                  <a:srgbClr val="FFFFFF"/>
                </a:solidFill>
                <a:latin typeface="+mn-lt"/>
              </a:rPr>
              <a:t>(The Verge Dec. 12, 2012)</a:t>
            </a:r>
          </a:p>
          <a:p>
            <a:pPr marL="0" indent="0">
              <a:buNone/>
            </a:pPr>
            <a:r>
              <a:rPr lang="en-US" sz="1400" dirty="0">
                <a:latin typeface="+mn-lt"/>
                <a:hlinkClick r:id="rId4"/>
              </a:rPr>
              <a:t>http://www.theverge.com/2012/12/12/3758576/douglas-rushkoff-gameplay-as-prototype</a:t>
            </a:r>
            <a:endParaRPr lang="en-US" sz="1400" dirty="0">
              <a:latin typeface="+mn-lt"/>
            </a:endParaRPr>
          </a:p>
          <a:p>
            <a:pPr marL="0" indent="0">
              <a:buNone/>
            </a:pPr>
            <a:r>
              <a:rPr lang="en-US" dirty="0">
                <a:solidFill>
                  <a:schemeClr val="bg1"/>
                </a:solidFill>
                <a:latin typeface="+mn-lt"/>
              </a:rPr>
              <a:t>“By viewing our social, political, and economic structures through the lens of interactivity, </a:t>
            </a:r>
            <a:r>
              <a:rPr lang="en-US" dirty="0" err="1">
                <a:solidFill>
                  <a:schemeClr val="bg1"/>
                </a:solidFill>
                <a:latin typeface="+mn-lt"/>
              </a:rPr>
              <a:t>Rushkoff</a:t>
            </a:r>
            <a:r>
              <a:rPr lang="en-US" dirty="0">
                <a:solidFill>
                  <a:schemeClr val="bg1"/>
                </a:solidFill>
                <a:latin typeface="+mn-lt"/>
              </a:rPr>
              <a:t> says, we are beginning to </a:t>
            </a:r>
            <a:r>
              <a:rPr lang="en-US" dirty="0">
                <a:solidFill>
                  <a:srgbClr val="FFFF00"/>
                </a:solidFill>
                <a:latin typeface="+mn-lt"/>
              </a:rPr>
              <a:t>"transition from the world of passively accepted narrative to one that invites our ongoing participation.”</a:t>
            </a:r>
          </a:p>
          <a:p>
            <a:pPr marL="0" indent="0">
              <a:buNone/>
            </a:pPr>
            <a:endParaRPr lang="en-US" dirty="0"/>
          </a:p>
        </p:txBody>
      </p:sp>
      <p:pic>
        <p:nvPicPr>
          <p:cNvPr id="4" name="Picture 3" descr="-Sports in action - Source: Venturebeat"/>
          <p:cNvPicPr/>
          <p:nvPr/>
        </p:nvPicPr>
        <p:blipFill>
          <a:blip r:embed="rId5" cstate="screen">
            <a:extLst>
              <a:ext uri="{28A0092B-C50C-407E-A947-70E740481C1C}">
                <a14:useLocalDpi xmlns:a14="http://schemas.microsoft.com/office/drawing/2010/main"/>
              </a:ext>
            </a:extLst>
          </a:blip>
          <a:srcRect/>
          <a:stretch>
            <a:fillRect/>
          </a:stretch>
        </p:blipFill>
        <p:spPr bwMode="auto">
          <a:xfrm>
            <a:off x="8222500" y="2588958"/>
            <a:ext cx="835157" cy="735234"/>
          </a:xfrm>
          <a:prstGeom prst="rect">
            <a:avLst/>
          </a:prstGeom>
          <a:noFill/>
          <a:ln>
            <a:noFill/>
          </a:ln>
        </p:spPr>
      </p:pic>
    </p:spTree>
    <p:extLst>
      <p:ext uri="{BB962C8B-B14F-4D97-AF65-F5344CB8AC3E}">
        <p14:creationId xmlns:p14="http://schemas.microsoft.com/office/powerpoint/2010/main" val="34540331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400" b="1" dirty="0" smtClean="0">
                <a:solidFill>
                  <a:schemeClr val="accent5"/>
                </a:solidFill>
                <a:latin typeface="Comic Sans MS"/>
                <a:cs typeface="Comic Sans MS"/>
              </a:rPr>
              <a:t>Evolving</a:t>
            </a:r>
            <a:r>
              <a:rPr lang="en-US" sz="4400" b="1" dirty="0" smtClean="0">
                <a:solidFill>
                  <a:schemeClr val="accent5"/>
                </a:solidFill>
              </a:rPr>
              <a:t> </a:t>
            </a:r>
            <a:r>
              <a:rPr lang="en-US" sz="4400" b="1" dirty="0">
                <a:solidFill>
                  <a:srgbClr val="FFFF00"/>
                </a:solidFill>
              </a:rPr>
              <a:t>Theme </a:t>
            </a:r>
            <a:r>
              <a:rPr lang="en-US" sz="4400" b="1" dirty="0" smtClean="0">
                <a:solidFill>
                  <a:srgbClr val="FFFF00"/>
                </a:solidFill>
              </a:rPr>
              <a:t>2? </a:t>
            </a:r>
            <a:endParaRPr lang="en-US" sz="4400" dirty="0"/>
          </a:p>
        </p:txBody>
      </p:sp>
      <p:sp>
        <p:nvSpPr>
          <p:cNvPr id="3" name="Content Placeholder 2"/>
          <p:cNvSpPr>
            <a:spLocks noGrp="1"/>
          </p:cNvSpPr>
          <p:nvPr>
            <p:ph sz="quarter" idx="10"/>
          </p:nvPr>
        </p:nvSpPr>
        <p:spPr>
          <a:xfrm>
            <a:off x="457200" y="1016000"/>
            <a:ext cx="6229739" cy="4886300"/>
          </a:xfrm>
        </p:spPr>
        <p:txBody>
          <a:bodyPr/>
          <a:lstStyle/>
          <a:p>
            <a:pPr marL="0" indent="0">
              <a:buNone/>
            </a:pPr>
            <a:r>
              <a:rPr lang="en-US" sz="5400" b="1" i="1" dirty="0" smtClean="0">
                <a:solidFill>
                  <a:srgbClr val="CCFFCC"/>
                </a:solidFill>
                <a:latin typeface="+mn-lt"/>
              </a:rPr>
              <a:t>“</a:t>
            </a:r>
            <a:r>
              <a:rPr lang="en-US" sz="5400" b="1" i="1" dirty="0">
                <a:solidFill>
                  <a:srgbClr val="CCFFCC"/>
                </a:solidFill>
                <a:latin typeface="+mn-lt"/>
              </a:rPr>
              <a:t>Why do </a:t>
            </a:r>
            <a:r>
              <a:rPr lang="en-US" sz="5400" b="1" i="1" dirty="0" smtClean="0">
                <a:solidFill>
                  <a:srgbClr val="CCFFCC"/>
                </a:solidFill>
                <a:latin typeface="+mn-lt"/>
              </a:rPr>
              <a:t>we </a:t>
            </a:r>
          </a:p>
          <a:p>
            <a:pPr marL="0" indent="0">
              <a:buNone/>
            </a:pPr>
            <a:r>
              <a:rPr lang="en-US" sz="5400" b="1" i="1" dirty="0" smtClean="0">
                <a:solidFill>
                  <a:schemeClr val="bg1"/>
                </a:solidFill>
                <a:latin typeface="+mn-lt"/>
              </a:rPr>
              <a:t>(video) </a:t>
            </a:r>
            <a:r>
              <a:rPr lang="en-US" sz="5400" b="1" i="1" dirty="0">
                <a:solidFill>
                  <a:srgbClr val="CCFFCC"/>
                </a:solidFill>
                <a:latin typeface="+mn-lt"/>
              </a:rPr>
              <a:t>game?</a:t>
            </a:r>
            <a:r>
              <a:rPr lang="en-US" sz="5400" b="1" i="1" dirty="0" smtClean="0">
                <a:solidFill>
                  <a:srgbClr val="CCFFCC"/>
                </a:solidFill>
                <a:latin typeface="+mn-lt"/>
              </a:rPr>
              <a:t>”</a:t>
            </a:r>
          </a:p>
          <a:p>
            <a:pPr marL="0" indent="0">
              <a:buNone/>
            </a:pPr>
            <a:r>
              <a:rPr lang="en-US" sz="5400" b="1" dirty="0">
                <a:solidFill>
                  <a:srgbClr val="FFFF00"/>
                </a:solidFill>
                <a:latin typeface="+mn-lt"/>
                <a:cs typeface="Lucida Console"/>
              </a:rPr>
              <a:t>Answer: </a:t>
            </a:r>
          </a:p>
          <a:p>
            <a:pPr marL="0" indent="0">
              <a:buNone/>
            </a:pPr>
            <a:r>
              <a:rPr lang="en-US" sz="5400" b="1" dirty="0">
                <a:solidFill>
                  <a:schemeClr val="bg1"/>
                </a:solidFill>
                <a:latin typeface="+mn-lt"/>
                <a:cs typeface="Lucida Console"/>
              </a:rPr>
              <a:t>A. Social reaction (McLuhan)</a:t>
            </a:r>
          </a:p>
          <a:p>
            <a:pPr marL="0" indent="0">
              <a:buNone/>
            </a:pPr>
            <a:endParaRPr lang="en-US" sz="5400" b="1" i="1" dirty="0" smtClean="0">
              <a:solidFill>
                <a:srgbClr val="CCFFCC"/>
              </a:solidFill>
              <a:latin typeface="+mn-lt"/>
            </a:endParaRPr>
          </a:p>
          <a:p>
            <a:pPr marL="0" indent="0">
              <a:buNone/>
            </a:pPr>
            <a:endParaRPr lang="en-US" b="1" i="1" dirty="0">
              <a:solidFill>
                <a:srgbClr val="CCFFCC"/>
              </a:solidFill>
            </a:endParaRPr>
          </a:p>
          <a:p>
            <a:pPr marL="0" indent="0">
              <a:buNone/>
            </a:pPr>
            <a:endParaRPr lang="en-US" b="1" i="1" dirty="0">
              <a:solidFill>
                <a:srgbClr val="CCFFCC"/>
              </a:solidFill>
            </a:endParaRPr>
          </a:p>
          <a:p>
            <a:pPr marL="0" indent="0">
              <a:buNone/>
            </a:pPr>
            <a:endParaRPr lang="en-US" b="1" dirty="0" smtClean="0">
              <a:solidFill>
                <a:srgbClr val="FFFF00"/>
              </a:solidFill>
              <a:cs typeface="Lucida Console"/>
            </a:endParaRPr>
          </a:p>
          <a:p>
            <a:pPr marL="0" indent="0">
              <a:buNone/>
            </a:pPr>
            <a:endParaRPr lang="en-US" b="1" dirty="0" smtClean="0">
              <a:solidFill>
                <a:srgbClr val="FFFF00"/>
              </a:solidFill>
              <a:cs typeface="Lucida Console"/>
            </a:endParaRPr>
          </a:p>
          <a:p>
            <a:pPr marL="0" indent="0">
              <a:buNone/>
            </a:pPr>
            <a:endParaRPr lang="en-US" dirty="0"/>
          </a:p>
        </p:txBody>
      </p:sp>
      <p:pic>
        <p:nvPicPr>
          <p:cNvPr id="4" name="Picture 3" descr="250px-Marshall_McLuha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686939" y="1743294"/>
            <a:ext cx="2457061" cy="3518511"/>
          </a:xfrm>
          <a:prstGeom prst="rect">
            <a:avLst/>
          </a:prstGeom>
        </p:spPr>
      </p:pic>
    </p:spTree>
    <p:extLst>
      <p:ext uri="{BB962C8B-B14F-4D97-AF65-F5344CB8AC3E}">
        <p14:creationId xmlns:p14="http://schemas.microsoft.com/office/powerpoint/2010/main" val="2842825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7064"/>
          </a:xfrm>
        </p:spPr>
        <p:txBody>
          <a:bodyPr>
            <a:normAutofit fontScale="90000"/>
          </a:bodyPr>
          <a:lstStyle/>
          <a:p>
            <a:r>
              <a:rPr lang="en-US" sz="4800" b="1" dirty="0" smtClean="0">
                <a:solidFill>
                  <a:srgbClr val="FFFF00"/>
                </a:solidFill>
                <a:latin typeface="+mn-lt"/>
                <a:cs typeface="Lucida Console"/>
              </a:rPr>
              <a:t> McLuhan</a:t>
            </a:r>
            <a:r>
              <a:rPr lang="en-US" sz="4800" b="1" dirty="0">
                <a:solidFill>
                  <a:srgbClr val="FFFF00"/>
                </a:solidFill>
                <a:latin typeface="+mn-lt"/>
                <a:cs typeface="Lucida Console"/>
              </a:rPr>
              <a:t>, </a:t>
            </a:r>
            <a:r>
              <a:rPr lang="en-US" sz="4800" b="1" dirty="0" smtClean="0">
                <a:solidFill>
                  <a:srgbClr val="FFFF00"/>
                </a:solidFill>
                <a:latin typeface="+mn-lt"/>
                <a:cs typeface="Lucida Console"/>
              </a:rPr>
              <a:t>1964 </a:t>
            </a:r>
            <a:br>
              <a:rPr lang="en-US" sz="4800" b="1" dirty="0" smtClean="0">
                <a:solidFill>
                  <a:srgbClr val="FFFF00"/>
                </a:solidFill>
                <a:latin typeface="+mn-lt"/>
                <a:cs typeface="Lucida Console"/>
              </a:rPr>
            </a:br>
            <a:r>
              <a:rPr lang="en-US" sz="4800" b="1" dirty="0" smtClean="0">
                <a:solidFill>
                  <a:srgbClr val="FFFF00"/>
                </a:solidFill>
                <a:latin typeface="+mn-lt"/>
                <a:cs typeface="Lucida Console"/>
              </a:rPr>
              <a:t>(Games as social reaction) </a:t>
            </a:r>
            <a:endParaRPr lang="en-US" sz="4800" b="1" dirty="0">
              <a:solidFill>
                <a:srgbClr val="FFFF00"/>
              </a:solidFill>
              <a:latin typeface="+mn-lt"/>
            </a:endParaRPr>
          </a:p>
        </p:txBody>
      </p:sp>
      <p:sp>
        <p:nvSpPr>
          <p:cNvPr id="3" name="Content Placeholder 2"/>
          <p:cNvSpPr>
            <a:spLocks noGrp="1"/>
          </p:cNvSpPr>
          <p:nvPr>
            <p:ph sz="quarter" idx="10"/>
          </p:nvPr>
        </p:nvSpPr>
        <p:spPr>
          <a:xfrm>
            <a:off x="285008" y="1597233"/>
            <a:ext cx="8858992" cy="4849432"/>
          </a:xfrm>
        </p:spPr>
        <p:txBody>
          <a:bodyPr>
            <a:normAutofit/>
          </a:bodyPr>
          <a:lstStyle/>
          <a:p>
            <a:pPr marL="0" indent="0">
              <a:lnSpc>
                <a:spcPct val="90000"/>
              </a:lnSpc>
              <a:buNone/>
            </a:pPr>
            <a:r>
              <a:rPr lang="en-US" sz="2800" dirty="0">
                <a:solidFill>
                  <a:schemeClr val="bg1"/>
                </a:solidFill>
                <a:latin typeface="+mn-lt"/>
                <a:cs typeface="Lucida Console"/>
              </a:rPr>
              <a:t>Games are popular art, collective, social reactions to the main drive or action of any culture. </a:t>
            </a:r>
            <a:r>
              <a:rPr lang="en-US" sz="2800" dirty="0">
                <a:solidFill>
                  <a:srgbClr val="CCFFCC"/>
                </a:solidFill>
                <a:latin typeface="+mn-lt"/>
                <a:cs typeface="Lucida Console"/>
              </a:rPr>
              <a:t>Games, like institutions, are extensions of social man </a:t>
            </a:r>
            <a:r>
              <a:rPr lang="en-US" sz="2800" dirty="0">
                <a:solidFill>
                  <a:schemeClr val="bg1"/>
                </a:solidFill>
                <a:latin typeface="+mn-lt"/>
                <a:cs typeface="Lucida Console"/>
              </a:rPr>
              <a:t>and the body politic, as technologies are extensions of the animal organism. Both games and technologies are counter-irritants or ways of adjusting to the stress of the specialized actions that occur in any social group. As extensions of the popular response to the workaday stress, </a:t>
            </a:r>
            <a:r>
              <a:rPr lang="en-US" sz="2800" dirty="0">
                <a:solidFill>
                  <a:srgbClr val="FF0000"/>
                </a:solidFill>
                <a:latin typeface="+mn-lt"/>
                <a:cs typeface="Lucida Console"/>
              </a:rPr>
              <a:t>games become faithful models of a culture</a:t>
            </a:r>
            <a:r>
              <a:rPr lang="en-US" sz="2800" dirty="0">
                <a:solidFill>
                  <a:srgbClr val="CCFFCC"/>
                </a:solidFill>
                <a:latin typeface="+mn-lt"/>
                <a:cs typeface="Lucida Console"/>
              </a:rPr>
              <a:t>. They incorporate both the action and the reaction of whole populations in a single dynamic image</a:t>
            </a:r>
            <a:r>
              <a:rPr lang="en-US" sz="2800" dirty="0">
                <a:solidFill>
                  <a:schemeClr val="bg1"/>
                </a:solidFill>
                <a:latin typeface="+mn-lt"/>
                <a:cs typeface="Lucida Console"/>
              </a:rPr>
              <a:t>. </a:t>
            </a:r>
            <a:endParaRPr lang="en-CA" sz="2800" dirty="0">
              <a:solidFill>
                <a:schemeClr val="bg1"/>
              </a:solidFill>
              <a:latin typeface="+mn-lt"/>
              <a:cs typeface="Lucida Console"/>
            </a:endParaRPr>
          </a:p>
          <a:p>
            <a:pPr marL="0" indent="0">
              <a:buNone/>
            </a:pPr>
            <a:endParaRPr lang="en-US" dirty="0"/>
          </a:p>
        </p:txBody>
      </p:sp>
    </p:spTree>
    <p:extLst>
      <p:ext uri="{BB962C8B-B14F-4D97-AF65-F5344CB8AC3E}">
        <p14:creationId xmlns:p14="http://schemas.microsoft.com/office/powerpoint/2010/main" val="41517322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4-09-17 at 12.21.41 AM.png"/>
          <p:cNvPicPr>
            <a:picLocks noGrp="1" noChangeAspect="1"/>
          </p:cNvPicPr>
          <p:nvPr>
            <p:ph sz="quarter" idx="10"/>
          </p:nvPr>
        </p:nvPicPr>
        <p:blipFill>
          <a:blip r:embed="rId2" cstate="screen">
            <a:extLst>
              <a:ext uri="{28A0092B-C50C-407E-A947-70E740481C1C}">
                <a14:useLocalDpi xmlns:a14="http://schemas.microsoft.com/office/drawing/2010/main"/>
              </a:ext>
            </a:extLst>
          </a:blip>
          <a:srcRect/>
          <a:stretch>
            <a:fillRect/>
          </a:stretch>
        </p:blipFill>
        <p:spPr>
          <a:xfrm>
            <a:off x="6398592" y="1402523"/>
            <a:ext cx="2480365" cy="1488028"/>
          </a:xfrm>
        </p:spPr>
      </p:pic>
      <p:pic>
        <p:nvPicPr>
          <p:cNvPr id="5" name="Picture 4" descr="Screen Shot 2014-09-17 at 12.22.34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9789" y="644308"/>
            <a:ext cx="5947465" cy="4973893"/>
          </a:xfrm>
          <a:prstGeom prst="rect">
            <a:avLst/>
          </a:prstGeom>
        </p:spPr>
      </p:pic>
      <p:sp>
        <p:nvSpPr>
          <p:cNvPr id="6" name="Rectangle 5"/>
          <p:cNvSpPr/>
          <p:nvPr/>
        </p:nvSpPr>
        <p:spPr>
          <a:xfrm>
            <a:off x="6420679" y="3607855"/>
            <a:ext cx="2458278" cy="1384995"/>
          </a:xfrm>
          <a:prstGeom prst="rect">
            <a:avLst/>
          </a:prstGeom>
        </p:spPr>
        <p:txBody>
          <a:bodyPr wrap="square">
            <a:spAutoFit/>
          </a:bodyPr>
          <a:lstStyle/>
          <a:p>
            <a:r>
              <a:rPr lang="en-US" sz="1400" dirty="0">
                <a:solidFill>
                  <a:prstClr val="black"/>
                </a:solidFill>
                <a:latin typeface="Arial"/>
                <a:hlinkClick r:id="rId4"/>
              </a:rPr>
              <a:t>http://www.technologyreview.com/view/525696/how-virtual-gaming-worlds-are-revealing-the-nature-of-human-hierarchies</a:t>
            </a:r>
            <a:r>
              <a:rPr lang="en-US" sz="1400" dirty="0" smtClean="0">
                <a:solidFill>
                  <a:prstClr val="black"/>
                </a:solidFill>
                <a:latin typeface="Arial"/>
                <a:hlinkClick r:id="rId4"/>
              </a:rPr>
              <a:t>/</a:t>
            </a:r>
            <a:r>
              <a:rPr lang="en-US" sz="1400" dirty="0" smtClean="0">
                <a:solidFill>
                  <a:prstClr val="black"/>
                </a:solidFill>
                <a:latin typeface="Arial"/>
              </a:rPr>
              <a:t> </a:t>
            </a:r>
            <a:endParaRPr lang="en-US" sz="1400" dirty="0">
              <a:solidFill>
                <a:prstClr val="black"/>
              </a:solidFill>
              <a:latin typeface="Arial"/>
            </a:endParaRPr>
          </a:p>
        </p:txBody>
      </p:sp>
    </p:spTree>
    <p:extLst>
      <p:ext uri="{BB962C8B-B14F-4D97-AF65-F5344CB8AC3E}">
        <p14:creationId xmlns:p14="http://schemas.microsoft.com/office/powerpoint/2010/main" val="21879066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03795"/>
            <a:ext cx="8229600" cy="1016000"/>
          </a:xfrm>
        </p:spPr>
        <p:txBody>
          <a:bodyPr>
            <a:normAutofit/>
          </a:bodyPr>
          <a:lstStyle/>
          <a:p>
            <a:r>
              <a:rPr lang="en-US" sz="4800" b="1" dirty="0" smtClean="0">
                <a:solidFill>
                  <a:schemeClr val="tx1"/>
                </a:solidFill>
                <a:latin typeface="+mn-lt"/>
              </a:rPr>
              <a:t> </a:t>
            </a:r>
            <a:r>
              <a:rPr lang="en-US" sz="4800" b="1" dirty="0">
                <a:solidFill>
                  <a:srgbClr val="FFFF00"/>
                </a:solidFill>
                <a:latin typeface="+mn-lt"/>
              </a:rPr>
              <a:t> </a:t>
            </a:r>
            <a:r>
              <a:rPr lang="en-US" sz="4800" b="1" dirty="0" smtClean="0">
                <a:solidFill>
                  <a:schemeClr val="accent5"/>
                </a:solidFill>
                <a:latin typeface="Comic Sans MS"/>
                <a:cs typeface="Comic Sans MS"/>
              </a:rPr>
              <a:t>Evolving</a:t>
            </a:r>
            <a:r>
              <a:rPr lang="en-US" sz="4800" b="1" dirty="0" smtClean="0">
                <a:solidFill>
                  <a:schemeClr val="accent5"/>
                </a:solidFill>
              </a:rPr>
              <a:t> </a:t>
            </a:r>
            <a:r>
              <a:rPr lang="en-US" sz="4800" b="1" dirty="0">
                <a:solidFill>
                  <a:srgbClr val="FFFF00"/>
                </a:solidFill>
                <a:latin typeface="+mn-lt"/>
              </a:rPr>
              <a:t>Theme 3</a:t>
            </a:r>
            <a:r>
              <a:rPr lang="en-US" sz="4800" b="1" dirty="0" smtClean="0">
                <a:solidFill>
                  <a:srgbClr val="FFFF00"/>
                </a:solidFill>
                <a:latin typeface="+mn-lt"/>
              </a:rPr>
              <a:t>? </a:t>
            </a:r>
            <a:endParaRPr lang="en-US" sz="4800" dirty="0">
              <a:latin typeface="+mn-lt"/>
            </a:endParaRPr>
          </a:p>
        </p:txBody>
      </p:sp>
      <p:sp>
        <p:nvSpPr>
          <p:cNvPr id="3" name="Content Placeholder 2"/>
          <p:cNvSpPr>
            <a:spLocks noGrp="1"/>
          </p:cNvSpPr>
          <p:nvPr>
            <p:ph sz="quarter" idx="10"/>
          </p:nvPr>
        </p:nvSpPr>
        <p:spPr>
          <a:xfrm>
            <a:off x="457200" y="1281089"/>
            <a:ext cx="8686800" cy="4990674"/>
          </a:xfrm>
        </p:spPr>
        <p:txBody>
          <a:bodyPr>
            <a:normAutofit lnSpcReduction="10000"/>
          </a:bodyPr>
          <a:lstStyle/>
          <a:p>
            <a:pPr marL="0" indent="0">
              <a:buNone/>
            </a:pPr>
            <a:r>
              <a:rPr lang="en-US" sz="7200" b="1" dirty="0" smtClean="0">
                <a:solidFill>
                  <a:srgbClr val="FF0000"/>
                </a:solidFill>
              </a:rPr>
              <a:t> VIDEO</a:t>
            </a:r>
            <a:r>
              <a:rPr lang="en-US" sz="7200" b="1" dirty="0" smtClean="0"/>
              <a:t> </a:t>
            </a:r>
            <a:r>
              <a:rPr lang="en-US" sz="7200" b="1" dirty="0" smtClean="0">
                <a:solidFill>
                  <a:schemeClr val="bg1"/>
                </a:solidFill>
              </a:rPr>
              <a:t> -  </a:t>
            </a:r>
            <a:r>
              <a:rPr lang="en-US" sz="7200" b="1" dirty="0" smtClean="0">
                <a:solidFill>
                  <a:srgbClr val="4BACC6"/>
                </a:solidFill>
              </a:rPr>
              <a:t>GAME</a:t>
            </a:r>
          </a:p>
          <a:p>
            <a:pPr marL="0" indent="0">
              <a:buNone/>
            </a:pPr>
            <a:r>
              <a:rPr lang="en-US" sz="7200" b="1" dirty="0" smtClean="0">
                <a:solidFill>
                  <a:srgbClr val="FF0000"/>
                </a:solidFill>
              </a:rPr>
              <a:t>    </a:t>
            </a:r>
            <a:r>
              <a:rPr lang="en-US" sz="7200" b="1" dirty="0" smtClean="0">
                <a:solidFill>
                  <a:srgbClr val="FF0000"/>
                </a:solidFill>
                <a:latin typeface="Cooper Black"/>
                <a:cs typeface="Cooper Black"/>
              </a:rPr>
              <a:t>IP</a:t>
            </a:r>
            <a:r>
              <a:rPr lang="en-US" sz="7200" b="1" dirty="0" smtClean="0">
                <a:solidFill>
                  <a:srgbClr val="FF0000"/>
                </a:solidFill>
              </a:rPr>
              <a:t> </a:t>
            </a:r>
            <a:r>
              <a:rPr lang="en-US" sz="7200" b="1" dirty="0" smtClean="0"/>
              <a:t>        </a:t>
            </a:r>
            <a:r>
              <a:rPr lang="en-US" sz="7200" b="1" dirty="0" smtClean="0">
                <a:solidFill>
                  <a:schemeClr val="accent5"/>
                </a:solidFill>
                <a:latin typeface="Cooper Black"/>
                <a:cs typeface="Cooper Black"/>
              </a:rPr>
              <a:t>NOT IP</a:t>
            </a:r>
          </a:p>
          <a:p>
            <a:pPr marL="0" indent="0">
              <a:buNone/>
            </a:pPr>
            <a:endParaRPr lang="en-US" b="1" dirty="0" smtClean="0">
              <a:solidFill>
                <a:schemeClr val="tx1"/>
              </a:solidFill>
            </a:endParaRPr>
          </a:p>
          <a:p>
            <a:pPr marL="0" indent="0">
              <a:buNone/>
            </a:pPr>
            <a:r>
              <a:rPr lang="en-US" sz="2800" b="1" dirty="0" smtClean="0">
                <a:solidFill>
                  <a:srgbClr val="FFFF00"/>
                </a:solidFill>
                <a:latin typeface="+mn-lt"/>
              </a:rPr>
              <a:t>“</a:t>
            </a:r>
            <a:r>
              <a:rPr lang="en-US" sz="2800" b="1" dirty="0">
                <a:solidFill>
                  <a:srgbClr val="FFFF00"/>
                </a:solidFill>
                <a:latin typeface="+mn-lt"/>
              </a:rPr>
              <a:t>Games and Other </a:t>
            </a:r>
            <a:r>
              <a:rPr lang="en-US" sz="2800" b="1" dirty="0" err="1">
                <a:solidFill>
                  <a:srgbClr val="FFFF00"/>
                </a:solidFill>
                <a:latin typeface="+mn-lt"/>
              </a:rPr>
              <a:t>Uncopyrightable</a:t>
            </a:r>
            <a:r>
              <a:rPr lang="en-US" sz="2800" b="1" dirty="0">
                <a:solidFill>
                  <a:srgbClr val="FFFF00"/>
                </a:solidFill>
                <a:latin typeface="+mn-lt"/>
              </a:rPr>
              <a:t> Systems” </a:t>
            </a:r>
            <a:r>
              <a:rPr lang="en-US" sz="2800" dirty="0">
                <a:solidFill>
                  <a:srgbClr val="FFFF00"/>
                </a:solidFill>
                <a:latin typeface="+mn-lt"/>
              </a:rPr>
              <a:t>Bruce Boyden (</a:t>
            </a:r>
            <a:r>
              <a:rPr lang="en-US" sz="2800" dirty="0" smtClean="0">
                <a:solidFill>
                  <a:srgbClr val="FFFF00"/>
                </a:solidFill>
                <a:latin typeface="+mn-lt"/>
              </a:rPr>
              <a:t>2011) </a:t>
            </a:r>
            <a:r>
              <a:rPr lang="en-US" sz="1800" dirty="0" smtClean="0">
                <a:hlinkClick r:id="rId2"/>
              </a:rPr>
              <a:t>http</a:t>
            </a:r>
            <a:r>
              <a:rPr lang="en-US" sz="1800" dirty="0">
                <a:hlinkClick r:id="rId2"/>
              </a:rPr>
              <a:t>://www.georgemasonlawreview.org/doc/Boyden_18-2_2011.</a:t>
            </a:r>
            <a:r>
              <a:rPr lang="en-US" sz="1800" dirty="0" smtClean="0">
                <a:hlinkClick r:id="rId2"/>
              </a:rPr>
              <a:t>pdf</a:t>
            </a:r>
            <a:endParaRPr lang="en-US" sz="1800" dirty="0" smtClean="0"/>
          </a:p>
          <a:p>
            <a:pPr marL="0" indent="0">
              <a:buNone/>
            </a:pPr>
            <a:endParaRPr lang="en-US" dirty="0" smtClean="0">
              <a:solidFill>
                <a:srgbClr val="000000"/>
              </a:solidFill>
            </a:endParaRPr>
          </a:p>
          <a:p>
            <a:pPr marL="0" indent="0">
              <a:lnSpc>
                <a:spcPct val="90000"/>
              </a:lnSpc>
              <a:buNone/>
            </a:pPr>
            <a:r>
              <a:rPr lang="en-US" b="1" dirty="0" smtClean="0">
                <a:solidFill>
                  <a:srgbClr val="FFFFFF"/>
                </a:solidFill>
                <a:latin typeface="+mn-lt"/>
              </a:rPr>
              <a:t>“</a:t>
            </a:r>
            <a:r>
              <a:rPr lang="en-US" b="1" dirty="0">
                <a:solidFill>
                  <a:srgbClr val="FFFFFF"/>
                </a:solidFill>
                <a:latin typeface="+mn-lt"/>
              </a:rPr>
              <a:t>Games are</a:t>
            </a:r>
            <a:r>
              <a:rPr lang="en-US" b="1" dirty="0">
                <a:solidFill>
                  <a:srgbClr val="000000"/>
                </a:solidFill>
                <a:latin typeface="+mn-lt"/>
              </a:rPr>
              <a:t> </a:t>
            </a:r>
            <a:r>
              <a:rPr lang="en-US" b="1" dirty="0">
                <a:solidFill>
                  <a:schemeClr val="accent5"/>
                </a:solidFill>
                <a:latin typeface="+mn-lt"/>
              </a:rPr>
              <a:t>systems</a:t>
            </a:r>
            <a:r>
              <a:rPr lang="en-US" b="1" dirty="0">
                <a:solidFill>
                  <a:srgbClr val="000000"/>
                </a:solidFill>
                <a:latin typeface="+mn-lt"/>
              </a:rPr>
              <a:t> </a:t>
            </a:r>
            <a:r>
              <a:rPr lang="en-US" b="1" dirty="0">
                <a:solidFill>
                  <a:srgbClr val="FFFFFF"/>
                </a:solidFill>
                <a:latin typeface="+mn-lt"/>
              </a:rPr>
              <a:t>in exactly the same way. </a:t>
            </a:r>
            <a:r>
              <a:rPr lang="en-US" b="1" dirty="0">
                <a:solidFill>
                  <a:srgbClr val="4BACC6"/>
                </a:solidFill>
                <a:latin typeface="+mn-lt"/>
              </a:rPr>
              <a:t>A game, as sold, is only a game form; the content necessary for an instance of the game comes from the players. </a:t>
            </a:r>
            <a:r>
              <a:rPr lang="en-US" b="1" dirty="0">
                <a:solidFill>
                  <a:schemeClr val="bg1"/>
                </a:solidFill>
                <a:latin typeface="+mn-lt"/>
              </a:rPr>
              <a:t>That is, the game form establishes the environment for </a:t>
            </a:r>
            <a:r>
              <a:rPr lang="en-US" b="1" dirty="0" smtClean="0">
                <a:solidFill>
                  <a:schemeClr val="bg1"/>
                </a:solidFill>
                <a:latin typeface="+mn-lt"/>
              </a:rPr>
              <a:t>play…”</a:t>
            </a:r>
            <a:endParaRPr lang="en-US" b="1" dirty="0">
              <a:solidFill>
                <a:schemeClr val="bg1"/>
              </a:solidFill>
              <a:latin typeface="+mn-lt"/>
            </a:endParaRPr>
          </a:p>
          <a:p>
            <a:pPr marL="0" indent="0">
              <a:buNone/>
            </a:pPr>
            <a:endParaRPr lang="en-US" b="1" dirty="0">
              <a:solidFill>
                <a:srgbClr val="0000FF"/>
              </a:solidFill>
            </a:endParaRPr>
          </a:p>
        </p:txBody>
      </p:sp>
    </p:spTree>
    <p:extLst>
      <p:ext uri="{BB962C8B-B14F-4D97-AF65-F5344CB8AC3E}">
        <p14:creationId xmlns:p14="http://schemas.microsoft.com/office/powerpoint/2010/main" val="4165942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104138" y="1659467"/>
            <a:ext cx="6582660" cy="3998485"/>
          </a:xfrm>
        </p:spPr>
        <p:txBody>
          <a:bodyPr>
            <a:normAutofit/>
          </a:bodyPr>
          <a:lstStyle/>
          <a:p>
            <a:pPr marL="0" indent="0">
              <a:buNone/>
            </a:pPr>
            <a:r>
              <a:rPr lang="en-US" sz="9600" dirty="0" smtClean="0">
                <a:solidFill>
                  <a:schemeClr val="bg1"/>
                </a:solidFill>
                <a:latin typeface="American Typewriter"/>
                <a:cs typeface="American Typewriter"/>
              </a:rPr>
              <a:t>News of the Week</a:t>
            </a:r>
            <a:endParaRPr lang="en-US" sz="9600" dirty="0">
              <a:solidFill>
                <a:schemeClr val="bg1"/>
              </a:solidFill>
              <a:latin typeface="American Typewriter"/>
              <a:cs typeface="American Typewriter"/>
            </a:endParaRPr>
          </a:p>
        </p:txBody>
      </p:sp>
    </p:spTree>
    <p:extLst>
      <p:ext uri="{BB962C8B-B14F-4D97-AF65-F5344CB8AC3E}">
        <p14:creationId xmlns:p14="http://schemas.microsoft.com/office/powerpoint/2010/main" val="20127615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07835"/>
            <a:ext cx="8229600" cy="1234758"/>
          </a:xfrm>
        </p:spPr>
        <p:txBody>
          <a:bodyPr>
            <a:normAutofit/>
          </a:bodyPr>
          <a:lstStyle/>
          <a:p>
            <a:r>
              <a:rPr lang="en-US" dirty="0" smtClean="0">
                <a:solidFill>
                  <a:srgbClr val="FFFF00"/>
                </a:solidFill>
              </a:rPr>
              <a:t>     </a:t>
            </a:r>
            <a:r>
              <a:rPr lang="en-US" sz="6700" b="1" dirty="0" smtClean="0">
                <a:solidFill>
                  <a:srgbClr val="FFFF00"/>
                </a:solidFill>
                <a:latin typeface="Bauhaus 93"/>
                <a:cs typeface="Bauhaus 93"/>
              </a:rPr>
              <a:t>Mods</a:t>
            </a:r>
            <a:r>
              <a:rPr lang="en-US" sz="6700" dirty="0" smtClean="0">
                <a:solidFill>
                  <a:srgbClr val="FFFF00"/>
                </a:solidFill>
              </a:rPr>
              <a:t> (today’s topic)</a:t>
            </a:r>
            <a:endParaRPr lang="en-US" sz="6700" dirty="0">
              <a:solidFill>
                <a:srgbClr val="FFFF00"/>
              </a:solidFill>
            </a:endParaRPr>
          </a:p>
        </p:txBody>
      </p:sp>
      <p:sp>
        <p:nvSpPr>
          <p:cNvPr id="3" name="Content Placeholder 2"/>
          <p:cNvSpPr>
            <a:spLocks noGrp="1"/>
          </p:cNvSpPr>
          <p:nvPr>
            <p:ph sz="quarter" idx="10"/>
          </p:nvPr>
        </p:nvSpPr>
        <p:spPr>
          <a:xfrm>
            <a:off x="457200" y="1408134"/>
            <a:ext cx="8360336" cy="4318000"/>
          </a:xfrm>
        </p:spPr>
        <p:txBody>
          <a:bodyPr>
            <a:normAutofit/>
          </a:bodyPr>
          <a:lstStyle/>
          <a:p>
            <a:pPr marL="0" indent="0">
              <a:buNone/>
            </a:pPr>
            <a:r>
              <a:rPr lang="en-US" sz="5400" b="1" dirty="0">
                <a:solidFill>
                  <a:srgbClr val="FFFFFF"/>
                </a:solidFill>
                <a:latin typeface="+mn-lt"/>
              </a:rPr>
              <a:t>P</a:t>
            </a:r>
            <a:r>
              <a:rPr lang="en-US" sz="5400" b="1" dirty="0" smtClean="0">
                <a:solidFill>
                  <a:srgbClr val="FFFFFF"/>
                </a:solidFill>
                <a:latin typeface="+mn-lt"/>
              </a:rPr>
              <a:t>art of the</a:t>
            </a:r>
            <a:r>
              <a:rPr lang="en-US" sz="5400" b="1" dirty="0" smtClean="0">
                <a:solidFill>
                  <a:schemeClr val="bg1"/>
                </a:solidFill>
                <a:latin typeface="+mn-lt"/>
              </a:rPr>
              <a:t> evolution of   </a:t>
            </a:r>
          </a:p>
          <a:p>
            <a:pPr marL="0" indent="0">
              <a:buNone/>
            </a:pPr>
            <a:r>
              <a:rPr lang="en-US" sz="5400" b="1" dirty="0">
                <a:solidFill>
                  <a:srgbClr val="FFFFFF"/>
                </a:solidFill>
                <a:latin typeface="+mn-lt"/>
              </a:rPr>
              <a:t> </a:t>
            </a:r>
            <a:r>
              <a:rPr lang="en-US" sz="5400" b="1" dirty="0" smtClean="0">
                <a:solidFill>
                  <a:srgbClr val="FFFFFF"/>
                </a:solidFill>
                <a:latin typeface="+mn-lt"/>
              </a:rPr>
              <a:t> this</a:t>
            </a:r>
            <a:r>
              <a:rPr lang="en-US" sz="5400" b="1" dirty="0" smtClean="0">
                <a:solidFill>
                  <a:srgbClr val="FFFFFF"/>
                </a:solidFill>
              </a:rPr>
              <a:t> </a:t>
            </a:r>
            <a:r>
              <a:rPr lang="en-US" sz="5400" b="1" dirty="0">
                <a:solidFill>
                  <a:schemeClr val="accent5"/>
                </a:solidFill>
                <a:latin typeface="Comic Sans MS"/>
                <a:cs typeface="Comic Sans MS"/>
              </a:rPr>
              <a:t>Emergent</a:t>
            </a:r>
            <a:r>
              <a:rPr lang="en-US" sz="5400" b="1" dirty="0">
                <a:solidFill>
                  <a:schemeClr val="tx1"/>
                </a:solidFill>
              </a:rPr>
              <a:t> </a:t>
            </a:r>
            <a:r>
              <a:rPr lang="en-US" sz="5400" b="1" dirty="0" smtClean="0">
                <a:solidFill>
                  <a:srgbClr val="FFFFFF"/>
                </a:solidFill>
                <a:latin typeface="+mn-lt"/>
              </a:rPr>
              <a:t>Theme</a:t>
            </a:r>
            <a:r>
              <a:rPr lang="en-US" sz="5400" b="1" dirty="0" smtClean="0">
                <a:solidFill>
                  <a:schemeClr val="tx1"/>
                </a:solidFill>
                <a:latin typeface="+mn-lt"/>
              </a:rPr>
              <a:t> </a:t>
            </a:r>
            <a:endParaRPr lang="en-US" sz="5400" dirty="0">
              <a:latin typeface="+mn-lt"/>
            </a:endParaRPr>
          </a:p>
        </p:txBody>
      </p:sp>
      <p:pic>
        <p:nvPicPr>
          <p:cNvPr id="7" name="Picture 6" descr="carset65.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30277" y="3098806"/>
            <a:ext cx="4587259" cy="3160112"/>
          </a:xfrm>
          <a:prstGeom prst="rect">
            <a:avLst/>
          </a:prstGeom>
        </p:spPr>
      </p:pic>
      <p:pic>
        <p:nvPicPr>
          <p:cNvPr id="8" name="Picture 7" descr="Screen Shot 2014-09-23 at 6.29.33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0162" y="3098807"/>
            <a:ext cx="3922925" cy="2714742"/>
          </a:xfrm>
          <a:prstGeom prst="rect">
            <a:avLst/>
          </a:prstGeom>
        </p:spPr>
      </p:pic>
    </p:spTree>
    <p:extLst>
      <p:ext uri="{BB962C8B-B14F-4D97-AF65-F5344CB8AC3E}">
        <p14:creationId xmlns:p14="http://schemas.microsoft.com/office/powerpoint/2010/main" val="16925617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00458" y="558139"/>
            <a:ext cx="4401466" cy="5106389"/>
          </a:xfrm>
          <a:prstGeom prst="rect">
            <a:avLst/>
          </a:prstGeom>
        </p:spPr>
      </p:pic>
    </p:spTree>
    <p:extLst>
      <p:ext uri="{BB962C8B-B14F-4D97-AF65-F5344CB8AC3E}">
        <p14:creationId xmlns:p14="http://schemas.microsoft.com/office/powerpoint/2010/main" val="6844060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8355"/>
            <a:ext cx="8229600" cy="1016000"/>
          </a:xfrm>
        </p:spPr>
        <p:txBody>
          <a:bodyPr>
            <a:normAutofit fontScale="90000"/>
          </a:bodyPr>
          <a:lstStyle/>
          <a:p>
            <a:r>
              <a:rPr lang="en-US" dirty="0" smtClean="0"/>
              <a:t>   </a:t>
            </a:r>
            <a:r>
              <a:rPr lang="en-US" b="1" dirty="0" smtClean="0">
                <a:solidFill>
                  <a:srgbClr val="FFFF00"/>
                </a:solidFill>
                <a:latin typeface="+mn-lt"/>
              </a:rPr>
              <a:t>Starting Point Conundrum: </a:t>
            </a:r>
            <a:r>
              <a:rPr lang="en-US" dirty="0" smtClean="0">
                <a:solidFill>
                  <a:srgbClr val="FFFF00"/>
                </a:solidFill>
                <a:latin typeface="+mn-lt"/>
              </a:rPr>
              <a:t/>
            </a:r>
            <a:br>
              <a:rPr lang="en-US" dirty="0" smtClean="0">
                <a:solidFill>
                  <a:srgbClr val="FFFF00"/>
                </a:solidFill>
                <a:latin typeface="+mn-lt"/>
              </a:rPr>
            </a:br>
            <a:r>
              <a:rPr lang="en-US" dirty="0" smtClean="0">
                <a:solidFill>
                  <a:schemeClr val="tx1"/>
                </a:solidFill>
                <a:latin typeface="+mn-lt"/>
              </a:rPr>
              <a:t>  </a:t>
            </a:r>
            <a:r>
              <a:rPr lang="en-US" dirty="0" smtClean="0">
                <a:solidFill>
                  <a:schemeClr val="accent5"/>
                </a:solidFill>
                <a:latin typeface="+mn-lt"/>
              </a:rPr>
              <a:t> </a:t>
            </a:r>
            <a:r>
              <a:rPr lang="en-US" b="1" dirty="0" smtClean="0">
                <a:solidFill>
                  <a:schemeClr val="accent5"/>
                </a:solidFill>
                <a:latin typeface="+mn-lt"/>
              </a:rPr>
              <a:t>IDEA</a:t>
            </a:r>
            <a:r>
              <a:rPr lang="en-US" b="1" dirty="0" smtClean="0">
                <a:solidFill>
                  <a:srgbClr val="FFFFFF"/>
                </a:solidFill>
                <a:latin typeface="+mn-lt"/>
              </a:rPr>
              <a:t>/</a:t>
            </a:r>
            <a:r>
              <a:rPr lang="en-US" b="1" dirty="0" smtClean="0">
                <a:solidFill>
                  <a:srgbClr val="FF0000"/>
                </a:solidFill>
                <a:latin typeface="+mn-lt"/>
              </a:rPr>
              <a:t>EXPRESSION</a:t>
            </a:r>
            <a:r>
              <a:rPr lang="en-US" b="1" dirty="0" smtClean="0">
                <a:solidFill>
                  <a:schemeClr val="tx1"/>
                </a:solidFill>
                <a:latin typeface="+mn-lt"/>
              </a:rPr>
              <a:t> </a:t>
            </a:r>
            <a:r>
              <a:rPr lang="en-US" b="1" dirty="0" smtClean="0">
                <a:solidFill>
                  <a:schemeClr val="bg1"/>
                </a:solidFill>
                <a:latin typeface="+mn-lt"/>
              </a:rPr>
              <a:t>DICHOTOMY</a:t>
            </a:r>
            <a:endParaRPr lang="en-US" b="1" dirty="0">
              <a:solidFill>
                <a:schemeClr val="bg1"/>
              </a:solidFill>
              <a:latin typeface="+mn-lt"/>
            </a:endParaRPr>
          </a:p>
        </p:txBody>
      </p:sp>
      <p:sp>
        <p:nvSpPr>
          <p:cNvPr id="3" name="Content Placeholder 2"/>
          <p:cNvSpPr>
            <a:spLocks noGrp="1"/>
          </p:cNvSpPr>
          <p:nvPr>
            <p:ph sz="quarter" idx="10"/>
          </p:nvPr>
        </p:nvSpPr>
        <p:spPr>
          <a:xfrm>
            <a:off x="457200" y="1408134"/>
            <a:ext cx="8528060" cy="4318000"/>
          </a:xfrm>
        </p:spPr>
        <p:txBody>
          <a:bodyPr>
            <a:normAutofit lnSpcReduction="10000"/>
          </a:bodyPr>
          <a:lstStyle/>
          <a:p>
            <a:pPr marL="0" indent="0">
              <a:lnSpc>
                <a:spcPct val="110000"/>
              </a:lnSpc>
              <a:buNone/>
            </a:pPr>
            <a:r>
              <a:rPr lang="en-US" sz="3600" b="1" dirty="0" smtClean="0">
                <a:solidFill>
                  <a:srgbClr val="FFFFFF"/>
                </a:solidFill>
                <a:latin typeface="+mn-lt"/>
              </a:rPr>
              <a:t>Paradoxical Thesis: </a:t>
            </a:r>
            <a:r>
              <a:rPr lang="en-US" sz="3600" b="1" dirty="0">
                <a:solidFill>
                  <a:srgbClr val="FFFFFF"/>
                </a:solidFill>
                <a:latin typeface="+mn-lt"/>
              </a:rPr>
              <a:t>The </a:t>
            </a:r>
            <a:r>
              <a:rPr lang="en-US" sz="3600" b="1" dirty="0">
                <a:solidFill>
                  <a:srgbClr val="CCFFCC"/>
                </a:solidFill>
                <a:latin typeface="+mn-lt"/>
              </a:rPr>
              <a:t>problem with </a:t>
            </a:r>
            <a:r>
              <a:rPr lang="en-US" sz="3600" b="1" dirty="0" smtClean="0">
                <a:solidFill>
                  <a:srgbClr val="CCFFCC"/>
                </a:solidFill>
                <a:latin typeface="+mn-lt"/>
                <a:cs typeface="Arial Black"/>
              </a:rPr>
              <a:t>“the Law” </a:t>
            </a:r>
            <a:r>
              <a:rPr lang="en-US" sz="3600" b="1" dirty="0" smtClean="0">
                <a:solidFill>
                  <a:srgbClr val="FFFFFF"/>
                </a:solidFill>
                <a:latin typeface="+mn-lt"/>
              </a:rPr>
              <a:t>may not have anything </a:t>
            </a:r>
            <a:r>
              <a:rPr lang="en-US" sz="3600" b="1" dirty="0">
                <a:solidFill>
                  <a:srgbClr val="FFFFFF"/>
                </a:solidFill>
                <a:latin typeface="+mn-lt"/>
              </a:rPr>
              <a:t>to do with the </a:t>
            </a:r>
            <a:r>
              <a:rPr lang="en-US" sz="3600" b="1" dirty="0" smtClean="0">
                <a:solidFill>
                  <a:srgbClr val="FFFFFF"/>
                </a:solidFill>
                <a:latin typeface="+mn-lt"/>
              </a:rPr>
              <a:t>Law</a:t>
            </a:r>
            <a:endParaRPr lang="en-US" i="1" dirty="0" smtClean="0"/>
          </a:p>
          <a:p>
            <a:pPr marL="0" indent="0">
              <a:buNone/>
            </a:pPr>
            <a:endParaRPr lang="en-US" i="1" dirty="0" smtClean="0"/>
          </a:p>
          <a:p>
            <a:pPr marL="0" indent="0">
              <a:buNone/>
            </a:pPr>
            <a:r>
              <a:rPr lang="en-US" sz="3600" b="1" dirty="0" smtClean="0">
                <a:solidFill>
                  <a:srgbClr val="4BACC6"/>
                </a:solidFill>
                <a:latin typeface="+mn-lt"/>
              </a:rPr>
              <a:t>IDEA</a:t>
            </a:r>
            <a:r>
              <a:rPr lang="en-US" sz="3600" b="1" dirty="0">
                <a:solidFill>
                  <a:srgbClr val="FFFFFF"/>
                </a:solidFill>
                <a:latin typeface="+mn-lt"/>
              </a:rPr>
              <a:t>/</a:t>
            </a:r>
            <a:r>
              <a:rPr lang="en-US" sz="3600" b="1" dirty="0">
                <a:solidFill>
                  <a:srgbClr val="FF0000"/>
                </a:solidFill>
                <a:latin typeface="+mn-lt"/>
              </a:rPr>
              <a:t>EXPRESSION</a:t>
            </a:r>
            <a:r>
              <a:rPr lang="en-US" sz="3600" b="1" i="1" dirty="0">
                <a:solidFill>
                  <a:srgbClr val="000000"/>
                </a:solidFill>
                <a:latin typeface="+mn-lt"/>
              </a:rPr>
              <a:t> </a:t>
            </a:r>
            <a:r>
              <a:rPr lang="en-US" sz="3600" b="1" dirty="0" smtClean="0">
                <a:solidFill>
                  <a:schemeClr val="bg1"/>
                </a:solidFill>
                <a:latin typeface="+mn-lt"/>
              </a:rPr>
              <a:t>DICHOTOMY</a:t>
            </a:r>
            <a:r>
              <a:rPr lang="en-US" sz="3600" b="1" dirty="0" smtClean="0">
                <a:solidFill>
                  <a:schemeClr val="bg1"/>
                </a:solidFill>
                <a:latin typeface="+mn-lt"/>
                <a:cs typeface="Arial"/>
              </a:rPr>
              <a:t>: </a:t>
            </a:r>
            <a:endParaRPr lang="en-US" sz="3600" b="1" dirty="0">
              <a:solidFill>
                <a:schemeClr val="bg1"/>
              </a:solidFill>
              <a:latin typeface="+mn-lt"/>
              <a:cs typeface="Arial"/>
            </a:endParaRPr>
          </a:p>
          <a:p>
            <a:r>
              <a:rPr lang="en-US" sz="3600" b="1" dirty="0" smtClean="0">
                <a:solidFill>
                  <a:srgbClr val="FFFFFF"/>
                </a:solidFill>
                <a:latin typeface="+mn-lt"/>
              </a:rPr>
              <a:t>No </a:t>
            </a:r>
            <a:r>
              <a:rPr lang="en-US" sz="3600" b="1" dirty="0">
                <a:solidFill>
                  <a:srgbClr val="FFFFFF"/>
                </a:solidFill>
                <a:latin typeface="+mn-lt"/>
              </a:rPr>
              <a:t>IP in an </a:t>
            </a:r>
            <a:r>
              <a:rPr lang="en-US" sz="3600" b="1" dirty="0" smtClean="0">
                <a:solidFill>
                  <a:srgbClr val="FFFFFF"/>
                </a:solidFill>
                <a:latin typeface="+mn-lt"/>
              </a:rPr>
              <a:t>idea. </a:t>
            </a:r>
          </a:p>
          <a:p>
            <a:r>
              <a:rPr lang="en-US" sz="3600" b="1" dirty="0">
                <a:solidFill>
                  <a:srgbClr val="FFFFFF"/>
                </a:solidFill>
                <a:latin typeface="+mn-lt"/>
              </a:rPr>
              <a:t>B</a:t>
            </a:r>
            <a:r>
              <a:rPr lang="en-US" sz="3600" b="1" dirty="0" smtClean="0">
                <a:solidFill>
                  <a:srgbClr val="FFFFFF"/>
                </a:solidFill>
                <a:latin typeface="+mn-lt"/>
              </a:rPr>
              <a:t>ecomes </a:t>
            </a:r>
            <a:r>
              <a:rPr lang="en-US" sz="3600" b="1" dirty="0">
                <a:solidFill>
                  <a:srgbClr val="FFFFFF"/>
                </a:solidFill>
                <a:latin typeface="+mn-lt"/>
              </a:rPr>
              <a:t>IP </a:t>
            </a:r>
            <a:r>
              <a:rPr lang="en-US" sz="3600" b="1" dirty="0" smtClean="0">
                <a:solidFill>
                  <a:srgbClr val="FFFFFF"/>
                </a:solidFill>
                <a:latin typeface="+mn-lt"/>
              </a:rPr>
              <a:t>as </a:t>
            </a:r>
            <a:r>
              <a:rPr lang="en-US" sz="3600" b="1" dirty="0">
                <a:solidFill>
                  <a:schemeClr val="accent5"/>
                </a:solidFill>
                <a:latin typeface="+mn-lt"/>
              </a:rPr>
              <a:t>(</a:t>
            </a:r>
            <a:r>
              <a:rPr lang="en-US" sz="3600" b="1" dirty="0" smtClean="0">
                <a:solidFill>
                  <a:srgbClr val="FF0000"/>
                </a:solidFill>
                <a:latin typeface="+mn-lt"/>
              </a:rPr>
              <a:t>fixated </a:t>
            </a:r>
            <a:r>
              <a:rPr lang="en-US" sz="3600" b="1" dirty="0" smtClean="0">
                <a:solidFill>
                  <a:schemeClr val="accent5"/>
                </a:solidFill>
                <a:latin typeface="+mn-lt"/>
              </a:rPr>
              <a:t>-</a:t>
            </a:r>
            <a:r>
              <a:rPr lang="en-US" sz="3600" b="1" dirty="0" smtClean="0">
                <a:solidFill>
                  <a:srgbClr val="FF0000"/>
                </a:solidFill>
                <a:latin typeface="+mn-lt"/>
              </a:rPr>
              <a:t> static</a:t>
            </a:r>
            <a:r>
              <a:rPr lang="en-US" sz="3600" b="1" dirty="0" smtClean="0">
                <a:solidFill>
                  <a:schemeClr val="accent5"/>
                </a:solidFill>
                <a:latin typeface="+mn-lt"/>
              </a:rPr>
              <a:t>) </a:t>
            </a:r>
            <a:r>
              <a:rPr lang="en-US" sz="3600" b="1" dirty="0">
                <a:solidFill>
                  <a:srgbClr val="FFFFFF"/>
                </a:solidFill>
                <a:latin typeface="+mn-lt"/>
              </a:rPr>
              <a:t>expression</a:t>
            </a:r>
            <a:r>
              <a:rPr lang="en-US" sz="3600" b="1" dirty="0" smtClean="0">
                <a:solidFill>
                  <a:srgbClr val="FFFFFF"/>
                </a:solidFill>
                <a:latin typeface="+mn-lt"/>
              </a:rPr>
              <a:t>.</a:t>
            </a:r>
          </a:p>
          <a:p>
            <a:endParaRPr lang="en-US" dirty="0" smtClean="0"/>
          </a:p>
          <a:p>
            <a:endParaRPr lang="en-US" dirty="0"/>
          </a:p>
          <a:p>
            <a:endParaRPr lang="en-US" dirty="0" smtClean="0"/>
          </a:p>
          <a:p>
            <a:endParaRPr lang="en-US" dirty="0" smtClean="0"/>
          </a:p>
          <a:p>
            <a:pPr marL="0" indent="0">
              <a:buNone/>
            </a:pPr>
            <a:endParaRPr lang="en-US" i="1" u="sng" dirty="0">
              <a:solidFill>
                <a:schemeClr val="tx1">
                  <a:lumMod val="85000"/>
                  <a:lumOff val="15000"/>
                </a:schemeClr>
              </a:solidFill>
            </a:endParaRPr>
          </a:p>
          <a:p>
            <a:pPr marL="0" indent="0">
              <a:buNone/>
            </a:pPr>
            <a:endParaRPr lang="en-US" dirty="0">
              <a:solidFill>
                <a:schemeClr val="tx1">
                  <a:lumMod val="85000"/>
                  <a:lumOff val="15000"/>
                </a:schemeClr>
              </a:solidFill>
            </a:endParaRPr>
          </a:p>
        </p:txBody>
      </p:sp>
    </p:spTree>
    <p:extLst>
      <p:ext uri="{BB962C8B-B14F-4D97-AF65-F5344CB8AC3E}">
        <p14:creationId xmlns:p14="http://schemas.microsoft.com/office/powerpoint/2010/main" val="22444260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83873"/>
            <a:ext cx="8540041" cy="958532"/>
          </a:xfrm>
        </p:spPr>
        <p:txBody>
          <a:bodyPr>
            <a:normAutofit fontScale="90000"/>
          </a:bodyPr>
          <a:lstStyle/>
          <a:p>
            <a:pPr marL="0" indent="0"/>
            <a:r>
              <a:rPr lang="en-US" dirty="0"/>
              <a:t/>
            </a:r>
            <a:br>
              <a:rPr lang="en-US" dirty="0"/>
            </a:br>
            <a:r>
              <a:rPr lang="en-US" sz="4900" b="1" dirty="0">
                <a:solidFill>
                  <a:srgbClr val="FFFF00"/>
                </a:solidFill>
                <a:latin typeface="Apple Chancery"/>
                <a:cs typeface="Apple Chancery"/>
              </a:rPr>
              <a:t>Contrast this “talk” to 70 years ago:</a:t>
            </a:r>
            <a:r>
              <a:rPr lang="en-US" b="1" dirty="0">
                <a:solidFill>
                  <a:srgbClr val="4BACC6"/>
                </a:solidFill>
                <a:latin typeface="Avenir Black Oblique"/>
                <a:cs typeface="Avenir Black Oblique"/>
              </a:rPr>
              <a:t/>
            </a:r>
            <a:br>
              <a:rPr lang="en-US" b="1" dirty="0">
                <a:solidFill>
                  <a:srgbClr val="4BACC6"/>
                </a:solidFill>
                <a:latin typeface="Avenir Black Oblique"/>
                <a:cs typeface="Avenir Black Oblique"/>
              </a:rPr>
            </a:br>
            <a:endParaRPr lang="en-US" dirty="0"/>
          </a:p>
        </p:txBody>
      </p:sp>
      <p:pic>
        <p:nvPicPr>
          <p:cNvPr id="4" name="Content Placeholder 3"/>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r="-221"/>
          <a:stretch/>
        </p:blipFill>
        <p:spPr>
          <a:xfrm>
            <a:off x="2144483" y="1042405"/>
            <a:ext cx="4751045" cy="4919421"/>
          </a:xfrm>
          <a:prstGeom prst="rect">
            <a:avLst/>
          </a:prstGeom>
        </p:spPr>
      </p:pic>
    </p:spTree>
    <p:extLst>
      <p:ext uri="{BB962C8B-B14F-4D97-AF65-F5344CB8AC3E}">
        <p14:creationId xmlns:p14="http://schemas.microsoft.com/office/powerpoint/2010/main" val="16068241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7739" y="142549"/>
            <a:ext cx="8956261" cy="1016000"/>
          </a:xfrm>
        </p:spPr>
        <p:txBody>
          <a:bodyPr>
            <a:normAutofit/>
          </a:bodyPr>
          <a:lstStyle/>
          <a:p>
            <a:r>
              <a:rPr lang="en-US" i="1" dirty="0">
                <a:solidFill>
                  <a:srgbClr val="FFFF00"/>
                </a:solidFill>
                <a:latin typeface="+mn-lt"/>
              </a:rPr>
              <a:t>Now </a:t>
            </a:r>
            <a:r>
              <a:rPr lang="en-US" i="1" dirty="0" smtClean="0">
                <a:solidFill>
                  <a:schemeClr val="bg1"/>
                </a:solidFill>
                <a:latin typeface="+mn-lt"/>
              </a:rPr>
              <a:t>fixation</a:t>
            </a:r>
            <a:r>
              <a:rPr lang="en-US" i="1" dirty="0" smtClean="0">
                <a:solidFill>
                  <a:srgbClr val="FFFF00"/>
                </a:solidFill>
                <a:latin typeface="+mn-lt"/>
              </a:rPr>
              <a:t> happens </a:t>
            </a:r>
            <a:r>
              <a:rPr lang="en-US" i="1" dirty="0">
                <a:solidFill>
                  <a:srgbClr val="FFFF00"/>
                </a:solidFill>
                <a:latin typeface="+mn-lt"/>
              </a:rPr>
              <a:t>@ </a:t>
            </a:r>
            <a:r>
              <a:rPr lang="en-US" i="1" dirty="0" smtClean="0">
                <a:solidFill>
                  <a:srgbClr val="FFFF00"/>
                </a:solidFill>
                <a:latin typeface="+mn-lt"/>
              </a:rPr>
              <a:t>digital speed..</a:t>
            </a:r>
            <a:endParaRPr lang="en-US" dirty="0">
              <a:solidFill>
                <a:srgbClr val="FFFF00"/>
              </a:solidFill>
              <a:latin typeface="+mn-lt"/>
            </a:endParaRPr>
          </a:p>
        </p:txBody>
      </p:sp>
      <p:sp>
        <p:nvSpPr>
          <p:cNvPr id="3" name="Content Placeholder 2"/>
          <p:cNvSpPr>
            <a:spLocks noGrp="1"/>
          </p:cNvSpPr>
          <p:nvPr>
            <p:ph sz="quarter" idx="10"/>
          </p:nvPr>
        </p:nvSpPr>
        <p:spPr/>
        <p:txBody>
          <a:bodyPr>
            <a:normAutofit/>
          </a:bodyPr>
          <a:lstStyle/>
          <a:p>
            <a:pPr marL="0" indent="0">
              <a:buNone/>
            </a:pPr>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pPr marL="0" indent="0">
              <a:buNone/>
            </a:pPr>
            <a:endParaRPr lang="en-US" dirty="0"/>
          </a:p>
          <a:p>
            <a:pPr marL="0" indent="0">
              <a:buNone/>
            </a:pPr>
            <a:r>
              <a:rPr lang="en-US" dirty="0" smtClean="0"/>
              <a:t>         </a:t>
            </a:r>
            <a:endParaRPr lang="en-US" dirty="0"/>
          </a:p>
        </p:txBody>
      </p:sp>
      <p:pic>
        <p:nvPicPr>
          <p:cNvPr id="4" name="Picture 3"/>
          <p:cNvPicPr>
            <a:picLocks noChangeAspect="1"/>
          </p:cNvPicPr>
          <p:nvPr/>
        </p:nvPicPr>
        <p:blipFill>
          <a:blip r:embed="rId2"/>
          <a:stretch>
            <a:fillRect/>
          </a:stretch>
        </p:blipFill>
        <p:spPr>
          <a:xfrm>
            <a:off x="336495" y="1158549"/>
            <a:ext cx="8450574" cy="4672998"/>
          </a:xfrm>
          <a:prstGeom prst="rect">
            <a:avLst/>
          </a:prstGeom>
        </p:spPr>
      </p:pic>
    </p:spTree>
    <p:extLst>
      <p:ext uri="{BB962C8B-B14F-4D97-AF65-F5344CB8AC3E}">
        <p14:creationId xmlns:p14="http://schemas.microsoft.com/office/powerpoint/2010/main" val="16871410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89119"/>
            <a:ext cx="9144000" cy="1253474"/>
          </a:xfrm>
        </p:spPr>
        <p:txBody>
          <a:bodyPr>
            <a:normAutofit/>
          </a:bodyPr>
          <a:lstStyle/>
          <a:p>
            <a:r>
              <a:rPr lang="en-US" dirty="0"/>
              <a:t> </a:t>
            </a:r>
            <a:r>
              <a:rPr lang="en-US" dirty="0" smtClean="0"/>
              <a:t>   </a:t>
            </a:r>
            <a:r>
              <a:rPr lang="en-US" sz="5400" dirty="0" smtClean="0">
                <a:solidFill>
                  <a:srgbClr val="800000"/>
                </a:solidFill>
              </a:rPr>
              <a:t>.</a:t>
            </a:r>
            <a:r>
              <a:rPr lang="en-US" sz="5400" dirty="0" smtClean="0">
                <a:solidFill>
                  <a:srgbClr val="FF0000"/>
                </a:solidFill>
              </a:rPr>
              <a:t>.</a:t>
            </a:r>
            <a:r>
              <a:rPr lang="en-US" sz="5400" dirty="0" smtClean="0">
                <a:solidFill>
                  <a:srgbClr val="FF6600"/>
                </a:solidFill>
              </a:rPr>
              <a:t>.</a:t>
            </a:r>
            <a:r>
              <a:rPr lang="en-US" sz="5400" b="1" dirty="0" smtClean="0">
                <a:solidFill>
                  <a:srgbClr val="FFFF00"/>
                </a:solidFill>
              </a:rPr>
              <a:t>SO WHAT </a:t>
            </a:r>
            <a:r>
              <a:rPr lang="en-US" sz="5400" b="1" dirty="0" smtClean="0">
                <a:solidFill>
                  <a:srgbClr val="FFFFFF"/>
                </a:solidFill>
                <a:sym typeface="Wingdings"/>
              </a:rPr>
              <a:t></a:t>
            </a:r>
            <a:r>
              <a:rPr lang="en-US" sz="5400" dirty="0" smtClean="0">
                <a:solidFill>
                  <a:srgbClr val="0000FF"/>
                </a:solidFill>
              </a:rPr>
              <a:t>?</a:t>
            </a:r>
            <a:r>
              <a:rPr lang="en-US" sz="5400" dirty="0" smtClean="0">
                <a:solidFill>
                  <a:srgbClr val="000090"/>
                </a:solidFill>
              </a:rPr>
              <a:t>?</a:t>
            </a:r>
            <a:r>
              <a:rPr lang="en-US" sz="5400" dirty="0" smtClean="0">
                <a:solidFill>
                  <a:srgbClr val="660066"/>
                </a:solidFill>
              </a:rPr>
              <a:t>?</a:t>
            </a:r>
            <a:r>
              <a:rPr lang="en-US" sz="5400" dirty="0" smtClean="0">
                <a:solidFill>
                  <a:srgbClr val="000000"/>
                </a:solidFill>
              </a:rPr>
              <a:t>?</a:t>
            </a:r>
            <a:endParaRPr lang="en-US" sz="5400" dirty="0">
              <a:solidFill>
                <a:srgbClr val="000000"/>
              </a:solidFill>
            </a:endParaRPr>
          </a:p>
        </p:txBody>
      </p:sp>
      <p:sp>
        <p:nvSpPr>
          <p:cNvPr id="3" name="Content Placeholder 2"/>
          <p:cNvSpPr>
            <a:spLocks noGrp="1"/>
          </p:cNvSpPr>
          <p:nvPr>
            <p:ph sz="quarter" idx="10"/>
          </p:nvPr>
        </p:nvSpPr>
        <p:spPr>
          <a:xfrm>
            <a:off x="457200" y="1147267"/>
            <a:ext cx="8229600" cy="4998811"/>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marL="0" indent="0">
              <a:buNone/>
            </a:pPr>
            <a:endParaRPr lang="en-US" sz="2800" b="1" dirty="0" smtClean="0">
              <a:ln w="11430"/>
              <a:solidFill>
                <a:srgbClr val="FFFF00"/>
              </a:solidFill>
              <a:effectLst>
                <a:outerShdw blurRad="50800" dist="39000" dir="5460000" algn="tl">
                  <a:srgbClr val="000000">
                    <a:alpha val="38000"/>
                  </a:srgbClr>
                </a:outerShdw>
              </a:effectLst>
              <a:latin typeface="+mn-lt"/>
            </a:endParaRPr>
          </a:p>
          <a:p>
            <a:r>
              <a:rPr lang="en-US" sz="2800" b="1" dirty="0" smtClean="0">
                <a:ln w="11430"/>
                <a:solidFill>
                  <a:schemeClr val="bg1"/>
                </a:solidFill>
                <a:effectLst>
                  <a:outerShdw blurRad="50800" dist="39000" dir="5460000" algn="tl">
                    <a:srgbClr val="000000">
                      <a:alpha val="38000"/>
                    </a:srgbClr>
                  </a:outerShdw>
                </a:effectLst>
                <a:latin typeface="+mn-lt"/>
              </a:rPr>
              <a:t>Conundrum A (</a:t>
            </a:r>
            <a:r>
              <a:rPr lang="en-US" sz="2800" b="1" dirty="0" smtClean="0">
                <a:ln w="11430"/>
                <a:solidFill>
                  <a:srgbClr val="CCFFCC"/>
                </a:solidFill>
                <a:effectLst>
                  <a:outerShdw blurRad="50800" dist="39000" dir="5460000" algn="tl">
                    <a:srgbClr val="000000">
                      <a:alpha val="38000"/>
                    </a:srgbClr>
                  </a:outerShdw>
                </a:effectLst>
                <a:latin typeface="+mn-lt"/>
              </a:rPr>
              <a:t>Literalist Dichotomy</a:t>
            </a:r>
            <a:r>
              <a:rPr lang="en-US" sz="2800" b="1" dirty="0" smtClean="0">
                <a:ln w="11430"/>
                <a:solidFill>
                  <a:schemeClr val="bg1"/>
                </a:solidFill>
                <a:effectLst>
                  <a:outerShdw blurRad="50800" dist="39000" dir="5460000" algn="tl">
                    <a:srgbClr val="000000">
                      <a:alpha val="38000"/>
                    </a:srgbClr>
                  </a:outerShdw>
                </a:effectLst>
                <a:latin typeface="+mn-lt"/>
              </a:rPr>
              <a:t>) = </a:t>
            </a:r>
          </a:p>
          <a:p>
            <a:pPr marL="0" indent="0">
              <a:buNone/>
            </a:pPr>
            <a:r>
              <a:rPr lang="en-US" sz="2800" b="1" dirty="0">
                <a:ln w="11430"/>
                <a:solidFill>
                  <a:schemeClr val="bg1"/>
                </a:solidFill>
                <a:effectLst>
                  <a:outerShdw blurRad="50800" dist="39000" dir="5460000" algn="tl">
                    <a:srgbClr val="000000">
                      <a:alpha val="38000"/>
                    </a:srgbClr>
                  </a:outerShdw>
                </a:effectLst>
                <a:latin typeface="+mn-lt"/>
              </a:rPr>
              <a:t> </a:t>
            </a:r>
            <a:r>
              <a:rPr lang="en-US" sz="2800" b="1" dirty="0" smtClean="0">
                <a:ln w="11430"/>
                <a:solidFill>
                  <a:schemeClr val="bg1"/>
                </a:solidFill>
                <a:effectLst>
                  <a:outerShdw blurRad="50800" dist="39000" dir="5460000" algn="tl">
                    <a:srgbClr val="000000">
                      <a:alpha val="38000"/>
                    </a:srgbClr>
                  </a:outerShdw>
                </a:effectLst>
                <a:latin typeface="+mn-lt"/>
              </a:rPr>
              <a:t>  What is Private v. What is Public</a:t>
            </a:r>
          </a:p>
          <a:p>
            <a:r>
              <a:rPr lang="en-US" sz="2800" b="1" dirty="0" smtClean="0">
                <a:ln w="11430"/>
                <a:solidFill>
                  <a:schemeClr val="bg1"/>
                </a:solidFill>
                <a:effectLst>
                  <a:outerShdw blurRad="50800" dist="39000" dir="5460000" algn="tl">
                    <a:srgbClr val="000000">
                      <a:alpha val="38000"/>
                    </a:srgbClr>
                  </a:outerShdw>
                </a:effectLst>
                <a:latin typeface="+mn-lt"/>
              </a:rPr>
              <a:t>Conundrum B = </a:t>
            </a:r>
            <a:r>
              <a:rPr lang="en-US" sz="2800" b="1" dirty="0" smtClean="0">
                <a:ln w="11430"/>
                <a:solidFill>
                  <a:srgbClr val="CCFFCC"/>
                </a:solidFill>
                <a:effectLst>
                  <a:outerShdw blurRad="50800" dist="39000" dir="5460000" algn="tl">
                    <a:srgbClr val="000000">
                      <a:alpha val="38000"/>
                    </a:srgbClr>
                  </a:outerShdw>
                </a:effectLst>
                <a:latin typeface="+mn-lt"/>
              </a:rPr>
              <a:t>Idea v. Expression</a:t>
            </a:r>
          </a:p>
          <a:p>
            <a:endParaRPr lang="en-US" sz="2800" b="1" dirty="0">
              <a:ln w="11430"/>
              <a:solidFill>
                <a:schemeClr val="bg1"/>
              </a:solidFill>
              <a:effectLst>
                <a:outerShdw blurRad="50800" dist="39000" dir="5460000" algn="tl">
                  <a:srgbClr val="000000">
                    <a:alpha val="38000"/>
                  </a:srgbClr>
                </a:outerShdw>
              </a:effectLst>
              <a:latin typeface="+mn-lt"/>
            </a:endParaRPr>
          </a:p>
          <a:p>
            <a:r>
              <a:rPr lang="en-US" sz="2800" b="1" dirty="0" smtClean="0">
                <a:ln w="11430"/>
                <a:solidFill>
                  <a:schemeClr val="bg1"/>
                </a:solidFill>
                <a:effectLst>
                  <a:outerShdw blurRad="50800" dist="39000" dir="5460000" algn="tl">
                    <a:srgbClr val="000000">
                      <a:alpha val="38000"/>
                    </a:srgbClr>
                  </a:outerShdw>
                </a:effectLst>
                <a:latin typeface="+mn-lt"/>
                <a:cs typeface="Apple Chancery"/>
              </a:rPr>
              <a:t>Once upon a time…a long time ago……</a:t>
            </a:r>
          </a:p>
          <a:p>
            <a:endParaRPr lang="en-US" sz="2800" b="1" dirty="0">
              <a:ln w="11430"/>
              <a:solidFill>
                <a:schemeClr val="tx1"/>
              </a:solidFill>
              <a:effectLst>
                <a:outerShdw blurRad="50800" dist="39000" dir="5460000" algn="tl">
                  <a:srgbClr val="000000">
                    <a:alpha val="38000"/>
                  </a:srgbClr>
                </a:outerShdw>
              </a:effectLst>
              <a:latin typeface="Apple Chancery"/>
              <a:cs typeface="Apple Chancery"/>
            </a:endParaRPr>
          </a:p>
          <a:p>
            <a:pPr marL="0" indent="0">
              <a:buNone/>
            </a:pPr>
            <a:r>
              <a:rPr lang="en-US" sz="2800" b="1" dirty="0" smtClean="0">
                <a:ln w="11430"/>
                <a:solidFill>
                  <a:schemeClr val="tx1"/>
                </a:solidFill>
                <a:effectLst>
                  <a:outerShdw blurRad="50800" dist="39000" dir="5460000" algn="tl">
                    <a:srgbClr val="000000">
                      <a:alpha val="38000"/>
                    </a:srgbClr>
                  </a:outerShdw>
                </a:effectLst>
                <a:latin typeface="Apple Chancery"/>
                <a:cs typeface="Apple Chancery"/>
              </a:rPr>
              <a:t>          </a:t>
            </a:r>
            <a:r>
              <a:rPr lang="en-US" sz="4000" b="1" dirty="0" smtClean="0">
                <a:ln w="11430"/>
                <a:solidFill>
                  <a:schemeClr val="tx1"/>
                </a:solidFill>
                <a:effectLst>
                  <a:outerShdw blurRad="50800" dist="39000" dir="5460000" algn="tl">
                    <a:srgbClr val="000000">
                      <a:alpha val="38000"/>
                    </a:srgbClr>
                  </a:outerShdw>
                </a:effectLst>
                <a:latin typeface="Apple Chancery"/>
                <a:cs typeface="Apple Chancery"/>
              </a:rPr>
              <a:t> </a:t>
            </a:r>
            <a:r>
              <a:rPr lang="en-US" sz="4000" b="1" dirty="0" smtClean="0">
                <a:ln w="11430"/>
                <a:solidFill>
                  <a:srgbClr val="FFFF00"/>
                </a:solidFill>
                <a:effectLst>
                  <a:outerShdw blurRad="50800" dist="39000" dir="5460000" algn="tl">
                    <a:srgbClr val="000000">
                      <a:alpha val="38000"/>
                    </a:srgbClr>
                  </a:outerShdw>
                </a:effectLst>
                <a:latin typeface="Apple Chancery"/>
                <a:cs typeface="Apple Chancery"/>
              </a:rPr>
              <a:t> Private  </a:t>
            </a:r>
            <a:r>
              <a:rPr lang="en-US" sz="3600" b="1" dirty="0" smtClean="0">
                <a:ln w="11430"/>
                <a:solidFill>
                  <a:srgbClr val="FFFF00"/>
                </a:solidFill>
                <a:effectLst>
                  <a:outerShdw blurRad="50800" dist="39000" dir="5460000" algn="tl">
                    <a:srgbClr val="000000">
                      <a:alpha val="38000"/>
                    </a:srgbClr>
                  </a:outerShdw>
                </a:effectLst>
                <a:latin typeface="Apple Chancery"/>
                <a:cs typeface="Apple Chancery"/>
              </a:rPr>
              <a:t> </a:t>
            </a:r>
            <a:r>
              <a:rPr lang="en-US" sz="3200" b="1" dirty="0" smtClean="0">
                <a:ln w="11430"/>
                <a:solidFill>
                  <a:srgbClr val="FFFF00"/>
                </a:solidFill>
                <a:effectLst>
                  <a:outerShdw blurRad="50800" dist="39000" dir="5460000" algn="tl">
                    <a:srgbClr val="000000">
                      <a:alpha val="38000"/>
                    </a:srgbClr>
                  </a:outerShdw>
                </a:effectLst>
                <a:latin typeface="Apple Chancery"/>
                <a:cs typeface="Apple Chancery"/>
              </a:rPr>
              <a:t> </a:t>
            </a:r>
            <a:r>
              <a:rPr lang="en-US" sz="3200" b="1" dirty="0" smtClean="0">
                <a:ln w="11430"/>
                <a:solidFill>
                  <a:schemeClr val="tx1"/>
                </a:solidFill>
                <a:effectLst>
                  <a:outerShdw blurRad="50800" dist="39000" dir="5460000" algn="tl">
                    <a:srgbClr val="000000">
                      <a:alpha val="38000"/>
                    </a:srgbClr>
                  </a:outerShdw>
                </a:effectLst>
                <a:latin typeface="Apple Chancery"/>
                <a:cs typeface="Apple Chancery"/>
              </a:rPr>
              <a:t>             </a:t>
            </a:r>
            <a:r>
              <a:rPr lang="en-US" sz="4000" b="1" dirty="0" smtClean="0">
                <a:ln w="11430"/>
                <a:solidFill>
                  <a:schemeClr val="accent5"/>
                </a:solidFill>
                <a:effectLst>
                  <a:outerShdw blurRad="50800" dist="39000" dir="5460000" algn="tl">
                    <a:srgbClr val="000000">
                      <a:alpha val="38000"/>
                    </a:srgbClr>
                  </a:outerShdw>
                </a:effectLst>
                <a:latin typeface="Apple Chancery"/>
                <a:cs typeface="Apple Chancery"/>
              </a:rPr>
              <a:t>Public</a:t>
            </a:r>
            <a:endParaRPr lang="en-US" sz="4000" b="1" dirty="0">
              <a:ln w="11430"/>
              <a:solidFill>
                <a:schemeClr val="tx1"/>
              </a:solidFill>
              <a:effectLst>
                <a:outerShdw blurRad="50800" dist="39000" dir="5460000" algn="tl">
                  <a:srgbClr val="000000">
                    <a:alpha val="38000"/>
                  </a:srgbClr>
                </a:outerShdw>
              </a:effectLst>
              <a:latin typeface="Apple Chancery"/>
              <a:cs typeface="Apple Chancery"/>
            </a:endParaRPr>
          </a:p>
          <a:p>
            <a:pPr marL="0" indent="0">
              <a:buNone/>
            </a:pPr>
            <a:endParaRPr lang="en-US" sz="3200" b="1" dirty="0" smtClean="0">
              <a:ln w="11430"/>
              <a:solidFill>
                <a:schemeClr val="tx1"/>
              </a:solidFill>
              <a:effectLst>
                <a:outerShdw blurRad="50800" dist="39000" dir="5460000" algn="tl">
                  <a:srgbClr val="000000">
                    <a:alpha val="38000"/>
                  </a:srgbClr>
                </a:outerShdw>
              </a:effectLst>
              <a:latin typeface="Apple Chancery"/>
              <a:cs typeface="Apple Chancery"/>
            </a:endParaRPr>
          </a:p>
          <a:p>
            <a:pPr marL="0" indent="0">
              <a:buNone/>
            </a:pPr>
            <a:r>
              <a:rPr lang="en-US" sz="3200" b="1" dirty="0">
                <a:ln w="11430"/>
                <a:solidFill>
                  <a:schemeClr val="tx1"/>
                </a:solidFill>
                <a:effectLst>
                  <a:outerShdw blurRad="50800" dist="39000" dir="5460000" algn="tl">
                    <a:srgbClr val="000000">
                      <a:alpha val="38000"/>
                    </a:srgbClr>
                  </a:outerShdw>
                </a:effectLst>
                <a:latin typeface="Apple Chancery"/>
                <a:cs typeface="Apple Chancery"/>
              </a:rPr>
              <a:t> </a:t>
            </a:r>
            <a:r>
              <a:rPr lang="en-US" sz="3200" b="1" dirty="0" smtClean="0">
                <a:ln w="11430"/>
                <a:solidFill>
                  <a:schemeClr val="tx1"/>
                </a:solidFill>
                <a:effectLst>
                  <a:outerShdw blurRad="50800" dist="39000" dir="5460000" algn="tl">
                    <a:srgbClr val="000000">
                      <a:alpha val="38000"/>
                    </a:srgbClr>
                  </a:outerShdw>
                </a:effectLst>
                <a:latin typeface="Apple Chancery"/>
                <a:cs typeface="Apple Chancery"/>
              </a:rPr>
              <a:t>        </a:t>
            </a:r>
            <a:r>
              <a:rPr lang="en-US" sz="4000" b="1" dirty="0" smtClean="0">
                <a:ln w="11430"/>
                <a:solidFill>
                  <a:schemeClr val="tx1"/>
                </a:solidFill>
                <a:effectLst>
                  <a:outerShdw blurRad="50800" dist="39000" dir="5460000" algn="tl">
                    <a:srgbClr val="000000">
                      <a:alpha val="38000"/>
                    </a:srgbClr>
                  </a:outerShdw>
                </a:effectLst>
                <a:latin typeface="Apple Chancery"/>
                <a:cs typeface="Apple Chancery"/>
              </a:rPr>
              <a:t>  </a:t>
            </a:r>
            <a:r>
              <a:rPr lang="en-US" sz="4000" b="1" dirty="0" smtClean="0">
                <a:ln w="11430"/>
                <a:solidFill>
                  <a:srgbClr val="FFFF00"/>
                </a:solidFill>
                <a:effectLst>
                  <a:outerShdw blurRad="50800" dist="39000" dir="5460000" algn="tl">
                    <a:srgbClr val="000000">
                      <a:alpha val="38000"/>
                    </a:srgbClr>
                  </a:outerShdw>
                </a:effectLst>
                <a:latin typeface="Apple Chancery"/>
                <a:cs typeface="Apple Chancery"/>
              </a:rPr>
              <a:t>Idea    </a:t>
            </a:r>
            <a:r>
              <a:rPr lang="en-US" sz="4000" b="1" dirty="0" smtClean="0">
                <a:ln w="11430"/>
                <a:solidFill>
                  <a:srgbClr val="FFFFFF"/>
                </a:solidFill>
                <a:effectLst>
                  <a:outerShdw blurRad="50800" dist="39000" dir="5460000" algn="tl">
                    <a:srgbClr val="000000">
                      <a:alpha val="38000"/>
                    </a:srgbClr>
                  </a:outerShdw>
                </a:effectLst>
                <a:latin typeface="Apple Chancery"/>
                <a:cs typeface="Apple Chancery"/>
              </a:rPr>
              <a:t> </a:t>
            </a:r>
            <a:r>
              <a:rPr lang="en-US" sz="4000" b="1" dirty="0" smtClean="0">
                <a:ln w="11430"/>
                <a:solidFill>
                  <a:schemeClr val="tx1"/>
                </a:solidFill>
                <a:effectLst>
                  <a:outerShdw blurRad="50800" dist="39000" dir="5460000" algn="tl">
                    <a:srgbClr val="000000">
                      <a:alpha val="38000"/>
                    </a:srgbClr>
                  </a:outerShdw>
                </a:effectLst>
                <a:latin typeface="Apple Chancery"/>
                <a:cs typeface="Apple Chancery"/>
              </a:rPr>
              <a:t>             </a:t>
            </a:r>
            <a:r>
              <a:rPr lang="en-US" sz="4000" b="1" dirty="0" smtClean="0">
                <a:ln w="11430"/>
                <a:solidFill>
                  <a:srgbClr val="4BACC6"/>
                </a:solidFill>
                <a:effectLst>
                  <a:outerShdw blurRad="50800" dist="39000" dir="5460000" algn="tl">
                    <a:srgbClr val="000000">
                      <a:alpha val="38000"/>
                    </a:srgbClr>
                  </a:outerShdw>
                </a:effectLst>
                <a:latin typeface="Apple Chancery"/>
                <a:cs typeface="Apple Chancery"/>
              </a:rPr>
              <a:t>Expression</a:t>
            </a:r>
            <a:endParaRPr lang="en-US" sz="4000" b="1" dirty="0">
              <a:ln w="11430"/>
              <a:solidFill>
                <a:srgbClr val="4BACC6"/>
              </a:solidFill>
              <a:effectLst>
                <a:outerShdw blurRad="50800" dist="39000" dir="5460000" algn="tl">
                  <a:srgbClr val="000000">
                    <a:alpha val="38000"/>
                  </a:srgbClr>
                </a:outerShdw>
              </a:effectLst>
              <a:latin typeface="Apple Chancery"/>
              <a:cs typeface="Apple Chancery"/>
            </a:endParaRPr>
          </a:p>
        </p:txBody>
      </p:sp>
    </p:spTree>
    <p:extLst>
      <p:ext uri="{BB962C8B-B14F-4D97-AF65-F5344CB8AC3E}">
        <p14:creationId xmlns:p14="http://schemas.microsoft.com/office/powerpoint/2010/main" val="24819594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alphaModFix amt="30000"/>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815" y="326593"/>
            <a:ext cx="8702653" cy="1016000"/>
          </a:xfrm>
        </p:spPr>
        <p:txBody>
          <a:bodyPr>
            <a:normAutofit/>
          </a:bodyPr>
          <a:lstStyle/>
          <a:p>
            <a:r>
              <a:rPr lang="en-US" sz="4400" b="1" dirty="0" smtClean="0">
                <a:solidFill>
                  <a:schemeClr val="tx2"/>
                </a:solidFill>
                <a:latin typeface="American Typewriter"/>
                <a:ea typeface="MingLiU_HKSCS-ExtB"/>
                <a:cs typeface="American Typewriter"/>
              </a:rPr>
              <a:t> IN THE DIGITAL UNIVERSE</a:t>
            </a:r>
            <a:endParaRPr lang="en-US" sz="4400" b="1" dirty="0">
              <a:solidFill>
                <a:schemeClr val="tx2"/>
              </a:solidFill>
              <a:latin typeface="American Typewriter"/>
              <a:ea typeface="MingLiU_HKSCS-ExtB"/>
              <a:cs typeface="American Typewriter"/>
            </a:endParaRPr>
          </a:p>
        </p:txBody>
      </p:sp>
      <p:sp>
        <p:nvSpPr>
          <p:cNvPr id="3" name="Content Placeholder 2"/>
          <p:cNvSpPr>
            <a:spLocks noGrp="1"/>
          </p:cNvSpPr>
          <p:nvPr>
            <p:ph sz="half" idx="1"/>
          </p:nvPr>
        </p:nvSpPr>
        <p:spPr>
          <a:xfrm>
            <a:off x="457200" y="1672871"/>
            <a:ext cx="1246531" cy="4056830"/>
          </a:xfrm>
        </p:spPr>
        <p:txBody>
          <a:bodyPr>
            <a:normAutofit lnSpcReduction="10000"/>
          </a:bodyPr>
          <a:lstStyle/>
          <a:p>
            <a:pPr marL="0" indent="0">
              <a:buNone/>
            </a:pPr>
            <a:endParaRPr lang="en-US" dirty="0" smtClean="0"/>
          </a:p>
          <a:p>
            <a:pPr marL="0" indent="0">
              <a:buNone/>
            </a:pPr>
            <a:r>
              <a:rPr lang="en-US" b="1" dirty="0" smtClean="0">
                <a:solidFill>
                  <a:srgbClr val="1F497D"/>
                </a:solidFill>
              </a:rPr>
              <a:t>idea</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solidFill>
                <a:srgbClr val="1F497D"/>
              </a:solidFill>
            </a:endParaRPr>
          </a:p>
          <a:p>
            <a:pPr marL="0" indent="0">
              <a:buNone/>
            </a:pPr>
            <a:r>
              <a:rPr lang="en-US" b="1" dirty="0" smtClean="0">
                <a:solidFill>
                  <a:srgbClr val="1F497D"/>
                </a:solidFill>
              </a:rPr>
              <a:t>private</a:t>
            </a:r>
            <a:endParaRPr lang="en-US" b="1" dirty="0">
              <a:solidFill>
                <a:srgbClr val="1F497D"/>
              </a:solidFill>
            </a:endParaRPr>
          </a:p>
        </p:txBody>
      </p:sp>
      <p:sp>
        <p:nvSpPr>
          <p:cNvPr id="4" name="Content Placeholder 3"/>
          <p:cNvSpPr>
            <a:spLocks noGrp="1"/>
          </p:cNvSpPr>
          <p:nvPr>
            <p:ph sz="half" idx="2"/>
          </p:nvPr>
        </p:nvSpPr>
        <p:spPr>
          <a:xfrm>
            <a:off x="1595311" y="1672871"/>
            <a:ext cx="7336157" cy="3797139"/>
          </a:xfrm>
        </p:spPr>
        <p:txBody>
          <a:bodyPr>
            <a:normAutofit lnSpcReduction="10000"/>
          </a:bodyPr>
          <a:lstStyle/>
          <a:p>
            <a:pPr marL="0" indent="0">
              <a:buNone/>
            </a:pPr>
            <a:r>
              <a:rPr lang="en-US" sz="8600" b="1" i="1" dirty="0" smtClean="0">
                <a:solidFill>
                  <a:srgbClr val="FF0000"/>
                </a:solidFill>
              </a:rPr>
              <a:t>EXPRESSION</a:t>
            </a:r>
          </a:p>
          <a:p>
            <a:pPr marL="0" indent="0">
              <a:buNone/>
            </a:pPr>
            <a:endParaRPr lang="en-US" sz="8600" b="1" dirty="0" smtClean="0"/>
          </a:p>
          <a:p>
            <a:pPr marL="0" indent="0">
              <a:buNone/>
            </a:pPr>
            <a:r>
              <a:rPr lang="en-US" sz="8600" b="1" i="1" dirty="0" smtClean="0">
                <a:solidFill>
                  <a:srgbClr val="FF0000"/>
                </a:solidFill>
              </a:rPr>
              <a:t>PUBLIC</a:t>
            </a:r>
            <a:endParaRPr lang="en-US" sz="8600" b="1" i="1" dirty="0">
              <a:solidFill>
                <a:srgbClr val="FF0000"/>
              </a:solidFill>
            </a:endParaRPr>
          </a:p>
        </p:txBody>
      </p:sp>
    </p:spTree>
    <p:extLst>
      <p:ext uri="{BB962C8B-B14F-4D97-AF65-F5344CB8AC3E}">
        <p14:creationId xmlns:p14="http://schemas.microsoft.com/office/powerpoint/2010/main" val="30989438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799" cy="1342593"/>
          </a:xfrm>
        </p:spPr>
        <p:txBody>
          <a:bodyPr>
            <a:normAutofit fontScale="90000"/>
          </a:bodyPr>
          <a:lstStyle/>
          <a:p>
            <a:r>
              <a:rPr lang="en-US" sz="4400" dirty="0" smtClean="0">
                <a:solidFill>
                  <a:srgbClr val="FFFF00"/>
                </a:solidFill>
                <a:latin typeface="American Typewriter"/>
                <a:cs typeface="American Typewriter"/>
              </a:rPr>
              <a:t>Not a Failure of </a:t>
            </a:r>
            <a:r>
              <a:rPr lang="en-US" sz="4400" b="1" dirty="0" smtClean="0">
                <a:solidFill>
                  <a:srgbClr val="FFFF00"/>
                </a:solidFill>
                <a:latin typeface="American Typewriter"/>
                <a:cs typeface="American Typewriter"/>
              </a:rPr>
              <a:t>Law</a:t>
            </a:r>
            <a:r>
              <a:rPr lang="en-US" sz="4400" dirty="0" smtClean="0">
                <a:solidFill>
                  <a:srgbClr val="FFFF00"/>
                </a:solidFill>
                <a:latin typeface="American Typewriter"/>
                <a:cs typeface="American Typewriter"/>
              </a:rPr>
              <a:t>: </a:t>
            </a:r>
            <a:br>
              <a:rPr lang="en-US" sz="4400" dirty="0" smtClean="0">
                <a:solidFill>
                  <a:srgbClr val="FFFF00"/>
                </a:solidFill>
                <a:latin typeface="American Typewriter"/>
                <a:cs typeface="American Typewriter"/>
              </a:rPr>
            </a:br>
            <a:r>
              <a:rPr lang="en-US" sz="4400" b="1" dirty="0" smtClean="0">
                <a:solidFill>
                  <a:schemeClr val="accent5"/>
                </a:solidFill>
                <a:latin typeface="Ayuthaya"/>
                <a:cs typeface="Ayuthaya"/>
              </a:rPr>
              <a:t>A Failure of Balance</a:t>
            </a:r>
            <a:endParaRPr lang="en-US" sz="4400" b="1" dirty="0">
              <a:solidFill>
                <a:schemeClr val="accent5"/>
              </a:solidFill>
              <a:latin typeface="Ayuthaya"/>
              <a:cs typeface="Ayuthaya"/>
            </a:endParaRPr>
          </a:p>
        </p:txBody>
      </p:sp>
      <p:sp>
        <p:nvSpPr>
          <p:cNvPr id="3" name="Content Placeholder 2"/>
          <p:cNvSpPr>
            <a:spLocks noGrp="1"/>
          </p:cNvSpPr>
          <p:nvPr>
            <p:ph sz="quarter" idx="10"/>
          </p:nvPr>
        </p:nvSpPr>
        <p:spPr>
          <a:xfrm>
            <a:off x="457199" y="1408133"/>
            <a:ext cx="8552021" cy="4774401"/>
          </a:xfrm>
        </p:spPr>
        <p:txBody>
          <a:bodyPr>
            <a:noAutofit/>
          </a:bodyPr>
          <a:lstStyle/>
          <a:p>
            <a:pPr marL="0" indent="0">
              <a:buNone/>
            </a:pPr>
            <a:r>
              <a:rPr lang="en-US" sz="2800" dirty="0">
                <a:solidFill>
                  <a:srgbClr val="FFFFFF"/>
                </a:solidFill>
                <a:latin typeface="+mn-lt"/>
              </a:rPr>
              <a:t>Some Ways to </a:t>
            </a:r>
            <a:r>
              <a:rPr lang="en-US" sz="2800" b="1" dirty="0" smtClean="0">
                <a:solidFill>
                  <a:srgbClr val="FFFFFF"/>
                </a:solidFill>
                <a:latin typeface="+mn-lt"/>
              </a:rPr>
              <a:t>Rebalance</a:t>
            </a:r>
            <a:r>
              <a:rPr lang="en-US" sz="2800" b="1" dirty="0" smtClean="0">
                <a:solidFill>
                  <a:srgbClr val="CCFFCC"/>
                </a:solidFill>
                <a:latin typeface="+mn-lt"/>
              </a:rPr>
              <a:t>???</a:t>
            </a:r>
            <a:r>
              <a:rPr lang="en-US" sz="2800" b="1" dirty="0" smtClean="0">
                <a:solidFill>
                  <a:srgbClr val="FFFFFF"/>
                </a:solidFill>
                <a:latin typeface="+mn-lt"/>
              </a:rPr>
              <a:t>:</a:t>
            </a:r>
          </a:p>
          <a:p>
            <a:pPr marL="0" indent="0">
              <a:buNone/>
            </a:pPr>
            <a:endParaRPr lang="en-US" sz="2800" dirty="0" smtClean="0">
              <a:solidFill>
                <a:srgbClr val="FFFFFF"/>
              </a:solidFill>
            </a:endParaRPr>
          </a:p>
          <a:p>
            <a:pPr marL="0" indent="0">
              <a:buNone/>
            </a:pPr>
            <a:r>
              <a:rPr lang="en-US" sz="2800" dirty="0" smtClean="0">
                <a:solidFill>
                  <a:srgbClr val="FFFFFF"/>
                </a:solidFill>
              </a:rPr>
              <a:t>BY </a:t>
            </a:r>
            <a:r>
              <a:rPr lang="en-US" sz="2800" dirty="0">
                <a:solidFill>
                  <a:srgbClr val="FFFFFF"/>
                </a:solidFill>
              </a:rPr>
              <a:t>acknowledging the </a:t>
            </a:r>
            <a:r>
              <a:rPr lang="en-US" sz="2800" b="1" dirty="0">
                <a:solidFill>
                  <a:srgbClr val="FFFF00"/>
                </a:solidFill>
              </a:rPr>
              <a:t>Right to </a:t>
            </a:r>
            <a:r>
              <a:rPr lang="en-US" sz="2800" b="1" dirty="0" err="1" smtClean="0">
                <a:solidFill>
                  <a:schemeClr val="accent5"/>
                </a:solidFill>
              </a:rPr>
              <a:t>C</a:t>
            </a:r>
            <a:r>
              <a:rPr lang="en-US" sz="2800" b="1" dirty="0" err="1" smtClean="0">
                <a:solidFill>
                  <a:schemeClr val="accent2"/>
                </a:solidFill>
              </a:rPr>
              <a:t>R</a:t>
            </a:r>
            <a:r>
              <a:rPr lang="en-US" sz="2800" b="1" dirty="0" err="1" smtClean="0">
                <a:solidFill>
                  <a:srgbClr val="FF6C9C"/>
                </a:solidFill>
              </a:rPr>
              <a:t>E</a:t>
            </a:r>
            <a:r>
              <a:rPr lang="en-US" sz="2800" b="1" dirty="0" err="1" smtClean="0">
                <a:solidFill>
                  <a:schemeClr val="accent3"/>
                </a:solidFill>
              </a:rPr>
              <a:t>a</a:t>
            </a:r>
            <a:r>
              <a:rPr lang="en-US" sz="2800" b="1" dirty="0" err="1" smtClean="0">
                <a:solidFill>
                  <a:srgbClr val="00B050"/>
                </a:solidFill>
              </a:rPr>
              <a:t>T</a:t>
            </a:r>
            <a:r>
              <a:rPr lang="en-US" sz="2800" b="1" dirty="0" err="1" smtClean="0">
                <a:solidFill>
                  <a:srgbClr val="FFFF00"/>
                </a:solidFill>
              </a:rPr>
              <a:t>e</a:t>
            </a:r>
            <a:r>
              <a:rPr lang="en-US" sz="2800" dirty="0">
                <a:solidFill>
                  <a:srgbClr val="FFFFFF"/>
                </a:solidFill>
              </a:rPr>
              <a:t>…</a:t>
            </a:r>
            <a:r>
              <a:rPr lang="en-US" sz="2800" dirty="0" smtClean="0">
                <a:solidFill>
                  <a:srgbClr val="FFFFFF"/>
                </a:solidFill>
              </a:rPr>
              <a:t>.</a:t>
            </a:r>
            <a:endParaRPr lang="en-US" sz="2800" dirty="0"/>
          </a:p>
          <a:p>
            <a:r>
              <a:rPr lang="en-US" sz="2800" b="1" dirty="0">
                <a:solidFill>
                  <a:srgbClr val="4BACC6"/>
                </a:solidFill>
              </a:rPr>
              <a:t>Mod</a:t>
            </a:r>
          </a:p>
          <a:p>
            <a:r>
              <a:rPr lang="en-US" sz="2800" b="1" dirty="0">
                <a:solidFill>
                  <a:srgbClr val="4BACC6"/>
                </a:solidFill>
              </a:rPr>
              <a:t>Use </a:t>
            </a:r>
          </a:p>
          <a:p>
            <a:r>
              <a:rPr lang="en-US" sz="2800" b="1" dirty="0">
                <a:solidFill>
                  <a:srgbClr val="4BACC6"/>
                </a:solidFill>
              </a:rPr>
              <a:t>Share </a:t>
            </a:r>
          </a:p>
          <a:p>
            <a:pPr marL="0" indent="0">
              <a:buNone/>
            </a:pPr>
            <a:r>
              <a:rPr lang="en-US" sz="2800" b="1" dirty="0" smtClean="0">
                <a:solidFill>
                  <a:srgbClr val="FFFF00"/>
                </a:solidFill>
              </a:rPr>
              <a:t>AS A </a:t>
            </a:r>
            <a:r>
              <a:rPr lang="en-US" sz="2800" b="1" dirty="0">
                <a:solidFill>
                  <a:srgbClr val="FFFF00"/>
                </a:solidFill>
              </a:rPr>
              <a:t>PRIVATE </a:t>
            </a:r>
            <a:r>
              <a:rPr lang="en-US" sz="2800" b="1" dirty="0" smtClean="0">
                <a:solidFill>
                  <a:srgbClr val="FFFF00"/>
                </a:solidFill>
              </a:rPr>
              <a:t>RIGHT </a:t>
            </a:r>
            <a:r>
              <a:rPr lang="en-US" sz="2800" b="1" dirty="0">
                <a:solidFill>
                  <a:srgbClr val="FFFF00"/>
                </a:solidFill>
              </a:rPr>
              <a:t>OF </a:t>
            </a:r>
            <a:r>
              <a:rPr lang="en-US" sz="2800" b="1" dirty="0" smtClean="0">
                <a:solidFill>
                  <a:srgbClr val="FFFF00"/>
                </a:solidFill>
              </a:rPr>
              <a:t>INDIVIDUALS</a:t>
            </a:r>
          </a:p>
          <a:p>
            <a:pPr marL="0" indent="0">
              <a:buNone/>
            </a:pPr>
            <a:endParaRPr lang="en-US" sz="2800" b="1" dirty="0" smtClean="0"/>
          </a:p>
          <a:p>
            <a:pPr marL="0" indent="0">
              <a:lnSpc>
                <a:spcPct val="110000"/>
              </a:lnSpc>
              <a:buNone/>
            </a:pPr>
            <a:r>
              <a:rPr lang="en-US" sz="2800" b="1" dirty="0" smtClean="0">
                <a:solidFill>
                  <a:schemeClr val="bg1"/>
                </a:solidFill>
              </a:rPr>
              <a:t>User Rights = </a:t>
            </a:r>
            <a:r>
              <a:rPr lang="en-US" sz="2800" b="1" dirty="0" smtClean="0">
                <a:solidFill>
                  <a:schemeClr val="bg1"/>
                </a:solidFill>
                <a:latin typeface="Apple Chancery"/>
                <a:cs typeface="Apple Chancery"/>
              </a:rPr>
              <a:t>S.C.C. “Pentalogy”</a:t>
            </a:r>
          </a:p>
          <a:p>
            <a:pPr marL="0" indent="0">
              <a:lnSpc>
                <a:spcPct val="110000"/>
              </a:lnSpc>
              <a:buNone/>
            </a:pPr>
            <a:r>
              <a:rPr lang="en-US" sz="2800" b="1" dirty="0" smtClean="0">
                <a:solidFill>
                  <a:schemeClr val="bg1"/>
                </a:solidFill>
              </a:rPr>
              <a:t>Right to Hyperlink = </a:t>
            </a:r>
            <a:r>
              <a:rPr lang="en-US" i="1" dirty="0" smtClean="0">
                <a:solidFill>
                  <a:srgbClr val="00B050"/>
                </a:solidFill>
                <a:latin typeface="+mn-lt"/>
              </a:rPr>
              <a:t>Crookes v. Newton </a:t>
            </a:r>
            <a:r>
              <a:rPr lang="en-US" dirty="0" smtClean="0">
                <a:solidFill>
                  <a:schemeClr val="bg1"/>
                </a:solidFill>
                <a:latin typeface="+mn-lt"/>
              </a:rPr>
              <a:t>(2011 SCC 47)</a:t>
            </a:r>
            <a:endParaRPr lang="en-US" dirty="0">
              <a:solidFill>
                <a:schemeClr val="bg1"/>
              </a:solidFill>
              <a:latin typeface="+mn-lt"/>
            </a:endParaRPr>
          </a:p>
        </p:txBody>
      </p:sp>
    </p:spTree>
    <p:extLst>
      <p:ext uri="{BB962C8B-B14F-4D97-AF65-F5344CB8AC3E}">
        <p14:creationId xmlns:p14="http://schemas.microsoft.com/office/powerpoint/2010/main" val="9695051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1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9853"/>
            <a:ext cx="8229600" cy="764059"/>
          </a:xfrm>
        </p:spPr>
        <p:txBody>
          <a:bodyPr>
            <a:normAutofit fontScale="90000"/>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r>
              <a:rPr lang="en-US" b="1" cap="all" dirty="0" smtClean="0">
                <a:ln/>
                <a:solidFill>
                  <a:srgbClr val="00009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pple Chancery"/>
                <a:cs typeface="Apple Chancery"/>
              </a:rPr>
              <a:t>An Un-enumerated Right?</a:t>
            </a:r>
            <a:endParaRPr lang="en-US" sz="5400" b="1" cap="all" dirty="0">
              <a:ln/>
              <a:solidFill>
                <a:srgbClr val="00009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pple Chancery"/>
              <a:cs typeface="Apple Chancery"/>
            </a:endParaRPr>
          </a:p>
        </p:txBody>
      </p:sp>
      <p:sp>
        <p:nvSpPr>
          <p:cNvPr id="5" name="Content Placeholder 4"/>
          <p:cNvSpPr>
            <a:spLocks noGrp="1"/>
          </p:cNvSpPr>
          <p:nvPr>
            <p:ph sz="quarter" idx="10"/>
          </p:nvPr>
        </p:nvSpPr>
        <p:spPr>
          <a:xfrm>
            <a:off x="457200" y="1235727"/>
            <a:ext cx="8229600" cy="5045885"/>
          </a:xfrm>
        </p:spPr>
        <p:txBody>
          <a:bodyPr>
            <a:normAutofit/>
          </a:bodyPr>
          <a:lstStyle/>
          <a:p>
            <a:pPr marL="0" indent="0">
              <a:buNone/>
            </a:pPr>
            <a:r>
              <a:rPr lang="en-US" sz="3600" b="1" dirty="0" smtClean="0">
                <a:solidFill>
                  <a:srgbClr val="000000"/>
                </a:solidFill>
                <a:latin typeface="American Typewriter"/>
                <a:cs typeface="American Typewriter"/>
              </a:rPr>
              <a:t>                    Where is the    </a:t>
            </a:r>
          </a:p>
          <a:p>
            <a:pPr marL="0" indent="0">
              <a:buNone/>
            </a:pPr>
            <a:r>
              <a:rPr lang="en-US" sz="9600" b="1" dirty="0" smtClean="0">
                <a:solidFill>
                  <a:srgbClr val="0000FF"/>
                </a:solidFill>
                <a:latin typeface="American Typewriter"/>
                <a:cs typeface="American Typewriter"/>
              </a:rPr>
              <a:t>     </a:t>
            </a:r>
            <a:r>
              <a:rPr lang="en-US" sz="6000" b="1" dirty="0" smtClean="0">
                <a:solidFill>
                  <a:srgbClr val="0000FF"/>
                </a:solidFill>
                <a:latin typeface="American Typewriter"/>
                <a:cs typeface="American Typewriter"/>
              </a:rPr>
              <a:t>FREEDOM </a:t>
            </a:r>
            <a:r>
              <a:rPr lang="en-US" sz="6000" b="1" dirty="0" smtClean="0">
                <a:solidFill>
                  <a:srgbClr val="800000"/>
                </a:solidFill>
                <a:latin typeface="American Typewriter"/>
                <a:cs typeface="American Typewriter"/>
              </a:rPr>
              <a:t>TO</a:t>
            </a:r>
          </a:p>
          <a:p>
            <a:pPr marL="0" indent="0">
              <a:buNone/>
            </a:pPr>
            <a:r>
              <a:rPr lang="en-US" sz="6000" b="1" dirty="0" smtClean="0">
                <a:solidFill>
                  <a:srgbClr val="000090"/>
                </a:solidFill>
                <a:latin typeface="American Typewriter"/>
                <a:cs typeface="American Typewriter"/>
              </a:rPr>
              <a:t>    </a:t>
            </a:r>
            <a:r>
              <a:rPr lang="en-US" sz="9600" b="1" dirty="0" smtClean="0">
                <a:solidFill>
                  <a:srgbClr val="000090"/>
                </a:solidFill>
                <a:latin typeface="American Typewriter"/>
                <a:cs typeface="American Typewriter"/>
              </a:rPr>
              <a:t> </a:t>
            </a:r>
            <a:r>
              <a:rPr lang="en-US" sz="9600" b="1" dirty="0" smtClean="0">
                <a:solidFill>
                  <a:srgbClr val="4BACC6"/>
                </a:solidFill>
                <a:latin typeface="American Typewriter"/>
                <a:cs typeface="American Typewriter"/>
                <a:sym typeface="Wingdings"/>
              </a:rPr>
              <a:t></a:t>
            </a:r>
            <a:r>
              <a:rPr lang="en-US" sz="9600" b="1" dirty="0" smtClean="0">
                <a:solidFill>
                  <a:srgbClr val="000090"/>
                </a:solidFill>
                <a:latin typeface="American Typewriter"/>
                <a:cs typeface="American Typewriter"/>
              </a:rPr>
              <a:t>MOD</a:t>
            </a:r>
            <a:r>
              <a:rPr lang="en-US" sz="9600" b="1" dirty="0" smtClean="0">
                <a:solidFill>
                  <a:schemeClr val="accent5"/>
                </a:solidFill>
                <a:latin typeface="American Typewriter"/>
                <a:cs typeface="American Typewriter"/>
                <a:sym typeface="Wingdings"/>
              </a:rPr>
              <a:t></a:t>
            </a:r>
            <a:r>
              <a:rPr lang="en-US" sz="9600" b="1" dirty="0" smtClean="0">
                <a:solidFill>
                  <a:srgbClr val="000090"/>
                </a:solidFill>
                <a:latin typeface="American Typewriter"/>
                <a:cs typeface="American Typewriter"/>
              </a:rPr>
              <a:t>/</a:t>
            </a:r>
            <a:r>
              <a:rPr lang="en-US" sz="9600" b="1" dirty="0" smtClean="0">
                <a:solidFill>
                  <a:srgbClr val="800000"/>
                </a:solidFill>
                <a:latin typeface="American Typewriter"/>
                <a:cs typeface="American Typewriter"/>
              </a:rPr>
              <a:t> </a:t>
            </a:r>
          </a:p>
          <a:p>
            <a:pPr marL="0" indent="0">
              <a:buNone/>
            </a:pPr>
            <a:r>
              <a:rPr lang="en-US" sz="9600" b="1" dirty="0" smtClean="0">
                <a:solidFill>
                  <a:srgbClr val="660066"/>
                </a:solidFill>
                <a:latin typeface="American Typewriter"/>
                <a:cs typeface="American Typewriter"/>
              </a:rPr>
              <a:t>     </a:t>
            </a:r>
            <a:r>
              <a:rPr lang="en-US" sz="9600" b="1" dirty="0" err="1" smtClean="0">
                <a:solidFill>
                  <a:srgbClr val="660066"/>
                </a:solidFill>
                <a:latin typeface="American Typewriter"/>
                <a:cs typeface="American Typewriter"/>
              </a:rPr>
              <a:t>C</a:t>
            </a:r>
            <a:r>
              <a:rPr lang="en-US" sz="9600" b="1" dirty="0" err="1" smtClean="0">
                <a:solidFill>
                  <a:srgbClr val="FFFF00"/>
                </a:solidFill>
                <a:latin typeface="American Typewriter"/>
                <a:cs typeface="American Typewriter"/>
              </a:rPr>
              <a:t>R</a:t>
            </a:r>
            <a:r>
              <a:rPr lang="en-US" sz="9600" b="1" dirty="0" err="1" smtClean="0">
                <a:solidFill>
                  <a:schemeClr val="accent5"/>
                </a:solidFill>
                <a:latin typeface="American Typewriter"/>
                <a:cs typeface="American Typewriter"/>
              </a:rPr>
              <a:t>E</a:t>
            </a:r>
            <a:r>
              <a:rPr lang="en-US" sz="9600" b="1" dirty="0" err="1" smtClean="0">
                <a:solidFill>
                  <a:srgbClr val="008000"/>
                </a:solidFill>
                <a:latin typeface="American Typewriter"/>
                <a:cs typeface="American Typewriter"/>
              </a:rPr>
              <a:t>A</a:t>
            </a:r>
            <a:r>
              <a:rPr lang="en-US" sz="9600" b="1" dirty="0" err="1" smtClean="0">
                <a:solidFill>
                  <a:schemeClr val="tx1"/>
                </a:solidFill>
                <a:latin typeface="American Typewriter"/>
                <a:cs typeface="American Typewriter"/>
              </a:rPr>
              <a:t>t</a:t>
            </a:r>
            <a:r>
              <a:rPr lang="en-US" sz="9600" b="1" dirty="0" err="1" smtClean="0">
                <a:solidFill>
                  <a:srgbClr val="FF6600"/>
                </a:solidFill>
                <a:latin typeface="American Typewriter"/>
                <a:cs typeface="American Typewriter"/>
              </a:rPr>
              <a:t>E</a:t>
            </a:r>
            <a:r>
              <a:rPr lang="en-US" sz="9600" b="1" dirty="0" smtClean="0">
                <a:latin typeface="American Typewriter"/>
                <a:cs typeface="American Typewriter"/>
              </a:rPr>
              <a:t> </a:t>
            </a:r>
            <a:r>
              <a:rPr lang="en-US" sz="9600" b="1" dirty="0" smtClean="0">
                <a:solidFill>
                  <a:srgbClr val="000000"/>
                </a:solidFill>
                <a:latin typeface="American Typewriter"/>
                <a:cs typeface="American Typewriter"/>
              </a:rPr>
              <a:t>?</a:t>
            </a:r>
            <a:endParaRPr lang="en-US" sz="9600" b="1" dirty="0">
              <a:solidFill>
                <a:srgbClr val="000000"/>
              </a:solidFill>
              <a:latin typeface="American Typewriter"/>
              <a:cs typeface="American Typewriter"/>
            </a:endParaRPr>
          </a:p>
        </p:txBody>
      </p:sp>
    </p:spTree>
    <p:extLst>
      <p:ext uri="{BB962C8B-B14F-4D97-AF65-F5344CB8AC3E}">
        <p14:creationId xmlns:p14="http://schemas.microsoft.com/office/powerpoint/2010/main" val="2330405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9509" y="137303"/>
            <a:ext cx="8844491" cy="995447"/>
          </a:xfrm>
        </p:spPr>
        <p:txBody>
          <a:bodyPr>
            <a:normAutofit fontScale="90000"/>
          </a:bodyPr>
          <a:lstStyle/>
          <a:p>
            <a:r>
              <a:rPr lang="en-US" sz="5300" b="1" dirty="0" smtClean="0">
                <a:solidFill>
                  <a:srgbClr val="FFFF00"/>
                </a:solidFill>
                <a:latin typeface="+mn-lt"/>
                <a:cs typeface="Apple Chancery"/>
              </a:rPr>
              <a:t/>
            </a:r>
            <a:br>
              <a:rPr lang="en-US" sz="5300" b="1" dirty="0" smtClean="0">
                <a:solidFill>
                  <a:srgbClr val="FFFF00"/>
                </a:solidFill>
                <a:latin typeface="+mn-lt"/>
                <a:cs typeface="Apple Chancery"/>
              </a:rPr>
            </a:br>
            <a:r>
              <a:rPr lang="en-US" sz="5300" b="1" dirty="0" smtClean="0">
                <a:solidFill>
                  <a:srgbClr val="FFFF00"/>
                </a:solidFill>
                <a:latin typeface="Apple Chancery"/>
                <a:cs typeface="Apple Chancery"/>
              </a:rPr>
              <a:t>Concept to Reflect On </a:t>
            </a:r>
            <a:r>
              <a:rPr lang="en-US" sz="2700" b="1" dirty="0" smtClean="0">
                <a:solidFill>
                  <a:schemeClr val="bg1"/>
                </a:solidFill>
                <a:latin typeface="+mn-lt"/>
              </a:rPr>
              <a:t>(for the next while</a:t>
            </a:r>
            <a:r>
              <a:rPr lang="en-US" sz="2700" b="1" dirty="0">
                <a:solidFill>
                  <a:schemeClr val="bg1"/>
                </a:solidFill>
                <a:latin typeface="+mn-lt"/>
              </a:rPr>
              <a:t>)</a:t>
            </a:r>
            <a:r>
              <a:rPr lang="en-US" sz="2700" b="1" dirty="0" smtClean="0">
                <a:solidFill>
                  <a:schemeClr val="bg1"/>
                </a:solidFill>
                <a:latin typeface="+mn-lt"/>
              </a:rPr>
              <a:t> </a:t>
            </a:r>
            <a:r>
              <a:rPr lang="en-US" dirty="0" smtClean="0"/>
              <a:t/>
            </a:r>
            <a:br>
              <a:rPr lang="en-US" dirty="0" smtClean="0"/>
            </a:br>
            <a:endParaRPr lang="en-US" dirty="0"/>
          </a:p>
        </p:txBody>
      </p:sp>
      <p:sp>
        <p:nvSpPr>
          <p:cNvPr id="3" name="Content Placeholder 2"/>
          <p:cNvSpPr>
            <a:spLocks noGrp="1"/>
          </p:cNvSpPr>
          <p:nvPr>
            <p:ph sz="quarter" idx="10"/>
          </p:nvPr>
        </p:nvSpPr>
        <p:spPr>
          <a:xfrm>
            <a:off x="457200" y="1132750"/>
            <a:ext cx="8229600" cy="4593384"/>
          </a:xfrm>
        </p:spPr>
        <p:txBody>
          <a:bodyPr/>
          <a:lstStyle/>
          <a:p>
            <a:pPr marL="0" indent="0">
              <a:buNone/>
            </a:pPr>
            <a:r>
              <a:rPr lang="en-US" sz="3600" b="1" dirty="0" smtClean="0">
                <a:solidFill>
                  <a:schemeClr val="accent4">
                    <a:lumMod val="60000"/>
                    <a:lumOff val="40000"/>
                  </a:schemeClr>
                </a:solidFill>
                <a:latin typeface="+mn-lt"/>
              </a:rPr>
              <a:t>    PERSONAL  </a:t>
            </a:r>
            <a:r>
              <a:rPr lang="en-US" sz="3600" dirty="0" smtClean="0">
                <a:solidFill>
                  <a:schemeClr val="accent4">
                    <a:lumMod val="60000"/>
                    <a:lumOff val="40000"/>
                  </a:schemeClr>
                </a:solidFill>
                <a:latin typeface="+mn-lt"/>
              </a:rPr>
              <a:t>        </a:t>
            </a:r>
            <a:r>
              <a:rPr lang="en-US" sz="3600" b="1" i="1" dirty="0" smtClean="0">
                <a:solidFill>
                  <a:schemeClr val="accent4">
                    <a:lumMod val="60000"/>
                    <a:lumOff val="40000"/>
                  </a:schemeClr>
                </a:solidFill>
                <a:latin typeface="+mn-lt"/>
              </a:rPr>
              <a:t>CREATIVITY</a:t>
            </a:r>
          </a:p>
          <a:p>
            <a:pPr marL="0" indent="0">
              <a:buNone/>
            </a:pPr>
            <a:endParaRPr lang="en-US" dirty="0"/>
          </a:p>
          <a:p>
            <a:pPr marL="0" indent="0">
              <a:buNone/>
            </a:pPr>
            <a:r>
              <a:rPr lang="en-US" sz="2800" b="1" dirty="0" smtClean="0"/>
              <a:t>                       </a:t>
            </a:r>
            <a:r>
              <a:rPr lang="en-US" sz="2800" b="1" dirty="0" smtClean="0">
                <a:solidFill>
                  <a:schemeClr val="bg1"/>
                </a:solidFill>
                <a:latin typeface="+mn-lt"/>
              </a:rPr>
              <a:t>      as part of an</a:t>
            </a:r>
          </a:p>
          <a:p>
            <a:pPr marL="0" indent="0">
              <a:buNone/>
            </a:pPr>
            <a:endParaRPr lang="en-US" dirty="0"/>
          </a:p>
          <a:p>
            <a:pPr marL="0" indent="0">
              <a:buNone/>
            </a:pPr>
            <a:r>
              <a:rPr lang="en-US" sz="3600" b="1" dirty="0" smtClean="0">
                <a:solidFill>
                  <a:srgbClr val="3366FF"/>
                </a:solidFill>
              </a:rPr>
              <a:t> </a:t>
            </a:r>
            <a:r>
              <a:rPr lang="en-US" sz="3600" b="1" dirty="0" smtClean="0">
                <a:solidFill>
                  <a:schemeClr val="accent5"/>
                </a:solidFill>
              </a:rPr>
              <a:t> INTERACTIVE</a:t>
            </a:r>
            <a:r>
              <a:rPr lang="en-US" dirty="0" smtClean="0">
                <a:solidFill>
                  <a:schemeClr val="accent5"/>
                </a:solidFill>
              </a:rPr>
              <a:t>         </a:t>
            </a:r>
            <a:r>
              <a:rPr lang="en-US" sz="3600" b="1" i="1" dirty="0" smtClean="0">
                <a:solidFill>
                  <a:schemeClr val="accent5"/>
                </a:solidFill>
              </a:rPr>
              <a:t>ENVIRONMENT</a:t>
            </a:r>
            <a:endParaRPr lang="en-US" sz="3600" i="1" dirty="0">
              <a:solidFill>
                <a:schemeClr val="accent5"/>
              </a:solidFill>
            </a:endParaRPr>
          </a:p>
          <a:p>
            <a:pPr marL="0" indent="0">
              <a:buNone/>
            </a:pPr>
            <a:endParaRPr lang="en-US" i="1" dirty="0" smtClean="0">
              <a:solidFill>
                <a:schemeClr val="tx1">
                  <a:lumMod val="75000"/>
                  <a:lumOff val="25000"/>
                </a:schemeClr>
              </a:solidFill>
            </a:endParaRPr>
          </a:p>
          <a:p>
            <a:pPr marL="0" indent="0">
              <a:buNone/>
            </a:pPr>
            <a:r>
              <a:rPr lang="en-US" sz="4000" dirty="0" smtClean="0">
                <a:solidFill>
                  <a:schemeClr val="bg1"/>
                </a:solidFill>
                <a:latin typeface="Brush Script MT Italic"/>
                <a:cs typeface="Brush Script MT Italic"/>
              </a:rPr>
              <a:t>Same or different from books, TV, Film </a:t>
            </a:r>
            <a:r>
              <a:rPr lang="en-US" sz="4000" dirty="0" err="1" smtClean="0">
                <a:solidFill>
                  <a:schemeClr val="bg1"/>
                </a:solidFill>
                <a:latin typeface="Brush Script MT Italic"/>
                <a:cs typeface="Brush Script MT Italic"/>
              </a:rPr>
              <a:t>etc</a:t>
            </a:r>
            <a:r>
              <a:rPr lang="en-US" sz="4000" dirty="0" smtClean="0">
                <a:solidFill>
                  <a:schemeClr val="bg1"/>
                </a:solidFill>
                <a:latin typeface="Brush Script MT Italic"/>
                <a:cs typeface="Brush Script MT Italic"/>
              </a:rPr>
              <a:t>?</a:t>
            </a:r>
          </a:p>
          <a:p>
            <a:pPr marL="0" indent="0">
              <a:buNone/>
            </a:pPr>
            <a:r>
              <a:rPr lang="en-US" sz="4000" dirty="0" smtClean="0">
                <a:solidFill>
                  <a:schemeClr val="bg1"/>
                </a:solidFill>
                <a:latin typeface="Brush Script MT Italic"/>
                <a:cs typeface="Brush Script MT Italic"/>
              </a:rPr>
              <a:t>Same or different from sports, music </a:t>
            </a:r>
            <a:r>
              <a:rPr lang="en-US" sz="4000" dirty="0" err="1" smtClean="0">
                <a:solidFill>
                  <a:schemeClr val="bg1"/>
                </a:solidFill>
                <a:latin typeface="Brush Script MT Italic"/>
                <a:cs typeface="Brush Script MT Italic"/>
              </a:rPr>
              <a:t>etc</a:t>
            </a:r>
            <a:r>
              <a:rPr lang="en-US" sz="4000" dirty="0" smtClean="0">
                <a:solidFill>
                  <a:schemeClr val="bg1"/>
                </a:solidFill>
                <a:latin typeface="Brush Script MT Italic"/>
                <a:cs typeface="Brush Script MT Italic"/>
              </a:rPr>
              <a:t>?</a:t>
            </a:r>
            <a:endParaRPr lang="en-US" sz="4000" dirty="0">
              <a:solidFill>
                <a:schemeClr val="bg1"/>
              </a:solidFill>
              <a:latin typeface="Brush Script MT Italic"/>
              <a:cs typeface="Brush Script MT Italic"/>
            </a:endParaRPr>
          </a:p>
        </p:txBody>
      </p:sp>
    </p:spTree>
    <p:extLst>
      <p:ext uri="{BB962C8B-B14F-4D97-AF65-F5344CB8AC3E}">
        <p14:creationId xmlns:p14="http://schemas.microsoft.com/office/powerpoint/2010/main" val="1291915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1748964"/>
            <a:ext cx="8548661" cy="3977169"/>
          </a:xfrm>
        </p:spPr>
        <p:txBody>
          <a:bodyPr>
            <a:normAutofit/>
          </a:bodyPr>
          <a:lstStyle/>
          <a:p>
            <a:pPr marL="0" indent="0" algn="ctr">
              <a:buNone/>
            </a:pPr>
            <a:r>
              <a:rPr lang="en-US" sz="14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Yours?</a:t>
            </a:r>
            <a:endParaRPr lang="en-US" sz="14500" dirty="0"/>
          </a:p>
        </p:txBody>
      </p:sp>
    </p:spTree>
    <p:extLst>
      <p:ext uri="{BB962C8B-B14F-4D97-AF65-F5344CB8AC3E}">
        <p14:creationId xmlns:p14="http://schemas.microsoft.com/office/powerpoint/2010/main" val="13206775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14907"/>
            <a:ext cx="8229600" cy="831453"/>
          </a:xfrm>
        </p:spPr>
        <p:txBody>
          <a:bodyPr/>
          <a:lstStyle/>
          <a:p>
            <a:r>
              <a:rPr lang="en-US" b="1" dirty="0" smtClean="0">
                <a:solidFill>
                  <a:srgbClr val="FFFF00"/>
                </a:solidFill>
                <a:latin typeface="+mn-lt"/>
              </a:rPr>
              <a:t>          Problem to think about…</a:t>
            </a:r>
            <a:endParaRPr lang="en-US" b="1" dirty="0">
              <a:solidFill>
                <a:srgbClr val="FFFF00"/>
              </a:solidFill>
              <a:latin typeface="+mn-lt"/>
            </a:endParaRPr>
          </a:p>
        </p:txBody>
      </p:sp>
      <p:pic>
        <p:nvPicPr>
          <p:cNvPr id="4" name="Picture 3" descr="Screen Shot 2014-09-21 at 8.24.31 P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29578" y="946360"/>
            <a:ext cx="5117528" cy="4572856"/>
          </a:xfrm>
          <a:prstGeom prst="rect">
            <a:avLst/>
          </a:prstGeom>
        </p:spPr>
      </p:pic>
      <p:sp>
        <p:nvSpPr>
          <p:cNvPr id="5" name="Rectangle 4"/>
          <p:cNvSpPr/>
          <p:nvPr/>
        </p:nvSpPr>
        <p:spPr>
          <a:xfrm>
            <a:off x="1929968" y="5519216"/>
            <a:ext cx="6957610" cy="369332"/>
          </a:xfrm>
          <a:prstGeom prst="rect">
            <a:avLst/>
          </a:prstGeom>
        </p:spPr>
        <p:txBody>
          <a:bodyPr wrap="square">
            <a:spAutoFit/>
          </a:bodyPr>
          <a:lstStyle/>
          <a:p>
            <a:r>
              <a:rPr lang="en-US" dirty="0">
                <a:hlinkClick r:id="rId3"/>
              </a:rPr>
              <a:t>http://papers.ssrn.com/sol3/papers.cfm?abstract_id=</a:t>
            </a:r>
            <a:r>
              <a:rPr lang="en-US" dirty="0" smtClean="0">
                <a:hlinkClick r:id="rId3"/>
              </a:rPr>
              <a:t>2465590</a:t>
            </a:r>
            <a:r>
              <a:rPr lang="en-US" dirty="0" smtClean="0"/>
              <a:t> </a:t>
            </a:r>
            <a:endParaRPr lang="en-US" dirty="0"/>
          </a:p>
        </p:txBody>
      </p:sp>
    </p:spTree>
    <p:extLst>
      <p:ext uri="{BB962C8B-B14F-4D97-AF65-F5344CB8AC3E}">
        <p14:creationId xmlns:p14="http://schemas.microsoft.com/office/powerpoint/2010/main" val="17950308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3228" y="0"/>
            <a:ext cx="8420771" cy="1342593"/>
          </a:xfrm>
        </p:spPr>
        <p:txBody>
          <a:bodyPr>
            <a:noAutofit/>
          </a:bodyPr>
          <a:lstStyle/>
          <a:p>
            <a:r>
              <a:rPr lang="en-US" sz="4400" b="1" dirty="0" smtClean="0">
                <a:solidFill>
                  <a:srgbClr val="FFFF00"/>
                </a:solidFill>
                <a:latin typeface="+mn-lt"/>
              </a:rPr>
              <a:t>      The formal answer… </a:t>
            </a:r>
            <a:endParaRPr lang="en-US" sz="4400" b="1" dirty="0">
              <a:solidFill>
                <a:srgbClr val="FFFF00"/>
              </a:solidFill>
              <a:latin typeface="+mn-lt"/>
            </a:endParaRPr>
          </a:p>
        </p:txBody>
      </p:sp>
      <p:pic>
        <p:nvPicPr>
          <p:cNvPr id="4" name="Content Placeholder 3" descr="Screen Shot 2015-03-11 at 7.58.52 P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119" t="-1518" r="-1132" b="-1876"/>
          <a:stretch/>
        </p:blipFill>
        <p:spPr>
          <a:xfrm>
            <a:off x="1481738" y="1342593"/>
            <a:ext cx="6243034" cy="4464505"/>
          </a:xfrm>
        </p:spPr>
      </p:pic>
    </p:spTree>
    <p:extLst>
      <p:ext uri="{BB962C8B-B14F-4D97-AF65-F5344CB8AC3E}">
        <p14:creationId xmlns:p14="http://schemas.microsoft.com/office/powerpoint/2010/main" val="26655911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838"/>
            <a:ext cx="9144000" cy="1016000"/>
          </a:xfrm>
        </p:spPr>
        <p:txBody>
          <a:bodyPr>
            <a:normAutofit/>
          </a:bodyPr>
          <a:lstStyle/>
          <a:p>
            <a:r>
              <a:rPr lang="en-US" sz="3200" dirty="0" smtClean="0"/>
              <a:t>   </a:t>
            </a:r>
            <a:r>
              <a:rPr lang="en-US" sz="3200" dirty="0">
                <a:solidFill>
                  <a:srgbClr val="FFFF00"/>
                </a:solidFill>
              </a:rPr>
              <a:t> </a:t>
            </a:r>
            <a:r>
              <a:rPr lang="en-US" b="1" dirty="0" smtClean="0">
                <a:solidFill>
                  <a:srgbClr val="FFFF00"/>
                </a:solidFill>
                <a:latin typeface="Arial"/>
                <a:cs typeface="Arial"/>
              </a:rPr>
              <a:t>Right to Mod/Right to </a:t>
            </a:r>
            <a:r>
              <a:rPr lang="en-US" b="1" dirty="0" err="1" smtClean="0">
                <a:solidFill>
                  <a:srgbClr val="FFFF00"/>
                </a:solidFill>
                <a:latin typeface="Arial"/>
                <a:cs typeface="Arial"/>
              </a:rPr>
              <a:t>CreaTe</a:t>
            </a:r>
            <a:endParaRPr lang="en-US" b="1" dirty="0">
              <a:solidFill>
                <a:srgbClr val="FFFF00"/>
              </a:solidFill>
              <a:latin typeface="Arial"/>
              <a:cs typeface="Arial"/>
            </a:endParaRPr>
          </a:p>
        </p:txBody>
      </p:sp>
      <p:sp>
        <p:nvSpPr>
          <p:cNvPr id="3" name="Content Placeholder 2"/>
          <p:cNvSpPr>
            <a:spLocks noGrp="1"/>
          </p:cNvSpPr>
          <p:nvPr>
            <p:ph sz="quarter" idx="10"/>
          </p:nvPr>
        </p:nvSpPr>
        <p:spPr>
          <a:xfrm>
            <a:off x="249028" y="1018838"/>
            <a:ext cx="8894972" cy="4707296"/>
          </a:xfrm>
        </p:spPr>
        <p:txBody>
          <a:bodyPr>
            <a:normAutofit/>
          </a:bodyPr>
          <a:lstStyle/>
          <a:p>
            <a:pPr marL="0" indent="0">
              <a:buNone/>
            </a:pPr>
            <a:r>
              <a:rPr lang="en-US" sz="3200" b="1" dirty="0" smtClean="0">
                <a:solidFill>
                  <a:schemeClr val="bg1"/>
                </a:solidFill>
                <a:latin typeface="+mn-lt"/>
                <a:cs typeface="Avenir Black Oblique"/>
              </a:rPr>
              <a:t>Can these</a:t>
            </a:r>
            <a:r>
              <a:rPr lang="en-US" sz="3200" b="1" dirty="0" smtClean="0">
                <a:solidFill>
                  <a:srgbClr val="008000"/>
                </a:solidFill>
                <a:latin typeface="+mn-lt"/>
                <a:cs typeface="Avenir Black Oblique"/>
              </a:rPr>
              <a:t> </a:t>
            </a:r>
            <a:r>
              <a:rPr lang="en-US" sz="3200" b="1" dirty="0" smtClean="0">
                <a:solidFill>
                  <a:srgbClr val="FFFF00"/>
                </a:solidFill>
                <a:latin typeface="+mn-lt"/>
                <a:cs typeface="Avenir Black Oblique"/>
              </a:rPr>
              <a:t>“right(s)” </a:t>
            </a:r>
            <a:r>
              <a:rPr lang="en-US" sz="3200" b="1" dirty="0" smtClean="0">
                <a:solidFill>
                  <a:srgbClr val="FFFFFF"/>
                </a:solidFill>
                <a:latin typeface="+mn-lt"/>
                <a:cs typeface="Avenir Black Oblique"/>
              </a:rPr>
              <a:t>be established? </a:t>
            </a:r>
          </a:p>
          <a:p>
            <a:pPr marL="0" indent="0">
              <a:buNone/>
            </a:pPr>
            <a:r>
              <a:rPr lang="en-US" sz="3200" b="1" dirty="0" smtClean="0">
                <a:solidFill>
                  <a:srgbClr val="FFFFFF"/>
                </a:solidFill>
                <a:latin typeface="+mn-lt"/>
                <a:cs typeface="Avenir Black Oblique"/>
              </a:rPr>
              <a:t>&amp; if so through which </a:t>
            </a:r>
            <a:r>
              <a:rPr lang="en-US" sz="3200" b="1" dirty="0" smtClean="0">
                <a:solidFill>
                  <a:schemeClr val="tx2">
                    <a:lumMod val="40000"/>
                    <a:lumOff val="60000"/>
                  </a:schemeClr>
                </a:solidFill>
                <a:latin typeface="+mn-lt"/>
                <a:cs typeface="Avenir Black Oblique"/>
              </a:rPr>
              <a:t>legal</a:t>
            </a:r>
            <a:r>
              <a:rPr lang="en-US" sz="3200" b="1" dirty="0" smtClean="0">
                <a:solidFill>
                  <a:srgbClr val="FFFFFF"/>
                </a:solidFill>
                <a:latin typeface="+mn-lt"/>
                <a:cs typeface="Avenir Black Oblique"/>
              </a:rPr>
              <a:t> pathways?</a:t>
            </a:r>
          </a:p>
          <a:p>
            <a:pPr marL="0" indent="0">
              <a:buNone/>
            </a:pPr>
            <a:endParaRPr lang="en-US" b="1" dirty="0" smtClean="0">
              <a:solidFill>
                <a:schemeClr val="bg1"/>
              </a:solidFill>
            </a:endParaRPr>
          </a:p>
          <a:p>
            <a:pPr marL="0" indent="0">
              <a:buNone/>
            </a:pPr>
            <a:r>
              <a:rPr lang="en-US" sz="2800" b="1" dirty="0" smtClean="0">
                <a:solidFill>
                  <a:schemeClr val="bg1"/>
                </a:solidFill>
                <a:latin typeface="+mn-lt"/>
              </a:rPr>
              <a:t>Core of anti-mod sentiment + attitude to overcome</a:t>
            </a:r>
            <a:r>
              <a:rPr lang="en-US" sz="2800" b="1" dirty="0" smtClean="0">
                <a:solidFill>
                  <a:schemeClr val="tx1"/>
                </a:solidFill>
                <a:latin typeface="+mn-lt"/>
              </a:rPr>
              <a:t>:</a:t>
            </a:r>
          </a:p>
          <a:p>
            <a:pPr marL="0" indent="0">
              <a:buNone/>
            </a:pPr>
            <a:r>
              <a:rPr lang="en-US" dirty="0" smtClean="0">
                <a:solidFill>
                  <a:srgbClr val="FF6600"/>
                </a:solidFill>
                <a:latin typeface="+mn-lt"/>
              </a:rPr>
              <a:t>“</a:t>
            </a:r>
            <a:r>
              <a:rPr lang="en-US" i="1" dirty="0" smtClean="0">
                <a:solidFill>
                  <a:srgbClr val="FF6600"/>
                </a:solidFill>
                <a:latin typeface="+mn-lt"/>
              </a:rPr>
              <a:t>[W]e believe it is our duty to uphold the </a:t>
            </a:r>
            <a:r>
              <a:rPr lang="en-US" b="1" i="1" u="sng" dirty="0" smtClean="0">
                <a:solidFill>
                  <a:srgbClr val="FF6600"/>
                </a:solidFill>
                <a:latin typeface="+mn-lt"/>
              </a:rPr>
              <a:t>integrity</a:t>
            </a:r>
            <a:r>
              <a:rPr lang="en-US" i="1" dirty="0" smtClean="0">
                <a:solidFill>
                  <a:srgbClr val="FF6600"/>
                </a:solidFill>
                <a:latin typeface="+mn-lt"/>
              </a:rPr>
              <a:t> of our work.</a:t>
            </a:r>
            <a:r>
              <a:rPr lang="en-US" dirty="0" smtClean="0">
                <a:solidFill>
                  <a:srgbClr val="FF6600"/>
                </a:solidFill>
              </a:rPr>
              <a:t>”</a:t>
            </a:r>
          </a:p>
          <a:p>
            <a:pPr marL="0" indent="0">
              <a:buNone/>
            </a:pPr>
            <a:r>
              <a:rPr lang="en-US" dirty="0" smtClean="0">
                <a:solidFill>
                  <a:schemeClr val="bg1"/>
                </a:solidFill>
                <a:latin typeface="+mn-lt"/>
              </a:rPr>
              <a:t>Statement by general manager of </a:t>
            </a:r>
            <a:r>
              <a:rPr lang="en-US" dirty="0" err="1" smtClean="0">
                <a:solidFill>
                  <a:schemeClr val="bg1"/>
                </a:solidFill>
                <a:latin typeface="+mn-lt"/>
              </a:rPr>
              <a:t>Tecmo</a:t>
            </a:r>
            <a:r>
              <a:rPr lang="en-US" dirty="0" smtClean="0">
                <a:solidFill>
                  <a:schemeClr val="bg1"/>
                </a:solidFill>
                <a:latin typeface="+mn-lt"/>
              </a:rPr>
              <a:t> Inc. re action against online forum members who released mod “skins” for (among other games) “</a:t>
            </a:r>
            <a:r>
              <a:rPr lang="en-US" sz="2800" b="1" spc="300" dirty="0" smtClean="0">
                <a:ln w="11430" cmpd="sng">
                  <a:solidFill>
                    <a:schemeClr val="accent1">
                      <a:tint val="10000"/>
                    </a:schemeClr>
                  </a:solidFill>
                  <a:prstDash val="solid"/>
                  <a:miter lim="800000"/>
                </a:ln>
                <a:solidFill>
                  <a:schemeClr val="tx2">
                    <a:lumMod val="40000"/>
                    <a:lumOff val="60000"/>
                  </a:schemeClr>
                </a:solidFill>
                <a:effectLst>
                  <a:glow rad="45500">
                    <a:schemeClr val="accent1">
                      <a:satMod val="220000"/>
                      <a:alpha val="35000"/>
                    </a:schemeClr>
                  </a:glow>
                </a:effectLst>
              </a:rPr>
              <a:t>Dead or Alive </a:t>
            </a:r>
            <a:r>
              <a:rPr lang="en-US" sz="2800" b="1" spc="300" dirty="0" err="1" smtClean="0">
                <a:ln w="11430" cmpd="sng">
                  <a:solidFill>
                    <a:schemeClr val="accent1">
                      <a:tint val="10000"/>
                    </a:schemeClr>
                  </a:solidFill>
                  <a:prstDash val="solid"/>
                  <a:miter lim="800000"/>
                </a:ln>
                <a:solidFill>
                  <a:schemeClr val="tx2">
                    <a:lumMod val="40000"/>
                    <a:lumOff val="60000"/>
                  </a:schemeClr>
                </a:solidFill>
                <a:effectLst>
                  <a:glow rad="45500">
                    <a:schemeClr val="accent1">
                      <a:satMod val="220000"/>
                      <a:alpha val="35000"/>
                    </a:schemeClr>
                  </a:glow>
                </a:effectLst>
              </a:rPr>
              <a:t>Xtreme</a:t>
            </a:r>
            <a:r>
              <a:rPr lang="en-US" sz="2800" b="1" spc="300" dirty="0" smtClean="0">
                <a:ln w="11430" cmpd="sng">
                  <a:solidFill>
                    <a:schemeClr val="accent1">
                      <a:tint val="10000"/>
                    </a:schemeClr>
                  </a:solidFill>
                  <a:prstDash val="solid"/>
                  <a:miter lim="800000"/>
                </a:ln>
                <a:solidFill>
                  <a:schemeClr val="tx2">
                    <a:lumMod val="40000"/>
                    <a:lumOff val="60000"/>
                  </a:schemeClr>
                </a:solidFill>
                <a:effectLst>
                  <a:glow rad="45500">
                    <a:schemeClr val="accent1">
                      <a:satMod val="220000"/>
                      <a:alpha val="35000"/>
                    </a:schemeClr>
                  </a:glow>
                </a:effectLst>
              </a:rPr>
              <a:t> Beach Volleyball</a:t>
            </a:r>
            <a:r>
              <a:rPr lang="en-US" sz="2800" dirty="0" smtClean="0">
                <a:solidFill>
                  <a:srgbClr val="FFFFFF"/>
                </a:solidFill>
              </a:rPr>
              <a:t>”</a:t>
            </a:r>
            <a:r>
              <a:rPr lang="en-US" dirty="0" smtClean="0">
                <a:solidFill>
                  <a:srgbClr val="FFFFFF"/>
                </a:solidFill>
              </a:rPr>
              <a:t>.</a:t>
            </a:r>
          </a:p>
          <a:p>
            <a:pPr marL="0" indent="0">
              <a:buNone/>
            </a:pPr>
            <a:endParaRPr lang="en-US" dirty="0" smtClean="0"/>
          </a:p>
          <a:p>
            <a:pPr marL="457200" indent="-457200">
              <a:buAutoNum type="arabicPeriod"/>
            </a:pPr>
            <a:endParaRPr lang="en-US" dirty="0"/>
          </a:p>
        </p:txBody>
      </p:sp>
      <p:pic>
        <p:nvPicPr>
          <p:cNvPr id="5" name="Content Placeholder 5" descr="Doaxbvbox.jpg"/>
          <p:cNvPicPr>
            <a:picLocks noChangeAspect="1"/>
          </p:cNvPicPr>
          <p:nvPr/>
        </p:nvPicPr>
        <p:blipFill rotWithShape="1">
          <a:blip r:embed="rId2" cstate="screen">
            <a:extLst>
              <a:ext uri="{28A0092B-C50C-407E-A947-70E740481C1C}">
                <a14:useLocalDpi xmlns:a14="http://schemas.microsoft.com/office/drawing/2010/main"/>
              </a:ext>
            </a:extLst>
          </a:blip>
          <a:srcRect l="-207" r="-855"/>
          <a:stretch/>
        </p:blipFill>
        <p:spPr>
          <a:xfrm>
            <a:off x="4732654" y="4370691"/>
            <a:ext cx="3760488" cy="1693526"/>
          </a:xfrm>
          <a:prstGeom prst="rect">
            <a:avLst/>
          </a:prstGeom>
        </p:spPr>
      </p:pic>
    </p:spTree>
    <p:extLst>
      <p:ext uri="{BB962C8B-B14F-4D97-AF65-F5344CB8AC3E}">
        <p14:creationId xmlns:p14="http://schemas.microsoft.com/office/powerpoint/2010/main" val="25404108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3228" y="0"/>
            <a:ext cx="8420771" cy="1342593"/>
          </a:xfrm>
        </p:spPr>
        <p:txBody>
          <a:bodyPr>
            <a:noAutofit/>
          </a:bodyPr>
          <a:lstStyle/>
          <a:p>
            <a:r>
              <a:rPr lang="en-US" sz="4400" b="1" dirty="0" smtClean="0">
                <a:solidFill>
                  <a:srgbClr val="FFFF00"/>
                </a:solidFill>
                <a:latin typeface="+mn-lt"/>
              </a:rPr>
              <a:t>Creators do not need (nor want)</a:t>
            </a:r>
            <a:r>
              <a:rPr lang="en-US" sz="4400" b="1" dirty="0">
                <a:solidFill>
                  <a:srgbClr val="FFFF00"/>
                </a:solidFill>
                <a:latin typeface="+mn-lt"/>
              </a:rPr>
              <a:t> </a:t>
            </a:r>
            <a:r>
              <a:rPr lang="en-US" sz="4400" b="1" dirty="0" smtClean="0">
                <a:solidFill>
                  <a:srgbClr val="FFFF00"/>
                </a:solidFill>
                <a:latin typeface="+mn-lt"/>
              </a:rPr>
              <a:t>additional constraints </a:t>
            </a:r>
            <a:endParaRPr lang="en-US" sz="4400" b="1" dirty="0">
              <a:solidFill>
                <a:srgbClr val="FFFF00"/>
              </a:solidFill>
              <a:latin typeface="+mn-lt"/>
            </a:endParaRPr>
          </a:p>
        </p:txBody>
      </p:sp>
      <p:pic>
        <p:nvPicPr>
          <p:cNvPr id="5" name="Content Placeholder 3" descr="Screen Shot 2015-03-25 at 9.54.08 AM.png"/>
          <p:cNvPicPr>
            <a:picLocks noChangeAspect="1"/>
          </p:cNvPicPr>
          <p:nvPr/>
        </p:nvPicPr>
        <p:blipFill rotWithShape="1">
          <a:blip r:embed="rId2" cstate="screen">
            <a:extLst>
              <a:ext uri="{28A0092B-C50C-407E-A947-70E740481C1C}">
                <a14:useLocalDpi xmlns:a14="http://schemas.microsoft.com/office/drawing/2010/main"/>
              </a:ext>
            </a:extLst>
          </a:blip>
          <a:srcRect l="-423" r="-714"/>
          <a:stretch/>
        </p:blipFill>
        <p:spPr>
          <a:xfrm>
            <a:off x="1387121" y="1493914"/>
            <a:ext cx="6405762" cy="4362374"/>
          </a:xfrm>
          <a:prstGeom prst="rect">
            <a:avLst/>
          </a:prstGeom>
        </p:spPr>
      </p:pic>
    </p:spTree>
    <p:extLst>
      <p:ext uri="{BB962C8B-B14F-4D97-AF65-F5344CB8AC3E}">
        <p14:creationId xmlns:p14="http://schemas.microsoft.com/office/powerpoint/2010/main" val="31929013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5-10-05 at 12.23.59 P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619" r="-437"/>
          <a:stretch/>
        </p:blipFill>
        <p:spPr>
          <a:xfrm>
            <a:off x="1911101" y="234251"/>
            <a:ext cx="5252262" cy="5331606"/>
          </a:xfrm>
        </p:spPr>
      </p:pic>
      <p:sp>
        <p:nvSpPr>
          <p:cNvPr id="5" name="TextBox 4"/>
          <p:cNvSpPr txBox="1"/>
          <p:nvPr/>
        </p:nvSpPr>
        <p:spPr>
          <a:xfrm>
            <a:off x="1380924" y="5474609"/>
            <a:ext cx="6452758" cy="369332"/>
          </a:xfrm>
          <a:prstGeom prst="rect">
            <a:avLst/>
          </a:prstGeom>
          <a:noFill/>
        </p:spPr>
        <p:txBody>
          <a:bodyPr wrap="none" rtlCol="0">
            <a:spAutoFit/>
          </a:bodyPr>
          <a:lstStyle/>
          <a:p>
            <a:r>
              <a:rPr lang="en-US" dirty="0">
                <a:solidFill>
                  <a:prstClr val="black"/>
                </a:solidFill>
                <a:latin typeface="Arial"/>
                <a:hlinkClick r:id="rId3"/>
              </a:rPr>
              <a:t>http://papers.ssrn.com/sol3/papers.cfm?abstract_id=</a:t>
            </a:r>
            <a:r>
              <a:rPr lang="en-US" dirty="0" smtClean="0">
                <a:solidFill>
                  <a:prstClr val="black"/>
                </a:solidFill>
                <a:latin typeface="Arial"/>
                <a:hlinkClick r:id="rId3"/>
              </a:rPr>
              <a:t>2587339</a:t>
            </a:r>
            <a:r>
              <a:rPr lang="en-US" dirty="0" smtClean="0">
                <a:solidFill>
                  <a:prstClr val="black"/>
                </a:solidFill>
                <a:latin typeface="Arial"/>
              </a:rPr>
              <a:t> </a:t>
            </a:r>
            <a:endParaRPr lang="en-US" dirty="0">
              <a:solidFill>
                <a:prstClr val="black"/>
              </a:solidFill>
              <a:latin typeface="Arial"/>
            </a:endParaRPr>
          </a:p>
        </p:txBody>
      </p:sp>
    </p:spTree>
    <p:extLst>
      <p:ext uri="{BB962C8B-B14F-4D97-AF65-F5344CB8AC3E}">
        <p14:creationId xmlns:p14="http://schemas.microsoft.com/office/powerpoint/2010/main" val="22731832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209592"/>
            <a:ext cx="8580456" cy="5930243"/>
          </a:xfrm>
        </p:spPr>
        <p:txBody>
          <a:bodyPr>
            <a:normAutofit lnSpcReduction="10000"/>
          </a:bodyPr>
          <a:lstStyle/>
          <a:p>
            <a:pPr marL="0" indent="0">
              <a:buNone/>
            </a:pPr>
            <a:r>
              <a:rPr lang="en-CA" sz="2800" dirty="0" smtClean="0">
                <a:solidFill>
                  <a:srgbClr val="FFFFFF"/>
                </a:solidFill>
                <a:latin typeface="+mn-lt"/>
              </a:rPr>
              <a:t>“Numerous </a:t>
            </a:r>
            <a:r>
              <a:rPr lang="en-CA" sz="2800" dirty="0">
                <a:solidFill>
                  <a:srgbClr val="FFFFFF"/>
                </a:solidFill>
                <a:latin typeface="+mn-lt"/>
              </a:rPr>
              <a:t>recent cases illustrate that </a:t>
            </a:r>
            <a:r>
              <a:rPr lang="en-CA" sz="2800" dirty="0">
                <a:solidFill>
                  <a:srgbClr val="FFFF00"/>
                </a:solidFill>
                <a:latin typeface="+mn-lt"/>
              </a:rPr>
              <a:t>copyright owners sue for infringement even when an unauthorized use of their work causes them no economic harm</a:t>
            </a:r>
            <a:r>
              <a:rPr lang="en-CA" sz="2800" dirty="0">
                <a:solidFill>
                  <a:srgbClr val="FFFFFF"/>
                </a:solidFill>
                <a:latin typeface="+mn-lt"/>
              </a:rPr>
              <a:t>. This presents a </a:t>
            </a:r>
            <a:r>
              <a:rPr lang="en-CA" sz="2800" dirty="0">
                <a:solidFill>
                  <a:srgbClr val="FFFF00"/>
                </a:solidFill>
                <a:latin typeface="+mn-lt"/>
              </a:rPr>
              <a:t>puzzle from the perspective of copyright theory as well as a serious social problem</a:t>
            </a:r>
            <a:r>
              <a:rPr lang="en-CA" sz="2800" dirty="0">
                <a:solidFill>
                  <a:srgbClr val="FFFFFF"/>
                </a:solidFill>
                <a:latin typeface="+mn-lt"/>
              </a:rPr>
              <a:t>, since infringement suits designed to remedy non-economic harms tend to stifle rather than encourage creative </a:t>
            </a:r>
            <a:r>
              <a:rPr lang="en-CA" sz="2800" dirty="0" smtClean="0">
                <a:solidFill>
                  <a:srgbClr val="FFFFFF"/>
                </a:solidFill>
                <a:latin typeface="+mn-lt"/>
              </a:rPr>
              <a:t>production</a:t>
            </a:r>
            <a:r>
              <a:rPr lang="is-IS" sz="2800" dirty="0" smtClean="0">
                <a:solidFill>
                  <a:srgbClr val="FFFFFF"/>
                </a:solidFill>
                <a:latin typeface="+mn-lt"/>
              </a:rPr>
              <a:t>…</a:t>
            </a:r>
            <a:r>
              <a:rPr lang="en-CA" sz="2800" dirty="0" smtClean="0">
                <a:solidFill>
                  <a:srgbClr val="FFFFFF"/>
                </a:solidFill>
                <a:latin typeface="+mn-lt"/>
              </a:rPr>
              <a:t>We </a:t>
            </a:r>
            <a:r>
              <a:rPr lang="en-CA" sz="2800" dirty="0">
                <a:solidFill>
                  <a:srgbClr val="FFFFFF"/>
                </a:solidFill>
                <a:latin typeface="+mn-lt"/>
              </a:rPr>
              <a:t>turn to moral </a:t>
            </a:r>
            <a:r>
              <a:rPr lang="en-CA" sz="2800" dirty="0" smtClean="0">
                <a:solidFill>
                  <a:srgbClr val="FFFFFF"/>
                </a:solidFill>
                <a:latin typeface="+mn-lt"/>
              </a:rPr>
              <a:t>psychology</a:t>
            </a:r>
            <a:r>
              <a:rPr lang="is-IS" sz="2800" dirty="0" smtClean="0">
                <a:solidFill>
                  <a:srgbClr val="FFFFFF"/>
                </a:solidFill>
                <a:latin typeface="+mn-lt"/>
              </a:rPr>
              <a:t>…</a:t>
            </a:r>
            <a:r>
              <a:rPr lang="en-CA" sz="2800" dirty="0" smtClean="0">
                <a:solidFill>
                  <a:srgbClr val="FFFFFF"/>
                </a:solidFill>
                <a:latin typeface="+mn-lt"/>
              </a:rPr>
              <a:t>to </a:t>
            </a:r>
            <a:r>
              <a:rPr lang="en-CA" sz="2800" dirty="0">
                <a:solidFill>
                  <a:srgbClr val="FFFFFF"/>
                </a:solidFill>
                <a:latin typeface="+mn-lt"/>
              </a:rPr>
              <a:t>analyze the essential reasons that make owners feel that they have been wronged. </a:t>
            </a:r>
            <a:r>
              <a:rPr lang="en-CA" sz="2800" dirty="0">
                <a:solidFill>
                  <a:srgbClr val="FFFF00"/>
                </a:solidFill>
                <a:latin typeface="+mn-lt"/>
              </a:rPr>
              <a:t>Recent work in this field shows that people generally exhibit moral indignation for a variety of reasons, including but by no means limited to experiencing economic harm</a:t>
            </a:r>
            <a:r>
              <a:rPr lang="en-CA" sz="2800" dirty="0">
                <a:solidFill>
                  <a:srgbClr val="FFFFFF"/>
                </a:solidFill>
                <a:latin typeface="+mn-lt"/>
              </a:rPr>
              <a:t>. </a:t>
            </a:r>
            <a:r>
              <a:rPr lang="en-CA" sz="2800" dirty="0">
                <a:solidFill>
                  <a:srgbClr val="00B0F0"/>
                </a:solidFill>
                <a:latin typeface="+mn-lt"/>
              </a:rPr>
              <a:t>So while copyright law assumes that owners are economically rational beings who will sue only to protect their creative incentives, our analysis shows that owners will also sue over concerns related to sullied purity, breached loyalty, and a sense of injustice</a:t>
            </a:r>
            <a:r>
              <a:rPr lang="en-CA" sz="2800" dirty="0" smtClean="0">
                <a:solidFill>
                  <a:srgbClr val="FFFFFF"/>
                </a:solidFill>
                <a:latin typeface="+mn-lt"/>
              </a:rPr>
              <a:t>.”</a:t>
            </a:r>
            <a:endParaRPr lang="en-CA" sz="2800" dirty="0">
              <a:solidFill>
                <a:srgbClr val="FFFFFF"/>
              </a:solidFill>
              <a:latin typeface="+mn-lt"/>
            </a:endParaRPr>
          </a:p>
          <a:p>
            <a:pPr marL="0" indent="0">
              <a:buNone/>
            </a:pPr>
            <a:endParaRPr lang="en-US" dirty="0"/>
          </a:p>
        </p:txBody>
      </p:sp>
    </p:spTree>
    <p:extLst>
      <p:ext uri="{BB962C8B-B14F-4D97-AF65-F5344CB8AC3E}">
        <p14:creationId xmlns:p14="http://schemas.microsoft.com/office/powerpoint/2010/main" val="2600195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alpha val="6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6000"/>
          </a:xfrm>
        </p:spPr>
        <p:txBody>
          <a:bodyPr>
            <a:normAutofit/>
          </a:bodyPr>
          <a:lstStyle/>
          <a:p>
            <a:pPr algn="ctr"/>
            <a:r>
              <a:rPr lang="en-US" b="1" dirty="0" smtClean="0">
                <a:solidFill>
                  <a:srgbClr val="FFFF00"/>
                </a:solidFill>
              </a:rPr>
              <a:t>Creator/designer </a:t>
            </a:r>
            <a:r>
              <a:rPr lang="en-US" b="1" dirty="0" smtClean="0">
                <a:solidFill>
                  <a:srgbClr val="FF0000"/>
                </a:solidFill>
              </a:rPr>
              <a:t>v. </a:t>
            </a:r>
            <a:r>
              <a:rPr lang="en-US" b="1" dirty="0" smtClean="0">
                <a:solidFill>
                  <a:srgbClr val="FFFF00"/>
                </a:solidFill>
              </a:rPr>
              <a:t>User/Gamer/creator</a:t>
            </a:r>
            <a:endParaRPr lang="en-US" b="1" dirty="0">
              <a:solidFill>
                <a:srgbClr val="FFFF00"/>
              </a:solidFill>
            </a:endParaRPr>
          </a:p>
        </p:txBody>
      </p:sp>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a:ext>
            </a:extLst>
          </a:blip>
          <a:stretch>
            <a:fillRect/>
          </a:stretch>
        </p:blipFill>
        <p:spPr>
          <a:xfrm>
            <a:off x="1140031" y="2710802"/>
            <a:ext cx="6994566" cy="1683068"/>
          </a:xfrm>
        </p:spPr>
      </p:pic>
    </p:spTree>
    <p:extLst>
      <p:ext uri="{BB962C8B-B14F-4D97-AF65-F5344CB8AC3E}">
        <p14:creationId xmlns:p14="http://schemas.microsoft.com/office/powerpoint/2010/main" val="8905228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342593"/>
            <a:ext cx="8229600" cy="4318000"/>
          </a:xfrm>
        </p:spPr>
        <p:txBody>
          <a:bodyPr/>
          <a:lstStyle/>
          <a:p>
            <a:pPr marL="0" indent="0">
              <a:buNone/>
            </a:pPr>
            <a:r>
              <a:rPr lang="en-US" dirty="0"/>
              <a:t> </a:t>
            </a:r>
            <a:r>
              <a:rPr lang="en-US" dirty="0" smtClean="0"/>
              <a:t>      </a:t>
            </a:r>
            <a:endParaRPr lang="en-US" sz="4000" b="1" dirty="0" smtClean="0">
              <a:solidFill>
                <a:schemeClr val="bg1"/>
              </a:solidFill>
              <a:latin typeface="+mn-lt"/>
              <a:cs typeface="Lucida Console"/>
            </a:endParaRPr>
          </a:p>
          <a:p>
            <a:pPr marL="0" indent="0">
              <a:buNone/>
            </a:pPr>
            <a:r>
              <a:rPr lang="en-US" sz="4000" b="1" dirty="0" smtClean="0">
                <a:solidFill>
                  <a:schemeClr val="bg1"/>
                </a:solidFill>
                <a:latin typeface="+mn-lt"/>
                <a:cs typeface="Lucida Console"/>
              </a:rPr>
              <a:t>“There is nothing more practical than a good theory…”</a:t>
            </a:r>
          </a:p>
          <a:p>
            <a:pPr marL="0" indent="0">
              <a:buNone/>
            </a:pPr>
            <a:endParaRPr lang="en-US" sz="4000" b="1" dirty="0" smtClean="0">
              <a:solidFill>
                <a:schemeClr val="bg1"/>
              </a:solidFill>
              <a:latin typeface="+mn-lt"/>
              <a:cs typeface="Lucida Console"/>
            </a:endParaRPr>
          </a:p>
          <a:p>
            <a:pPr marL="0" indent="0">
              <a:buNone/>
            </a:pPr>
            <a:r>
              <a:rPr lang="en-US" sz="4000" b="1" dirty="0" smtClean="0">
                <a:solidFill>
                  <a:schemeClr val="bg1"/>
                </a:solidFill>
                <a:latin typeface="+mn-lt"/>
                <a:cs typeface="Lucida Console"/>
              </a:rPr>
              <a:t>Karl </a:t>
            </a:r>
            <a:r>
              <a:rPr lang="en-US" sz="4000" b="1" dirty="0" err="1" smtClean="0">
                <a:solidFill>
                  <a:schemeClr val="bg1"/>
                </a:solidFill>
                <a:latin typeface="+mn-lt"/>
                <a:cs typeface="Lucida Console"/>
              </a:rPr>
              <a:t>Lewin</a:t>
            </a:r>
            <a:r>
              <a:rPr lang="en-US" sz="4000" b="1" dirty="0" smtClean="0">
                <a:solidFill>
                  <a:schemeClr val="bg1"/>
                </a:solidFill>
                <a:latin typeface="+mn-lt"/>
                <a:cs typeface="Lucida Console"/>
              </a:rPr>
              <a:t> (1951)</a:t>
            </a:r>
            <a:endParaRPr lang="en-US" sz="4000" b="1" dirty="0">
              <a:solidFill>
                <a:schemeClr val="bg1"/>
              </a:solidFill>
              <a:latin typeface="+mn-lt"/>
              <a:cs typeface="Lucida Console"/>
            </a:endParaRPr>
          </a:p>
          <a:p>
            <a:pPr marL="0" indent="0">
              <a:buNone/>
            </a:pPr>
            <a:endParaRPr lang="en-US" sz="2800" b="1" dirty="0" smtClean="0">
              <a:solidFill>
                <a:srgbClr val="FF0000"/>
              </a:solidFill>
              <a:latin typeface="+mn-lt"/>
              <a:cs typeface="Lucida Console"/>
            </a:endParaRPr>
          </a:p>
          <a:p>
            <a:pPr marL="0" indent="0">
              <a:buNone/>
            </a:pPr>
            <a:endParaRPr lang="en-US" dirty="0"/>
          </a:p>
        </p:txBody>
      </p:sp>
    </p:spTree>
    <p:extLst>
      <p:ext uri="{BB962C8B-B14F-4D97-AF65-F5344CB8AC3E}">
        <p14:creationId xmlns:p14="http://schemas.microsoft.com/office/powerpoint/2010/main" val="5376118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solidFill>
                  <a:schemeClr val="bg1"/>
                </a:solidFill>
                <a:latin typeface="+mn-lt"/>
              </a:rPr>
              <a:t>Is…</a:t>
            </a:r>
            <a:endParaRPr lang="en-US" sz="4400" b="1" dirty="0">
              <a:solidFill>
                <a:schemeClr val="bg1"/>
              </a:solidFill>
              <a:latin typeface="+mn-lt"/>
            </a:endParaRPr>
          </a:p>
        </p:txBody>
      </p:sp>
      <p:sp>
        <p:nvSpPr>
          <p:cNvPr id="3" name="Content Placeholder 2"/>
          <p:cNvSpPr>
            <a:spLocks noGrp="1"/>
          </p:cNvSpPr>
          <p:nvPr>
            <p:ph sz="quarter" idx="10"/>
          </p:nvPr>
        </p:nvSpPr>
        <p:spPr/>
        <p:txBody>
          <a:bodyPr>
            <a:normAutofit/>
          </a:bodyPr>
          <a:lstStyle/>
          <a:p>
            <a:pPr marL="0" indent="0">
              <a:buNone/>
            </a:pPr>
            <a:r>
              <a:rPr lang="en-US" sz="4400" b="1" dirty="0" smtClean="0">
                <a:solidFill>
                  <a:srgbClr val="FFFF00"/>
                </a:solidFill>
                <a:latin typeface="+mn-lt"/>
              </a:rPr>
              <a:t>Post-Structuralism a “good theory” to apply to video-games?…</a:t>
            </a:r>
          </a:p>
          <a:p>
            <a:pPr marL="0" indent="0">
              <a:buNone/>
            </a:pPr>
            <a:endParaRPr lang="en-US" sz="4400" b="1" dirty="0" smtClean="0">
              <a:solidFill>
                <a:srgbClr val="FFFF00"/>
              </a:solidFill>
              <a:latin typeface="+mn-lt"/>
            </a:endParaRPr>
          </a:p>
          <a:p>
            <a:pPr marL="0" indent="0">
              <a:buNone/>
            </a:pPr>
            <a:r>
              <a:rPr lang="en-US" sz="4400" b="1" dirty="0" smtClean="0">
                <a:solidFill>
                  <a:srgbClr val="CCFFCC"/>
                </a:solidFill>
                <a:latin typeface="+mn-lt"/>
              </a:rPr>
              <a:t>And therefore to Video Game </a:t>
            </a:r>
            <a:r>
              <a:rPr lang="en-US" sz="4400" b="1" dirty="0" smtClean="0">
                <a:solidFill>
                  <a:schemeClr val="bg1"/>
                </a:solidFill>
                <a:latin typeface="+mn-lt"/>
              </a:rPr>
              <a:t>(&amp; all digital) </a:t>
            </a:r>
            <a:r>
              <a:rPr lang="en-US" sz="4400" b="1" dirty="0" smtClean="0">
                <a:solidFill>
                  <a:srgbClr val="CCFFCC"/>
                </a:solidFill>
                <a:latin typeface="+mn-lt"/>
              </a:rPr>
              <a:t>Law?...</a:t>
            </a:r>
            <a:endParaRPr lang="en-US" sz="4400" b="1" dirty="0">
              <a:solidFill>
                <a:srgbClr val="CCFFCC"/>
              </a:solidFill>
              <a:latin typeface="+mn-lt"/>
            </a:endParaRPr>
          </a:p>
        </p:txBody>
      </p:sp>
    </p:spTree>
    <p:extLst>
      <p:ext uri="{BB962C8B-B14F-4D97-AF65-F5344CB8AC3E}">
        <p14:creationId xmlns:p14="http://schemas.microsoft.com/office/powerpoint/2010/main" val="11792146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7064"/>
          </a:xfrm>
        </p:spPr>
        <p:txBody>
          <a:bodyPr>
            <a:normAutofit fontScale="90000"/>
          </a:bodyPr>
          <a:lstStyle/>
          <a:p>
            <a:r>
              <a:rPr lang="en-US" sz="4800" b="1" dirty="0" smtClean="0">
                <a:solidFill>
                  <a:srgbClr val="FFFF00"/>
                </a:solidFill>
                <a:latin typeface="+mn-lt"/>
                <a:cs typeface="Lucida Console"/>
              </a:rPr>
              <a:t>McLuhan</a:t>
            </a:r>
            <a:r>
              <a:rPr lang="en-US" sz="4800" b="1" dirty="0">
                <a:solidFill>
                  <a:srgbClr val="FFFF00"/>
                </a:solidFill>
                <a:latin typeface="+mn-lt"/>
                <a:cs typeface="Lucida Console"/>
              </a:rPr>
              <a:t>, </a:t>
            </a:r>
            <a:r>
              <a:rPr lang="en-US" sz="4800" b="1" dirty="0" smtClean="0">
                <a:solidFill>
                  <a:srgbClr val="FFFF00"/>
                </a:solidFill>
                <a:latin typeface="+mn-lt"/>
                <a:cs typeface="Lucida Console"/>
              </a:rPr>
              <a:t>1964:</a:t>
            </a:r>
            <a:br>
              <a:rPr lang="en-US" sz="4800" b="1" dirty="0" smtClean="0">
                <a:solidFill>
                  <a:srgbClr val="FFFF00"/>
                </a:solidFill>
                <a:latin typeface="+mn-lt"/>
                <a:cs typeface="Lucida Console"/>
              </a:rPr>
            </a:br>
            <a:r>
              <a:rPr lang="en-US" sz="4800" b="1" dirty="0" smtClean="0">
                <a:solidFill>
                  <a:srgbClr val="CCFFCC"/>
                </a:solidFill>
                <a:latin typeface="+mn-lt"/>
                <a:cs typeface="Lucida Console"/>
              </a:rPr>
              <a:t>Games as social creation </a:t>
            </a:r>
            <a:endParaRPr lang="en-US" sz="4800" b="1" dirty="0">
              <a:solidFill>
                <a:srgbClr val="CCFFCC"/>
              </a:solidFill>
              <a:latin typeface="+mn-lt"/>
            </a:endParaRPr>
          </a:p>
        </p:txBody>
      </p:sp>
      <p:sp>
        <p:nvSpPr>
          <p:cNvPr id="3" name="Content Placeholder 2"/>
          <p:cNvSpPr>
            <a:spLocks noGrp="1"/>
          </p:cNvSpPr>
          <p:nvPr>
            <p:ph sz="quarter" idx="10"/>
          </p:nvPr>
        </p:nvSpPr>
        <p:spPr>
          <a:xfrm>
            <a:off x="457200" y="1347065"/>
            <a:ext cx="8686800" cy="4875936"/>
          </a:xfrm>
        </p:spPr>
        <p:txBody>
          <a:bodyPr>
            <a:normAutofit fontScale="92500" lnSpcReduction="10000"/>
          </a:bodyPr>
          <a:lstStyle/>
          <a:p>
            <a:pPr marL="0" indent="0">
              <a:lnSpc>
                <a:spcPct val="90000"/>
              </a:lnSpc>
              <a:buNone/>
            </a:pPr>
            <a:r>
              <a:rPr lang="en-US" sz="3200" dirty="0">
                <a:solidFill>
                  <a:schemeClr val="bg1"/>
                </a:solidFill>
                <a:latin typeface="+mn-lt"/>
                <a:cs typeface="Lucida Console"/>
              </a:rPr>
              <a:t>Games are popular art, collective, social reactions to the main drive or action of any culture. </a:t>
            </a:r>
            <a:r>
              <a:rPr lang="en-US" sz="3200" dirty="0">
                <a:solidFill>
                  <a:srgbClr val="CCFFCC"/>
                </a:solidFill>
                <a:latin typeface="+mn-lt"/>
                <a:cs typeface="Lucida Console"/>
              </a:rPr>
              <a:t>Games, like institutions, are extensions of social man </a:t>
            </a:r>
            <a:r>
              <a:rPr lang="en-US" sz="3200" dirty="0">
                <a:solidFill>
                  <a:schemeClr val="bg1"/>
                </a:solidFill>
                <a:latin typeface="+mn-lt"/>
                <a:cs typeface="Lucida Console"/>
              </a:rPr>
              <a:t>and the body politic, as technologies are extensions of the animal organism. Both games and technologies are counter-irritants or ways of adjusting to the stress of the specialized actions that occur in any social group. </a:t>
            </a:r>
            <a:r>
              <a:rPr lang="en-US" sz="3200" dirty="0">
                <a:solidFill>
                  <a:srgbClr val="CCFFCC"/>
                </a:solidFill>
                <a:latin typeface="+mn-lt"/>
                <a:cs typeface="Lucida Console"/>
              </a:rPr>
              <a:t>As extensions of the popular response to the workaday stress, games become faithful models of a culture. </a:t>
            </a:r>
            <a:r>
              <a:rPr lang="en-US" sz="3200" dirty="0">
                <a:solidFill>
                  <a:schemeClr val="bg1"/>
                </a:solidFill>
                <a:latin typeface="+mn-lt"/>
                <a:cs typeface="Lucida Console"/>
              </a:rPr>
              <a:t>They incorporate both the action and the reaction of whole populations in a single dynamic image. </a:t>
            </a:r>
            <a:endParaRPr lang="en-CA" sz="3200" dirty="0">
              <a:solidFill>
                <a:schemeClr val="bg1"/>
              </a:solidFill>
              <a:latin typeface="+mn-lt"/>
              <a:cs typeface="Lucida Console"/>
            </a:endParaRPr>
          </a:p>
          <a:p>
            <a:pPr marL="0" indent="0">
              <a:buNone/>
            </a:pPr>
            <a:endParaRPr lang="en-US" dirty="0"/>
          </a:p>
        </p:txBody>
      </p:sp>
    </p:spTree>
    <p:extLst>
      <p:ext uri="{BB962C8B-B14F-4D97-AF65-F5344CB8AC3E}">
        <p14:creationId xmlns:p14="http://schemas.microsoft.com/office/powerpoint/2010/main" val="2081561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991631" y="201613"/>
            <a:ext cx="7160737" cy="5524500"/>
          </a:xfrm>
        </p:spPr>
      </p:pic>
    </p:spTree>
    <p:extLst>
      <p:ext uri="{BB962C8B-B14F-4D97-AF65-F5344CB8AC3E}">
        <p14:creationId xmlns:p14="http://schemas.microsoft.com/office/powerpoint/2010/main" val="13763094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4000" y="72593"/>
            <a:ext cx="8890000" cy="870836"/>
          </a:xfrm>
        </p:spPr>
        <p:txBody>
          <a:bodyPr>
            <a:normAutofit/>
          </a:bodyPr>
          <a:lstStyle/>
          <a:p>
            <a:r>
              <a:rPr lang="en-US" b="1" dirty="0" smtClean="0">
                <a:solidFill>
                  <a:srgbClr val="FFFF00"/>
                </a:solidFill>
              </a:rPr>
              <a:t> You as </a:t>
            </a:r>
            <a:r>
              <a:rPr lang="en-US" b="1" dirty="0" smtClean="0">
                <a:solidFill>
                  <a:srgbClr val="CCFFCC"/>
                </a:solidFill>
              </a:rPr>
              <a:t>creator </a:t>
            </a:r>
            <a:r>
              <a:rPr lang="en-US" b="1" dirty="0" smtClean="0">
                <a:solidFill>
                  <a:srgbClr val="FFFF00"/>
                </a:solidFill>
              </a:rPr>
              <a:t>of meaning: </a:t>
            </a:r>
            <a:r>
              <a:rPr lang="en-US" b="1" dirty="0" smtClean="0">
                <a:solidFill>
                  <a:srgbClr val="FF0000"/>
                </a:solidFill>
                <a:latin typeface="+mn-lt"/>
              </a:rPr>
              <a:t>Boyden</a:t>
            </a:r>
            <a:endParaRPr lang="en-US" b="1" dirty="0">
              <a:solidFill>
                <a:srgbClr val="FF0000"/>
              </a:solidFill>
              <a:latin typeface="+mn-lt"/>
            </a:endParaRPr>
          </a:p>
        </p:txBody>
      </p:sp>
      <p:sp>
        <p:nvSpPr>
          <p:cNvPr id="3" name="Content Placeholder 2"/>
          <p:cNvSpPr>
            <a:spLocks noGrp="1"/>
          </p:cNvSpPr>
          <p:nvPr>
            <p:ph sz="quarter" idx="10"/>
          </p:nvPr>
        </p:nvSpPr>
        <p:spPr>
          <a:xfrm>
            <a:off x="457200" y="943429"/>
            <a:ext cx="8686800" cy="5200952"/>
          </a:xfrm>
        </p:spPr>
        <p:txBody>
          <a:bodyPr>
            <a:normAutofit/>
          </a:bodyPr>
          <a:lstStyle/>
          <a:p>
            <a:pPr marL="0" indent="0">
              <a:buNone/>
            </a:pPr>
            <a:endParaRPr lang="en-US" dirty="0">
              <a:solidFill>
                <a:srgbClr val="FFFFFF"/>
              </a:solidFill>
              <a:latin typeface="+mn-lt"/>
            </a:endParaRPr>
          </a:p>
          <a:p>
            <a:pPr marL="0" indent="0">
              <a:buNone/>
            </a:pPr>
            <a:endParaRPr lang="en-US" dirty="0" smtClean="0">
              <a:solidFill>
                <a:srgbClr val="FFFFFF"/>
              </a:solidFill>
              <a:latin typeface="+mn-lt"/>
            </a:endParaRPr>
          </a:p>
          <a:p>
            <a:pPr marL="0" indent="0">
              <a:buNone/>
            </a:pPr>
            <a:endParaRPr lang="en-US" dirty="0" smtClean="0">
              <a:solidFill>
                <a:srgbClr val="FFFFFF"/>
              </a:solidFill>
              <a:latin typeface="+mn-lt"/>
            </a:endParaRPr>
          </a:p>
          <a:p>
            <a:pPr marL="0" indent="0">
              <a:buNone/>
            </a:pPr>
            <a:endParaRPr lang="en-US" dirty="0" smtClean="0">
              <a:solidFill>
                <a:srgbClr val="FFFFFF"/>
              </a:solidFill>
              <a:latin typeface="+mn-lt"/>
            </a:endParaRPr>
          </a:p>
          <a:p>
            <a:pPr marL="0" indent="0">
              <a:buNone/>
            </a:pPr>
            <a:endParaRPr lang="en-US" dirty="0"/>
          </a:p>
        </p:txBody>
      </p:sp>
      <p:pic>
        <p:nvPicPr>
          <p:cNvPr id="4" name="Picture 3" descr="Screen Shot 2016-03-16 at 11.04.26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3580" y="1148079"/>
            <a:ext cx="4442340" cy="4708015"/>
          </a:xfrm>
          <a:prstGeom prst="rect">
            <a:avLst/>
          </a:prstGeom>
        </p:spPr>
      </p:pic>
    </p:spTree>
    <p:extLst>
      <p:ext uri="{BB962C8B-B14F-4D97-AF65-F5344CB8AC3E}">
        <p14:creationId xmlns:p14="http://schemas.microsoft.com/office/powerpoint/2010/main" val="1322076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11760" y="0"/>
            <a:ext cx="9032240" cy="6177280"/>
          </a:xfrm>
        </p:spPr>
        <p:txBody>
          <a:bodyPr>
            <a:normAutofit lnSpcReduction="10000"/>
          </a:bodyPr>
          <a:lstStyle/>
          <a:p>
            <a:pPr marL="0" indent="0">
              <a:lnSpc>
                <a:spcPct val="90000"/>
              </a:lnSpc>
              <a:buNone/>
            </a:pPr>
            <a:r>
              <a:rPr lang="en-US" sz="2800" dirty="0">
                <a:solidFill>
                  <a:schemeClr val="bg1"/>
                </a:solidFill>
                <a:latin typeface="+mn-lt"/>
              </a:rPr>
              <a:t>“In all of these situations, the owners of a copyright in a form, description, or set of instructions were attempting to extend their copyright to material for which the user of the work provided the essential content, not its author. That is what made them systems. </a:t>
            </a:r>
            <a:r>
              <a:rPr lang="en-US" sz="2800" dirty="0">
                <a:solidFill>
                  <a:srgbClr val="FFFF00"/>
                </a:solidFill>
                <a:latin typeface="+mn-lt"/>
              </a:rPr>
              <a:t>They were, without that input, empty shells, waiting to be filled.</a:t>
            </a:r>
            <a:r>
              <a:rPr lang="en-US" sz="2800" dirty="0">
                <a:solidFill>
                  <a:schemeClr val="bg1"/>
                </a:solidFill>
                <a:latin typeface="+mn-lt"/>
              </a:rPr>
              <a:t>”</a:t>
            </a:r>
          </a:p>
          <a:p>
            <a:pPr marL="0" indent="0">
              <a:lnSpc>
                <a:spcPct val="90000"/>
              </a:lnSpc>
              <a:buNone/>
            </a:pPr>
            <a:r>
              <a:rPr lang="en-US" sz="2800" dirty="0">
                <a:solidFill>
                  <a:schemeClr val="bg1"/>
                </a:solidFill>
                <a:latin typeface="+mn-lt"/>
              </a:rPr>
              <a:t>“</a:t>
            </a:r>
            <a:r>
              <a:rPr lang="en-US" sz="2800" dirty="0">
                <a:solidFill>
                  <a:srgbClr val="FFFF00"/>
                </a:solidFill>
                <a:latin typeface="+mn-lt"/>
              </a:rPr>
              <a:t>Games are systems in exactly the same way. A game, as sold, is only a game form; the content necessary for an instance of the game comes from the players. </a:t>
            </a:r>
            <a:r>
              <a:rPr lang="en-US" sz="2800" dirty="0">
                <a:solidFill>
                  <a:schemeClr val="bg1"/>
                </a:solidFill>
                <a:latin typeface="+mn-lt"/>
              </a:rPr>
              <a:t>That is, the game form establishes the environment for play—the game space—and it defines permissible moves and the conditions for winning or drawing. </a:t>
            </a:r>
            <a:r>
              <a:rPr lang="en-US" sz="2800" dirty="0">
                <a:solidFill>
                  <a:srgbClr val="CCFFCC"/>
                </a:solidFill>
                <a:latin typeface="+mn-lt"/>
              </a:rPr>
              <a:t>But the game itself is supplied by the players</a:t>
            </a:r>
            <a:r>
              <a:rPr lang="en-US" sz="2800" dirty="0">
                <a:solidFill>
                  <a:srgbClr val="FFFF00"/>
                </a:solidFill>
                <a:latin typeface="+mn-lt"/>
              </a:rPr>
              <a:t>.</a:t>
            </a:r>
            <a:r>
              <a:rPr lang="en-US" sz="2800" dirty="0">
                <a:solidFill>
                  <a:schemeClr val="bg1"/>
                </a:solidFill>
                <a:latin typeface="+mn-lt"/>
              </a:rPr>
              <a:t>”</a:t>
            </a:r>
          </a:p>
          <a:p>
            <a:pPr marL="0" indent="0">
              <a:lnSpc>
                <a:spcPct val="90000"/>
              </a:lnSpc>
              <a:buNone/>
            </a:pPr>
            <a:r>
              <a:rPr lang="en-US" sz="2800" dirty="0">
                <a:solidFill>
                  <a:schemeClr val="bg1"/>
                </a:solidFill>
                <a:latin typeface="+mn-lt"/>
              </a:rPr>
              <a:t>“</a:t>
            </a:r>
            <a:r>
              <a:rPr lang="en-US" sz="2800" dirty="0">
                <a:solidFill>
                  <a:srgbClr val="CCFFCC"/>
                </a:solidFill>
                <a:latin typeface="+mn-lt"/>
              </a:rPr>
              <a:t>Systems are shells into which users pour meaning</a:t>
            </a:r>
            <a:r>
              <a:rPr lang="en-US" sz="2800" dirty="0">
                <a:solidFill>
                  <a:srgbClr val="FFFF00"/>
                </a:solidFill>
                <a:latin typeface="+mn-lt"/>
              </a:rPr>
              <a:t>. </a:t>
            </a:r>
            <a:r>
              <a:rPr lang="en-US" sz="2800" dirty="0">
                <a:solidFill>
                  <a:schemeClr val="bg1"/>
                </a:solidFill>
                <a:latin typeface="+mn-lt"/>
              </a:rPr>
              <a:t>While they may contain expression themselves, that expression is there merely to facilitate the meaning added by the user.” </a:t>
            </a:r>
          </a:p>
          <a:p>
            <a:pPr marL="0" indent="0">
              <a:buNone/>
            </a:pPr>
            <a:endParaRPr lang="en-US" dirty="0"/>
          </a:p>
        </p:txBody>
      </p:sp>
    </p:spTree>
    <p:extLst>
      <p:ext uri="{BB962C8B-B14F-4D97-AF65-F5344CB8AC3E}">
        <p14:creationId xmlns:p14="http://schemas.microsoft.com/office/powerpoint/2010/main" val="15158321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99130" y="22489"/>
            <a:ext cx="6987670" cy="1016000"/>
          </a:xfrm>
        </p:spPr>
        <p:txBody>
          <a:bodyPr>
            <a:normAutofit/>
          </a:bodyPr>
          <a:lstStyle/>
          <a:p>
            <a:r>
              <a:rPr lang="en-US" sz="4800" b="1" dirty="0" smtClean="0">
                <a:solidFill>
                  <a:srgbClr val="FFFF00"/>
                </a:solidFill>
                <a:latin typeface="+mn-lt"/>
              </a:rPr>
              <a:t>See also</a:t>
            </a:r>
            <a:r>
              <a:rPr lang="is-IS" sz="4800" b="1" dirty="0" smtClean="0">
                <a:solidFill>
                  <a:srgbClr val="FFFF00"/>
                </a:solidFill>
                <a:latin typeface="+mn-lt"/>
              </a:rPr>
              <a:t>…</a:t>
            </a:r>
            <a:endParaRPr lang="en-US" sz="4800" b="1" dirty="0">
              <a:solidFill>
                <a:srgbClr val="FFFF00"/>
              </a:solidFill>
              <a:latin typeface="+mn-lt"/>
            </a:endParaRPr>
          </a:p>
        </p:txBody>
      </p:sp>
      <p:pic>
        <p:nvPicPr>
          <p:cNvPr id="4" name="Content Placeholder 3" descr="Screen Shot 2016-06-02 at 11.20.36 A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419" r="-25"/>
          <a:stretch/>
        </p:blipFill>
        <p:spPr>
          <a:xfrm>
            <a:off x="1699130" y="1038225"/>
            <a:ext cx="5723383" cy="4846638"/>
          </a:xfrm>
        </p:spPr>
      </p:pic>
    </p:spTree>
    <p:extLst>
      <p:ext uri="{BB962C8B-B14F-4D97-AF65-F5344CB8AC3E}">
        <p14:creationId xmlns:p14="http://schemas.microsoft.com/office/powerpoint/2010/main" val="9921213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85428" y="0"/>
            <a:ext cx="6801372" cy="1016000"/>
          </a:xfrm>
        </p:spPr>
        <p:txBody>
          <a:bodyPr>
            <a:normAutofit/>
          </a:bodyPr>
          <a:lstStyle/>
          <a:p>
            <a:r>
              <a:rPr lang="en-US" sz="4800" b="1" dirty="0" smtClean="0">
                <a:solidFill>
                  <a:srgbClr val="FFFF00"/>
                </a:solidFill>
                <a:latin typeface="+mn-lt"/>
              </a:rPr>
              <a:t>&amp;</a:t>
            </a:r>
            <a:r>
              <a:rPr lang="is-IS" sz="4800" b="1" dirty="0" smtClean="0">
                <a:solidFill>
                  <a:srgbClr val="FFFF00"/>
                </a:solidFill>
                <a:latin typeface="+mn-lt"/>
              </a:rPr>
              <a:t>…</a:t>
            </a:r>
            <a:endParaRPr lang="en-US" sz="4800" b="1" dirty="0">
              <a:solidFill>
                <a:srgbClr val="FFFF00"/>
              </a:solidFill>
              <a:latin typeface="+mn-lt"/>
            </a:endParaRPr>
          </a:p>
        </p:txBody>
      </p:sp>
      <p:pic>
        <p:nvPicPr>
          <p:cNvPr id="4" name="Content Placeholder 3" descr="Screen Shot 2016-06-05 at 6.06.57 P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r="-255"/>
          <a:stretch/>
        </p:blipFill>
        <p:spPr>
          <a:xfrm>
            <a:off x="1885428" y="1016000"/>
            <a:ext cx="5407513" cy="4914900"/>
          </a:xfrm>
        </p:spPr>
      </p:pic>
    </p:spTree>
    <p:extLst>
      <p:ext uri="{BB962C8B-B14F-4D97-AF65-F5344CB8AC3E}">
        <p14:creationId xmlns:p14="http://schemas.microsoft.com/office/powerpoint/2010/main" val="15205949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6-06-05 at 6.07.34 P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311" r="-196"/>
          <a:stretch/>
        </p:blipFill>
        <p:spPr>
          <a:xfrm>
            <a:off x="1636658" y="107532"/>
            <a:ext cx="5784036" cy="5745502"/>
          </a:xfrm>
        </p:spPr>
      </p:pic>
    </p:spTree>
    <p:extLst>
      <p:ext uri="{BB962C8B-B14F-4D97-AF65-F5344CB8AC3E}">
        <p14:creationId xmlns:p14="http://schemas.microsoft.com/office/powerpoint/2010/main" val="15844967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355600"/>
            <a:ext cx="8524240" cy="5370534"/>
          </a:xfrm>
        </p:spPr>
        <p:txBody>
          <a:bodyPr>
            <a:normAutofit/>
          </a:bodyPr>
          <a:lstStyle/>
          <a:p>
            <a:pPr marL="0" indent="0">
              <a:buNone/>
            </a:pPr>
            <a:r>
              <a:rPr lang="en-US" sz="4800" b="1" dirty="0">
                <a:solidFill>
                  <a:schemeClr val="bg1"/>
                </a:solidFill>
                <a:latin typeface="+mn-lt"/>
                <a:cs typeface="Times New Roman"/>
              </a:rPr>
              <a:t>So here we </a:t>
            </a:r>
            <a:r>
              <a:rPr lang="en-US" sz="4800" b="1" dirty="0" smtClean="0">
                <a:solidFill>
                  <a:schemeClr val="bg1"/>
                </a:solidFill>
                <a:latin typeface="+mn-lt"/>
                <a:cs typeface="Times New Roman"/>
              </a:rPr>
              <a:t>are</a:t>
            </a:r>
            <a:r>
              <a:rPr lang="is-IS" sz="4800" b="1" dirty="0" smtClean="0">
                <a:solidFill>
                  <a:schemeClr val="bg1"/>
                </a:solidFill>
                <a:latin typeface="+mn-lt"/>
                <a:cs typeface="Times New Roman"/>
              </a:rPr>
              <a:t>…</a:t>
            </a:r>
            <a:r>
              <a:rPr lang="en-US" sz="4800" b="1" dirty="0" smtClean="0">
                <a:solidFill>
                  <a:schemeClr val="bg1"/>
                </a:solidFill>
                <a:latin typeface="+mn-lt"/>
                <a:cs typeface="Times New Roman"/>
              </a:rPr>
              <a:t> </a:t>
            </a:r>
          </a:p>
          <a:p>
            <a:pPr marL="0" indent="0">
              <a:buNone/>
            </a:pPr>
            <a:endParaRPr lang="en-US" sz="4800" dirty="0">
              <a:solidFill>
                <a:srgbClr val="FFFF00"/>
              </a:solidFill>
              <a:latin typeface="+mn-lt"/>
            </a:endParaRPr>
          </a:p>
        </p:txBody>
      </p:sp>
      <p:pic>
        <p:nvPicPr>
          <p:cNvPr id="4" name="Picture 3" descr="250px-Derrida_mai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40400" y="2225564"/>
            <a:ext cx="2794000" cy="3498088"/>
          </a:xfrm>
          <a:prstGeom prst="rect">
            <a:avLst/>
          </a:prstGeom>
        </p:spPr>
      </p:pic>
      <p:sp>
        <p:nvSpPr>
          <p:cNvPr id="5" name="TextBox 4"/>
          <p:cNvSpPr txBox="1"/>
          <p:nvPr/>
        </p:nvSpPr>
        <p:spPr>
          <a:xfrm>
            <a:off x="2570480" y="5354320"/>
            <a:ext cx="3033440" cy="369332"/>
          </a:xfrm>
          <a:prstGeom prst="rect">
            <a:avLst/>
          </a:prstGeom>
          <a:noFill/>
        </p:spPr>
        <p:txBody>
          <a:bodyPr wrap="none" rtlCol="0">
            <a:spAutoFit/>
          </a:bodyPr>
          <a:lstStyle/>
          <a:p>
            <a:r>
              <a:rPr lang="en-US" dirty="0" smtClean="0">
                <a:solidFill>
                  <a:prstClr val="white"/>
                </a:solidFill>
              </a:rPr>
              <a:t>Jacques Derrida 1930-2004</a:t>
            </a:r>
            <a:endParaRPr lang="en-US" dirty="0">
              <a:solidFill>
                <a:prstClr val="white"/>
              </a:solidFill>
            </a:endParaRPr>
          </a:p>
        </p:txBody>
      </p:sp>
    </p:spTree>
    <p:extLst>
      <p:ext uri="{BB962C8B-B14F-4D97-AF65-F5344CB8AC3E}">
        <p14:creationId xmlns:p14="http://schemas.microsoft.com/office/powerpoint/2010/main" val="18402931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a:ext>
            </a:extLst>
          </a:blip>
          <a:stretch>
            <a:fillRect/>
          </a:stretch>
        </p:blipFill>
        <p:spPr>
          <a:xfrm>
            <a:off x="457200" y="827451"/>
            <a:ext cx="8229600" cy="4626836"/>
          </a:xfrm>
        </p:spPr>
      </p:pic>
    </p:spTree>
    <p:extLst>
      <p:ext uri="{BB962C8B-B14F-4D97-AF65-F5344CB8AC3E}">
        <p14:creationId xmlns:p14="http://schemas.microsoft.com/office/powerpoint/2010/main" val="2636714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b="1" dirty="0" smtClean="0">
                <a:solidFill>
                  <a:srgbClr val="FFFFFF"/>
                </a:solidFill>
                <a:latin typeface="+mn-lt"/>
              </a:rPr>
              <a:t>;)</a:t>
            </a:r>
            <a:endParaRPr lang="en-US" b="1" dirty="0">
              <a:solidFill>
                <a:srgbClr val="FFFFFF"/>
              </a:solidFill>
              <a:latin typeface="+mn-lt"/>
            </a:endParaRPr>
          </a:p>
        </p:txBody>
      </p:sp>
      <p:pic>
        <p:nvPicPr>
          <p:cNvPr id="4" name="Content Placeholder 3" descr="Screen Shot 2015-04-14 at 7.39.19 P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898"/>
          <a:stretch/>
        </p:blipFill>
        <p:spPr>
          <a:xfrm>
            <a:off x="2647065" y="1016000"/>
            <a:ext cx="3791742" cy="4318000"/>
          </a:xfrm>
        </p:spPr>
      </p:pic>
      <p:sp>
        <p:nvSpPr>
          <p:cNvPr id="5" name="TextBox 4"/>
          <p:cNvSpPr txBox="1"/>
          <p:nvPr/>
        </p:nvSpPr>
        <p:spPr>
          <a:xfrm>
            <a:off x="457200" y="5688539"/>
            <a:ext cx="8459267" cy="338554"/>
          </a:xfrm>
          <a:prstGeom prst="rect">
            <a:avLst/>
          </a:prstGeom>
          <a:noFill/>
        </p:spPr>
        <p:txBody>
          <a:bodyPr wrap="none" rtlCol="0">
            <a:spAutoFit/>
          </a:bodyPr>
          <a:lstStyle/>
          <a:p>
            <a:r>
              <a:rPr lang="en-US" sz="1600" dirty="0">
                <a:solidFill>
                  <a:prstClr val="black"/>
                </a:solidFill>
                <a:hlinkClick r:id="rId3"/>
              </a:rPr>
              <a:t>http://www.critical-theory.com/quite-unintelligible-derridas-scathing-criticism-from-a-teacher</a:t>
            </a:r>
            <a:r>
              <a:rPr lang="en-US" sz="1600" dirty="0" smtClean="0">
                <a:solidFill>
                  <a:prstClr val="black"/>
                </a:solidFill>
                <a:hlinkClick r:id="rId3"/>
              </a:rPr>
              <a:t>/</a:t>
            </a:r>
            <a:r>
              <a:rPr lang="en-US" sz="1600" dirty="0" smtClean="0">
                <a:solidFill>
                  <a:prstClr val="black"/>
                </a:solidFill>
              </a:rPr>
              <a:t> </a:t>
            </a:r>
            <a:endParaRPr lang="en-US" sz="1600" dirty="0">
              <a:solidFill>
                <a:prstClr val="black"/>
              </a:solidFill>
            </a:endParaRPr>
          </a:p>
        </p:txBody>
      </p:sp>
    </p:spTree>
    <p:extLst>
      <p:ext uri="{BB962C8B-B14F-4D97-AF65-F5344CB8AC3E}">
        <p14:creationId xmlns:p14="http://schemas.microsoft.com/office/powerpoint/2010/main" val="17469165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800" b="1" dirty="0" smtClean="0">
                <a:solidFill>
                  <a:srgbClr val="FFFF00"/>
                </a:solidFill>
                <a:latin typeface="+mn-lt"/>
              </a:rPr>
              <a:t>Post Structuralism is</a:t>
            </a:r>
            <a:r>
              <a:rPr lang="is-IS" sz="4800" b="1" dirty="0" smtClean="0">
                <a:solidFill>
                  <a:srgbClr val="FFFF00"/>
                </a:solidFill>
                <a:latin typeface="+mn-lt"/>
              </a:rPr>
              <a:t>…</a:t>
            </a:r>
            <a:endParaRPr lang="en-US" sz="4800" b="1" dirty="0">
              <a:solidFill>
                <a:srgbClr val="FFFF00"/>
              </a:solidFill>
              <a:latin typeface="+mn-lt"/>
            </a:endParaRPr>
          </a:p>
        </p:txBody>
      </p:sp>
      <p:sp>
        <p:nvSpPr>
          <p:cNvPr id="3" name="Content Placeholder 2"/>
          <p:cNvSpPr>
            <a:spLocks noGrp="1"/>
          </p:cNvSpPr>
          <p:nvPr>
            <p:ph sz="quarter" idx="10"/>
          </p:nvPr>
        </p:nvSpPr>
        <p:spPr>
          <a:xfrm>
            <a:off x="457200" y="1016000"/>
            <a:ext cx="8686800" cy="4710134"/>
          </a:xfrm>
        </p:spPr>
        <p:txBody>
          <a:bodyPr/>
          <a:lstStyle/>
          <a:p>
            <a:pPr marL="0" indent="0">
              <a:buNone/>
            </a:pPr>
            <a:r>
              <a:rPr lang="en-US" sz="4400" b="1" dirty="0">
                <a:solidFill>
                  <a:srgbClr val="FFFFFF"/>
                </a:solidFill>
              </a:rPr>
              <a:t>Decentralizing Author &amp; Replacing Them With </a:t>
            </a:r>
            <a:r>
              <a:rPr lang="en-US" sz="4400" b="1" dirty="0">
                <a:solidFill>
                  <a:srgbClr val="FFFF00"/>
                </a:solidFill>
              </a:rPr>
              <a:t>Reader</a:t>
            </a:r>
          </a:p>
          <a:p>
            <a:pPr marL="0" indent="0">
              <a:buNone/>
            </a:pPr>
            <a:r>
              <a:rPr lang="en-US" sz="4400" b="1" dirty="0">
                <a:solidFill>
                  <a:srgbClr val="FF0000"/>
                </a:solidFill>
              </a:rPr>
              <a:t>=</a:t>
            </a:r>
          </a:p>
          <a:p>
            <a:pPr marL="0" indent="0">
              <a:buNone/>
            </a:pPr>
            <a:r>
              <a:rPr lang="en-US" sz="4400" b="1" dirty="0">
                <a:solidFill>
                  <a:srgbClr val="FFFFFF"/>
                </a:solidFill>
              </a:rPr>
              <a:t>Decentralizing Developer &amp; Replacing Them With </a:t>
            </a:r>
            <a:r>
              <a:rPr lang="en-US" sz="4400" b="1" dirty="0">
                <a:solidFill>
                  <a:srgbClr val="FFFF00"/>
                </a:solidFill>
              </a:rPr>
              <a:t>Gamer</a:t>
            </a:r>
          </a:p>
          <a:p>
            <a:pPr marL="0" indent="0">
              <a:buNone/>
            </a:pPr>
            <a:r>
              <a:rPr lang="en-US" sz="4400" b="1" dirty="0">
                <a:solidFill>
                  <a:srgbClr val="FFFF00"/>
                </a:solidFill>
              </a:rPr>
              <a:t>=</a:t>
            </a:r>
          </a:p>
          <a:p>
            <a:pPr marL="0" indent="0">
              <a:buNone/>
            </a:pPr>
            <a:r>
              <a:rPr lang="en-US" sz="4400" b="1" dirty="0" err="1">
                <a:solidFill>
                  <a:schemeClr val="accent4">
                    <a:lumMod val="60000"/>
                    <a:lumOff val="40000"/>
                  </a:schemeClr>
                </a:solidFill>
                <a:latin typeface="American Typewriter"/>
                <a:cs typeface="American Typewriter"/>
              </a:rPr>
              <a:t>C</a:t>
            </a:r>
            <a:r>
              <a:rPr lang="en-US" sz="4400" b="1" dirty="0" err="1">
                <a:solidFill>
                  <a:srgbClr val="FFFF00"/>
                </a:solidFill>
                <a:latin typeface="American Typewriter"/>
                <a:cs typeface="American Typewriter"/>
              </a:rPr>
              <a:t>R</a:t>
            </a:r>
            <a:r>
              <a:rPr lang="en-US" sz="4400" b="1" dirty="0" err="1">
                <a:solidFill>
                  <a:schemeClr val="accent5"/>
                </a:solidFill>
                <a:latin typeface="American Typewriter"/>
                <a:cs typeface="American Typewriter"/>
              </a:rPr>
              <a:t>E</a:t>
            </a:r>
            <a:r>
              <a:rPr lang="en-US" sz="4400" b="1" dirty="0" err="1">
                <a:solidFill>
                  <a:srgbClr val="008000"/>
                </a:solidFill>
                <a:latin typeface="American Typewriter"/>
                <a:cs typeface="American Typewriter"/>
              </a:rPr>
              <a:t>A</a:t>
            </a:r>
            <a:r>
              <a:rPr lang="en-US" sz="4400" b="1" dirty="0" err="1">
                <a:solidFill>
                  <a:schemeClr val="bg2">
                    <a:lumMod val="75000"/>
                  </a:schemeClr>
                </a:solidFill>
                <a:latin typeface="American Typewriter"/>
                <a:cs typeface="American Typewriter"/>
              </a:rPr>
              <a:t>t</a:t>
            </a:r>
            <a:r>
              <a:rPr lang="en-US" sz="4400" b="1" dirty="0" err="1">
                <a:solidFill>
                  <a:srgbClr val="FF6600"/>
                </a:solidFill>
                <a:latin typeface="American Typewriter"/>
                <a:cs typeface="American Typewriter"/>
              </a:rPr>
              <a:t>I</a:t>
            </a:r>
            <a:r>
              <a:rPr lang="en-US" sz="4400" b="1" dirty="0" err="1">
                <a:solidFill>
                  <a:schemeClr val="bg2"/>
                </a:solidFill>
                <a:latin typeface="American Typewriter"/>
                <a:cs typeface="American Typewriter"/>
              </a:rPr>
              <a:t>V</a:t>
            </a:r>
            <a:r>
              <a:rPr lang="en-US" sz="4400" b="1" dirty="0" err="1">
                <a:solidFill>
                  <a:schemeClr val="accent3">
                    <a:lumMod val="60000"/>
                    <a:lumOff val="40000"/>
                  </a:schemeClr>
                </a:solidFill>
                <a:latin typeface="American Typewriter"/>
                <a:cs typeface="American Typewriter"/>
              </a:rPr>
              <a:t>e</a:t>
            </a:r>
            <a:r>
              <a:rPr lang="en-US" sz="4400" b="1" dirty="0">
                <a:solidFill>
                  <a:schemeClr val="accent3">
                    <a:lumMod val="60000"/>
                    <a:lumOff val="40000"/>
                  </a:schemeClr>
                </a:solidFill>
                <a:latin typeface="American Typewriter"/>
                <a:cs typeface="American Typewriter"/>
              </a:rPr>
              <a:t> </a:t>
            </a:r>
            <a:r>
              <a:rPr lang="en-US" sz="4400" b="1" dirty="0">
                <a:solidFill>
                  <a:schemeClr val="bg1"/>
                </a:solidFill>
                <a:cs typeface="American Typewriter"/>
              </a:rPr>
              <a:t>Acts </a:t>
            </a:r>
            <a:r>
              <a:rPr lang="en-US" sz="4400" b="1" dirty="0">
                <a:solidFill>
                  <a:srgbClr val="4BACC6"/>
                </a:solidFill>
                <a:latin typeface="American Typewriter"/>
                <a:cs typeface="American Typewriter"/>
                <a:sym typeface="Wingdings"/>
              </a:rPr>
              <a:t>(</a:t>
            </a:r>
            <a:r>
              <a:rPr lang="en-US" sz="4400" b="1" dirty="0">
                <a:solidFill>
                  <a:schemeClr val="bg1">
                    <a:lumMod val="75000"/>
                  </a:schemeClr>
                </a:solidFill>
                <a:latin typeface="American Typewriter"/>
                <a:cs typeface="American Typewriter"/>
              </a:rPr>
              <a:t>MODDING</a:t>
            </a:r>
            <a:r>
              <a:rPr lang="en-US" sz="4400" b="1" dirty="0">
                <a:solidFill>
                  <a:schemeClr val="accent5"/>
                </a:solidFill>
                <a:latin typeface="American Typewriter"/>
                <a:cs typeface="American Typewriter"/>
                <a:sym typeface="Wingdings"/>
              </a:rPr>
              <a:t>)</a:t>
            </a:r>
            <a:endParaRPr lang="en-US" sz="4400" b="1" dirty="0">
              <a:solidFill>
                <a:srgbClr val="000000"/>
              </a:solidFill>
              <a:latin typeface="American Typewriter"/>
              <a:cs typeface="American Typewriter"/>
            </a:endParaRPr>
          </a:p>
          <a:p>
            <a:pPr marL="0" indent="0">
              <a:buNone/>
            </a:pPr>
            <a:endParaRPr lang="en-US" dirty="0"/>
          </a:p>
        </p:txBody>
      </p:sp>
    </p:spTree>
    <p:extLst>
      <p:ext uri="{BB962C8B-B14F-4D97-AF65-F5344CB8AC3E}">
        <p14:creationId xmlns:p14="http://schemas.microsoft.com/office/powerpoint/2010/main" val="294962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271"/>
            <a:ext cx="8686800" cy="1016000"/>
          </a:xfrm>
        </p:spPr>
        <p:txBody>
          <a:bodyPr>
            <a:noAutofit/>
          </a:bodyPr>
          <a:lstStyle/>
          <a:p>
            <a:r>
              <a:rPr lang="en-US" sz="4800" b="1" dirty="0" smtClean="0">
                <a:solidFill>
                  <a:srgbClr val="FFFF00"/>
                </a:solidFill>
              </a:rPr>
              <a:t>Think about playing a game</a:t>
            </a:r>
            <a:endParaRPr lang="en-US" sz="4800" b="1" dirty="0">
              <a:solidFill>
                <a:srgbClr val="FFFF00"/>
              </a:solidFill>
            </a:endParaRPr>
          </a:p>
        </p:txBody>
      </p:sp>
      <p:pic>
        <p:nvPicPr>
          <p:cNvPr id="4" name="Content Placeholder 3" descr="220px-Paul_Cézanne,_Les_joueurs_de_carte_(1892-95).jp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124" r="-869"/>
          <a:stretch/>
        </p:blipFill>
        <p:spPr>
          <a:xfrm>
            <a:off x="1774664" y="1204729"/>
            <a:ext cx="5489546" cy="4521405"/>
          </a:xfrm>
        </p:spPr>
      </p:pic>
      <p:sp>
        <p:nvSpPr>
          <p:cNvPr id="5" name="TextBox 4"/>
          <p:cNvSpPr txBox="1"/>
          <p:nvPr/>
        </p:nvSpPr>
        <p:spPr>
          <a:xfrm>
            <a:off x="4216864" y="5781202"/>
            <a:ext cx="3272613" cy="369332"/>
          </a:xfrm>
          <a:prstGeom prst="rect">
            <a:avLst/>
          </a:prstGeom>
          <a:noFill/>
        </p:spPr>
        <p:txBody>
          <a:bodyPr wrap="none" rtlCol="0">
            <a:spAutoFit/>
          </a:bodyPr>
          <a:lstStyle/>
          <a:p>
            <a:r>
              <a:rPr lang="en-US" dirty="0" smtClean="0">
                <a:solidFill>
                  <a:prstClr val="white"/>
                </a:solidFill>
              </a:rPr>
              <a:t>Cezanne – The Card Players</a:t>
            </a:r>
            <a:endParaRPr lang="en-US" dirty="0">
              <a:solidFill>
                <a:prstClr val="white"/>
              </a:solidFill>
            </a:endParaRPr>
          </a:p>
        </p:txBody>
      </p:sp>
    </p:spTree>
    <p:extLst>
      <p:ext uri="{BB962C8B-B14F-4D97-AF65-F5344CB8AC3E}">
        <p14:creationId xmlns:p14="http://schemas.microsoft.com/office/powerpoint/2010/main" val="926028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456266"/>
            <a:ext cx="8534400" cy="4269867"/>
          </a:xfrm>
        </p:spPr>
        <p:txBody>
          <a:bodyPr>
            <a:normAutofit/>
          </a:bodyPr>
          <a:lstStyle/>
          <a:p>
            <a:pPr marL="0" indent="0">
              <a:buNone/>
            </a:pPr>
            <a:r>
              <a:rPr lang="en-US" sz="8800" dirty="0" smtClean="0">
                <a:solidFill>
                  <a:srgbClr val="FFFF00"/>
                </a:solidFill>
                <a:latin typeface="+mn-lt"/>
              </a:rPr>
              <a:t>DISCUSSION</a:t>
            </a:r>
            <a:r>
              <a:rPr lang="en-US" sz="8800" dirty="0" smtClean="0">
                <a:solidFill>
                  <a:schemeClr val="bg1"/>
                </a:solidFill>
                <a:latin typeface="+mn-lt"/>
              </a:rPr>
              <a:t>?</a:t>
            </a:r>
          </a:p>
          <a:p>
            <a:pPr marL="0" indent="0">
              <a:buNone/>
            </a:pPr>
            <a:endParaRPr lang="en-US" sz="6000" dirty="0" smtClean="0">
              <a:solidFill>
                <a:schemeClr val="bg1"/>
              </a:solidFill>
              <a:latin typeface="+mn-lt"/>
            </a:endParaRPr>
          </a:p>
        </p:txBody>
      </p:sp>
    </p:spTree>
    <p:extLst>
      <p:ext uri="{BB962C8B-B14F-4D97-AF65-F5344CB8AC3E}">
        <p14:creationId xmlns:p14="http://schemas.microsoft.com/office/powerpoint/2010/main" val="23722931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066251"/>
            <a:ext cx="8686800" cy="4318000"/>
          </a:xfrm>
        </p:spPr>
        <p:txBody>
          <a:bodyPr/>
          <a:lstStyle/>
          <a:p>
            <a:pPr marL="0" indent="0">
              <a:lnSpc>
                <a:spcPct val="90000"/>
              </a:lnSpc>
              <a:buNone/>
            </a:pPr>
            <a:r>
              <a:rPr lang="en-US" sz="4000" dirty="0" smtClean="0">
                <a:solidFill>
                  <a:srgbClr val="FFFF00"/>
                </a:solidFill>
                <a:latin typeface="+mn-lt"/>
              </a:rPr>
              <a:t>How important </a:t>
            </a:r>
            <a:r>
              <a:rPr lang="en-US" sz="4000" dirty="0" smtClean="0">
                <a:solidFill>
                  <a:srgbClr val="FFFFFF"/>
                </a:solidFill>
                <a:latin typeface="+mn-lt"/>
              </a:rPr>
              <a:t>to the game is the </a:t>
            </a:r>
            <a:r>
              <a:rPr lang="en-US" sz="4000" dirty="0" smtClean="0">
                <a:solidFill>
                  <a:srgbClr val="CCFFCC"/>
                </a:solidFill>
                <a:latin typeface="+mn-lt"/>
              </a:rPr>
              <a:t>game designer</a:t>
            </a:r>
            <a:r>
              <a:rPr lang="en-US" sz="4000" dirty="0" smtClean="0">
                <a:solidFill>
                  <a:srgbClr val="FFFFFF"/>
                </a:solidFill>
                <a:latin typeface="+mn-lt"/>
              </a:rPr>
              <a:t>?</a:t>
            </a:r>
          </a:p>
          <a:p>
            <a:pPr marL="0" indent="0">
              <a:lnSpc>
                <a:spcPct val="90000"/>
              </a:lnSpc>
              <a:buNone/>
            </a:pPr>
            <a:r>
              <a:rPr lang="en-US" sz="4000" dirty="0" smtClean="0">
                <a:solidFill>
                  <a:srgbClr val="FFFFFF"/>
                </a:solidFill>
                <a:latin typeface="+mn-lt"/>
              </a:rPr>
              <a:t>How </a:t>
            </a:r>
            <a:r>
              <a:rPr lang="en-US" sz="4000" dirty="0">
                <a:solidFill>
                  <a:srgbClr val="FFFFFF"/>
                </a:solidFill>
                <a:latin typeface="+mn-lt"/>
              </a:rPr>
              <a:t>important to the game </a:t>
            </a:r>
            <a:r>
              <a:rPr lang="en-US" sz="4000" dirty="0" smtClean="0">
                <a:solidFill>
                  <a:srgbClr val="FFFFFF"/>
                </a:solidFill>
                <a:latin typeface="+mn-lt"/>
              </a:rPr>
              <a:t>are </a:t>
            </a:r>
            <a:r>
              <a:rPr lang="en-US" sz="4000" dirty="0" smtClean="0">
                <a:solidFill>
                  <a:srgbClr val="CCFFCC"/>
                </a:solidFill>
                <a:latin typeface="+mn-lt"/>
              </a:rPr>
              <a:t>you</a:t>
            </a:r>
            <a:r>
              <a:rPr lang="en-US" sz="4000" dirty="0" smtClean="0">
                <a:solidFill>
                  <a:srgbClr val="FFFFFF"/>
                </a:solidFill>
                <a:latin typeface="+mn-lt"/>
              </a:rPr>
              <a:t>?</a:t>
            </a:r>
          </a:p>
          <a:p>
            <a:pPr marL="0" indent="0">
              <a:lnSpc>
                <a:spcPct val="90000"/>
              </a:lnSpc>
              <a:buNone/>
            </a:pPr>
            <a:r>
              <a:rPr lang="en-US" sz="4000" dirty="0">
                <a:solidFill>
                  <a:srgbClr val="FFFFFF"/>
                </a:solidFill>
                <a:latin typeface="+mn-lt"/>
              </a:rPr>
              <a:t>How important to the game are </a:t>
            </a:r>
            <a:r>
              <a:rPr lang="en-US" sz="4000" dirty="0" smtClean="0">
                <a:solidFill>
                  <a:srgbClr val="FFFFFF"/>
                </a:solidFill>
                <a:latin typeface="+mn-lt"/>
              </a:rPr>
              <a:t>the </a:t>
            </a:r>
            <a:r>
              <a:rPr lang="en-US" sz="4000" dirty="0" smtClean="0">
                <a:solidFill>
                  <a:srgbClr val="CCFFCC"/>
                </a:solidFill>
                <a:latin typeface="+mn-lt"/>
              </a:rPr>
              <a:t>other people </a:t>
            </a:r>
            <a:r>
              <a:rPr lang="en-US" sz="4000" dirty="0" smtClean="0">
                <a:solidFill>
                  <a:srgbClr val="FFFFFF"/>
                </a:solidFill>
                <a:latin typeface="+mn-lt"/>
              </a:rPr>
              <a:t>you are playing with?</a:t>
            </a:r>
            <a:endParaRPr lang="en-US" sz="4000" dirty="0">
              <a:solidFill>
                <a:srgbClr val="FFFFFF"/>
              </a:solidFill>
              <a:latin typeface="+mn-lt"/>
            </a:endParaRPr>
          </a:p>
          <a:p>
            <a:pPr marL="0" indent="0">
              <a:buNone/>
            </a:pPr>
            <a:endParaRPr lang="en-US" dirty="0"/>
          </a:p>
          <a:p>
            <a:pPr marL="0" indent="0">
              <a:buNone/>
            </a:pPr>
            <a:endParaRPr lang="en-US" dirty="0"/>
          </a:p>
        </p:txBody>
      </p:sp>
    </p:spTree>
    <p:extLst>
      <p:ext uri="{BB962C8B-B14F-4D97-AF65-F5344CB8AC3E}">
        <p14:creationId xmlns:p14="http://schemas.microsoft.com/office/powerpoint/2010/main" val="9447911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4-10-07 at 8.22.46 P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t="-1033" b="-1033"/>
          <a:stretch/>
        </p:blipFill>
        <p:spPr>
          <a:xfrm>
            <a:off x="101601" y="696912"/>
            <a:ext cx="8999704" cy="4722067"/>
          </a:xfrm>
        </p:spPr>
      </p:pic>
      <p:sp>
        <p:nvSpPr>
          <p:cNvPr id="5" name="Rectangle 4"/>
          <p:cNvSpPr/>
          <p:nvPr/>
        </p:nvSpPr>
        <p:spPr>
          <a:xfrm>
            <a:off x="101600" y="5562024"/>
            <a:ext cx="8928100" cy="338554"/>
          </a:xfrm>
          <a:prstGeom prst="rect">
            <a:avLst/>
          </a:prstGeom>
        </p:spPr>
        <p:txBody>
          <a:bodyPr wrap="square">
            <a:spAutoFit/>
          </a:bodyPr>
          <a:lstStyle/>
          <a:p>
            <a:r>
              <a:rPr lang="en-US" sz="1600" dirty="0">
                <a:solidFill>
                  <a:prstClr val="black"/>
                </a:solidFill>
                <a:hlinkClick r:id="rId3"/>
              </a:rPr>
              <a:t>http://www.escapistmagazine.com/forums/read/326.302015-Post-Sructuralism-and-</a:t>
            </a:r>
            <a:r>
              <a:rPr lang="en-US" sz="1600" dirty="0" smtClean="0">
                <a:solidFill>
                  <a:prstClr val="black"/>
                </a:solidFill>
                <a:hlinkClick r:id="rId3"/>
              </a:rPr>
              <a:t>Videogames</a:t>
            </a:r>
            <a:r>
              <a:rPr lang="en-US" sz="1600" dirty="0" smtClean="0">
                <a:solidFill>
                  <a:prstClr val="black"/>
                </a:solidFill>
              </a:rPr>
              <a:t> </a:t>
            </a:r>
            <a:endParaRPr lang="en-US" sz="1600" dirty="0">
              <a:solidFill>
                <a:prstClr val="black"/>
              </a:solidFill>
            </a:endParaRPr>
          </a:p>
        </p:txBody>
      </p:sp>
    </p:spTree>
    <p:extLst>
      <p:ext uri="{BB962C8B-B14F-4D97-AF65-F5344CB8AC3E}">
        <p14:creationId xmlns:p14="http://schemas.microsoft.com/office/powerpoint/2010/main" val="6110578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4212"/>
            <a:ext cx="8686800" cy="1076455"/>
          </a:xfrm>
        </p:spPr>
        <p:txBody>
          <a:bodyPr>
            <a:normAutofit fontScale="90000"/>
          </a:bodyPr>
          <a:lstStyle/>
          <a:p>
            <a:r>
              <a:rPr lang="en-US" b="1" dirty="0" smtClean="0">
                <a:solidFill>
                  <a:schemeClr val="bg1"/>
                </a:solidFill>
                <a:latin typeface="+mn-lt"/>
              </a:rPr>
              <a:t>Gamer/</a:t>
            </a:r>
            <a:r>
              <a:rPr lang="en-US" b="1" dirty="0" err="1" smtClean="0">
                <a:solidFill>
                  <a:schemeClr val="bg1"/>
                </a:solidFill>
                <a:latin typeface="+mn-lt"/>
              </a:rPr>
              <a:t>modder</a:t>
            </a:r>
            <a:r>
              <a:rPr lang="en-US" b="1" dirty="0" smtClean="0">
                <a:solidFill>
                  <a:schemeClr val="bg1"/>
                </a:solidFill>
                <a:latin typeface="+mn-lt"/>
              </a:rPr>
              <a:t> as </a:t>
            </a:r>
            <a:r>
              <a:rPr lang="en-US" b="1" dirty="0" smtClean="0">
                <a:solidFill>
                  <a:schemeClr val="accent5"/>
                </a:solidFill>
                <a:latin typeface="+mn-lt"/>
              </a:rPr>
              <a:t>“</a:t>
            </a:r>
            <a:r>
              <a:rPr lang="en-US" b="1" dirty="0" smtClean="0">
                <a:solidFill>
                  <a:srgbClr val="CCFFCC"/>
                </a:solidFill>
                <a:latin typeface="+mn-lt"/>
              </a:rPr>
              <a:t>author</a:t>
            </a:r>
            <a:r>
              <a:rPr lang="en-US" b="1" dirty="0" smtClean="0">
                <a:solidFill>
                  <a:srgbClr val="4BACC6"/>
                </a:solidFill>
                <a:latin typeface="+mn-lt"/>
              </a:rPr>
              <a:t>”: </a:t>
            </a:r>
            <a:br>
              <a:rPr lang="en-US" b="1" dirty="0" smtClean="0">
                <a:solidFill>
                  <a:srgbClr val="4BACC6"/>
                </a:solidFill>
                <a:latin typeface="+mn-lt"/>
              </a:rPr>
            </a:br>
            <a:r>
              <a:rPr lang="en-US" b="1" dirty="0" smtClean="0">
                <a:solidFill>
                  <a:srgbClr val="FFFF00"/>
                </a:solidFill>
                <a:latin typeface="+mn-lt"/>
              </a:rPr>
              <a:t>Video Games as Post-Structural</a:t>
            </a:r>
            <a:endParaRPr lang="en-US" b="1" dirty="0">
              <a:solidFill>
                <a:srgbClr val="FFFF00"/>
              </a:solidFill>
              <a:latin typeface="+mn-lt"/>
            </a:endParaRPr>
          </a:p>
        </p:txBody>
      </p:sp>
      <p:sp>
        <p:nvSpPr>
          <p:cNvPr id="3" name="Content Placeholder 2"/>
          <p:cNvSpPr>
            <a:spLocks noGrp="1"/>
          </p:cNvSpPr>
          <p:nvPr>
            <p:ph sz="quarter" idx="10"/>
          </p:nvPr>
        </p:nvSpPr>
        <p:spPr>
          <a:xfrm>
            <a:off x="457200" y="1100666"/>
            <a:ext cx="5654539" cy="4970293"/>
          </a:xfrm>
        </p:spPr>
        <p:txBody>
          <a:bodyPr>
            <a:normAutofit/>
          </a:bodyPr>
          <a:lstStyle/>
          <a:p>
            <a:pPr marL="0" indent="0">
              <a:lnSpc>
                <a:spcPct val="100000"/>
              </a:lnSpc>
              <a:buNone/>
            </a:pPr>
            <a:r>
              <a:rPr lang="en-CA" sz="2800" i="1" dirty="0">
                <a:solidFill>
                  <a:srgbClr val="FFFF00"/>
                </a:solidFill>
                <a:latin typeface="+mn-lt"/>
              </a:rPr>
              <a:t>"Structure, Sign, and Play in the Discourse of the Human </a:t>
            </a:r>
            <a:r>
              <a:rPr lang="en-CA" sz="2800" i="1" dirty="0" smtClean="0">
                <a:solidFill>
                  <a:srgbClr val="FFFF00"/>
                </a:solidFill>
                <a:latin typeface="+mn-lt"/>
              </a:rPr>
              <a:t>Sciences” </a:t>
            </a:r>
            <a:r>
              <a:rPr lang="en-CA" sz="2800" dirty="0" smtClean="0">
                <a:solidFill>
                  <a:srgbClr val="4BACC6"/>
                </a:solidFill>
                <a:latin typeface="+mn-lt"/>
              </a:rPr>
              <a:t>Jacques Derrida</a:t>
            </a:r>
          </a:p>
          <a:p>
            <a:pPr marL="0" indent="0">
              <a:lnSpc>
                <a:spcPct val="100000"/>
              </a:lnSpc>
              <a:buNone/>
            </a:pPr>
            <a:r>
              <a:rPr lang="en-CA" sz="2800" dirty="0" smtClean="0">
                <a:solidFill>
                  <a:schemeClr val="bg1"/>
                </a:solidFill>
                <a:latin typeface="+mn-lt"/>
              </a:rPr>
              <a:t>Structures as </a:t>
            </a:r>
            <a:r>
              <a:rPr lang="en-CA" sz="2800" dirty="0">
                <a:solidFill>
                  <a:schemeClr val="bg1"/>
                </a:solidFill>
                <a:latin typeface="+mn-lt"/>
              </a:rPr>
              <a:t>free-floating (or '</a:t>
            </a:r>
            <a:r>
              <a:rPr lang="en-CA" sz="2800" dirty="0">
                <a:solidFill>
                  <a:schemeClr val="accent5"/>
                </a:solidFill>
                <a:latin typeface="+mn-lt"/>
              </a:rPr>
              <a:t>playing</a:t>
            </a:r>
            <a:r>
              <a:rPr lang="en-CA" sz="2800" dirty="0">
                <a:solidFill>
                  <a:schemeClr val="bg1"/>
                </a:solidFill>
                <a:latin typeface="+mn-lt"/>
              </a:rPr>
              <a:t>') sets of relationships. </a:t>
            </a:r>
            <a:r>
              <a:rPr lang="en-CA" sz="2800" dirty="0" err="1" smtClean="0">
                <a:solidFill>
                  <a:schemeClr val="bg1"/>
                </a:solidFill>
                <a:latin typeface="+mn-lt"/>
              </a:rPr>
              <a:t>Structuralist</a:t>
            </a:r>
            <a:r>
              <a:rPr lang="en-CA" sz="2800" dirty="0" smtClean="0">
                <a:solidFill>
                  <a:schemeClr val="bg1"/>
                </a:solidFill>
                <a:latin typeface="+mn-lt"/>
              </a:rPr>
              <a:t> discourses unfortunately hold </a:t>
            </a:r>
            <a:r>
              <a:rPr lang="en-CA" sz="2800" dirty="0">
                <a:solidFill>
                  <a:schemeClr val="bg1"/>
                </a:solidFill>
                <a:latin typeface="+mn-lt"/>
              </a:rPr>
              <a:t>on to a "</a:t>
            </a:r>
            <a:r>
              <a:rPr lang="en-CA" sz="2800" dirty="0" smtClean="0">
                <a:solidFill>
                  <a:schemeClr val="bg1"/>
                </a:solidFill>
                <a:latin typeface="+mn-lt"/>
              </a:rPr>
              <a:t>center” which anchors </a:t>
            </a:r>
            <a:r>
              <a:rPr lang="en-CA" sz="2800" dirty="0">
                <a:solidFill>
                  <a:schemeClr val="bg1"/>
                </a:solidFill>
                <a:latin typeface="+mn-lt"/>
              </a:rPr>
              <a:t>the structure and </a:t>
            </a:r>
            <a:r>
              <a:rPr lang="en-CA" sz="2800" dirty="0" smtClean="0">
                <a:solidFill>
                  <a:schemeClr val="bg1"/>
                </a:solidFill>
                <a:latin typeface="+mn-lt"/>
              </a:rPr>
              <a:t>“</a:t>
            </a:r>
            <a:r>
              <a:rPr lang="en-CA" sz="2800" dirty="0" smtClean="0">
                <a:solidFill>
                  <a:srgbClr val="FF0000"/>
                </a:solidFill>
                <a:latin typeface="+mn-lt"/>
              </a:rPr>
              <a:t>does </a:t>
            </a:r>
            <a:r>
              <a:rPr lang="en-CA" sz="2800" dirty="0">
                <a:solidFill>
                  <a:srgbClr val="FF0000"/>
                </a:solidFill>
                <a:latin typeface="+mn-lt"/>
              </a:rPr>
              <a:t>not </a:t>
            </a:r>
            <a:r>
              <a:rPr lang="en-CA" sz="2800" dirty="0" smtClean="0">
                <a:solidFill>
                  <a:srgbClr val="FF0000"/>
                </a:solidFill>
                <a:latin typeface="+mn-lt"/>
              </a:rPr>
              <a:t>play</a:t>
            </a:r>
            <a:r>
              <a:rPr lang="en-CA" sz="2800" dirty="0" smtClean="0">
                <a:solidFill>
                  <a:srgbClr val="CCFFCC"/>
                </a:solidFill>
                <a:latin typeface="+mn-lt"/>
              </a:rPr>
              <a:t>”. </a:t>
            </a:r>
            <a:endParaRPr lang="en-CA" sz="2800" dirty="0" smtClean="0">
              <a:latin typeface="+mn-lt"/>
              <a:hlinkClick r:id=""/>
            </a:endParaRPr>
          </a:p>
          <a:p>
            <a:pPr marL="0" indent="0">
              <a:buNone/>
            </a:pPr>
            <a:r>
              <a:rPr lang="en-CA" sz="1800" dirty="0" smtClean="0">
                <a:latin typeface="+mn-lt"/>
                <a:hlinkClick r:id=""/>
              </a:rPr>
              <a:t>http</a:t>
            </a:r>
            <a:r>
              <a:rPr lang="en-CA" sz="1800" dirty="0">
                <a:latin typeface="+mn-lt"/>
                <a:hlinkClick r:id="rId2"/>
              </a:rPr>
              <a:t>://hydra.humanities.uci.edu/Derrida/sign-</a:t>
            </a:r>
            <a:r>
              <a:rPr lang="en-CA" sz="1800" dirty="0" smtClean="0">
                <a:latin typeface="+mn-lt"/>
                <a:hlinkClick r:id="rId2"/>
              </a:rPr>
              <a:t>play.html</a:t>
            </a:r>
            <a:r>
              <a:rPr lang="en-CA" sz="1800" dirty="0" smtClean="0">
                <a:latin typeface="+mn-lt"/>
              </a:rPr>
              <a:t> </a:t>
            </a:r>
            <a:endParaRPr lang="en-US" sz="1800" dirty="0">
              <a:latin typeface="+mn-lt"/>
            </a:endParaRPr>
          </a:p>
        </p:txBody>
      </p:sp>
      <p:pic>
        <p:nvPicPr>
          <p:cNvPr id="5" name="Picture 4" descr="Screen Shot 2014-09-30 at 11.05.12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90206" y="1534160"/>
            <a:ext cx="2478484" cy="4267200"/>
          </a:xfrm>
          <a:prstGeom prst="rect">
            <a:avLst/>
          </a:prstGeom>
        </p:spPr>
      </p:pic>
    </p:spTree>
    <p:extLst>
      <p:ext uri="{BB962C8B-B14F-4D97-AF65-F5344CB8AC3E}">
        <p14:creationId xmlns:p14="http://schemas.microsoft.com/office/powerpoint/2010/main" val="7825018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143107"/>
            <a:ext cx="8503473" cy="6225195"/>
          </a:xfrm>
        </p:spPr>
        <p:txBody>
          <a:bodyPr>
            <a:normAutofit/>
          </a:bodyPr>
          <a:lstStyle/>
          <a:p>
            <a:pPr marL="0" indent="0">
              <a:lnSpc>
                <a:spcPct val="100000"/>
              </a:lnSpc>
              <a:buNone/>
            </a:pPr>
            <a:r>
              <a:rPr lang="en-CA" sz="3200" i="1" dirty="0" smtClean="0">
                <a:solidFill>
                  <a:schemeClr val="bg1"/>
                </a:solidFill>
                <a:latin typeface="+mn-lt"/>
              </a:rPr>
              <a:t>“</a:t>
            </a:r>
            <a:r>
              <a:rPr lang="en-CA" sz="3200" i="1" dirty="0" err="1" smtClean="0">
                <a:solidFill>
                  <a:srgbClr val="FFFF00"/>
                </a:solidFill>
                <a:latin typeface="+mn-lt"/>
              </a:rPr>
              <a:t>Freeplay</a:t>
            </a:r>
            <a:r>
              <a:rPr lang="en-CA" sz="3200" i="1" dirty="0" smtClean="0">
                <a:solidFill>
                  <a:srgbClr val="FFFF00"/>
                </a:solidFill>
                <a:latin typeface="+mn-lt"/>
              </a:rPr>
              <a:t> </a:t>
            </a:r>
            <a:r>
              <a:rPr lang="en-CA" sz="3200" i="1" dirty="0">
                <a:solidFill>
                  <a:srgbClr val="FFFF00"/>
                </a:solidFill>
                <a:latin typeface="+mn-lt"/>
              </a:rPr>
              <a:t>is the disruption of presence. </a:t>
            </a:r>
            <a:r>
              <a:rPr lang="en-CA" sz="3200" i="1" dirty="0">
                <a:solidFill>
                  <a:schemeClr val="bg1"/>
                </a:solidFill>
                <a:latin typeface="+mn-lt"/>
              </a:rPr>
              <a:t>The presence of an element is always a signifying and substitutive reference inscribed in a system of differences and the movement of a chain. </a:t>
            </a:r>
            <a:r>
              <a:rPr lang="en-CA" sz="3200" i="1" dirty="0" err="1">
                <a:solidFill>
                  <a:srgbClr val="FFFF00"/>
                </a:solidFill>
                <a:latin typeface="+mn-lt"/>
              </a:rPr>
              <a:t>Freeplay</a:t>
            </a:r>
            <a:r>
              <a:rPr lang="en-CA" sz="3200" i="1" dirty="0">
                <a:solidFill>
                  <a:srgbClr val="FFFF00"/>
                </a:solidFill>
                <a:latin typeface="+mn-lt"/>
              </a:rPr>
              <a:t> is always an interplay of absence and presence</a:t>
            </a:r>
            <a:r>
              <a:rPr lang="en-CA" sz="3200" i="1" dirty="0">
                <a:solidFill>
                  <a:schemeClr val="bg1"/>
                </a:solidFill>
                <a:latin typeface="+mn-lt"/>
              </a:rPr>
              <a:t>, but if it is to be radically conceived, </a:t>
            </a:r>
            <a:r>
              <a:rPr lang="en-CA" sz="3200" i="1" dirty="0" err="1">
                <a:solidFill>
                  <a:schemeClr val="bg1"/>
                </a:solidFill>
                <a:latin typeface="+mn-lt"/>
              </a:rPr>
              <a:t>freeplay</a:t>
            </a:r>
            <a:r>
              <a:rPr lang="en-CA" sz="3200" i="1" dirty="0">
                <a:solidFill>
                  <a:schemeClr val="bg1"/>
                </a:solidFill>
                <a:latin typeface="+mn-lt"/>
              </a:rPr>
              <a:t> must be conceived before the alternative of presence and absence; being must be conceived of as presence or absence beginning with the possibility of </a:t>
            </a:r>
            <a:r>
              <a:rPr lang="en-CA" sz="3200" i="1" dirty="0" err="1">
                <a:solidFill>
                  <a:schemeClr val="bg1"/>
                </a:solidFill>
                <a:latin typeface="+mn-lt"/>
              </a:rPr>
              <a:t>freeplay</a:t>
            </a:r>
            <a:r>
              <a:rPr lang="en-CA" sz="3200" i="1" dirty="0">
                <a:solidFill>
                  <a:schemeClr val="bg1"/>
                </a:solidFill>
                <a:latin typeface="+mn-lt"/>
              </a:rPr>
              <a:t> and not the other way around</a:t>
            </a:r>
            <a:r>
              <a:rPr lang="en-CA" sz="3200" i="1" dirty="0" smtClean="0">
                <a:solidFill>
                  <a:schemeClr val="bg1"/>
                </a:solidFill>
                <a:latin typeface="+mn-lt"/>
              </a:rPr>
              <a:t>.”                            </a:t>
            </a:r>
            <a:r>
              <a:rPr lang="en-CA" sz="3200" dirty="0" smtClean="0">
                <a:solidFill>
                  <a:srgbClr val="CCFFCC"/>
                </a:solidFill>
                <a:latin typeface="+mn-lt"/>
              </a:rPr>
              <a:t>Jacques Derrida</a:t>
            </a:r>
            <a:endParaRPr lang="en-CA" sz="3200" dirty="0">
              <a:solidFill>
                <a:srgbClr val="CCFFCC"/>
              </a:solidFill>
              <a:latin typeface="+mn-lt"/>
            </a:endParaRPr>
          </a:p>
          <a:p>
            <a:endParaRPr lang="en-US" dirty="0"/>
          </a:p>
        </p:txBody>
      </p:sp>
    </p:spTree>
    <p:extLst>
      <p:ext uri="{BB962C8B-B14F-4D97-AF65-F5344CB8AC3E}">
        <p14:creationId xmlns:p14="http://schemas.microsoft.com/office/powerpoint/2010/main" val="3179487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42240"/>
            <a:ext cx="8524240" cy="6217920"/>
          </a:xfrm>
        </p:spPr>
        <p:txBody>
          <a:bodyPr>
            <a:normAutofit lnSpcReduction="10000"/>
          </a:bodyPr>
          <a:lstStyle/>
          <a:p>
            <a:pPr marL="0" indent="0">
              <a:lnSpc>
                <a:spcPct val="90000"/>
              </a:lnSpc>
              <a:buNone/>
            </a:pPr>
            <a:r>
              <a:rPr lang="en-US" sz="3600" dirty="0" smtClean="0">
                <a:solidFill>
                  <a:srgbClr val="FFFFFF"/>
                </a:solidFill>
              </a:rPr>
              <a:t>“</a:t>
            </a:r>
            <a:r>
              <a:rPr lang="en-CA" sz="3600" i="1" dirty="0" smtClean="0">
                <a:solidFill>
                  <a:srgbClr val="FFFFFF"/>
                </a:solidFill>
                <a:latin typeface="+mn-lt"/>
              </a:rPr>
              <a:t>And </a:t>
            </a:r>
            <a:r>
              <a:rPr lang="en-CA" sz="3600" i="1" dirty="0">
                <a:solidFill>
                  <a:srgbClr val="CCFFCC"/>
                </a:solidFill>
                <a:latin typeface="+mn-lt"/>
              </a:rPr>
              <a:t>it's not enough to </a:t>
            </a:r>
            <a:r>
              <a:rPr lang="en-CA" sz="3600" i="1" dirty="0" smtClean="0">
                <a:solidFill>
                  <a:srgbClr val="CCFFCC"/>
                </a:solidFill>
                <a:latin typeface="+mn-lt"/>
              </a:rPr>
              <a:t>deconstruct </a:t>
            </a:r>
            <a:r>
              <a:rPr lang="en-CA" sz="3600" i="1" dirty="0">
                <a:solidFill>
                  <a:srgbClr val="CCFFCC"/>
                </a:solidFill>
                <a:latin typeface="+mn-lt"/>
              </a:rPr>
              <a:t>to expose the way oppositions work </a:t>
            </a:r>
            <a:r>
              <a:rPr lang="en-CA" sz="3600" i="1" dirty="0">
                <a:solidFill>
                  <a:srgbClr val="FFFFFF"/>
                </a:solidFill>
                <a:latin typeface="+mn-lt"/>
              </a:rPr>
              <a:t>and how meaning and values are produced in speech of all kinds and stop there in a nihilistic or </a:t>
            </a:r>
            <a:r>
              <a:rPr lang="en-CA" sz="3600" i="1" dirty="0" smtClean="0">
                <a:solidFill>
                  <a:srgbClr val="FFFFFF"/>
                </a:solidFill>
                <a:latin typeface="+mn-lt"/>
              </a:rPr>
              <a:t>cynical </a:t>
            </a:r>
            <a:r>
              <a:rPr lang="en-CA" sz="3600" i="1" dirty="0">
                <a:solidFill>
                  <a:srgbClr val="FFFFFF"/>
                </a:solidFill>
                <a:latin typeface="+mn-lt"/>
              </a:rPr>
              <a:t>position regarding all meaning, "thereby preventing any means of intervening in the field effectively". </a:t>
            </a:r>
            <a:r>
              <a:rPr lang="en-CA" sz="3600" i="1" dirty="0">
                <a:solidFill>
                  <a:srgbClr val="CCFFCC"/>
                </a:solidFill>
                <a:latin typeface="+mn-lt"/>
              </a:rPr>
              <a:t>To be effective, </a:t>
            </a:r>
            <a:r>
              <a:rPr lang="en-CA" sz="3600" i="1" dirty="0">
                <a:solidFill>
                  <a:srgbClr val="FFFF00"/>
                </a:solidFill>
                <a:latin typeface="+mn-lt"/>
              </a:rPr>
              <a:t>deconstruction needs to create new concepts</a:t>
            </a:r>
            <a:r>
              <a:rPr lang="en-CA" sz="3600" i="1" dirty="0">
                <a:solidFill>
                  <a:srgbClr val="CCFFCC"/>
                </a:solidFill>
                <a:latin typeface="+mn-lt"/>
              </a:rPr>
              <a:t>, not to synthesize the terms in opposition, but to mark their difference and eternal </a:t>
            </a:r>
            <a:r>
              <a:rPr lang="en-CA" sz="3600" i="1" dirty="0" smtClean="0">
                <a:solidFill>
                  <a:srgbClr val="CCFFCC"/>
                </a:solidFill>
                <a:latin typeface="+mn-lt"/>
              </a:rPr>
              <a:t>interplay</a:t>
            </a:r>
            <a:r>
              <a:rPr lang="en-CA" sz="3600" i="1" dirty="0">
                <a:solidFill>
                  <a:srgbClr val="FFFFFF"/>
                </a:solidFill>
                <a:latin typeface="+mn-lt"/>
              </a:rPr>
              <a:t>.</a:t>
            </a:r>
            <a:r>
              <a:rPr lang="en-CA" sz="3600" dirty="0" smtClean="0">
                <a:solidFill>
                  <a:srgbClr val="FFFFFF"/>
                </a:solidFill>
              </a:rPr>
              <a:t>”</a:t>
            </a:r>
            <a:endParaRPr lang="en-CA" sz="3600" dirty="0">
              <a:solidFill>
                <a:srgbClr val="FFFFFF"/>
              </a:solidFill>
            </a:endParaRPr>
          </a:p>
          <a:p>
            <a:pPr marL="0" lvl="0" indent="0">
              <a:buNone/>
            </a:pPr>
            <a:r>
              <a:rPr lang="en-CA" dirty="0" smtClean="0">
                <a:solidFill>
                  <a:srgbClr val="FFFFFF"/>
                </a:solidFill>
              </a:rPr>
              <a:t>Jacques Derrida "</a:t>
            </a:r>
            <a:r>
              <a:rPr lang="en-CA" dirty="0">
                <a:solidFill>
                  <a:srgbClr val="FFFFFF"/>
                </a:solidFill>
              </a:rPr>
              <a:t>Interview with Jean-</a:t>
            </a:r>
            <a:r>
              <a:rPr lang="en-CA" dirty="0" smtClean="0">
                <a:solidFill>
                  <a:srgbClr val="FFFFFF"/>
                </a:solidFill>
              </a:rPr>
              <a:t>Louis </a:t>
            </a:r>
            <a:r>
              <a:rPr lang="en-CA" dirty="0" err="1" smtClean="0">
                <a:solidFill>
                  <a:srgbClr val="FFFFFF"/>
                </a:solidFill>
              </a:rPr>
              <a:t>Houdebine</a:t>
            </a:r>
            <a:r>
              <a:rPr lang="en-CA" dirty="0" smtClean="0">
                <a:solidFill>
                  <a:srgbClr val="FFFFFF"/>
                </a:solidFill>
              </a:rPr>
              <a:t> </a:t>
            </a:r>
            <a:r>
              <a:rPr lang="en-CA" dirty="0">
                <a:solidFill>
                  <a:srgbClr val="FFFFFF"/>
                </a:solidFill>
              </a:rPr>
              <a:t>and Guy </a:t>
            </a:r>
            <a:r>
              <a:rPr lang="en-CA" dirty="0" err="1">
                <a:solidFill>
                  <a:srgbClr val="FFFFFF"/>
                </a:solidFill>
              </a:rPr>
              <a:t>Scarpetta</a:t>
            </a:r>
            <a:r>
              <a:rPr lang="en-CA" dirty="0">
                <a:solidFill>
                  <a:srgbClr val="FFFFFF"/>
                </a:solidFill>
              </a:rPr>
              <a:t>," in "Positions" p.43 </a:t>
            </a:r>
          </a:p>
          <a:p>
            <a:pPr marL="0" indent="0">
              <a:buNone/>
            </a:pPr>
            <a:r>
              <a:rPr lang="en-CA" sz="2000" u="sng" dirty="0">
                <a:hlinkClick r:id="rId2"/>
              </a:rPr>
              <a:t>http://inspirasi.co/ensiklopedia_inspirasi/post/1246</a:t>
            </a:r>
            <a:r>
              <a:rPr lang="en-CA" sz="2000" dirty="0"/>
              <a:t> </a:t>
            </a:r>
          </a:p>
          <a:p>
            <a:pPr marL="0" indent="0">
              <a:buNone/>
            </a:pPr>
            <a:endParaRPr lang="en-US" dirty="0"/>
          </a:p>
        </p:txBody>
      </p:sp>
    </p:spTree>
    <p:extLst>
      <p:ext uri="{BB962C8B-B14F-4D97-AF65-F5344CB8AC3E}">
        <p14:creationId xmlns:p14="http://schemas.microsoft.com/office/powerpoint/2010/main" val="8260502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75065" y="321189"/>
            <a:ext cx="4465122" cy="5400007"/>
          </a:xfrm>
          <a:prstGeom prst="rect">
            <a:avLst/>
          </a:prstGeom>
        </p:spPr>
      </p:pic>
      <p:sp>
        <p:nvSpPr>
          <p:cNvPr id="3" name="TextBox 2"/>
          <p:cNvSpPr txBox="1"/>
          <p:nvPr/>
        </p:nvSpPr>
        <p:spPr>
          <a:xfrm>
            <a:off x="4465123" y="5937662"/>
            <a:ext cx="4139275" cy="369332"/>
          </a:xfrm>
          <a:prstGeom prst="rect">
            <a:avLst/>
          </a:prstGeom>
          <a:noFill/>
        </p:spPr>
        <p:txBody>
          <a:bodyPr wrap="none" rtlCol="0">
            <a:spAutoFit/>
          </a:bodyPr>
          <a:lstStyle/>
          <a:p>
            <a:r>
              <a:rPr lang="en-US" dirty="0" smtClean="0">
                <a:solidFill>
                  <a:srgbClr val="FFFF00"/>
                </a:solidFill>
              </a:rPr>
              <a:t>Magritte </a:t>
            </a:r>
            <a:r>
              <a:rPr lang="en-US" dirty="0" smtClean="0">
                <a:solidFill>
                  <a:srgbClr val="FF0000"/>
                </a:solidFill>
              </a:rPr>
              <a:t>“</a:t>
            </a:r>
            <a:r>
              <a:rPr lang="en-US" dirty="0" smtClean="0">
                <a:solidFill>
                  <a:schemeClr val="bg1"/>
                </a:solidFill>
              </a:rPr>
              <a:t>Not </a:t>
            </a:r>
            <a:r>
              <a:rPr lang="en-US" dirty="0">
                <a:solidFill>
                  <a:schemeClr val="bg1"/>
                </a:solidFill>
              </a:rPr>
              <a:t>to be </a:t>
            </a:r>
            <a:r>
              <a:rPr lang="en-US" dirty="0" smtClean="0">
                <a:solidFill>
                  <a:schemeClr val="bg1"/>
                </a:solidFill>
              </a:rPr>
              <a:t>Reproduced</a:t>
            </a:r>
            <a:r>
              <a:rPr lang="en-US" dirty="0" smtClean="0">
                <a:solidFill>
                  <a:srgbClr val="FF0000"/>
                </a:solidFill>
              </a:rPr>
              <a:t>”</a:t>
            </a:r>
            <a:r>
              <a:rPr lang="en-US" dirty="0" smtClean="0">
                <a:solidFill>
                  <a:srgbClr val="FFFF00"/>
                </a:solidFill>
              </a:rPr>
              <a:t> 1937</a:t>
            </a:r>
            <a:endParaRPr lang="en-US" dirty="0">
              <a:solidFill>
                <a:srgbClr val="FFFF00"/>
              </a:solidFill>
            </a:endParaRPr>
          </a:p>
        </p:txBody>
      </p:sp>
    </p:spTree>
    <p:extLst>
      <p:ext uri="{BB962C8B-B14F-4D97-AF65-F5344CB8AC3E}">
        <p14:creationId xmlns:p14="http://schemas.microsoft.com/office/powerpoint/2010/main" val="19563585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6670"/>
            <a:ext cx="8686800" cy="1016000"/>
          </a:xfrm>
        </p:spPr>
        <p:txBody>
          <a:bodyPr>
            <a:normAutofit/>
          </a:bodyPr>
          <a:lstStyle/>
          <a:p>
            <a:r>
              <a:rPr lang="en-US" sz="3200" b="1" dirty="0" smtClean="0">
                <a:solidFill>
                  <a:srgbClr val="FFFF00"/>
                </a:solidFill>
                <a:latin typeface="+mn-lt"/>
              </a:rPr>
              <a:t>From “Post-Structuralism and Videogames</a:t>
            </a:r>
            <a:endParaRPr lang="en-US" sz="3200" b="1" dirty="0">
              <a:solidFill>
                <a:srgbClr val="FFFF00"/>
              </a:solidFill>
              <a:latin typeface="+mn-lt"/>
            </a:endParaRPr>
          </a:p>
        </p:txBody>
      </p:sp>
      <p:sp>
        <p:nvSpPr>
          <p:cNvPr id="3" name="Content Placeholder 2"/>
          <p:cNvSpPr>
            <a:spLocks noGrp="1"/>
          </p:cNvSpPr>
          <p:nvPr>
            <p:ph sz="quarter" idx="10"/>
          </p:nvPr>
        </p:nvSpPr>
        <p:spPr>
          <a:xfrm>
            <a:off x="457200" y="1112669"/>
            <a:ext cx="8497954" cy="4898173"/>
          </a:xfrm>
        </p:spPr>
        <p:txBody>
          <a:bodyPr>
            <a:normAutofit lnSpcReduction="10000"/>
          </a:bodyPr>
          <a:lstStyle/>
          <a:p>
            <a:pPr marL="0" indent="0">
              <a:lnSpc>
                <a:spcPct val="100000"/>
              </a:lnSpc>
              <a:buNone/>
            </a:pPr>
            <a:r>
              <a:rPr lang="en-CA" sz="2800" dirty="0" smtClean="0">
                <a:solidFill>
                  <a:schemeClr val="bg1"/>
                </a:solidFill>
                <a:latin typeface="+mn-lt"/>
              </a:rPr>
              <a:t>“Post</a:t>
            </a:r>
            <a:r>
              <a:rPr lang="en-CA" sz="2800" dirty="0">
                <a:solidFill>
                  <a:schemeClr val="bg1"/>
                </a:solidFill>
                <a:latin typeface="+mn-lt"/>
              </a:rPr>
              <a:t>-structuralism with respect to </a:t>
            </a:r>
            <a:r>
              <a:rPr lang="en-CA" sz="2800" dirty="0" err="1">
                <a:solidFill>
                  <a:schemeClr val="bg1"/>
                </a:solidFill>
                <a:latin typeface="+mn-lt"/>
              </a:rPr>
              <a:t>narratology</a:t>
            </a:r>
            <a:r>
              <a:rPr lang="en-CA" sz="2800" dirty="0">
                <a:solidFill>
                  <a:schemeClr val="bg1"/>
                </a:solidFill>
                <a:latin typeface="+mn-lt"/>
              </a:rPr>
              <a:t> can be said to </a:t>
            </a:r>
            <a:r>
              <a:rPr lang="en-CA" sz="2800" dirty="0">
                <a:solidFill>
                  <a:srgbClr val="FFFF00"/>
                </a:solidFill>
                <a:latin typeface="+mn-lt"/>
              </a:rPr>
              <a:t>focus on </a:t>
            </a:r>
            <a:r>
              <a:rPr lang="en-CA" sz="2800" dirty="0">
                <a:solidFill>
                  <a:srgbClr val="CCFFCC"/>
                </a:solidFill>
                <a:latin typeface="+mn-lt"/>
              </a:rPr>
              <a:t>decentralization of the author and the replacement of them with the reader</a:t>
            </a:r>
            <a:r>
              <a:rPr lang="en-CA" sz="2800" dirty="0">
                <a:solidFill>
                  <a:schemeClr val="bg1"/>
                </a:solidFill>
                <a:latin typeface="+mn-lt"/>
              </a:rPr>
              <a:t>. What this means is that authorial intent is not the primary goal of a textual or narrative analysis of a work. Decentralizing the author allows the work to be open to new interpretations. </a:t>
            </a:r>
            <a:r>
              <a:rPr lang="en-CA" sz="2800" dirty="0">
                <a:solidFill>
                  <a:srgbClr val="CCFFCC"/>
                </a:solidFill>
                <a:latin typeface="+mn-lt"/>
              </a:rPr>
              <a:t>The way a text is read by one person is not invalidated by another reading of it</a:t>
            </a:r>
            <a:r>
              <a:rPr lang="en-CA" sz="2800" dirty="0">
                <a:solidFill>
                  <a:srgbClr val="FFFF00"/>
                </a:solidFill>
                <a:latin typeface="+mn-lt"/>
              </a:rPr>
              <a:t>, but rather just another interpretation given a different situated perspective. So what does this mean for an individual reader and, more importantly, a videogame player</a:t>
            </a:r>
            <a:r>
              <a:rPr lang="en-CA" sz="2800" dirty="0" smtClean="0">
                <a:solidFill>
                  <a:srgbClr val="FFFF00"/>
                </a:solidFill>
                <a:latin typeface="+mn-lt"/>
              </a:rPr>
              <a:t>?</a:t>
            </a:r>
            <a:r>
              <a:rPr lang="en-CA" sz="2800" dirty="0" smtClean="0">
                <a:solidFill>
                  <a:schemeClr val="bg1"/>
                </a:solidFill>
                <a:latin typeface="+mn-lt"/>
              </a:rPr>
              <a:t>”</a:t>
            </a:r>
            <a:endParaRPr lang="en-CA" sz="2800" dirty="0">
              <a:solidFill>
                <a:schemeClr val="bg1"/>
              </a:solidFill>
              <a:latin typeface="+mn-lt"/>
            </a:endParaRPr>
          </a:p>
          <a:p>
            <a:endParaRPr lang="en-US" dirty="0"/>
          </a:p>
        </p:txBody>
      </p:sp>
    </p:spTree>
    <p:extLst>
      <p:ext uri="{BB962C8B-B14F-4D97-AF65-F5344CB8AC3E}">
        <p14:creationId xmlns:p14="http://schemas.microsoft.com/office/powerpoint/2010/main" val="20916692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528320"/>
            <a:ext cx="8574587" cy="5197814"/>
          </a:xfrm>
        </p:spPr>
        <p:txBody>
          <a:bodyPr>
            <a:normAutofit/>
          </a:bodyPr>
          <a:lstStyle/>
          <a:p>
            <a:pPr marL="0" indent="0">
              <a:buNone/>
            </a:pPr>
            <a:r>
              <a:rPr lang="en-US" sz="3600" dirty="0" smtClean="0">
                <a:solidFill>
                  <a:schemeClr val="bg1"/>
                </a:solidFill>
                <a:latin typeface="+mn-lt"/>
              </a:rPr>
              <a:t>When you look at a video game it is not about what the developer intended…</a:t>
            </a:r>
            <a:r>
              <a:rPr lang="en-US" sz="3600" dirty="0" smtClean="0">
                <a:solidFill>
                  <a:srgbClr val="CCFFCC"/>
                </a:solidFill>
                <a:latin typeface="+mn-lt"/>
              </a:rPr>
              <a:t>it’s about what the player does</a:t>
            </a:r>
            <a:r>
              <a:rPr lang="en-US" sz="3600" dirty="0" smtClean="0">
                <a:solidFill>
                  <a:schemeClr val="bg1"/>
                </a:solidFill>
                <a:latin typeface="+mn-lt"/>
              </a:rPr>
              <a:t>…</a:t>
            </a:r>
            <a:endParaRPr lang="en-US" sz="3600" dirty="0">
              <a:solidFill>
                <a:schemeClr val="bg1"/>
              </a:solidFill>
              <a:latin typeface="+mn-lt"/>
            </a:endParaRPr>
          </a:p>
        </p:txBody>
      </p:sp>
      <p:pic>
        <p:nvPicPr>
          <p:cNvPr id="4" name="Picture 3" descr="220px-Minecraft_city_hall.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21543" y="3788254"/>
            <a:ext cx="3922458" cy="2389133"/>
          </a:xfrm>
          <a:prstGeom prst="rect">
            <a:avLst/>
          </a:prstGeom>
        </p:spPr>
      </p:pic>
      <p:pic>
        <p:nvPicPr>
          <p:cNvPr id="5" name="Picture 4" descr="220px-Minecraft_Beta_1.0.2_crafting_a_stone_axe_-_from_Common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8313" y="3788253"/>
            <a:ext cx="2794000" cy="1714500"/>
          </a:xfrm>
          <a:prstGeom prst="rect">
            <a:avLst/>
          </a:prstGeom>
        </p:spPr>
      </p:pic>
      <p:pic>
        <p:nvPicPr>
          <p:cNvPr id="6" name="Picture 5" descr="300px-Minecraft_logo.svg.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20091" y="2726267"/>
            <a:ext cx="6371922" cy="1061987"/>
          </a:xfrm>
          <a:prstGeom prst="rect">
            <a:avLst/>
          </a:prstGeom>
        </p:spPr>
      </p:pic>
      <p:pic>
        <p:nvPicPr>
          <p:cNvPr id="8" name="Picture 7" descr="Mine_block_logo.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89170" y="5091150"/>
            <a:ext cx="832373" cy="846481"/>
          </a:xfrm>
          <a:prstGeom prst="rect">
            <a:avLst/>
          </a:prstGeom>
        </p:spPr>
      </p:pic>
      <p:pic>
        <p:nvPicPr>
          <p:cNvPr id="9" name="Picture 8" descr="Minecraft_forest.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922313" y="3788253"/>
            <a:ext cx="2299230" cy="1302897"/>
          </a:xfrm>
          <a:prstGeom prst="rect">
            <a:avLst/>
          </a:prstGeom>
        </p:spPr>
      </p:pic>
      <p:pic>
        <p:nvPicPr>
          <p:cNvPr id="10" name="Picture 9" descr="Minecraft_Volume_Alpha.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2004" y="2616742"/>
            <a:ext cx="1171510" cy="1171510"/>
          </a:xfrm>
          <a:prstGeom prst="rect">
            <a:avLst/>
          </a:prstGeom>
        </p:spPr>
      </p:pic>
    </p:spTree>
    <p:extLst>
      <p:ext uri="{BB962C8B-B14F-4D97-AF65-F5344CB8AC3E}">
        <p14:creationId xmlns:p14="http://schemas.microsoft.com/office/powerpoint/2010/main" val="3785732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6-04-06 at 1.52.16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0973" y="313111"/>
            <a:ext cx="7650190" cy="5583812"/>
          </a:xfrm>
          <a:prstGeom prst="rect">
            <a:avLst/>
          </a:prstGeom>
        </p:spPr>
      </p:pic>
      <p:sp>
        <p:nvSpPr>
          <p:cNvPr id="3" name="Rectangle 2"/>
          <p:cNvSpPr/>
          <p:nvPr/>
        </p:nvSpPr>
        <p:spPr>
          <a:xfrm>
            <a:off x="2286000" y="3105835"/>
            <a:ext cx="4572000" cy="646331"/>
          </a:xfrm>
          <a:prstGeom prst="rect">
            <a:avLst/>
          </a:prstGeom>
        </p:spPr>
        <p:txBody>
          <a:bodyPr>
            <a:spAutoFit/>
          </a:bodyPr>
          <a:lstStyle/>
          <a:p>
            <a:r>
              <a:rPr lang="en-US" dirty="0"/>
              <a:t>file:///Users/</a:t>
            </a:r>
            <a:r>
              <a:rPr lang="en-US" dirty="0" err="1"/>
              <a:t>jfestinger</a:t>
            </a:r>
            <a:r>
              <a:rPr lang="en-US" dirty="0"/>
              <a:t>/Desktop/Blizzard%20v.%20Lillith.pdf</a:t>
            </a:r>
          </a:p>
        </p:txBody>
      </p:sp>
    </p:spTree>
    <p:extLst>
      <p:ext uri="{BB962C8B-B14F-4D97-AF65-F5344CB8AC3E}">
        <p14:creationId xmlns:p14="http://schemas.microsoft.com/office/powerpoint/2010/main" val="18347058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0962"/>
            <a:ext cx="9144000" cy="1016000"/>
          </a:xfrm>
        </p:spPr>
        <p:txBody>
          <a:bodyPr>
            <a:noAutofit/>
          </a:bodyPr>
          <a:lstStyle/>
          <a:p>
            <a:pPr algn="ctr"/>
            <a:r>
              <a:rPr lang="en-US" sz="4800" b="1" dirty="0" smtClean="0">
                <a:solidFill>
                  <a:srgbClr val="FFFF00"/>
                </a:solidFill>
                <a:latin typeface="Arial"/>
                <a:cs typeface="Arial"/>
              </a:rPr>
              <a:t>Some industry recognition</a:t>
            </a:r>
            <a:r>
              <a:rPr lang="is-IS" sz="4800" b="1" dirty="0" smtClean="0">
                <a:solidFill>
                  <a:srgbClr val="FF0000"/>
                </a:solidFill>
                <a:latin typeface="Arial"/>
                <a:cs typeface="Arial"/>
              </a:rPr>
              <a:t>…</a:t>
            </a:r>
            <a:endParaRPr lang="en-US" sz="4800" b="1" dirty="0">
              <a:solidFill>
                <a:srgbClr val="FF0000"/>
              </a:solidFill>
              <a:latin typeface="Arial"/>
              <a:cs typeface="Arial"/>
            </a:endParaRPr>
          </a:p>
        </p:txBody>
      </p:sp>
      <p:pic>
        <p:nvPicPr>
          <p:cNvPr id="4" name="Content Placeholder 3" descr="Screen Shot 2016-06-23 at 3.33.27 P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r="-689" b="-2627"/>
          <a:stretch/>
        </p:blipFill>
        <p:spPr>
          <a:xfrm>
            <a:off x="1998010" y="1408134"/>
            <a:ext cx="5204123" cy="4431428"/>
          </a:xfrm>
        </p:spPr>
      </p:pic>
    </p:spTree>
    <p:extLst>
      <p:ext uri="{BB962C8B-B14F-4D97-AF65-F5344CB8AC3E}">
        <p14:creationId xmlns:p14="http://schemas.microsoft.com/office/powerpoint/2010/main" val="312116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859797"/>
            <a:ext cx="8229600" cy="3866337"/>
          </a:xfr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3600" dirty="0" smtClean="0">
                <a:solidFill>
                  <a:srgbClr val="FFFF00"/>
                </a:solidFill>
              </a:rPr>
              <a:t>Questions</a:t>
            </a:r>
            <a:r>
              <a:rPr lang="en-US" sz="13600" dirty="0" smtClean="0">
                <a:solidFill>
                  <a:srgbClr val="FF0000"/>
                </a:solidFill>
              </a:rPr>
              <a:t>?</a:t>
            </a:r>
            <a:endParaRPr lang="en-US" sz="13600" dirty="0">
              <a:solidFill>
                <a:srgbClr val="FF0000"/>
              </a:solidFill>
            </a:endParaRPr>
          </a:p>
        </p:txBody>
      </p:sp>
    </p:spTree>
    <p:extLst>
      <p:ext uri="{BB962C8B-B14F-4D97-AF65-F5344CB8AC3E}">
        <p14:creationId xmlns:p14="http://schemas.microsoft.com/office/powerpoint/2010/main" val="138348198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06-23 at 3.36.12 P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718" r="-47"/>
          <a:stretch/>
        </p:blipFill>
        <p:spPr>
          <a:xfrm>
            <a:off x="386016" y="234461"/>
            <a:ext cx="8453184" cy="5590544"/>
          </a:xfrm>
        </p:spPr>
      </p:pic>
    </p:spTree>
    <p:extLst>
      <p:ext uri="{BB962C8B-B14F-4D97-AF65-F5344CB8AC3E}">
        <p14:creationId xmlns:p14="http://schemas.microsoft.com/office/powerpoint/2010/main" val="159252945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06-23 at 3.27.25 P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a:stretch/>
        </p:blipFill>
        <p:spPr>
          <a:xfrm>
            <a:off x="949569" y="359936"/>
            <a:ext cx="7267635" cy="5477617"/>
          </a:xfrm>
        </p:spPr>
      </p:pic>
    </p:spTree>
    <p:extLst>
      <p:ext uri="{BB962C8B-B14F-4D97-AF65-F5344CB8AC3E}">
        <p14:creationId xmlns:p14="http://schemas.microsoft.com/office/powerpoint/2010/main" val="155377358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sz="quarter" idx="10"/>
          </p:nvPr>
        </p:nvPicPr>
        <p:blipFill>
          <a:blip r:embed="rId2"/>
          <a:srcRect/>
          <a:stretch>
            <a:fillRect/>
          </a:stretch>
        </p:blipFill>
        <p:spPr bwMode="auto">
          <a:xfrm>
            <a:off x="129210" y="278898"/>
            <a:ext cx="5505799" cy="5600430"/>
          </a:xfrm>
          <a:prstGeom prst="rect">
            <a:avLst/>
          </a:prstGeom>
          <a:noFill/>
          <a:ln w="9525">
            <a:noFill/>
            <a:miter lim="800000"/>
            <a:headEnd/>
            <a:tailEnd/>
          </a:ln>
        </p:spPr>
      </p:pic>
      <p:pic>
        <p:nvPicPr>
          <p:cNvPr id="8195" name="Picture 3"/>
          <p:cNvPicPr>
            <a:picLocks noChangeAspect="1" noChangeArrowheads="1"/>
          </p:cNvPicPr>
          <p:nvPr/>
        </p:nvPicPr>
        <p:blipFill>
          <a:blip r:embed="rId3"/>
          <a:srcRect/>
          <a:stretch>
            <a:fillRect/>
          </a:stretch>
        </p:blipFill>
        <p:spPr bwMode="auto">
          <a:xfrm>
            <a:off x="5805382" y="1644785"/>
            <a:ext cx="3041465" cy="2878165"/>
          </a:xfrm>
          <a:prstGeom prst="rect">
            <a:avLst/>
          </a:prstGeom>
          <a:noFill/>
          <a:ln w="9525">
            <a:noFill/>
            <a:miter lim="800000"/>
            <a:headEnd/>
            <a:tailEnd/>
          </a:ln>
        </p:spPr>
      </p:pic>
    </p:spTree>
    <p:extLst>
      <p:ext uri="{BB962C8B-B14F-4D97-AF65-F5344CB8AC3E}">
        <p14:creationId xmlns:p14="http://schemas.microsoft.com/office/powerpoint/2010/main" val="87156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06-23 at 3.28.42 P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465" r="153"/>
          <a:stretch/>
        </p:blipFill>
        <p:spPr>
          <a:xfrm>
            <a:off x="1664677" y="224121"/>
            <a:ext cx="6016501" cy="5607521"/>
          </a:xfrm>
        </p:spPr>
      </p:pic>
    </p:spTree>
    <p:extLst>
      <p:ext uri="{BB962C8B-B14F-4D97-AF65-F5344CB8AC3E}">
        <p14:creationId xmlns:p14="http://schemas.microsoft.com/office/powerpoint/2010/main" val="37007383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06-23 at 3.55.28 P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663" r="-120"/>
          <a:stretch/>
        </p:blipFill>
        <p:spPr>
          <a:xfrm>
            <a:off x="1887416" y="105185"/>
            <a:ext cx="5307054" cy="5796795"/>
          </a:xfrm>
        </p:spPr>
      </p:pic>
    </p:spTree>
    <p:extLst>
      <p:ext uri="{BB962C8B-B14F-4D97-AF65-F5344CB8AC3E}">
        <p14:creationId xmlns:p14="http://schemas.microsoft.com/office/powerpoint/2010/main" val="71828632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72754" y="63271"/>
            <a:ext cx="7014046" cy="1016000"/>
          </a:xfrm>
        </p:spPr>
        <p:txBody>
          <a:bodyPr>
            <a:normAutofit/>
          </a:bodyPr>
          <a:lstStyle/>
          <a:p>
            <a:r>
              <a:rPr lang="en-US" sz="4800" b="1" dirty="0" smtClean="0">
                <a:solidFill>
                  <a:srgbClr val="FFFF00"/>
                </a:solidFill>
              </a:rPr>
              <a:t>Shoe on other foot?</a:t>
            </a:r>
            <a:endParaRPr lang="en-US" sz="4800" b="1" dirty="0">
              <a:solidFill>
                <a:srgbClr val="FFFF00"/>
              </a:solidFill>
            </a:endParaRPr>
          </a:p>
        </p:txBody>
      </p:sp>
      <p:pic>
        <p:nvPicPr>
          <p:cNvPr id="4" name="Content Placeholder 3" descr="Screen Shot 2016-07-24 at 6.42.32 P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287" r="84"/>
          <a:stretch/>
        </p:blipFill>
        <p:spPr>
          <a:xfrm>
            <a:off x="1672754" y="1079500"/>
            <a:ext cx="5777196" cy="4821238"/>
          </a:xfrm>
        </p:spPr>
      </p:pic>
    </p:spTree>
    <p:extLst>
      <p:ext uri="{BB962C8B-B14F-4D97-AF65-F5344CB8AC3E}">
        <p14:creationId xmlns:p14="http://schemas.microsoft.com/office/powerpoint/2010/main" val="12327012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800" b="1" dirty="0" smtClean="0">
                <a:solidFill>
                  <a:srgbClr val="FFFF00"/>
                </a:solidFill>
                <a:latin typeface="+mn-lt"/>
              </a:rPr>
              <a:t>Post Structuralism is</a:t>
            </a:r>
            <a:r>
              <a:rPr lang="is-IS" sz="4800" b="1" dirty="0" smtClean="0">
                <a:solidFill>
                  <a:srgbClr val="FFFF00"/>
                </a:solidFill>
                <a:latin typeface="+mn-lt"/>
              </a:rPr>
              <a:t>…</a:t>
            </a:r>
            <a:endParaRPr lang="en-US" sz="4800" b="1" dirty="0">
              <a:solidFill>
                <a:srgbClr val="FFFF00"/>
              </a:solidFill>
              <a:latin typeface="+mn-lt"/>
            </a:endParaRPr>
          </a:p>
        </p:txBody>
      </p:sp>
      <p:sp>
        <p:nvSpPr>
          <p:cNvPr id="3" name="Content Placeholder 2"/>
          <p:cNvSpPr>
            <a:spLocks noGrp="1"/>
          </p:cNvSpPr>
          <p:nvPr>
            <p:ph sz="quarter" idx="10"/>
          </p:nvPr>
        </p:nvSpPr>
        <p:spPr>
          <a:xfrm>
            <a:off x="457200" y="1016000"/>
            <a:ext cx="8686800" cy="4710134"/>
          </a:xfrm>
        </p:spPr>
        <p:txBody>
          <a:bodyPr/>
          <a:lstStyle/>
          <a:p>
            <a:pPr marL="0" indent="0">
              <a:buNone/>
            </a:pPr>
            <a:r>
              <a:rPr lang="en-US" sz="4400" b="1" dirty="0">
                <a:solidFill>
                  <a:srgbClr val="FFFFFF"/>
                </a:solidFill>
              </a:rPr>
              <a:t>Decentralizing Author &amp; Replacing Them With </a:t>
            </a:r>
            <a:r>
              <a:rPr lang="en-US" sz="4400" b="1" dirty="0">
                <a:solidFill>
                  <a:srgbClr val="FFFF00"/>
                </a:solidFill>
              </a:rPr>
              <a:t>Reader</a:t>
            </a:r>
          </a:p>
          <a:p>
            <a:pPr marL="0" indent="0">
              <a:buNone/>
            </a:pPr>
            <a:r>
              <a:rPr lang="en-US" sz="4400" b="1" dirty="0">
                <a:solidFill>
                  <a:srgbClr val="FF0000"/>
                </a:solidFill>
              </a:rPr>
              <a:t>=</a:t>
            </a:r>
          </a:p>
          <a:p>
            <a:pPr marL="0" indent="0">
              <a:buNone/>
            </a:pPr>
            <a:r>
              <a:rPr lang="en-US" sz="4400" b="1" dirty="0">
                <a:solidFill>
                  <a:srgbClr val="FFFFFF"/>
                </a:solidFill>
              </a:rPr>
              <a:t>Decentralizing Developer &amp; Replacing Them With </a:t>
            </a:r>
            <a:r>
              <a:rPr lang="en-US" sz="4400" b="1" dirty="0">
                <a:solidFill>
                  <a:srgbClr val="FFFF00"/>
                </a:solidFill>
              </a:rPr>
              <a:t>Gamer</a:t>
            </a:r>
          </a:p>
          <a:p>
            <a:pPr marL="0" indent="0">
              <a:buNone/>
            </a:pPr>
            <a:r>
              <a:rPr lang="en-US" sz="4400" b="1" dirty="0">
                <a:solidFill>
                  <a:srgbClr val="FFFF00"/>
                </a:solidFill>
              </a:rPr>
              <a:t>=</a:t>
            </a:r>
          </a:p>
          <a:p>
            <a:pPr marL="0" indent="0">
              <a:buNone/>
            </a:pPr>
            <a:r>
              <a:rPr lang="en-US" sz="4400" b="1" dirty="0" err="1">
                <a:solidFill>
                  <a:schemeClr val="accent4">
                    <a:lumMod val="60000"/>
                    <a:lumOff val="40000"/>
                  </a:schemeClr>
                </a:solidFill>
                <a:latin typeface="American Typewriter"/>
                <a:cs typeface="American Typewriter"/>
              </a:rPr>
              <a:t>C</a:t>
            </a:r>
            <a:r>
              <a:rPr lang="en-US" sz="4400" b="1" dirty="0" err="1">
                <a:solidFill>
                  <a:srgbClr val="FFFF00"/>
                </a:solidFill>
                <a:latin typeface="American Typewriter"/>
                <a:cs typeface="American Typewriter"/>
              </a:rPr>
              <a:t>R</a:t>
            </a:r>
            <a:r>
              <a:rPr lang="en-US" sz="4400" b="1" dirty="0" err="1">
                <a:solidFill>
                  <a:schemeClr val="accent5"/>
                </a:solidFill>
                <a:latin typeface="American Typewriter"/>
                <a:cs typeface="American Typewriter"/>
              </a:rPr>
              <a:t>E</a:t>
            </a:r>
            <a:r>
              <a:rPr lang="en-US" sz="4400" b="1" dirty="0" err="1">
                <a:solidFill>
                  <a:srgbClr val="008000"/>
                </a:solidFill>
                <a:latin typeface="American Typewriter"/>
                <a:cs typeface="American Typewriter"/>
              </a:rPr>
              <a:t>A</a:t>
            </a:r>
            <a:r>
              <a:rPr lang="en-US" sz="4400" b="1" dirty="0" err="1">
                <a:solidFill>
                  <a:schemeClr val="bg2">
                    <a:lumMod val="75000"/>
                  </a:schemeClr>
                </a:solidFill>
                <a:latin typeface="American Typewriter"/>
                <a:cs typeface="American Typewriter"/>
              </a:rPr>
              <a:t>t</a:t>
            </a:r>
            <a:r>
              <a:rPr lang="en-US" sz="4400" b="1" dirty="0" err="1">
                <a:solidFill>
                  <a:srgbClr val="FF6600"/>
                </a:solidFill>
                <a:latin typeface="American Typewriter"/>
                <a:cs typeface="American Typewriter"/>
              </a:rPr>
              <a:t>I</a:t>
            </a:r>
            <a:r>
              <a:rPr lang="en-US" sz="4400" b="1" dirty="0" err="1">
                <a:solidFill>
                  <a:schemeClr val="bg2"/>
                </a:solidFill>
                <a:latin typeface="American Typewriter"/>
                <a:cs typeface="American Typewriter"/>
              </a:rPr>
              <a:t>V</a:t>
            </a:r>
            <a:r>
              <a:rPr lang="en-US" sz="4400" b="1" dirty="0" err="1">
                <a:solidFill>
                  <a:schemeClr val="accent3">
                    <a:lumMod val="60000"/>
                    <a:lumOff val="40000"/>
                  </a:schemeClr>
                </a:solidFill>
                <a:latin typeface="American Typewriter"/>
                <a:cs typeface="American Typewriter"/>
              </a:rPr>
              <a:t>e</a:t>
            </a:r>
            <a:r>
              <a:rPr lang="en-US" sz="4400" b="1" dirty="0">
                <a:solidFill>
                  <a:schemeClr val="accent3">
                    <a:lumMod val="60000"/>
                    <a:lumOff val="40000"/>
                  </a:schemeClr>
                </a:solidFill>
                <a:latin typeface="American Typewriter"/>
                <a:cs typeface="American Typewriter"/>
              </a:rPr>
              <a:t> </a:t>
            </a:r>
            <a:r>
              <a:rPr lang="en-US" sz="4400" b="1" dirty="0">
                <a:solidFill>
                  <a:schemeClr val="bg1"/>
                </a:solidFill>
                <a:cs typeface="American Typewriter"/>
              </a:rPr>
              <a:t>Acts </a:t>
            </a:r>
            <a:r>
              <a:rPr lang="en-US" sz="4400" b="1" dirty="0">
                <a:solidFill>
                  <a:srgbClr val="4BACC6"/>
                </a:solidFill>
                <a:latin typeface="American Typewriter"/>
                <a:cs typeface="American Typewriter"/>
                <a:sym typeface="Wingdings"/>
              </a:rPr>
              <a:t>(</a:t>
            </a:r>
            <a:r>
              <a:rPr lang="en-US" sz="4400" b="1" dirty="0">
                <a:solidFill>
                  <a:schemeClr val="bg1">
                    <a:lumMod val="75000"/>
                  </a:schemeClr>
                </a:solidFill>
                <a:latin typeface="American Typewriter"/>
                <a:cs typeface="American Typewriter"/>
              </a:rPr>
              <a:t>MODDING</a:t>
            </a:r>
            <a:r>
              <a:rPr lang="en-US" sz="4400" b="1" dirty="0">
                <a:solidFill>
                  <a:schemeClr val="accent5"/>
                </a:solidFill>
                <a:latin typeface="American Typewriter"/>
                <a:cs typeface="American Typewriter"/>
                <a:sym typeface="Wingdings"/>
              </a:rPr>
              <a:t>)</a:t>
            </a:r>
            <a:endParaRPr lang="en-US" sz="4400" b="1" dirty="0">
              <a:solidFill>
                <a:srgbClr val="000000"/>
              </a:solidFill>
              <a:latin typeface="American Typewriter"/>
              <a:cs typeface="American Typewriter"/>
            </a:endParaRPr>
          </a:p>
          <a:p>
            <a:pPr marL="0" indent="0">
              <a:buNone/>
            </a:pPr>
            <a:endParaRPr lang="en-US" dirty="0"/>
          </a:p>
        </p:txBody>
      </p:sp>
    </p:spTree>
    <p:extLst>
      <p:ext uri="{BB962C8B-B14F-4D97-AF65-F5344CB8AC3E}">
        <p14:creationId xmlns:p14="http://schemas.microsoft.com/office/powerpoint/2010/main" val="1828445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63189" y="510788"/>
            <a:ext cx="4417621" cy="5335291"/>
          </a:xfrm>
          <a:prstGeom prst="rect">
            <a:avLst/>
          </a:prstGeom>
        </p:spPr>
      </p:pic>
    </p:spTree>
    <p:extLst>
      <p:ext uri="{BB962C8B-B14F-4D97-AF65-F5344CB8AC3E}">
        <p14:creationId xmlns:p14="http://schemas.microsoft.com/office/powerpoint/2010/main" val="17328428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48403"/>
            <a:ext cx="8538633" cy="1177422"/>
          </a:xfrm>
        </p:spPr>
        <p:txBody>
          <a:bodyPr>
            <a:normAutofit fontScale="90000"/>
          </a:bodyPr>
          <a:lstStyle/>
          <a:p>
            <a:r>
              <a:rPr lang="en-US" b="1" dirty="0" smtClean="0">
                <a:solidFill>
                  <a:srgbClr val="FFFF00"/>
                </a:solidFill>
                <a:latin typeface="+mn-lt"/>
              </a:rPr>
              <a:t>Post-</a:t>
            </a:r>
            <a:r>
              <a:rPr lang="en-US" b="1" dirty="0" err="1" smtClean="0">
                <a:solidFill>
                  <a:srgbClr val="FFFF00"/>
                </a:solidFill>
                <a:latin typeface="+mn-lt"/>
              </a:rPr>
              <a:t>Structuralist</a:t>
            </a:r>
            <a:r>
              <a:rPr lang="en-US" b="1" dirty="0" smtClean="0">
                <a:solidFill>
                  <a:srgbClr val="FFFF00"/>
                </a:solidFill>
                <a:latin typeface="+mn-lt"/>
              </a:rPr>
              <a:t> Concepts </a:t>
            </a:r>
            <a:r>
              <a:rPr lang="en-US" b="1" dirty="0" smtClean="0">
                <a:solidFill>
                  <a:schemeClr val="bg1"/>
                </a:solidFill>
                <a:latin typeface="+mn-lt"/>
              </a:rPr>
              <a:t>in </a:t>
            </a:r>
            <a:r>
              <a:rPr lang="en-US" b="1" dirty="0" smtClean="0">
                <a:solidFill>
                  <a:schemeClr val="tx2">
                    <a:lumMod val="40000"/>
                    <a:lumOff val="60000"/>
                  </a:schemeClr>
                </a:solidFill>
                <a:latin typeface="+mn-lt"/>
              </a:rPr>
              <a:t>Games</a:t>
            </a:r>
            <a:r>
              <a:rPr lang="en-US" b="1" dirty="0" smtClean="0">
                <a:solidFill>
                  <a:schemeClr val="bg1"/>
                </a:solidFill>
                <a:latin typeface="+mn-lt"/>
              </a:rPr>
              <a:t>:</a:t>
            </a:r>
            <a:br>
              <a:rPr lang="en-US" b="1" dirty="0" smtClean="0">
                <a:solidFill>
                  <a:schemeClr val="bg1"/>
                </a:solidFill>
                <a:latin typeface="+mn-lt"/>
              </a:rPr>
            </a:br>
            <a:r>
              <a:rPr lang="en-US" b="1" dirty="0" smtClean="0">
                <a:solidFill>
                  <a:srgbClr val="CCFFCC"/>
                </a:solidFill>
                <a:latin typeface="+mn-lt"/>
              </a:rPr>
              <a:t>All are about what players do/create. </a:t>
            </a:r>
            <a:endParaRPr lang="en-US" b="1" dirty="0">
              <a:solidFill>
                <a:srgbClr val="CCFFCC"/>
              </a:solidFill>
              <a:latin typeface="+mn-lt"/>
            </a:endParaRPr>
          </a:p>
        </p:txBody>
      </p:sp>
      <p:sp>
        <p:nvSpPr>
          <p:cNvPr id="3" name="Content Placeholder 2"/>
          <p:cNvSpPr>
            <a:spLocks noGrp="1"/>
          </p:cNvSpPr>
          <p:nvPr>
            <p:ph sz="quarter" idx="10"/>
          </p:nvPr>
        </p:nvSpPr>
        <p:spPr>
          <a:xfrm>
            <a:off x="457200" y="1225825"/>
            <a:ext cx="8686800" cy="4847495"/>
          </a:xfrm>
        </p:spPr>
        <p:txBody>
          <a:bodyPr>
            <a:noAutofit/>
          </a:bodyPr>
          <a:lstStyle/>
          <a:p>
            <a:pPr marL="0" indent="0">
              <a:buNone/>
            </a:pPr>
            <a:r>
              <a:rPr lang="en-US" sz="3200" b="1" dirty="0" smtClean="0">
                <a:solidFill>
                  <a:schemeClr val="bg1"/>
                </a:solidFill>
                <a:latin typeface="+mn-lt"/>
              </a:rPr>
              <a:t>Massively Multiplayer</a:t>
            </a:r>
          </a:p>
          <a:p>
            <a:pPr marL="0" indent="0">
              <a:buNone/>
            </a:pPr>
            <a:r>
              <a:rPr lang="en-US" sz="3200" b="1" dirty="0" smtClean="0">
                <a:solidFill>
                  <a:schemeClr val="bg1"/>
                </a:solidFill>
                <a:latin typeface="+mn-lt"/>
              </a:rPr>
              <a:t>Open World Playground</a:t>
            </a:r>
          </a:p>
          <a:p>
            <a:pPr marL="0" indent="0">
              <a:buNone/>
            </a:pPr>
            <a:r>
              <a:rPr lang="en-US" sz="3200" b="1" dirty="0" smtClean="0">
                <a:solidFill>
                  <a:schemeClr val="bg1"/>
                </a:solidFill>
                <a:latin typeface="+mn-lt"/>
              </a:rPr>
              <a:t>Content Creation Tools</a:t>
            </a:r>
          </a:p>
          <a:p>
            <a:pPr marL="0" indent="0">
              <a:buNone/>
            </a:pPr>
            <a:r>
              <a:rPr lang="en-US" sz="3200" b="1" dirty="0" smtClean="0">
                <a:solidFill>
                  <a:schemeClr val="bg1"/>
                </a:solidFill>
                <a:latin typeface="+mn-lt"/>
              </a:rPr>
              <a:t>Cooperative Mode</a:t>
            </a:r>
          </a:p>
          <a:p>
            <a:pPr marL="0" indent="0">
              <a:buNone/>
            </a:pPr>
            <a:r>
              <a:rPr lang="en-US" sz="3200" b="1" dirty="0" smtClean="0">
                <a:solidFill>
                  <a:schemeClr val="bg1"/>
                </a:solidFill>
                <a:latin typeface="+mn-lt"/>
              </a:rPr>
              <a:t>Public Gameplay Mode</a:t>
            </a:r>
          </a:p>
          <a:p>
            <a:pPr marL="0" indent="0">
              <a:buNone/>
            </a:pPr>
            <a:r>
              <a:rPr lang="en-US" sz="3200" b="1" dirty="0" smtClean="0">
                <a:solidFill>
                  <a:schemeClr val="bg1"/>
                </a:solidFill>
                <a:latin typeface="+mn-lt"/>
              </a:rPr>
              <a:t>Remote Play</a:t>
            </a:r>
          </a:p>
          <a:p>
            <a:pPr marL="0" indent="0">
              <a:buNone/>
            </a:pPr>
            <a:r>
              <a:rPr lang="en-US" sz="3200" b="1" dirty="0" smtClean="0">
                <a:solidFill>
                  <a:schemeClr val="bg1"/>
                </a:solidFill>
                <a:latin typeface="+mn-lt"/>
              </a:rPr>
              <a:t>Dynamic Gameplay Engine</a:t>
            </a:r>
          </a:p>
          <a:p>
            <a:pPr marL="0" indent="0">
              <a:buNone/>
            </a:pPr>
            <a:r>
              <a:rPr lang="en-US" sz="3200" b="1" dirty="0" err="1" smtClean="0">
                <a:solidFill>
                  <a:schemeClr val="bg1"/>
                </a:solidFill>
                <a:latin typeface="+mn-lt"/>
              </a:rPr>
              <a:t>WorldEditor</a:t>
            </a:r>
            <a:r>
              <a:rPr lang="en-US" sz="3200" b="1" dirty="0" smtClean="0">
                <a:solidFill>
                  <a:schemeClr val="bg1"/>
                </a:solidFill>
                <a:latin typeface="+mn-lt"/>
              </a:rPr>
              <a:t> (WED)</a:t>
            </a:r>
          </a:p>
          <a:p>
            <a:pPr marL="0" indent="0">
              <a:buNone/>
            </a:pPr>
            <a:r>
              <a:rPr lang="en-US" sz="3200" b="1" dirty="0" err="1" smtClean="0">
                <a:solidFill>
                  <a:schemeClr val="bg1"/>
                </a:solidFill>
                <a:latin typeface="+mn-lt"/>
              </a:rPr>
              <a:t>Scennery</a:t>
            </a:r>
            <a:r>
              <a:rPr lang="en-US" sz="3200" b="1" dirty="0" smtClean="0">
                <a:solidFill>
                  <a:schemeClr val="bg1"/>
                </a:solidFill>
                <a:latin typeface="+mn-lt"/>
              </a:rPr>
              <a:t> &amp; Character Generators</a:t>
            </a:r>
          </a:p>
          <a:p>
            <a:pPr marL="0" indent="0">
              <a:buNone/>
            </a:pPr>
            <a:r>
              <a:rPr lang="en-US" sz="3200" b="1" dirty="0" smtClean="0">
                <a:solidFill>
                  <a:schemeClr val="bg1"/>
                </a:solidFill>
                <a:latin typeface="+mn-lt"/>
              </a:rPr>
              <a:t>A.I.</a:t>
            </a:r>
          </a:p>
        </p:txBody>
      </p:sp>
    </p:spTree>
    <p:extLst>
      <p:ext uri="{BB962C8B-B14F-4D97-AF65-F5344CB8AC3E}">
        <p14:creationId xmlns:p14="http://schemas.microsoft.com/office/powerpoint/2010/main" val="199252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3680" y="1"/>
            <a:ext cx="8910320" cy="1402080"/>
          </a:xfrm>
        </p:spPr>
        <p:txBody>
          <a:bodyPr>
            <a:normAutofit/>
          </a:bodyPr>
          <a:lstStyle/>
          <a:p>
            <a:r>
              <a:rPr lang="en-US" sz="4400" dirty="0" smtClean="0">
                <a:solidFill>
                  <a:srgbClr val="FFFF00"/>
                </a:solidFill>
                <a:latin typeface="+mn-lt"/>
              </a:rPr>
              <a:t>Video Games </a:t>
            </a:r>
            <a:r>
              <a:rPr lang="en-US" sz="4400" dirty="0" smtClean="0">
                <a:solidFill>
                  <a:schemeClr val="bg1"/>
                </a:solidFill>
                <a:latin typeface="+mn-lt"/>
              </a:rPr>
              <a:t>are</a:t>
            </a:r>
            <a:r>
              <a:rPr lang="en-US" sz="4400" dirty="0" smtClean="0">
                <a:solidFill>
                  <a:srgbClr val="FFFF00"/>
                </a:solidFill>
                <a:latin typeface="+mn-lt"/>
              </a:rPr>
              <a:t> Post</a:t>
            </a:r>
            <a:r>
              <a:rPr lang="en-US" sz="4400" dirty="0">
                <a:solidFill>
                  <a:srgbClr val="FFFF00"/>
                </a:solidFill>
                <a:latin typeface="+mn-lt"/>
              </a:rPr>
              <a:t>-</a:t>
            </a:r>
            <a:r>
              <a:rPr lang="en-US" sz="4400" dirty="0" err="1" smtClean="0">
                <a:solidFill>
                  <a:srgbClr val="FFFF00"/>
                </a:solidFill>
                <a:latin typeface="+mn-lt"/>
              </a:rPr>
              <a:t>Structuralist</a:t>
            </a:r>
            <a:endParaRPr lang="en-US" sz="4400" dirty="0">
              <a:latin typeface="+mn-lt"/>
            </a:endParaRPr>
          </a:p>
        </p:txBody>
      </p:sp>
      <p:sp>
        <p:nvSpPr>
          <p:cNvPr id="3" name="Content Placeholder 2"/>
          <p:cNvSpPr>
            <a:spLocks noGrp="1"/>
          </p:cNvSpPr>
          <p:nvPr>
            <p:ph sz="quarter" idx="10"/>
          </p:nvPr>
        </p:nvSpPr>
        <p:spPr>
          <a:xfrm>
            <a:off x="772160" y="1402080"/>
            <a:ext cx="8232140" cy="3444239"/>
          </a:xfrm>
        </p:spPr>
        <p:txBody>
          <a:bodyPr>
            <a:normAutofit/>
          </a:bodyPr>
          <a:lstStyle/>
          <a:p>
            <a:pPr marL="0" indent="0">
              <a:buNone/>
            </a:pPr>
            <a:r>
              <a:rPr lang="en-US" sz="6000" b="1" dirty="0">
                <a:solidFill>
                  <a:schemeClr val="bg1"/>
                </a:solidFill>
                <a:latin typeface="+mn-lt"/>
              </a:rPr>
              <a:t>W</a:t>
            </a:r>
            <a:r>
              <a:rPr lang="en-US" sz="6000" b="1" dirty="0" smtClean="0">
                <a:solidFill>
                  <a:schemeClr val="bg1"/>
                </a:solidFill>
                <a:latin typeface="+mn-lt"/>
              </a:rPr>
              <a:t>hat are the legal implications?</a:t>
            </a:r>
            <a:endParaRPr lang="en-US" sz="6000" b="1" dirty="0">
              <a:solidFill>
                <a:schemeClr val="bg1"/>
              </a:solidFill>
              <a:latin typeface="+mn-lt"/>
            </a:endParaRPr>
          </a:p>
        </p:txBody>
      </p:sp>
      <p:pic>
        <p:nvPicPr>
          <p:cNvPr id="4" name="Content Placeholder 3" descr="IMG_1384.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02080" y="3864406"/>
            <a:ext cx="6045200" cy="2058873"/>
          </a:xfrm>
          <a:prstGeom prst="rect">
            <a:avLst/>
          </a:prstGeom>
        </p:spPr>
      </p:pic>
    </p:spTree>
    <p:extLst>
      <p:ext uri="{BB962C8B-B14F-4D97-AF65-F5344CB8AC3E}">
        <p14:creationId xmlns:p14="http://schemas.microsoft.com/office/powerpoint/2010/main" val="2024098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211657"/>
            <a:ext cx="8229600" cy="1016000"/>
          </a:xfrm>
        </p:spPr>
        <p:txBody>
          <a:bodyPr/>
          <a:lstStyle/>
          <a:p>
            <a:r>
              <a:rPr lang="en-US" b="1" dirty="0" smtClean="0">
                <a:solidFill>
                  <a:srgbClr val="FFFF00"/>
                </a:solidFill>
                <a:latin typeface="+mn-lt"/>
              </a:rPr>
              <a:t>Where Are We? </a:t>
            </a:r>
            <a:endParaRPr lang="en-US" b="1" dirty="0">
              <a:solidFill>
                <a:srgbClr val="FFFF00"/>
              </a:solidFill>
              <a:latin typeface="+mn-lt"/>
            </a:endParaRPr>
          </a:p>
        </p:txBody>
      </p:sp>
      <p:sp>
        <p:nvSpPr>
          <p:cNvPr id="5" name="Content Placeholder 4"/>
          <p:cNvSpPr>
            <a:spLocks noGrp="1"/>
          </p:cNvSpPr>
          <p:nvPr>
            <p:ph sz="quarter" idx="10"/>
          </p:nvPr>
        </p:nvSpPr>
        <p:spPr>
          <a:xfrm>
            <a:off x="457200" y="1526166"/>
            <a:ext cx="8686800" cy="4199968"/>
          </a:xfrm>
        </p:spPr>
        <p:txBody>
          <a:bodyPr>
            <a:normAutofit/>
          </a:bodyPr>
          <a:lstStyle/>
          <a:p>
            <a:pPr marL="0" indent="0">
              <a:buNone/>
            </a:pPr>
            <a:endParaRPr lang="en-US" dirty="0" smtClean="0"/>
          </a:p>
          <a:p>
            <a:pPr marL="0" indent="0">
              <a:buNone/>
            </a:pPr>
            <a:r>
              <a:rPr lang="en-US" sz="2800" b="1" dirty="0" smtClean="0">
                <a:solidFill>
                  <a:srgbClr val="FFFFFF"/>
                </a:solidFill>
              </a:rPr>
              <a:t>*3</a:t>
            </a:r>
            <a:r>
              <a:rPr lang="en-US" sz="2800" b="1" baseline="30000" dirty="0" smtClean="0">
                <a:solidFill>
                  <a:srgbClr val="FFFFFF"/>
                </a:solidFill>
              </a:rPr>
              <a:t>rd</a:t>
            </a:r>
            <a:r>
              <a:rPr lang="en-US" sz="2800" b="1" dirty="0" smtClean="0">
                <a:solidFill>
                  <a:srgbClr val="FFFFFF"/>
                </a:solidFill>
              </a:rPr>
              <a:t> and final Talk in Part A of the course under </a:t>
            </a:r>
            <a:r>
              <a:rPr lang="en-US" sz="2800" b="1" dirty="0" smtClean="0">
                <a:solidFill>
                  <a:srgbClr val="FFFF00"/>
                </a:solidFill>
              </a:rPr>
              <a:t>“Creating”</a:t>
            </a:r>
          </a:p>
          <a:p>
            <a:pPr marL="0" indent="0">
              <a:buNone/>
            </a:pPr>
            <a:endParaRPr lang="en-US" sz="2800" b="1" dirty="0" smtClean="0">
              <a:solidFill>
                <a:srgbClr val="000000"/>
              </a:solidFill>
            </a:endParaRPr>
          </a:p>
          <a:p>
            <a:pPr marL="0" indent="0">
              <a:buNone/>
            </a:pPr>
            <a:r>
              <a:rPr lang="en-US" sz="2800" b="1" dirty="0" smtClean="0">
                <a:solidFill>
                  <a:schemeClr val="bg1"/>
                </a:solidFill>
                <a:latin typeface="+mn-lt"/>
              </a:rPr>
              <a:t>*Today:…(How) Can a </a:t>
            </a:r>
            <a:r>
              <a:rPr lang="en-US" sz="2800" b="1" dirty="0" smtClean="0">
                <a:solidFill>
                  <a:schemeClr val="accent5"/>
                </a:solidFill>
                <a:latin typeface="+mn-lt"/>
              </a:rPr>
              <a:t>Right to </a:t>
            </a:r>
            <a:r>
              <a:rPr lang="en-US" sz="2800" b="1" dirty="0" err="1" smtClean="0">
                <a:solidFill>
                  <a:schemeClr val="accent5"/>
                </a:solidFill>
                <a:latin typeface="+mn-lt"/>
              </a:rPr>
              <a:t>C</a:t>
            </a:r>
            <a:r>
              <a:rPr lang="en-US" sz="2800" b="1" dirty="0" err="1" smtClean="0">
                <a:solidFill>
                  <a:srgbClr val="FF0000"/>
                </a:solidFill>
                <a:latin typeface="+mn-lt"/>
              </a:rPr>
              <a:t>R</a:t>
            </a:r>
            <a:r>
              <a:rPr lang="en-US" sz="2800" b="1" dirty="0" err="1" smtClean="0">
                <a:solidFill>
                  <a:srgbClr val="7030A0"/>
                </a:solidFill>
                <a:latin typeface="+mn-lt"/>
              </a:rPr>
              <a:t>E</a:t>
            </a:r>
            <a:r>
              <a:rPr lang="en-US" sz="2800" b="1" dirty="0" err="1" smtClean="0">
                <a:solidFill>
                  <a:srgbClr val="92D050"/>
                </a:solidFill>
                <a:latin typeface="+mn-lt"/>
              </a:rPr>
              <a:t>A</a:t>
            </a:r>
            <a:r>
              <a:rPr lang="en-US" sz="2800" b="1" dirty="0" err="1" smtClean="0">
                <a:solidFill>
                  <a:schemeClr val="accent5"/>
                </a:solidFill>
                <a:latin typeface="+mn-lt"/>
              </a:rPr>
              <a:t>T</a:t>
            </a:r>
            <a:r>
              <a:rPr lang="en-US" sz="2800" b="1" dirty="0" err="1" smtClean="0">
                <a:solidFill>
                  <a:schemeClr val="accent6"/>
                </a:solidFill>
                <a:latin typeface="+mn-lt"/>
              </a:rPr>
              <a:t>e</a:t>
            </a:r>
            <a:r>
              <a:rPr lang="en-US" sz="2800" b="1" dirty="0" smtClean="0">
                <a:solidFill>
                  <a:schemeClr val="accent6"/>
                </a:solidFill>
                <a:latin typeface="+mn-lt"/>
              </a:rPr>
              <a:t> (</a:t>
            </a:r>
            <a:r>
              <a:rPr lang="en-US" sz="2800" b="1" dirty="0" smtClean="0">
                <a:solidFill>
                  <a:srgbClr val="FFFF00"/>
                </a:solidFill>
                <a:latin typeface="+mn-lt"/>
              </a:rPr>
              <a:t>Mod</a:t>
            </a:r>
            <a:r>
              <a:rPr lang="en-US" sz="2800" b="1" dirty="0" smtClean="0">
                <a:solidFill>
                  <a:srgbClr val="4BACC6"/>
                </a:solidFill>
                <a:latin typeface="+mn-lt"/>
              </a:rPr>
              <a:t>) </a:t>
            </a:r>
            <a:r>
              <a:rPr lang="en-US" sz="2800" b="1" dirty="0" smtClean="0">
                <a:solidFill>
                  <a:schemeClr val="bg1"/>
                </a:solidFill>
                <a:latin typeface="+mn-lt"/>
              </a:rPr>
              <a:t>be established?</a:t>
            </a:r>
          </a:p>
          <a:p>
            <a:pPr marL="0" indent="0">
              <a:buNone/>
            </a:pPr>
            <a:endParaRPr lang="en-US" sz="2800" b="1" dirty="0" smtClean="0">
              <a:solidFill>
                <a:srgbClr val="FF6600"/>
              </a:solidFill>
            </a:endParaRPr>
          </a:p>
          <a:p>
            <a:pPr marL="0" indent="0">
              <a:buNone/>
            </a:pPr>
            <a:r>
              <a:rPr lang="en-US" sz="2800" b="1" dirty="0" smtClean="0">
                <a:solidFill>
                  <a:schemeClr val="tx2">
                    <a:lumMod val="40000"/>
                    <a:lumOff val="60000"/>
                  </a:schemeClr>
                </a:solidFill>
                <a:latin typeface="+mn-lt"/>
              </a:rPr>
              <a:t>*Next class – beginning of Part B: “</a:t>
            </a:r>
            <a:r>
              <a:rPr lang="en-US" sz="2800" b="1" dirty="0" smtClean="0">
                <a:solidFill>
                  <a:srgbClr val="FF0000"/>
                </a:solidFill>
                <a:latin typeface="+mn-lt"/>
              </a:rPr>
              <a:t>Connecting</a:t>
            </a:r>
            <a:r>
              <a:rPr lang="en-US" sz="2800" b="1" dirty="0" smtClean="0">
                <a:solidFill>
                  <a:schemeClr val="tx2">
                    <a:lumMod val="40000"/>
                    <a:lumOff val="60000"/>
                  </a:schemeClr>
                </a:solidFill>
                <a:latin typeface="+mn-lt"/>
              </a:rPr>
              <a:t>” </a:t>
            </a:r>
          </a:p>
          <a:p>
            <a:endParaRPr lang="en-US" dirty="0"/>
          </a:p>
        </p:txBody>
      </p:sp>
      <p:pic>
        <p:nvPicPr>
          <p:cNvPr id="6" name="Content Placeholder 3" descr="Kardanischer-Kompass.jpg"/>
          <p:cNvPicPr>
            <a:picLocks noChangeAspect="1"/>
          </p:cNvPicPr>
          <p:nvPr/>
        </p:nvPicPr>
        <p:blipFill rotWithShape="1">
          <a:blip r:embed="rId2" cstate="screen">
            <a:extLst>
              <a:ext uri="{28A0092B-C50C-407E-A947-70E740481C1C}">
                <a14:useLocalDpi xmlns:a14="http://schemas.microsoft.com/office/drawing/2010/main"/>
              </a:ext>
            </a:extLst>
          </a:blip>
          <a:srcRect l="-272" r="-103"/>
          <a:stretch/>
        </p:blipFill>
        <p:spPr>
          <a:xfrm>
            <a:off x="5748771" y="47805"/>
            <a:ext cx="2095399" cy="1812783"/>
          </a:xfrm>
          <a:prstGeom prst="rect">
            <a:avLst/>
          </a:prstGeom>
        </p:spPr>
      </p:pic>
    </p:spTree>
    <p:extLst>
      <p:ext uri="{BB962C8B-B14F-4D97-AF65-F5344CB8AC3E}">
        <p14:creationId xmlns:p14="http://schemas.microsoft.com/office/powerpoint/2010/main" val="9447613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342593"/>
          </a:xfrm>
        </p:spPr>
        <p:txBody>
          <a:bodyPr>
            <a:normAutofit fontScale="90000"/>
          </a:bodyPr>
          <a:lstStyle/>
          <a:p>
            <a:r>
              <a:rPr lang="en-US" b="1" dirty="0" smtClean="0">
                <a:solidFill>
                  <a:srgbClr val="FFFF00"/>
                </a:solidFill>
              </a:rPr>
              <a:t/>
            </a:r>
            <a:br>
              <a:rPr lang="en-US" b="1" dirty="0" smtClean="0">
                <a:solidFill>
                  <a:srgbClr val="FFFF00"/>
                </a:solidFill>
              </a:rPr>
            </a:br>
            <a:r>
              <a:rPr lang="en-US" sz="4400" b="1" dirty="0" smtClean="0">
                <a:solidFill>
                  <a:srgbClr val="FFFF00"/>
                </a:solidFill>
                <a:latin typeface="+mn-lt"/>
              </a:rPr>
              <a:t>Legal </a:t>
            </a:r>
            <a:r>
              <a:rPr lang="en-US" sz="4400" b="1" dirty="0">
                <a:solidFill>
                  <a:srgbClr val="FFFF00"/>
                </a:solidFill>
                <a:latin typeface="+mn-lt"/>
              </a:rPr>
              <a:t>concepts to consider in a post-</a:t>
            </a:r>
            <a:r>
              <a:rPr lang="en-US" sz="4400" b="1" dirty="0" err="1">
                <a:solidFill>
                  <a:srgbClr val="FFFF00"/>
                </a:solidFill>
                <a:latin typeface="+mn-lt"/>
              </a:rPr>
              <a:t>structuralist</a:t>
            </a:r>
            <a:r>
              <a:rPr lang="en-US" sz="4400" b="1" dirty="0">
                <a:solidFill>
                  <a:srgbClr val="FFFF00"/>
                </a:solidFill>
                <a:latin typeface="+mn-lt"/>
              </a:rPr>
              <a:t> context:</a:t>
            </a:r>
            <a:br>
              <a:rPr lang="en-US" sz="4400" b="1" dirty="0">
                <a:solidFill>
                  <a:srgbClr val="FFFF00"/>
                </a:solidFill>
                <a:latin typeface="+mn-lt"/>
              </a:rPr>
            </a:br>
            <a:endParaRPr lang="en-US" sz="4400" dirty="0">
              <a:latin typeface="+mn-lt"/>
            </a:endParaRPr>
          </a:p>
        </p:txBody>
      </p:sp>
      <p:sp>
        <p:nvSpPr>
          <p:cNvPr id="3" name="Content Placeholder 2"/>
          <p:cNvSpPr>
            <a:spLocks noGrp="1"/>
          </p:cNvSpPr>
          <p:nvPr>
            <p:ph sz="quarter" idx="10"/>
          </p:nvPr>
        </p:nvSpPr>
        <p:spPr>
          <a:xfrm>
            <a:off x="457200" y="1564639"/>
            <a:ext cx="8686800" cy="4454049"/>
          </a:xfrm>
        </p:spPr>
        <p:txBody>
          <a:bodyPr>
            <a:normAutofit/>
          </a:bodyPr>
          <a:lstStyle/>
          <a:p>
            <a:pPr marL="742950" indent="-742950">
              <a:lnSpc>
                <a:spcPct val="90000"/>
              </a:lnSpc>
              <a:buFont typeface="+mj-lt"/>
              <a:buAutoNum type="arabicPeriod"/>
            </a:pPr>
            <a:r>
              <a:rPr lang="en-US" sz="4400" dirty="0">
                <a:solidFill>
                  <a:schemeClr val="bg1"/>
                </a:solidFill>
                <a:cs typeface="American Typewriter"/>
              </a:rPr>
              <a:t>Copyright (e.g. mods</a:t>
            </a:r>
            <a:r>
              <a:rPr lang="en-US" sz="4400" dirty="0" smtClean="0">
                <a:solidFill>
                  <a:schemeClr val="bg1"/>
                </a:solidFill>
                <a:cs typeface="American Typewriter"/>
              </a:rPr>
              <a:t>) = </a:t>
            </a:r>
            <a:r>
              <a:rPr lang="en-US" sz="4400" dirty="0" smtClean="0">
                <a:solidFill>
                  <a:srgbClr val="FFFFFF"/>
                </a:solidFill>
                <a:cs typeface="American Typewriter"/>
              </a:rPr>
              <a:t>a</a:t>
            </a:r>
            <a:r>
              <a:rPr lang="en-US" sz="4400" b="1" dirty="0" smtClean="0">
                <a:solidFill>
                  <a:srgbClr val="3366FF"/>
                </a:solidFill>
                <a:latin typeface="American Typewriter"/>
                <a:cs typeface="American Typewriter"/>
              </a:rPr>
              <a:t> </a:t>
            </a:r>
            <a:r>
              <a:rPr lang="en-US" sz="4400" b="1" dirty="0">
                <a:solidFill>
                  <a:srgbClr val="3366FF"/>
                </a:solidFill>
                <a:latin typeface="American Typewriter"/>
                <a:cs typeface="American Typewriter"/>
              </a:rPr>
              <a:t>FREEDOM</a:t>
            </a:r>
            <a:r>
              <a:rPr lang="en-US" sz="4400" b="1" dirty="0">
                <a:solidFill>
                  <a:srgbClr val="0000FF"/>
                </a:solidFill>
                <a:latin typeface="American Typewriter"/>
                <a:cs typeface="American Typewriter"/>
              </a:rPr>
              <a:t> </a:t>
            </a:r>
            <a:r>
              <a:rPr lang="en-US" sz="4400" b="1" dirty="0">
                <a:solidFill>
                  <a:srgbClr val="800000"/>
                </a:solidFill>
                <a:latin typeface="American Typewriter"/>
                <a:cs typeface="American Typewriter"/>
              </a:rPr>
              <a:t>TO </a:t>
            </a:r>
            <a:r>
              <a:rPr lang="en-US" sz="4400" b="1" dirty="0" err="1">
                <a:solidFill>
                  <a:srgbClr val="660066"/>
                </a:solidFill>
                <a:latin typeface="American Typewriter"/>
                <a:cs typeface="American Typewriter"/>
              </a:rPr>
              <a:t>C</a:t>
            </a:r>
            <a:r>
              <a:rPr lang="en-US" sz="4400" b="1" dirty="0" err="1">
                <a:solidFill>
                  <a:srgbClr val="FFFF00"/>
                </a:solidFill>
                <a:latin typeface="American Typewriter"/>
                <a:cs typeface="American Typewriter"/>
              </a:rPr>
              <a:t>R</a:t>
            </a:r>
            <a:r>
              <a:rPr lang="en-US" sz="4400" b="1" dirty="0" err="1">
                <a:solidFill>
                  <a:schemeClr val="accent5"/>
                </a:solidFill>
                <a:latin typeface="American Typewriter"/>
                <a:cs typeface="American Typewriter"/>
              </a:rPr>
              <a:t>E</a:t>
            </a:r>
            <a:r>
              <a:rPr lang="en-US" sz="4400" b="1" dirty="0" err="1">
                <a:solidFill>
                  <a:srgbClr val="008000"/>
                </a:solidFill>
                <a:latin typeface="American Typewriter"/>
                <a:cs typeface="American Typewriter"/>
              </a:rPr>
              <a:t>A</a:t>
            </a:r>
            <a:r>
              <a:rPr lang="en-US" sz="4400" b="1" dirty="0" err="1">
                <a:solidFill>
                  <a:schemeClr val="bg2">
                    <a:lumMod val="75000"/>
                  </a:schemeClr>
                </a:solidFill>
                <a:latin typeface="American Typewriter"/>
                <a:cs typeface="American Typewriter"/>
              </a:rPr>
              <a:t>t</a:t>
            </a:r>
            <a:r>
              <a:rPr lang="en-US" sz="4400" b="1" dirty="0" err="1">
                <a:solidFill>
                  <a:srgbClr val="FF6600"/>
                </a:solidFill>
                <a:latin typeface="American Typewriter"/>
                <a:cs typeface="American Typewriter"/>
              </a:rPr>
              <a:t>E</a:t>
            </a:r>
            <a:r>
              <a:rPr lang="en-US" sz="4400" b="1" dirty="0">
                <a:latin typeface="American Typewriter"/>
                <a:cs typeface="American Typewriter"/>
              </a:rPr>
              <a:t> </a:t>
            </a:r>
            <a:r>
              <a:rPr lang="en-US" sz="4400" b="1" dirty="0">
                <a:solidFill>
                  <a:srgbClr val="4BACC6"/>
                </a:solidFill>
                <a:latin typeface="American Typewriter"/>
                <a:cs typeface="American Typewriter"/>
                <a:sym typeface="Wingdings"/>
              </a:rPr>
              <a:t>(</a:t>
            </a:r>
            <a:r>
              <a:rPr lang="en-US" sz="4400" b="1" dirty="0">
                <a:solidFill>
                  <a:schemeClr val="accent5"/>
                </a:solidFill>
                <a:latin typeface="American Typewriter"/>
                <a:cs typeface="American Typewriter"/>
              </a:rPr>
              <a:t>MOD</a:t>
            </a:r>
            <a:r>
              <a:rPr lang="en-US" sz="4400" b="1" dirty="0">
                <a:solidFill>
                  <a:schemeClr val="accent5"/>
                </a:solidFill>
                <a:latin typeface="American Typewriter"/>
                <a:cs typeface="American Typewriter"/>
                <a:sym typeface="Wingdings"/>
              </a:rPr>
              <a:t>)</a:t>
            </a:r>
            <a:endParaRPr lang="en-US" sz="4400" dirty="0">
              <a:solidFill>
                <a:srgbClr val="FFFF00"/>
              </a:solidFill>
              <a:cs typeface="American Typewriter"/>
            </a:endParaRPr>
          </a:p>
          <a:p>
            <a:pPr marL="742950" indent="-742950">
              <a:buFont typeface="+mj-lt"/>
              <a:buAutoNum type="arabicPeriod"/>
            </a:pPr>
            <a:r>
              <a:rPr lang="en-US" sz="4400" dirty="0" smtClean="0">
                <a:solidFill>
                  <a:srgbClr val="7F7F7F"/>
                </a:solidFill>
                <a:cs typeface="American Typewriter"/>
              </a:rPr>
              <a:t>Contracts: Consumer protections</a:t>
            </a:r>
            <a:endParaRPr lang="en-US" sz="4400" dirty="0">
              <a:solidFill>
                <a:srgbClr val="7F7F7F"/>
              </a:solidFill>
              <a:cs typeface="American Typewriter"/>
            </a:endParaRPr>
          </a:p>
          <a:p>
            <a:pPr marL="742950" indent="-742950">
              <a:buFont typeface="+mj-lt"/>
              <a:buAutoNum type="arabicPeriod"/>
            </a:pPr>
            <a:r>
              <a:rPr lang="en-US" sz="4400" dirty="0" smtClean="0">
                <a:solidFill>
                  <a:schemeClr val="tx1">
                    <a:lumMod val="50000"/>
                    <a:lumOff val="50000"/>
                  </a:schemeClr>
                </a:solidFill>
                <a:cs typeface="American Typewriter"/>
              </a:rPr>
              <a:t>Privacy : </a:t>
            </a:r>
            <a:r>
              <a:rPr lang="en-US" sz="4400" dirty="0">
                <a:solidFill>
                  <a:schemeClr val="tx1">
                    <a:lumMod val="50000"/>
                    <a:lumOff val="50000"/>
                  </a:schemeClr>
                </a:solidFill>
                <a:cs typeface="American Typewriter"/>
              </a:rPr>
              <a:t>G</a:t>
            </a:r>
            <a:r>
              <a:rPr lang="en-US" sz="4400" dirty="0" smtClean="0">
                <a:solidFill>
                  <a:schemeClr val="tx1">
                    <a:lumMod val="50000"/>
                    <a:lumOff val="50000"/>
                  </a:schemeClr>
                </a:solidFill>
                <a:cs typeface="American Typewriter"/>
              </a:rPr>
              <a:t>amer </a:t>
            </a:r>
            <a:r>
              <a:rPr lang="en-US" sz="4400" dirty="0">
                <a:solidFill>
                  <a:schemeClr val="tx1">
                    <a:lumMod val="50000"/>
                    <a:lumOff val="50000"/>
                  </a:schemeClr>
                </a:solidFill>
                <a:cs typeface="American Typewriter"/>
              </a:rPr>
              <a:t>not system </a:t>
            </a:r>
            <a:r>
              <a:rPr lang="en-US" sz="4400" dirty="0" smtClean="0">
                <a:solidFill>
                  <a:schemeClr val="tx1">
                    <a:lumMod val="50000"/>
                    <a:lumOff val="50000"/>
                  </a:schemeClr>
                </a:solidFill>
                <a:cs typeface="American Typewriter"/>
              </a:rPr>
              <a:t>dictates</a:t>
            </a:r>
            <a:endParaRPr lang="en-US" sz="4400" dirty="0">
              <a:solidFill>
                <a:schemeClr val="tx1">
                  <a:lumMod val="50000"/>
                  <a:lumOff val="50000"/>
                </a:schemeClr>
              </a:solidFill>
              <a:cs typeface="American Typewriter"/>
            </a:endParaRPr>
          </a:p>
          <a:p>
            <a:pPr marL="0" indent="0">
              <a:buNone/>
            </a:pPr>
            <a:endParaRPr lang="en-US" dirty="0"/>
          </a:p>
        </p:txBody>
      </p:sp>
    </p:spTree>
    <p:extLst>
      <p:ext uri="{BB962C8B-B14F-4D97-AF65-F5344CB8AC3E}">
        <p14:creationId xmlns:p14="http://schemas.microsoft.com/office/powerpoint/2010/main" val="7270708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45720" y="58716"/>
            <a:ext cx="8998280" cy="1942803"/>
          </a:xfrm>
        </p:spPr>
        <p:txBody>
          <a:bodyPr>
            <a:noAutofit/>
          </a:bodyPr>
          <a:lstStyle/>
          <a:p>
            <a:r>
              <a:rPr lang="en-US" b="1" dirty="0" smtClean="0">
                <a:latin typeface="+mn-lt"/>
              </a:rPr>
              <a:t> </a:t>
            </a:r>
            <a:r>
              <a:rPr lang="en-US" b="1" dirty="0">
                <a:solidFill>
                  <a:srgbClr val="FFFF00"/>
                </a:solidFill>
                <a:latin typeface="+mn-lt"/>
              </a:rPr>
              <a:t>1. </a:t>
            </a:r>
            <a:r>
              <a:rPr lang="en-US" b="1" dirty="0">
                <a:solidFill>
                  <a:srgbClr val="FFFF00"/>
                </a:solidFill>
                <a:latin typeface="+mn-lt"/>
                <a:cs typeface="American Typewriter"/>
              </a:rPr>
              <a:t>Copyright (e.g.</a:t>
            </a:r>
            <a:r>
              <a:rPr lang="en-US" b="1" dirty="0">
                <a:solidFill>
                  <a:schemeClr val="bg1"/>
                </a:solidFill>
                <a:latin typeface="+mn-lt"/>
                <a:cs typeface="American Typewriter"/>
              </a:rPr>
              <a:t> mods</a:t>
            </a:r>
            <a:r>
              <a:rPr lang="en-US" b="1" dirty="0" smtClean="0">
                <a:solidFill>
                  <a:srgbClr val="FFFF00"/>
                </a:solidFill>
                <a:latin typeface="+mn-lt"/>
                <a:cs typeface="American Typewriter"/>
              </a:rPr>
              <a:t>):</a:t>
            </a:r>
            <a:r>
              <a:rPr lang="en-US" b="1" dirty="0" smtClean="0">
                <a:latin typeface="+mn-lt"/>
              </a:rPr>
              <a:t> </a:t>
            </a:r>
            <a:br>
              <a:rPr lang="en-US" b="1" dirty="0" smtClean="0">
                <a:latin typeface="+mn-lt"/>
              </a:rPr>
            </a:br>
            <a:r>
              <a:rPr lang="en-US" b="1" dirty="0" smtClean="0">
                <a:solidFill>
                  <a:srgbClr val="FFFFFF"/>
                </a:solidFill>
                <a:latin typeface="+mn-lt"/>
                <a:cs typeface="American Typewriter"/>
              </a:rPr>
              <a:t>Think about </a:t>
            </a:r>
            <a:r>
              <a:rPr lang="en-US" b="1" dirty="0" smtClean="0">
                <a:solidFill>
                  <a:srgbClr val="CCFFCC"/>
                </a:solidFill>
                <a:latin typeface="+mn-lt"/>
                <a:cs typeface="American Typewriter"/>
              </a:rPr>
              <a:t>Tattoos as post- </a:t>
            </a:r>
            <a:r>
              <a:rPr lang="en-US" b="1" dirty="0" err="1" smtClean="0">
                <a:solidFill>
                  <a:srgbClr val="CCFFCC"/>
                </a:solidFill>
                <a:latin typeface="+mn-lt"/>
                <a:cs typeface="American Typewriter"/>
              </a:rPr>
              <a:t>structuralist</a:t>
            </a:r>
            <a:r>
              <a:rPr lang="en-US" b="1" dirty="0" smtClean="0">
                <a:solidFill>
                  <a:srgbClr val="FFFFFF"/>
                </a:solidFill>
                <a:latin typeface="+mn-lt"/>
                <a:cs typeface="American Typewriter"/>
              </a:rPr>
              <a:t>: </a:t>
            </a:r>
            <a:r>
              <a:rPr lang="en-US" b="1" dirty="0" smtClean="0">
                <a:solidFill>
                  <a:schemeClr val="bg1"/>
                </a:solidFill>
                <a:latin typeface="+mn-lt"/>
                <a:cs typeface="American Typewriter"/>
              </a:rPr>
              <a:t>Less of a problem? </a:t>
            </a:r>
            <a:endParaRPr lang="en-US" b="1" dirty="0">
              <a:solidFill>
                <a:schemeClr val="bg1"/>
              </a:solidFill>
              <a:latin typeface="+mn-lt"/>
              <a:cs typeface="American Typewriter"/>
            </a:endParaRPr>
          </a:p>
        </p:txBody>
      </p:sp>
      <p:sp>
        <p:nvSpPr>
          <p:cNvPr id="5" name="Content Placeholder 4"/>
          <p:cNvSpPr>
            <a:spLocks noGrp="1"/>
          </p:cNvSpPr>
          <p:nvPr>
            <p:ph sz="half" idx="1"/>
          </p:nvPr>
        </p:nvSpPr>
        <p:spPr>
          <a:xfrm>
            <a:off x="145720" y="2357310"/>
            <a:ext cx="6448120" cy="4134930"/>
          </a:xfrm>
        </p:spPr>
        <p:txBody>
          <a:bodyPr>
            <a:normAutofit fontScale="85000" lnSpcReduction="20000"/>
          </a:bodyPr>
          <a:lstStyle/>
          <a:p>
            <a:pPr marL="0" indent="0">
              <a:lnSpc>
                <a:spcPct val="100000"/>
              </a:lnSpc>
              <a:buNone/>
            </a:pPr>
            <a:r>
              <a:rPr lang="en-US" sz="3800" i="1" dirty="0">
                <a:solidFill>
                  <a:srgbClr val="FFFF00"/>
                </a:solidFill>
                <a:latin typeface="+mn-lt"/>
              </a:rPr>
              <a:t>Escobedo v. THQ, </a:t>
            </a:r>
            <a:r>
              <a:rPr lang="en-US" sz="3800" i="1" dirty="0" smtClean="0">
                <a:solidFill>
                  <a:srgbClr val="FFFF00"/>
                </a:solidFill>
                <a:latin typeface="+mn-lt"/>
              </a:rPr>
              <a:t>Inc.</a:t>
            </a:r>
            <a:r>
              <a:rPr lang="en-US" sz="3800" dirty="0" smtClean="0">
                <a:solidFill>
                  <a:srgbClr val="FFFFFF"/>
                </a:solidFill>
                <a:latin typeface="+mn-lt"/>
              </a:rPr>
              <a:t>: </a:t>
            </a:r>
          </a:p>
          <a:p>
            <a:pPr marL="0" indent="0">
              <a:lnSpc>
                <a:spcPct val="100000"/>
              </a:lnSpc>
              <a:buNone/>
            </a:pPr>
            <a:r>
              <a:rPr lang="en-US" sz="3800" dirty="0" smtClean="0">
                <a:solidFill>
                  <a:srgbClr val="FF0000"/>
                </a:solidFill>
                <a:latin typeface="+mn-lt"/>
                <a:cs typeface="American Typewriter"/>
              </a:rPr>
              <a:t>Tattoo artist sues THQ</a:t>
            </a:r>
            <a:r>
              <a:rPr lang="en-US" sz="3800" dirty="0" smtClean="0">
                <a:solidFill>
                  <a:srgbClr val="FFFFFF"/>
                </a:solidFill>
                <a:latin typeface="+mn-lt"/>
                <a:cs typeface="American Typewriter"/>
              </a:rPr>
              <a:t>, makers of UFC video game for copyright infringement. Artist claims to </a:t>
            </a:r>
            <a:r>
              <a:rPr lang="en-US" sz="3800" dirty="0" smtClean="0">
                <a:solidFill>
                  <a:srgbClr val="FF6600"/>
                </a:solidFill>
                <a:latin typeface="+mn-lt"/>
                <a:cs typeface="American Typewriter"/>
              </a:rPr>
              <a:t>have tattooed an originally created lion on Carlos Condit’s</a:t>
            </a:r>
            <a:r>
              <a:rPr lang="en-US" sz="3800" dirty="0" smtClean="0">
                <a:latin typeface="+mn-lt"/>
                <a:cs typeface="American Typewriter"/>
              </a:rPr>
              <a:t> </a:t>
            </a:r>
            <a:r>
              <a:rPr lang="en-US" sz="3800" dirty="0" smtClean="0">
                <a:solidFill>
                  <a:schemeClr val="bg1"/>
                </a:solidFill>
                <a:latin typeface="+mn-lt"/>
                <a:cs typeface="American Typewriter"/>
              </a:rPr>
              <a:t>body. Escobedo and Condit had no written agreement. </a:t>
            </a:r>
          </a:p>
          <a:p>
            <a:pPr marL="0" indent="0">
              <a:buNone/>
            </a:pPr>
            <a:endParaRPr lang="en-US" sz="2800" b="1" dirty="0" smtClean="0">
              <a:solidFill>
                <a:srgbClr val="000000"/>
              </a:solidFill>
              <a:latin typeface="American Typewriter"/>
              <a:cs typeface="American Typewriter"/>
            </a:endParaRPr>
          </a:p>
          <a:p>
            <a:pPr marL="0" indent="0">
              <a:buNone/>
            </a:pPr>
            <a:r>
              <a:rPr lang="en-US" dirty="0" smtClean="0"/>
              <a:t>  </a:t>
            </a:r>
            <a:endParaRPr lang="en-US" dirty="0"/>
          </a:p>
        </p:txBody>
      </p:sp>
      <p:pic>
        <p:nvPicPr>
          <p:cNvPr id="8" name="Content Placeholder 4"/>
          <p:cNvPicPr>
            <a:picLocks noGrp="1" noChangeAspect="1"/>
          </p:cNvPicPr>
          <p:nvPr>
            <p:ph sz="half" idx="1"/>
          </p:nvPr>
        </p:nvPicPr>
        <p:blipFill rotWithShape="1">
          <a:blip r:embed="rId2" cstate="screen">
            <a:extLst>
              <a:ext uri="{28A0092B-C50C-407E-A947-70E740481C1C}">
                <a14:useLocalDpi xmlns:a14="http://schemas.microsoft.com/office/drawing/2010/main"/>
              </a:ext>
            </a:extLst>
          </a:blip>
          <a:srcRect r="-799"/>
          <a:stretch/>
        </p:blipFill>
        <p:spPr>
          <a:xfrm>
            <a:off x="8036560" y="2206933"/>
            <a:ext cx="965361" cy="1349067"/>
          </a:xfrm>
        </p:spPr>
      </p:pic>
      <p:pic>
        <p:nvPicPr>
          <p:cNvPr id="9" name="Content Placeholder 8" descr="240px-UFC_Undisputed_2010_cover.jpg"/>
          <p:cNvPicPr>
            <a:picLocks noGrp="1" noChangeAspect="1"/>
          </p:cNvPicPr>
          <p:nvPr>
            <p:ph sz="quarter" idx="4294967295"/>
          </p:nvPr>
        </p:nvPicPr>
        <p:blipFill rotWithShape="1">
          <a:blip r:embed="rId3" cstate="screen">
            <a:extLst>
              <a:ext uri="{28A0092B-C50C-407E-A947-70E740481C1C}">
                <a14:useLocalDpi xmlns:a14="http://schemas.microsoft.com/office/drawing/2010/main"/>
              </a:ext>
            </a:extLst>
          </a:blip>
          <a:srcRect l="-597"/>
          <a:stretch/>
        </p:blipFill>
        <p:spPr>
          <a:xfrm>
            <a:off x="7122159" y="3677822"/>
            <a:ext cx="1879761" cy="2365676"/>
          </a:xfrm>
          <a:prstGeom prst="rect">
            <a:avLst/>
          </a:prstGeom>
        </p:spPr>
      </p:pic>
    </p:spTree>
    <p:extLst>
      <p:ext uri="{BB962C8B-B14F-4D97-AF65-F5344CB8AC3E}">
        <p14:creationId xmlns:p14="http://schemas.microsoft.com/office/powerpoint/2010/main" val="69790855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45325" y="-1"/>
            <a:ext cx="8229600" cy="2766951"/>
          </a:xfrm>
        </p:spPr>
        <p:txBody>
          <a:bodyPr/>
          <a:lstStyle/>
          <a:p>
            <a:r>
              <a:rPr lang="en-US" b="1" dirty="0" smtClean="0">
                <a:solidFill>
                  <a:srgbClr val="FFFF00"/>
                </a:solidFill>
              </a:rPr>
              <a:t>LeBron</a:t>
            </a:r>
            <a:r>
              <a:rPr lang="mr-IN" b="1" dirty="0" smtClean="0">
                <a:solidFill>
                  <a:srgbClr val="FF0000"/>
                </a:solidFill>
              </a:rPr>
              <a:t>…</a:t>
            </a:r>
            <a:endParaRPr lang="en-US" b="1" dirty="0">
              <a:solidFill>
                <a:srgbClr val="FF0000"/>
              </a:solidFill>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99024" y="77849"/>
            <a:ext cx="4954857" cy="5859813"/>
          </a:xfrm>
          <a:prstGeom prst="rect">
            <a:avLst/>
          </a:prstGeom>
        </p:spPr>
      </p:pic>
    </p:spTree>
    <p:extLst>
      <p:ext uri="{BB962C8B-B14F-4D97-AF65-F5344CB8AC3E}">
        <p14:creationId xmlns:p14="http://schemas.microsoft.com/office/powerpoint/2010/main" val="8049377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0" cy="1151906"/>
          </a:xfrm>
        </p:spPr>
        <p:txBody>
          <a:bodyPr>
            <a:noAutofit/>
          </a:bodyPr>
          <a:lstStyle/>
          <a:p>
            <a:pPr algn="ctr"/>
            <a:r>
              <a:rPr lang="en-US" sz="4400" b="1" cap="small" dirty="0" smtClean="0">
                <a:solidFill>
                  <a:srgbClr val="FFFF00"/>
                </a:solidFill>
                <a:latin typeface="+mn-lt"/>
              </a:rPr>
              <a:t/>
            </a:r>
            <a:br>
              <a:rPr lang="en-US" sz="4400" b="1" cap="small" dirty="0" smtClean="0">
                <a:solidFill>
                  <a:srgbClr val="FFFF00"/>
                </a:solidFill>
                <a:latin typeface="+mn-lt"/>
              </a:rPr>
            </a:br>
            <a:r>
              <a:rPr lang="en-US" sz="4400" b="1" cap="small" dirty="0" smtClean="0">
                <a:solidFill>
                  <a:schemeClr val="bg1"/>
                </a:solidFill>
                <a:latin typeface="+mn-lt"/>
              </a:rPr>
              <a:t>Footnote: </a:t>
            </a:r>
            <a:r>
              <a:rPr lang="en-US" sz="4400" b="1" cap="small" dirty="0" smtClean="0">
                <a:solidFill>
                  <a:srgbClr val="FFFF00"/>
                </a:solidFill>
                <a:latin typeface="+mn-lt"/>
              </a:rPr>
              <a:t>Moral Rights as </a:t>
            </a:r>
            <a:r>
              <a:rPr lang="en-US" sz="4400" b="1" cap="small" dirty="0" smtClean="0">
                <a:solidFill>
                  <a:srgbClr val="FF0000"/>
                </a:solidFill>
                <a:latin typeface="+mn-lt"/>
              </a:rPr>
              <a:t>Poststructuralist</a:t>
            </a:r>
            <a:r>
              <a:rPr lang="en-US" sz="4400" b="1" dirty="0">
                <a:solidFill>
                  <a:srgbClr val="FFFF00"/>
                </a:solidFill>
                <a:latin typeface="+mn-lt"/>
              </a:rPr>
              <a:t/>
            </a:r>
            <a:br>
              <a:rPr lang="en-US" sz="4400" b="1" dirty="0">
                <a:solidFill>
                  <a:srgbClr val="FFFF00"/>
                </a:solidFill>
                <a:latin typeface="+mn-lt"/>
              </a:rPr>
            </a:br>
            <a:endParaRPr lang="en-US" sz="4400" b="1" dirty="0">
              <a:latin typeface="+mn-lt"/>
            </a:endParaRPr>
          </a:p>
        </p:txBody>
      </p:sp>
      <p:sp>
        <p:nvSpPr>
          <p:cNvPr id="3" name="Content Placeholder 2"/>
          <p:cNvSpPr>
            <a:spLocks noGrp="1"/>
          </p:cNvSpPr>
          <p:nvPr>
            <p:ph sz="quarter" idx="10"/>
          </p:nvPr>
        </p:nvSpPr>
        <p:spPr>
          <a:xfrm>
            <a:off x="261457" y="1151906"/>
            <a:ext cx="5527953" cy="5010490"/>
          </a:xfrm>
        </p:spPr>
        <p:txBody>
          <a:bodyPr>
            <a:normAutofit fontScale="85000" lnSpcReduction="20000"/>
          </a:bodyPr>
          <a:lstStyle/>
          <a:p>
            <a:pPr marL="0" indent="0" fontAlgn="base">
              <a:lnSpc>
                <a:spcPct val="110000"/>
              </a:lnSpc>
              <a:spcAft>
                <a:spcPct val="0"/>
              </a:spcAft>
              <a:buNone/>
            </a:pPr>
            <a:r>
              <a:rPr lang="en-CA" sz="2800" dirty="0">
                <a:solidFill>
                  <a:srgbClr val="FFFFFF"/>
                </a:solidFill>
                <a:latin typeface="Arial" charset="0"/>
                <a:ea typeface="ＭＳ Ｐゴシック" charset="0"/>
                <a:cs typeface="ＭＳ Ｐゴシック" charset="0"/>
              </a:rPr>
              <a:t>14.1 (1) The author of a work has…</a:t>
            </a:r>
            <a:r>
              <a:rPr lang="en-CA" sz="2800" dirty="0">
                <a:solidFill>
                  <a:srgbClr val="FFFF00"/>
                </a:solidFill>
                <a:latin typeface="Arial" charset="0"/>
                <a:ea typeface="ＭＳ Ｐゴシック" charset="0"/>
                <a:cs typeface="ＭＳ Ｐゴシック" charset="0"/>
              </a:rPr>
              <a:t>the right to the integrity of the work</a:t>
            </a:r>
            <a:r>
              <a:rPr lang="en-CA" sz="2800" dirty="0">
                <a:latin typeface="Arial" charset="0"/>
                <a:ea typeface="ＭＳ Ｐゴシック" charset="0"/>
                <a:cs typeface="ＭＳ Ｐゴシック" charset="0"/>
              </a:rPr>
              <a:t> </a:t>
            </a:r>
            <a:r>
              <a:rPr lang="en-CA" sz="2800" dirty="0">
                <a:solidFill>
                  <a:srgbClr val="FFFFFF"/>
                </a:solidFill>
                <a:latin typeface="Arial" charset="0"/>
                <a:ea typeface="ＭＳ Ｐゴシック" charset="0"/>
                <a:cs typeface="ＭＳ Ｐゴシック" charset="0"/>
              </a:rPr>
              <a:t>and, in connection with an act mentioned in section 3</a:t>
            </a:r>
            <a:r>
              <a:rPr lang="en-CA" sz="2800" dirty="0">
                <a:solidFill>
                  <a:srgbClr val="FFFF00"/>
                </a:solidFill>
                <a:latin typeface="Arial" charset="0"/>
                <a:ea typeface="ＭＳ Ｐゴシック" charset="0"/>
                <a:cs typeface="ＭＳ Ｐゴシック" charset="0"/>
              </a:rPr>
              <a:t>, the right, where reasonable in the circumstances, to be associated with the work</a:t>
            </a:r>
            <a:r>
              <a:rPr lang="en-CA" sz="2800" dirty="0">
                <a:solidFill>
                  <a:srgbClr val="FFFFFF"/>
                </a:solidFill>
                <a:latin typeface="Arial" charset="0"/>
                <a:ea typeface="ＭＳ Ｐゴシック" charset="0"/>
                <a:cs typeface="ＭＳ Ｐゴシック" charset="0"/>
              </a:rPr>
              <a:t> as its author by name or under a pseudonym and </a:t>
            </a:r>
            <a:r>
              <a:rPr lang="en-CA" sz="2800" dirty="0">
                <a:solidFill>
                  <a:srgbClr val="FFFF00"/>
                </a:solidFill>
                <a:latin typeface="Arial" charset="0"/>
                <a:ea typeface="ＭＳ Ｐゴシック" charset="0"/>
                <a:cs typeface="ＭＳ Ｐゴシック" charset="0"/>
              </a:rPr>
              <a:t>the right to remain anonymous</a:t>
            </a:r>
            <a:r>
              <a:rPr lang="en-CA" sz="2800" dirty="0">
                <a:solidFill>
                  <a:srgbClr val="FFFFFF"/>
                </a:solidFill>
                <a:latin typeface="Arial" charset="0"/>
                <a:ea typeface="ＭＳ Ｐゴシック" charset="0"/>
                <a:cs typeface="ＭＳ Ｐゴシック" charset="0"/>
              </a:rPr>
              <a:t>.</a:t>
            </a:r>
          </a:p>
          <a:p>
            <a:pPr marL="0" indent="0" fontAlgn="base">
              <a:lnSpc>
                <a:spcPct val="110000"/>
              </a:lnSpc>
              <a:spcAft>
                <a:spcPct val="0"/>
              </a:spcAft>
              <a:buNone/>
            </a:pPr>
            <a:r>
              <a:rPr lang="en-CA" sz="2800" dirty="0">
                <a:solidFill>
                  <a:srgbClr val="FFFFFF"/>
                </a:solidFill>
                <a:latin typeface="Arial" charset="0"/>
                <a:ea typeface="ＭＳ Ｐゴシック" charset="0"/>
                <a:cs typeface="ＭＳ Ｐゴシック" charset="0"/>
              </a:rPr>
              <a:t>(2) </a:t>
            </a:r>
            <a:r>
              <a:rPr lang="en-CA" sz="2800" dirty="0">
                <a:solidFill>
                  <a:srgbClr val="FFFF00"/>
                </a:solidFill>
                <a:latin typeface="Arial" charset="0"/>
                <a:ea typeface="ＭＳ Ｐゴシック" charset="0"/>
                <a:cs typeface="ＭＳ Ｐゴシック" charset="0"/>
              </a:rPr>
              <a:t>Moral rights may not be assigned but may be waived</a:t>
            </a:r>
            <a:r>
              <a:rPr lang="en-CA" sz="2800" dirty="0">
                <a:latin typeface="Arial" charset="0"/>
                <a:ea typeface="ＭＳ Ｐゴシック" charset="0"/>
                <a:cs typeface="ＭＳ Ｐゴシック" charset="0"/>
              </a:rPr>
              <a:t> </a:t>
            </a:r>
            <a:r>
              <a:rPr lang="en-CA" sz="2800" dirty="0">
                <a:solidFill>
                  <a:srgbClr val="FFFFFF"/>
                </a:solidFill>
                <a:latin typeface="Arial" charset="0"/>
                <a:ea typeface="ＭＳ Ｐゴシック" charset="0"/>
                <a:cs typeface="ＭＳ Ｐゴシック" charset="0"/>
              </a:rPr>
              <a:t>in whole or in part.</a:t>
            </a:r>
          </a:p>
          <a:p>
            <a:pPr marL="0" indent="0" fontAlgn="base">
              <a:lnSpc>
                <a:spcPct val="110000"/>
              </a:lnSpc>
              <a:spcAft>
                <a:spcPct val="0"/>
              </a:spcAft>
              <a:buNone/>
            </a:pPr>
            <a:r>
              <a:rPr lang="en-CA" sz="2800" dirty="0">
                <a:solidFill>
                  <a:srgbClr val="FFFFFF"/>
                </a:solidFill>
                <a:latin typeface="Arial" charset="0"/>
                <a:ea typeface="ＭＳ Ｐゴシック" charset="0"/>
                <a:cs typeface="ＭＳ Ｐゴシック" charset="0"/>
              </a:rPr>
              <a:t>(3) An assignment of copyright in a work does not by that act alone constitute a waiver of any moral rights…</a:t>
            </a: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387659" y="1715687"/>
            <a:ext cx="2569961" cy="34246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4039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3964" y="153873"/>
            <a:ext cx="8970036" cy="1016000"/>
          </a:xfrm>
        </p:spPr>
        <p:txBody>
          <a:bodyPr>
            <a:noAutofit/>
          </a:bodyPr>
          <a:lstStyle/>
          <a:p>
            <a:r>
              <a:rPr lang="en-US" sz="7200" b="1" dirty="0" smtClean="0">
                <a:solidFill>
                  <a:srgbClr val="3366FF"/>
                </a:solidFill>
                <a:latin typeface="American Typewriter"/>
                <a:cs typeface="American Typewriter"/>
              </a:rPr>
              <a:t>RIGHT</a:t>
            </a:r>
            <a:r>
              <a:rPr lang="en-US" sz="7200" b="1" dirty="0" smtClean="0">
                <a:solidFill>
                  <a:srgbClr val="0000FF"/>
                </a:solidFill>
                <a:latin typeface="American Typewriter"/>
                <a:cs typeface="American Typewriter"/>
              </a:rPr>
              <a:t> </a:t>
            </a:r>
            <a:r>
              <a:rPr lang="en-US" sz="7200" b="1" dirty="0" smtClean="0">
                <a:solidFill>
                  <a:srgbClr val="FF0000"/>
                </a:solidFill>
                <a:latin typeface="American Typewriter"/>
                <a:cs typeface="American Typewriter"/>
              </a:rPr>
              <a:t>TO</a:t>
            </a:r>
            <a:r>
              <a:rPr lang="en-US" sz="7200" b="1" dirty="0" smtClean="0">
                <a:solidFill>
                  <a:srgbClr val="800000"/>
                </a:solidFill>
                <a:latin typeface="American Typewriter"/>
                <a:cs typeface="American Typewriter"/>
              </a:rPr>
              <a:t> </a:t>
            </a:r>
            <a:r>
              <a:rPr lang="en-US" sz="7200" b="1" dirty="0" err="1" smtClean="0">
                <a:solidFill>
                  <a:schemeClr val="accent4">
                    <a:lumMod val="60000"/>
                    <a:lumOff val="40000"/>
                  </a:schemeClr>
                </a:solidFill>
                <a:latin typeface="American Typewriter"/>
                <a:cs typeface="American Typewriter"/>
              </a:rPr>
              <a:t>C</a:t>
            </a:r>
            <a:r>
              <a:rPr lang="en-US" sz="7200" b="1" dirty="0" err="1" smtClean="0">
                <a:solidFill>
                  <a:srgbClr val="FFFF00"/>
                </a:solidFill>
                <a:latin typeface="American Typewriter"/>
                <a:cs typeface="American Typewriter"/>
              </a:rPr>
              <a:t>R</a:t>
            </a:r>
            <a:r>
              <a:rPr lang="en-US" sz="7200" b="1" dirty="0" err="1" smtClean="0">
                <a:solidFill>
                  <a:schemeClr val="accent5"/>
                </a:solidFill>
                <a:latin typeface="American Typewriter"/>
                <a:cs typeface="American Typewriter"/>
              </a:rPr>
              <a:t>E</a:t>
            </a:r>
            <a:r>
              <a:rPr lang="en-US" sz="7200" b="1" dirty="0" err="1" smtClean="0">
                <a:solidFill>
                  <a:srgbClr val="008000"/>
                </a:solidFill>
                <a:latin typeface="American Typewriter"/>
                <a:cs typeface="American Typewriter"/>
              </a:rPr>
              <a:t>A</a:t>
            </a:r>
            <a:r>
              <a:rPr lang="en-US" sz="7200" b="1" dirty="0" err="1" smtClean="0">
                <a:solidFill>
                  <a:schemeClr val="bg2">
                    <a:lumMod val="75000"/>
                  </a:schemeClr>
                </a:solidFill>
                <a:latin typeface="American Typewriter"/>
                <a:cs typeface="American Typewriter"/>
              </a:rPr>
              <a:t>t</a:t>
            </a:r>
            <a:r>
              <a:rPr lang="en-US" sz="7200" b="1" dirty="0" err="1" smtClean="0">
                <a:solidFill>
                  <a:srgbClr val="FF6600"/>
                </a:solidFill>
                <a:latin typeface="American Typewriter"/>
                <a:cs typeface="American Typewriter"/>
              </a:rPr>
              <a:t>e</a:t>
            </a:r>
            <a:r>
              <a:rPr lang="en-US" sz="7200" b="1" dirty="0" smtClean="0">
                <a:latin typeface="American Typewriter"/>
                <a:cs typeface="American Typewriter"/>
              </a:rPr>
              <a:t> </a:t>
            </a:r>
            <a:endParaRPr lang="en-US" sz="7200" b="1" dirty="0">
              <a:latin typeface="+mn-lt"/>
            </a:endParaRPr>
          </a:p>
        </p:txBody>
      </p:sp>
      <p:sp>
        <p:nvSpPr>
          <p:cNvPr id="3" name="Content Placeholder 2"/>
          <p:cNvSpPr>
            <a:spLocks noGrp="1"/>
          </p:cNvSpPr>
          <p:nvPr>
            <p:ph sz="quarter" idx="10"/>
          </p:nvPr>
        </p:nvSpPr>
        <p:spPr>
          <a:xfrm>
            <a:off x="457200" y="1774294"/>
            <a:ext cx="8575040" cy="4392825"/>
          </a:xfrm>
        </p:spPr>
        <p:txBody>
          <a:bodyPr>
            <a:normAutofit/>
          </a:bodyPr>
          <a:lstStyle/>
          <a:p>
            <a:pPr marL="0" indent="0">
              <a:lnSpc>
                <a:spcPct val="90000"/>
              </a:lnSpc>
              <a:buNone/>
            </a:pPr>
            <a:r>
              <a:rPr lang="en-US" sz="4400" dirty="0" smtClean="0">
                <a:solidFill>
                  <a:srgbClr val="FFFF00"/>
                </a:solidFill>
                <a:latin typeface="+mn-lt"/>
              </a:rPr>
              <a:t>Aligns very well with post-structuralism </a:t>
            </a:r>
            <a:r>
              <a:rPr lang="en-US" sz="4400" dirty="0" smtClean="0">
                <a:solidFill>
                  <a:schemeClr val="bg1"/>
                </a:solidFill>
                <a:latin typeface="+mn-lt"/>
              </a:rPr>
              <a:t>while </a:t>
            </a:r>
            <a:r>
              <a:rPr lang="en-US" sz="4400" dirty="0" smtClean="0">
                <a:solidFill>
                  <a:srgbClr val="FF0000"/>
                </a:solidFill>
                <a:latin typeface="+mn-lt"/>
              </a:rPr>
              <a:t>copyright law by </a:t>
            </a:r>
            <a:r>
              <a:rPr lang="en-US" sz="4400" dirty="0" smtClean="0">
                <a:solidFill>
                  <a:schemeClr val="bg1"/>
                </a:solidFill>
                <a:latin typeface="+mn-lt"/>
              </a:rPr>
              <a:t>(generally) </a:t>
            </a:r>
            <a:r>
              <a:rPr lang="en-US" sz="4400" dirty="0" smtClean="0">
                <a:solidFill>
                  <a:srgbClr val="FF0000"/>
                </a:solidFill>
                <a:latin typeface="+mn-lt"/>
              </a:rPr>
              <a:t>anointing one author </a:t>
            </a:r>
            <a:r>
              <a:rPr lang="en-US" sz="4400" dirty="0" smtClean="0">
                <a:solidFill>
                  <a:schemeClr val="bg1"/>
                </a:solidFill>
                <a:latin typeface="+mn-lt"/>
              </a:rPr>
              <a:t>or limited authorship…is </a:t>
            </a:r>
            <a:r>
              <a:rPr lang="en-US" sz="4400" dirty="0" smtClean="0">
                <a:solidFill>
                  <a:srgbClr val="FFFF00"/>
                </a:solidFill>
                <a:latin typeface="+mn-lt"/>
              </a:rPr>
              <a:t>not well aligned with post- structuralism (or collaboration)</a:t>
            </a:r>
            <a:r>
              <a:rPr lang="en-US" sz="4400" dirty="0" smtClean="0">
                <a:solidFill>
                  <a:srgbClr val="FF0000"/>
                </a:solidFill>
                <a:latin typeface="+mn-lt"/>
              </a:rPr>
              <a:t>.</a:t>
            </a:r>
          </a:p>
        </p:txBody>
      </p:sp>
    </p:spTree>
    <p:extLst>
      <p:ext uri="{BB962C8B-B14F-4D97-AF65-F5344CB8AC3E}">
        <p14:creationId xmlns:p14="http://schemas.microsoft.com/office/powerpoint/2010/main" val="13977826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00424" y="537770"/>
            <a:ext cx="6090999" cy="5514135"/>
          </a:xfrm>
        </p:spPr>
        <p:txBody>
          <a:bodyPr>
            <a:normAutofit/>
          </a:bodyPr>
          <a:lstStyle/>
          <a:p>
            <a:pPr marL="0" indent="0">
              <a:buNone/>
            </a:pPr>
            <a:r>
              <a:rPr lang="en-US" sz="6600" b="1" dirty="0" smtClean="0">
                <a:solidFill>
                  <a:srgbClr val="CCFFCC"/>
                </a:solidFill>
              </a:rPr>
              <a:t>“</a:t>
            </a:r>
            <a:r>
              <a:rPr lang="en-US" sz="6600" b="1" dirty="0" smtClean="0">
                <a:solidFill>
                  <a:schemeClr val="tx2">
                    <a:lumMod val="60000"/>
                    <a:lumOff val="40000"/>
                  </a:schemeClr>
                </a:solidFill>
                <a:latin typeface="American Typewriter"/>
                <a:cs typeface="American Typewriter"/>
              </a:rPr>
              <a:t>RIGHT</a:t>
            </a:r>
            <a:r>
              <a:rPr lang="en-US" sz="6600" b="1" dirty="0">
                <a:solidFill>
                  <a:srgbClr val="0000FF"/>
                </a:solidFill>
                <a:latin typeface="American Typewriter"/>
                <a:cs typeface="American Typewriter"/>
              </a:rPr>
              <a:t> </a:t>
            </a:r>
            <a:r>
              <a:rPr lang="en-US" sz="6600" b="1" dirty="0" smtClean="0">
                <a:solidFill>
                  <a:schemeClr val="accent5">
                    <a:lumMod val="60000"/>
                    <a:lumOff val="40000"/>
                  </a:schemeClr>
                </a:solidFill>
                <a:latin typeface="American Typewriter"/>
                <a:cs typeface="American Typewriter"/>
              </a:rPr>
              <a:t>TO</a:t>
            </a:r>
            <a:r>
              <a:rPr lang="en-US" sz="6600" b="1" dirty="0" smtClean="0">
                <a:solidFill>
                  <a:srgbClr val="800000"/>
                </a:solidFill>
                <a:latin typeface="American Typewriter"/>
                <a:cs typeface="American Typewriter"/>
              </a:rPr>
              <a:t> </a:t>
            </a:r>
            <a:r>
              <a:rPr lang="en-US" sz="6600" b="1" dirty="0" smtClean="0">
                <a:solidFill>
                  <a:srgbClr val="B3A2C7"/>
                </a:solidFill>
                <a:latin typeface="American Typewriter"/>
                <a:cs typeface="American Typewriter"/>
              </a:rPr>
              <a:t>C</a:t>
            </a:r>
            <a:r>
              <a:rPr lang="en-US" sz="6600" b="1" dirty="0" smtClean="0">
                <a:solidFill>
                  <a:srgbClr val="FFFF00"/>
                </a:solidFill>
                <a:latin typeface="American Typewriter"/>
                <a:cs typeface="American Typewriter"/>
              </a:rPr>
              <a:t>R</a:t>
            </a:r>
            <a:r>
              <a:rPr lang="en-US" sz="6600" b="1" dirty="0" smtClean="0">
                <a:solidFill>
                  <a:schemeClr val="accent5"/>
                </a:solidFill>
                <a:latin typeface="American Typewriter"/>
                <a:cs typeface="American Typewriter"/>
              </a:rPr>
              <a:t>E</a:t>
            </a:r>
            <a:r>
              <a:rPr lang="en-US" sz="6600" b="1" dirty="0" smtClean="0">
                <a:solidFill>
                  <a:srgbClr val="008000"/>
                </a:solidFill>
                <a:latin typeface="American Typewriter"/>
                <a:cs typeface="American Typewriter"/>
              </a:rPr>
              <a:t>A</a:t>
            </a:r>
            <a:r>
              <a:rPr lang="en-US" sz="6600" b="1" dirty="0" smtClean="0">
                <a:solidFill>
                  <a:schemeClr val="tx2">
                    <a:lumMod val="40000"/>
                    <a:lumOff val="60000"/>
                  </a:schemeClr>
                </a:solidFill>
                <a:latin typeface="American Typewriter"/>
                <a:cs typeface="American Typewriter"/>
              </a:rPr>
              <a:t>t</a:t>
            </a:r>
            <a:r>
              <a:rPr lang="en-US" sz="6600" b="1" dirty="0" smtClean="0">
                <a:solidFill>
                  <a:srgbClr val="FF6600"/>
                </a:solidFill>
                <a:latin typeface="American Typewriter"/>
                <a:cs typeface="American Typewriter"/>
              </a:rPr>
              <a:t>E</a:t>
            </a:r>
            <a:r>
              <a:rPr lang="en-US" sz="6600" b="1" dirty="0" smtClean="0">
                <a:solidFill>
                  <a:srgbClr val="CCFFCC"/>
                </a:solidFill>
              </a:rPr>
              <a:t>”   </a:t>
            </a:r>
          </a:p>
          <a:p>
            <a:pPr marL="0" indent="0">
              <a:buNone/>
            </a:pPr>
            <a:r>
              <a:rPr lang="en-US" sz="6600" b="1" dirty="0" smtClean="0">
                <a:solidFill>
                  <a:schemeClr val="bg1">
                    <a:lumMod val="65000"/>
                  </a:schemeClr>
                </a:solidFill>
              </a:rPr>
              <a:t>Not</a:t>
            </a:r>
            <a:r>
              <a:rPr lang="is-IS" sz="6600" b="1" dirty="0" smtClean="0">
                <a:solidFill>
                  <a:schemeClr val="bg1">
                    <a:lumMod val="65000"/>
                  </a:schemeClr>
                </a:solidFill>
              </a:rPr>
              <a:t>…</a:t>
            </a:r>
            <a:r>
              <a:rPr lang="en-US" sz="6600" b="1" dirty="0">
                <a:solidFill>
                  <a:schemeClr val="bg1">
                    <a:lumMod val="65000"/>
                  </a:schemeClr>
                </a:solidFill>
              </a:rPr>
              <a:t>a</a:t>
            </a:r>
            <a:endParaRPr lang="en-US" sz="6600" b="1" dirty="0" smtClean="0">
              <a:solidFill>
                <a:schemeClr val="bg1">
                  <a:lumMod val="65000"/>
                </a:schemeClr>
              </a:solidFill>
            </a:endParaRPr>
          </a:p>
          <a:p>
            <a:pPr marL="0" indent="0">
              <a:buNone/>
            </a:pPr>
            <a:r>
              <a:rPr lang="en-US" sz="6600" b="1" dirty="0" smtClean="0">
                <a:solidFill>
                  <a:srgbClr val="FFFFFF"/>
                </a:solidFill>
                <a:latin typeface="+mn-lt"/>
              </a:rPr>
              <a:t>“</a:t>
            </a:r>
            <a:r>
              <a:rPr lang="en-US" sz="6600" b="1" dirty="0" smtClean="0">
                <a:solidFill>
                  <a:srgbClr val="FF0000"/>
                </a:solidFill>
                <a:latin typeface="+mn-lt"/>
              </a:rPr>
              <a:t>Property</a:t>
            </a:r>
            <a:r>
              <a:rPr lang="en-US" sz="6600" b="1" dirty="0" smtClean="0">
                <a:solidFill>
                  <a:schemeClr val="accent5"/>
                </a:solidFill>
                <a:latin typeface="+mn-lt"/>
              </a:rPr>
              <a:t> </a:t>
            </a:r>
            <a:r>
              <a:rPr lang="en-US" sz="6600" b="1" dirty="0" smtClean="0">
                <a:solidFill>
                  <a:srgbClr val="FF0000"/>
                </a:solidFill>
                <a:latin typeface="+mn-lt"/>
              </a:rPr>
              <a:t>Right</a:t>
            </a:r>
            <a:r>
              <a:rPr lang="en-US" sz="6600" b="1" dirty="0" smtClean="0">
                <a:solidFill>
                  <a:schemeClr val="accent5"/>
                </a:solidFill>
                <a:latin typeface="+mn-lt"/>
              </a:rPr>
              <a:t> </a:t>
            </a:r>
            <a:r>
              <a:rPr lang="en-US" sz="6600" b="1" dirty="0" smtClean="0">
                <a:solidFill>
                  <a:schemeClr val="bg1"/>
                </a:solidFill>
                <a:latin typeface="+mn-lt"/>
              </a:rPr>
              <a:t>in the </a:t>
            </a:r>
            <a:r>
              <a:rPr lang="en-US" sz="6600" b="1" dirty="0" smtClean="0">
                <a:solidFill>
                  <a:srgbClr val="FFFFFF"/>
                </a:solidFill>
                <a:latin typeface="+mn-lt"/>
              </a:rPr>
              <a:t>Creation</a:t>
            </a:r>
            <a:r>
              <a:rPr lang="en-US" sz="6600" b="1" dirty="0">
                <a:solidFill>
                  <a:srgbClr val="FFFFFF"/>
                </a:solidFill>
                <a:latin typeface="+mn-lt"/>
              </a:rPr>
              <a:t>” </a:t>
            </a:r>
            <a:endParaRPr lang="en-US" sz="6600" b="1" dirty="0" smtClean="0">
              <a:solidFill>
                <a:srgbClr val="FFFFFF"/>
              </a:solidFill>
              <a:latin typeface="+mn-lt"/>
            </a:endParaRPr>
          </a:p>
          <a:p>
            <a:pPr marL="0" indent="0">
              <a:lnSpc>
                <a:spcPct val="110000"/>
              </a:lnSpc>
              <a:buNone/>
            </a:pPr>
            <a:endParaRPr lang="en-US" sz="4400" b="1" dirty="0">
              <a:solidFill>
                <a:schemeClr val="accent5"/>
              </a:solidFill>
            </a:endParaRPr>
          </a:p>
          <a:p>
            <a:endParaRPr lang="en-US" b="1" i="1" u="sng" dirty="0"/>
          </a:p>
          <a:p>
            <a:pPr marL="0" indent="0">
              <a:buNone/>
            </a:pPr>
            <a:endParaRPr lang="en-US" b="1" i="1" u="sng" dirty="0"/>
          </a:p>
          <a:p>
            <a:endParaRPr lang="en-US" dirty="0"/>
          </a:p>
          <a:p>
            <a:endParaRPr lang="en-US" dirty="0"/>
          </a:p>
        </p:txBody>
      </p:sp>
      <p:pic>
        <p:nvPicPr>
          <p:cNvPr id="4" name="Content Placeholder 3" descr="IMG_0009.jpg"/>
          <p:cNvPicPr>
            <a:picLocks noChangeAspect="1"/>
          </p:cNvPicPr>
          <p:nvPr/>
        </p:nvPicPr>
        <p:blipFill rotWithShape="1">
          <a:blip r:embed="rId2" cstate="screen">
            <a:extLst>
              <a:ext uri="{28A0092B-C50C-407E-A947-70E740481C1C}">
                <a14:useLocalDpi xmlns:a14="http://schemas.microsoft.com/office/drawing/2010/main"/>
              </a:ext>
            </a:extLst>
          </a:blip>
          <a:srcRect l="-608" r="-853"/>
          <a:stretch/>
        </p:blipFill>
        <p:spPr>
          <a:xfrm>
            <a:off x="6491424" y="1763079"/>
            <a:ext cx="2652576" cy="3665890"/>
          </a:xfrm>
          <a:prstGeom prst="rect">
            <a:avLst/>
          </a:prstGeom>
        </p:spPr>
      </p:pic>
    </p:spTree>
    <p:extLst>
      <p:ext uri="{BB962C8B-B14F-4D97-AF65-F5344CB8AC3E}">
        <p14:creationId xmlns:p14="http://schemas.microsoft.com/office/powerpoint/2010/main" val="12099890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0" cy="887148"/>
          </a:xfrm>
        </p:spPr>
        <p:txBody>
          <a:bodyPr>
            <a:normAutofit fontScale="90000"/>
          </a:bodyPr>
          <a:lstStyle/>
          <a:p>
            <a:pPr algn="ctr"/>
            <a:r>
              <a:rPr lang="en-US" sz="4800" b="1" dirty="0" smtClean="0">
                <a:solidFill>
                  <a:srgbClr val="FFFF00"/>
                </a:solidFill>
                <a:latin typeface="+mn-lt"/>
              </a:rPr>
              <a:t>Take-</a:t>
            </a:r>
            <a:r>
              <a:rPr lang="en-US" sz="4800" b="1" dirty="0" err="1" smtClean="0">
                <a:solidFill>
                  <a:srgbClr val="FFFF00"/>
                </a:solidFill>
                <a:latin typeface="+mn-lt"/>
              </a:rPr>
              <a:t>away’s</a:t>
            </a:r>
            <a:r>
              <a:rPr lang="en-US" sz="4800" b="1" dirty="0" smtClean="0">
                <a:solidFill>
                  <a:srgbClr val="FFFF00"/>
                </a:solidFill>
                <a:latin typeface="+mn-lt"/>
              </a:rPr>
              <a:t> from last 2 classes</a:t>
            </a:r>
            <a:endParaRPr lang="en-US" sz="4800" b="1" dirty="0">
              <a:solidFill>
                <a:srgbClr val="FFFF00"/>
              </a:solidFill>
              <a:latin typeface="+mn-lt"/>
            </a:endParaRPr>
          </a:p>
        </p:txBody>
      </p:sp>
      <p:sp>
        <p:nvSpPr>
          <p:cNvPr id="3" name="Content Placeholder 2"/>
          <p:cNvSpPr>
            <a:spLocks noGrp="1"/>
          </p:cNvSpPr>
          <p:nvPr>
            <p:ph sz="quarter" idx="10"/>
          </p:nvPr>
        </p:nvSpPr>
        <p:spPr>
          <a:xfrm>
            <a:off x="278343" y="887148"/>
            <a:ext cx="8711099" cy="5970852"/>
          </a:xfrm>
        </p:spPr>
        <p:txBody>
          <a:bodyPr>
            <a:normAutofit/>
          </a:bodyPr>
          <a:lstStyle/>
          <a:p>
            <a:pPr marL="742950" indent="-742950">
              <a:lnSpc>
                <a:spcPct val="110000"/>
              </a:lnSpc>
              <a:buFont typeface="Arial"/>
              <a:buAutoNum type="arabicPeriod"/>
            </a:pPr>
            <a:r>
              <a:rPr lang="en-US" sz="3000" dirty="0" smtClean="0">
                <a:solidFill>
                  <a:srgbClr val="CCFFCC"/>
                </a:solidFill>
                <a:latin typeface="+mn-lt"/>
              </a:rPr>
              <a:t>Misogyny and colonialism </a:t>
            </a:r>
            <a:r>
              <a:rPr lang="en-US" sz="3000" dirty="0" smtClean="0">
                <a:solidFill>
                  <a:srgbClr val="FFFFFF"/>
                </a:solidFill>
                <a:latin typeface="+mn-lt"/>
              </a:rPr>
              <a:t>are </a:t>
            </a:r>
            <a:r>
              <a:rPr lang="en-US" sz="3000" dirty="0">
                <a:solidFill>
                  <a:srgbClr val="FFFFFF"/>
                </a:solidFill>
                <a:latin typeface="+mn-lt"/>
              </a:rPr>
              <a:t>not simply a product of video-games or tech culture. In fact it became </a:t>
            </a:r>
            <a:r>
              <a:rPr lang="en-US" sz="3000" dirty="0">
                <a:solidFill>
                  <a:srgbClr val="CCFFCC"/>
                </a:solidFill>
                <a:latin typeface="+mn-lt"/>
              </a:rPr>
              <a:t>baked into our understanding of copyright law through our tendency to property-</a:t>
            </a:r>
            <a:r>
              <a:rPr lang="en-US" sz="3000" dirty="0" err="1">
                <a:solidFill>
                  <a:srgbClr val="CCFFCC"/>
                </a:solidFill>
                <a:latin typeface="+mn-lt"/>
              </a:rPr>
              <a:t>ize</a:t>
            </a:r>
            <a:r>
              <a:rPr lang="en-US" sz="3000" dirty="0">
                <a:solidFill>
                  <a:srgbClr val="CCFFCC"/>
                </a:solidFill>
                <a:latin typeface="+mn-lt"/>
              </a:rPr>
              <a:t> </a:t>
            </a:r>
            <a:r>
              <a:rPr lang="en-US" sz="3000" dirty="0">
                <a:solidFill>
                  <a:srgbClr val="FFFFFF"/>
                </a:solidFill>
                <a:latin typeface="+mn-lt"/>
              </a:rPr>
              <a:t>copyright</a:t>
            </a:r>
            <a:r>
              <a:rPr lang="en-US" sz="3000" dirty="0" smtClean="0">
                <a:solidFill>
                  <a:srgbClr val="FFFFFF"/>
                </a:solidFill>
                <a:latin typeface="+mn-lt"/>
              </a:rPr>
              <a:t>.</a:t>
            </a:r>
            <a:r>
              <a:rPr lang="en-CA" sz="3000" dirty="0">
                <a:solidFill>
                  <a:srgbClr val="FFFFFF"/>
                </a:solidFill>
                <a:latin typeface="+mn-lt"/>
              </a:rPr>
              <a:t> </a:t>
            </a:r>
            <a:r>
              <a:rPr lang="en-US" sz="3000" dirty="0">
                <a:solidFill>
                  <a:srgbClr val="CCFFCC"/>
                </a:solidFill>
                <a:latin typeface="+mn-lt"/>
              </a:rPr>
              <a:t>Until we embrace collaborative digital work</a:t>
            </a:r>
            <a:r>
              <a:rPr lang="en-US" sz="3000" dirty="0">
                <a:solidFill>
                  <a:schemeClr val="bg1"/>
                </a:solidFill>
                <a:latin typeface="+mn-lt"/>
              </a:rPr>
              <a:t>, biases toward property-</a:t>
            </a:r>
            <a:r>
              <a:rPr lang="en-US" sz="3000" dirty="0" err="1">
                <a:solidFill>
                  <a:schemeClr val="bg1"/>
                </a:solidFill>
                <a:latin typeface="+mn-lt"/>
              </a:rPr>
              <a:t>ization</a:t>
            </a:r>
            <a:r>
              <a:rPr lang="en-US" sz="3000" dirty="0">
                <a:solidFill>
                  <a:schemeClr val="bg1"/>
                </a:solidFill>
                <a:latin typeface="+mn-lt"/>
              </a:rPr>
              <a:t> </a:t>
            </a:r>
            <a:r>
              <a:rPr lang="en-US" sz="3000" dirty="0" smtClean="0">
                <a:solidFill>
                  <a:schemeClr val="bg1"/>
                </a:solidFill>
                <a:latin typeface="+mn-lt"/>
              </a:rPr>
              <a:t>(and </a:t>
            </a:r>
            <a:r>
              <a:rPr lang="en-US" sz="3000" dirty="0">
                <a:solidFill>
                  <a:schemeClr val="bg1"/>
                </a:solidFill>
                <a:latin typeface="+mn-lt"/>
              </a:rPr>
              <a:t>the romantic sole author/genius </a:t>
            </a:r>
            <a:r>
              <a:rPr lang="en-US" sz="3000" dirty="0" smtClean="0">
                <a:solidFill>
                  <a:schemeClr val="bg1"/>
                </a:solidFill>
                <a:latin typeface="+mn-lt"/>
              </a:rPr>
              <a:t>myth) </a:t>
            </a:r>
            <a:r>
              <a:rPr lang="en-US" sz="3000" dirty="0">
                <a:solidFill>
                  <a:schemeClr val="bg1"/>
                </a:solidFill>
                <a:latin typeface="+mn-lt"/>
              </a:rPr>
              <a:t>will </a:t>
            </a:r>
            <a:r>
              <a:rPr lang="en-US" sz="3000" dirty="0">
                <a:solidFill>
                  <a:srgbClr val="CCFFCC"/>
                </a:solidFill>
                <a:latin typeface="+mn-lt"/>
              </a:rPr>
              <a:t>tend to exclude principles of equality from the fruits of creative processes</a:t>
            </a:r>
            <a:r>
              <a:rPr lang="en-US" sz="3000" dirty="0" smtClean="0">
                <a:solidFill>
                  <a:schemeClr val="bg1"/>
                </a:solidFill>
                <a:latin typeface="+mn-lt"/>
              </a:rPr>
              <a:t>.</a:t>
            </a:r>
            <a:endParaRPr lang="en-CA" sz="3000" dirty="0" smtClean="0">
              <a:solidFill>
                <a:srgbClr val="FFFFFF"/>
              </a:solidFill>
              <a:latin typeface="+mn-lt"/>
            </a:endParaRPr>
          </a:p>
          <a:p>
            <a:pPr marL="0" lvl="0" indent="0">
              <a:buNone/>
            </a:pPr>
            <a:r>
              <a:rPr lang="en-US" dirty="0"/>
              <a:t> </a:t>
            </a:r>
            <a:endParaRPr lang="en-CA" dirty="0"/>
          </a:p>
        </p:txBody>
      </p:sp>
    </p:spTree>
    <p:extLst>
      <p:ext uri="{BB962C8B-B14F-4D97-AF65-F5344CB8AC3E}">
        <p14:creationId xmlns:p14="http://schemas.microsoft.com/office/powerpoint/2010/main" val="17636292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382691"/>
            <a:ext cx="8554152" cy="5583812"/>
          </a:xfrm>
        </p:spPr>
        <p:txBody>
          <a:bodyPr>
            <a:normAutofit fontScale="92500"/>
          </a:bodyPr>
          <a:lstStyle/>
          <a:p>
            <a:pPr marL="0" lvl="0" indent="0">
              <a:lnSpc>
                <a:spcPct val="90000"/>
              </a:lnSpc>
              <a:buNone/>
            </a:pPr>
            <a:r>
              <a:rPr lang="en-US" sz="3200" dirty="0">
                <a:solidFill>
                  <a:srgbClr val="FFFFFF"/>
                </a:solidFill>
                <a:latin typeface="+mn-lt"/>
              </a:rPr>
              <a:t>2. </a:t>
            </a:r>
            <a:r>
              <a:rPr lang="en-US" sz="3200" dirty="0">
                <a:solidFill>
                  <a:srgbClr val="CCFFCC"/>
                </a:solidFill>
                <a:latin typeface="+mn-lt"/>
              </a:rPr>
              <a:t>Copyright can more usefully be understood as the culmination of a process of moving away from Crown control over artistic works to finally allowing authors the full control to publish their own works</a:t>
            </a:r>
            <a:r>
              <a:rPr lang="en-US" sz="3200" dirty="0">
                <a:solidFill>
                  <a:srgbClr val="FFFFFF"/>
                </a:solidFill>
                <a:latin typeface="+mn-lt"/>
              </a:rPr>
              <a:t>. This was finally achieved by the Statute of Anne (otherwise known as the first Copyright Act) in 1708. </a:t>
            </a:r>
            <a:r>
              <a:rPr lang="en-US" sz="3200" dirty="0">
                <a:solidFill>
                  <a:srgbClr val="CCFFCC"/>
                </a:solidFill>
                <a:latin typeface="+mn-lt"/>
              </a:rPr>
              <a:t>However not a great deal of conceptual progress beyond </a:t>
            </a:r>
            <a:r>
              <a:rPr lang="en-US" sz="3200" dirty="0">
                <a:solidFill>
                  <a:srgbClr val="FFFFFF"/>
                </a:solidFill>
                <a:latin typeface="+mn-lt"/>
              </a:rPr>
              <a:t>the introduction of concepts of fair use have been made since then. For example </a:t>
            </a:r>
            <a:r>
              <a:rPr lang="en-US" sz="3200" dirty="0">
                <a:solidFill>
                  <a:srgbClr val="CCFFCC"/>
                </a:solidFill>
                <a:latin typeface="+mn-lt"/>
              </a:rPr>
              <a:t>there still is no clear “Right to Create” </a:t>
            </a:r>
            <a:r>
              <a:rPr lang="en-US" sz="3200" dirty="0">
                <a:solidFill>
                  <a:srgbClr val="FFFFFF"/>
                </a:solidFill>
                <a:latin typeface="+mn-lt"/>
              </a:rPr>
              <a:t>protecting and empowering creative processes as opposed to the wide-ranging affordances made for the products that result.  </a:t>
            </a:r>
            <a:endParaRPr lang="en-CA" sz="3200" dirty="0">
              <a:solidFill>
                <a:srgbClr val="FFFFFF"/>
              </a:solidFill>
              <a:latin typeface="+mn-lt"/>
            </a:endParaRPr>
          </a:p>
          <a:p>
            <a:pPr marL="0" indent="0">
              <a:buNone/>
            </a:pPr>
            <a:endParaRPr lang="en-US" dirty="0"/>
          </a:p>
        </p:txBody>
      </p:sp>
    </p:spTree>
    <p:extLst>
      <p:ext uri="{BB962C8B-B14F-4D97-AF65-F5344CB8AC3E}">
        <p14:creationId xmlns:p14="http://schemas.microsoft.com/office/powerpoint/2010/main" val="174734078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467923"/>
            <a:ext cx="8498824" cy="5414541"/>
          </a:xfrm>
        </p:spPr>
        <p:txBody>
          <a:bodyPr/>
          <a:lstStyle/>
          <a:p>
            <a:pPr marL="0" lvl="0" indent="0">
              <a:buNone/>
            </a:pPr>
            <a:r>
              <a:rPr lang="en-US" sz="4000" dirty="0">
                <a:solidFill>
                  <a:schemeClr val="bg1"/>
                </a:solidFill>
                <a:latin typeface="+mn-lt"/>
              </a:rPr>
              <a:t>3. </a:t>
            </a:r>
            <a:r>
              <a:rPr lang="en-US" sz="4000" dirty="0">
                <a:solidFill>
                  <a:srgbClr val="CCFFCC"/>
                </a:solidFill>
                <a:latin typeface="+mn-lt"/>
              </a:rPr>
              <a:t>Copyright needs to evolve </a:t>
            </a:r>
            <a:r>
              <a:rPr lang="en-US" sz="4000" dirty="0">
                <a:solidFill>
                  <a:schemeClr val="bg1"/>
                </a:solidFill>
                <a:latin typeface="+mn-lt"/>
              </a:rPr>
              <a:t>beyond its current state of being author/property centric </a:t>
            </a:r>
            <a:r>
              <a:rPr lang="en-US" sz="4000" dirty="0">
                <a:solidFill>
                  <a:srgbClr val="CCFFCC"/>
                </a:solidFill>
                <a:latin typeface="+mn-lt"/>
              </a:rPr>
              <a:t>to</a:t>
            </a:r>
            <a:r>
              <a:rPr lang="en-US" sz="4000" dirty="0">
                <a:solidFill>
                  <a:schemeClr val="bg1"/>
                </a:solidFill>
                <a:latin typeface="+mn-lt"/>
              </a:rPr>
              <a:t> </a:t>
            </a:r>
            <a:r>
              <a:rPr lang="en-US" sz="4000" dirty="0">
                <a:solidFill>
                  <a:srgbClr val="CCFFCC"/>
                </a:solidFill>
                <a:latin typeface="+mn-lt"/>
              </a:rPr>
              <a:t>accommodate how people actually work in the digital world</a:t>
            </a:r>
            <a:r>
              <a:rPr lang="en-US" sz="4000" dirty="0">
                <a:solidFill>
                  <a:schemeClr val="bg1"/>
                </a:solidFill>
                <a:latin typeface="+mn-lt"/>
              </a:rPr>
              <a:t>, which is iteratively, collaboratively and by using fragments (or more) of the pre-existing works of others</a:t>
            </a:r>
            <a:r>
              <a:rPr lang="en-US" sz="4000" dirty="0" smtClean="0">
                <a:solidFill>
                  <a:schemeClr val="bg1"/>
                </a:solidFill>
                <a:latin typeface="+mn-lt"/>
              </a:rPr>
              <a:t>.</a:t>
            </a:r>
          </a:p>
          <a:p>
            <a:pPr marL="0" indent="0">
              <a:buNone/>
            </a:pPr>
            <a:r>
              <a:rPr lang="en-US" sz="6000" dirty="0" smtClean="0">
                <a:solidFill>
                  <a:srgbClr val="FFFF00"/>
                </a:solidFill>
                <a:latin typeface="+mn-lt"/>
              </a:rPr>
              <a:t>=</a:t>
            </a:r>
            <a:r>
              <a:rPr lang="en-US" sz="6000" dirty="0" smtClean="0">
                <a:solidFill>
                  <a:schemeClr val="bg1"/>
                </a:solidFill>
                <a:latin typeface="+mn-lt"/>
              </a:rPr>
              <a:t> </a:t>
            </a:r>
            <a:r>
              <a:rPr lang="en-US" sz="6000" b="1" dirty="0" smtClean="0">
                <a:solidFill>
                  <a:srgbClr val="FFFF00"/>
                </a:solidFill>
                <a:cs typeface="American Typewriter"/>
              </a:rPr>
              <a:t> </a:t>
            </a:r>
            <a:r>
              <a:rPr lang="en-US" sz="6000" b="1" dirty="0">
                <a:solidFill>
                  <a:schemeClr val="tx2">
                    <a:lumMod val="40000"/>
                    <a:lumOff val="60000"/>
                  </a:schemeClr>
                </a:solidFill>
                <a:latin typeface="American Typewriter"/>
                <a:cs typeface="American Typewriter"/>
              </a:rPr>
              <a:t>RIGHT</a:t>
            </a:r>
            <a:r>
              <a:rPr lang="en-US" sz="6000" b="1" dirty="0">
                <a:solidFill>
                  <a:srgbClr val="0000FF"/>
                </a:solidFill>
                <a:latin typeface="American Typewriter"/>
                <a:cs typeface="American Typewriter"/>
              </a:rPr>
              <a:t> </a:t>
            </a:r>
            <a:r>
              <a:rPr lang="en-US" sz="6000" b="1" dirty="0">
                <a:solidFill>
                  <a:srgbClr val="800000"/>
                </a:solidFill>
                <a:latin typeface="American Typewriter"/>
                <a:cs typeface="American Typewriter"/>
              </a:rPr>
              <a:t>TO </a:t>
            </a:r>
            <a:r>
              <a:rPr lang="en-US" sz="6000" b="1" dirty="0" err="1">
                <a:solidFill>
                  <a:srgbClr val="660066"/>
                </a:solidFill>
                <a:latin typeface="American Typewriter"/>
                <a:cs typeface="American Typewriter"/>
              </a:rPr>
              <a:t>C</a:t>
            </a:r>
            <a:r>
              <a:rPr lang="en-US" sz="6000" b="1" dirty="0" err="1">
                <a:solidFill>
                  <a:srgbClr val="FFFF00"/>
                </a:solidFill>
                <a:latin typeface="American Typewriter"/>
                <a:cs typeface="American Typewriter"/>
              </a:rPr>
              <a:t>R</a:t>
            </a:r>
            <a:r>
              <a:rPr lang="en-US" sz="6000" b="1" dirty="0" err="1">
                <a:solidFill>
                  <a:schemeClr val="accent5"/>
                </a:solidFill>
                <a:latin typeface="American Typewriter"/>
                <a:cs typeface="American Typewriter"/>
              </a:rPr>
              <a:t>E</a:t>
            </a:r>
            <a:r>
              <a:rPr lang="en-US" sz="6000" b="1" dirty="0" err="1">
                <a:solidFill>
                  <a:srgbClr val="008000"/>
                </a:solidFill>
                <a:latin typeface="American Typewriter"/>
                <a:cs typeface="American Typewriter"/>
              </a:rPr>
              <a:t>A</a:t>
            </a:r>
            <a:r>
              <a:rPr lang="en-US" sz="6000" b="1" dirty="0" err="1">
                <a:solidFill>
                  <a:schemeClr val="bg2">
                    <a:lumMod val="75000"/>
                  </a:schemeClr>
                </a:solidFill>
                <a:latin typeface="American Typewriter"/>
                <a:cs typeface="American Typewriter"/>
              </a:rPr>
              <a:t>t</a:t>
            </a:r>
            <a:r>
              <a:rPr lang="en-US" sz="6000" b="1" dirty="0" err="1">
                <a:solidFill>
                  <a:srgbClr val="FF6600"/>
                </a:solidFill>
                <a:latin typeface="American Typewriter"/>
                <a:cs typeface="American Typewriter"/>
              </a:rPr>
              <a:t>E</a:t>
            </a:r>
            <a:r>
              <a:rPr lang="en-US" sz="6000" b="1" dirty="0">
                <a:latin typeface="American Typewriter"/>
                <a:cs typeface="American Typewriter"/>
              </a:rPr>
              <a:t> </a:t>
            </a:r>
            <a:endParaRPr lang="en-US" sz="6000" dirty="0">
              <a:solidFill>
                <a:schemeClr val="bg1"/>
              </a:solidFill>
            </a:endParaRPr>
          </a:p>
          <a:p>
            <a:pPr marL="0" lvl="0" indent="0">
              <a:buNone/>
            </a:pPr>
            <a:endParaRPr lang="en-CA" sz="4000" dirty="0">
              <a:solidFill>
                <a:schemeClr val="bg1"/>
              </a:solidFill>
              <a:latin typeface="+mn-lt"/>
            </a:endParaRPr>
          </a:p>
          <a:p>
            <a:pPr marL="457200" indent="-457200">
              <a:buFont typeface="+mj-lt"/>
              <a:buAutoNum type="arabicPeriod"/>
            </a:pPr>
            <a:endParaRPr lang="en-CA" sz="3200" dirty="0">
              <a:solidFill>
                <a:schemeClr val="bg1"/>
              </a:solidFill>
              <a:latin typeface="+mn-lt"/>
            </a:endParaRPr>
          </a:p>
          <a:p>
            <a:pPr marL="0" indent="0">
              <a:buNone/>
            </a:pPr>
            <a:endParaRPr lang="en-US" dirty="0"/>
          </a:p>
        </p:txBody>
      </p:sp>
    </p:spTree>
    <p:extLst>
      <p:ext uri="{BB962C8B-B14F-4D97-AF65-F5344CB8AC3E}">
        <p14:creationId xmlns:p14="http://schemas.microsoft.com/office/powerpoint/2010/main" val="7177175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5917"/>
            <a:ext cx="8229600" cy="870878"/>
          </a:xfrm>
        </p:spPr>
        <p:txBody>
          <a:bodyPr>
            <a:normAutofit/>
          </a:bodyPr>
          <a:lstStyle/>
          <a:p>
            <a:r>
              <a:rPr lang="en-US" b="1" dirty="0" smtClean="0">
                <a:solidFill>
                  <a:srgbClr val="FFFF00"/>
                </a:solidFill>
                <a:latin typeface="+mn-lt"/>
              </a:rPr>
              <a:t>Cases to overcome*…</a:t>
            </a:r>
            <a:r>
              <a:rPr lang="en-US" dirty="0" smtClean="0">
                <a:solidFill>
                  <a:srgbClr val="FFFF00"/>
                </a:solidFill>
                <a:latin typeface="+mn-lt"/>
              </a:rPr>
              <a:t> </a:t>
            </a:r>
            <a:endParaRPr lang="en-US" dirty="0">
              <a:solidFill>
                <a:srgbClr val="FFFF00"/>
              </a:solidFill>
              <a:latin typeface="+mn-lt"/>
            </a:endParaRPr>
          </a:p>
        </p:txBody>
      </p:sp>
      <p:sp>
        <p:nvSpPr>
          <p:cNvPr id="3" name="Content Placeholder 2"/>
          <p:cNvSpPr>
            <a:spLocks noGrp="1"/>
          </p:cNvSpPr>
          <p:nvPr>
            <p:ph sz="quarter" idx="10"/>
          </p:nvPr>
        </p:nvSpPr>
        <p:spPr>
          <a:xfrm>
            <a:off x="194494" y="926795"/>
            <a:ext cx="7836895" cy="5496561"/>
          </a:xfrm>
        </p:spPr>
        <p:txBody>
          <a:bodyPr>
            <a:normAutofit fontScale="92500" lnSpcReduction="20000"/>
          </a:bodyPr>
          <a:lstStyle/>
          <a:p>
            <a:pPr marL="457200" indent="-457200">
              <a:buAutoNum type="arabicPeriod"/>
            </a:pPr>
            <a:r>
              <a:rPr lang="en-US" sz="2600" b="1" i="1" dirty="0" smtClean="0">
                <a:solidFill>
                  <a:srgbClr val="FFFF00"/>
                </a:solidFill>
                <a:latin typeface="+mn-lt"/>
              </a:rPr>
              <a:t>Micro Star v. </a:t>
            </a:r>
            <a:r>
              <a:rPr lang="en-US" sz="2600" b="1" i="1" dirty="0" err="1" smtClean="0">
                <a:solidFill>
                  <a:srgbClr val="FFFF00"/>
                </a:solidFill>
                <a:latin typeface="+mn-lt"/>
              </a:rPr>
              <a:t>FormGen</a:t>
            </a:r>
            <a:r>
              <a:rPr lang="en-US" sz="2600" b="1" i="1" dirty="0">
                <a:solidFill>
                  <a:srgbClr val="FFFF00"/>
                </a:solidFill>
                <a:latin typeface="+mn-lt"/>
              </a:rPr>
              <a:t> </a:t>
            </a:r>
            <a:r>
              <a:rPr lang="en-US" sz="2200" dirty="0" smtClean="0">
                <a:solidFill>
                  <a:srgbClr val="FFFF00"/>
                </a:solidFill>
                <a:latin typeface="+mn-lt"/>
              </a:rPr>
              <a:t>1998 </a:t>
            </a:r>
            <a:r>
              <a:rPr lang="en-US" sz="2200" dirty="0">
                <a:solidFill>
                  <a:srgbClr val="FFFF00"/>
                </a:solidFill>
                <a:latin typeface="+mn-lt"/>
              </a:rPr>
              <a:t>USCA</a:t>
            </a:r>
            <a:r>
              <a:rPr lang="en-US" dirty="0">
                <a:solidFill>
                  <a:srgbClr val="FFFF00"/>
                </a:solidFill>
                <a:latin typeface="+mn-lt"/>
              </a:rPr>
              <a:t>: </a:t>
            </a:r>
            <a:endParaRPr lang="en-US" dirty="0" smtClean="0">
              <a:solidFill>
                <a:srgbClr val="FFFF00"/>
              </a:solidFill>
              <a:latin typeface="+mn-lt"/>
            </a:endParaRPr>
          </a:p>
          <a:p>
            <a:pPr>
              <a:buFontTx/>
              <a:buChar char="•"/>
            </a:pPr>
            <a:r>
              <a:rPr lang="en-US" sz="2600" b="1" dirty="0" smtClean="0">
                <a:solidFill>
                  <a:schemeClr val="bg2">
                    <a:lumMod val="90000"/>
                  </a:schemeClr>
                </a:solidFill>
                <a:effectLst>
                  <a:outerShdw blurRad="38100" dist="38100" dir="2700000" algn="tl">
                    <a:srgbClr val="000000">
                      <a:alpha val="43137"/>
                    </a:srgbClr>
                  </a:outerShdw>
                </a:effectLst>
              </a:rPr>
              <a:t>Micro Star </a:t>
            </a:r>
            <a:r>
              <a:rPr lang="en-US" sz="2600" dirty="0" smtClean="0">
                <a:solidFill>
                  <a:schemeClr val="bg1"/>
                </a:solidFill>
              </a:rPr>
              <a:t>commercially </a:t>
            </a:r>
            <a:r>
              <a:rPr lang="en-US" sz="2600" b="1" u="sng" dirty="0">
                <a:solidFill>
                  <a:schemeClr val="bg1"/>
                </a:solidFill>
              </a:rPr>
              <a:t>sold</a:t>
            </a:r>
            <a:r>
              <a:rPr lang="en-US" sz="2600" dirty="0">
                <a:solidFill>
                  <a:schemeClr val="bg1"/>
                </a:solidFill>
              </a:rPr>
              <a:t> </a:t>
            </a:r>
            <a:r>
              <a:rPr lang="en-US" sz="2600" dirty="0">
                <a:solidFill>
                  <a:srgbClr val="FF0000"/>
                </a:solidFill>
              </a:rPr>
              <a:t>“Nuke It” </a:t>
            </a:r>
            <a:r>
              <a:rPr lang="en-US" sz="2600" dirty="0">
                <a:solidFill>
                  <a:srgbClr val="FFFFFF"/>
                </a:solidFill>
              </a:rPr>
              <a:t>– CD Rom </a:t>
            </a:r>
            <a:endParaRPr lang="en-US" sz="2600" dirty="0" smtClean="0">
              <a:solidFill>
                <a:srgbClr val="FFFFFF"/>
              </a:solidFill>
            </a:endParaRPr>
          </a:p>
          <a:p>
            <a:pPr marL="0" indent="0">
              <a:buNone/>
            </a:pPr>
            <a:r>
              <a:rPr lang="en-US" sz="2600" dirty="0">
                <a:solidFill>
                  <a:srgbClr val="FFFFFF"/>
                </a:solidFill>
              </a:rPr>
              <a:t> </a:t>
            </a:r>
            <a:r>
              <a:rPr lang="en-US" sz="2600" dirty="0" smtClean="0">
                <a:solidFill>
                  <a:srgbClr val="FFFFFF"/>
                </a:solidFill>
              </a:rPr>
              <a:t>   collection </a:t>
            </a:r>
            <a:r>
              <a:rPr lang="en-US" sz="2600" dirty="0">
                <a:solidFill>
                  <a:srgbClr val="FFFFFF"/>
                </a:solidFill>
              </a:rPr>
              <a:t>of </a:t>
            </a:r>
            <a:r>
              <a:rPr lang="en-US" sz="2600" i="1" dirty="0" smtClean="0">
                <a:solidFill>
                  <a:srgbClr val="FFFFFF"/>
                </a:solidFill>
              </a:rPr>
              <a:t>300 </a:t>
            </a:r>
            <a:r>
              <a:rPr lang="en-US" sz="2600" i="1" dirty="0">
                <a:solidFill>
                  <a:srgbClr val="FFFFFF"/>
                </a:solidFill>
              </a:rPr>
              <a:t>user created levels </a:t>
            </a:r>
            <a:r>
              <a:rPr lang="en-US" sz="2600" dirty="0">
                <a:solidFill>
                  <a:srgbClr val="FFFFFF"/>
                </a:solidFill>
              </a:rPr>
              <a:t>for Duke </a:t>
            </a:r>
            <a:r>
              <a:rPr lang="en-US" sz="2600" dirty="0" err="1">
                <a:solidFill>
                  <a:srgbClr val="FFFFFF"/>
                </a:solidFill>
              </a:rPr>
              <a:t>Nukem</a:t>
            </a:r>
            <a:r>
              <a:rPr lang="en-US" sz="2600" dirty="0">
                <a:solidFill>
                  <a:srgbClr val="FFFFFF"/>
                </a:solidFill>
              </a:rPr>
              <a:t> 3D </a:t>
            </a:r>
            <a:r>
              <a:rPr lang="en-US" sz="2600" dirty="0" smtClean="0"/>
              <a:t> </a:t>
            </a:r>
          </a:p>
          <a:p>
            <a:pPr>
              <a:buFontTx/>
              <a:buChar char="•"/>
            </a:pPr>
            <a:r>
              <a:rPr lang="en-US" sz="2600" dirty="0" smtClean="0">
                <a:solidFill>
                  <a:srgbClr val="FFFFFF"/>
                </a:solidFill>
              </a:rPr>
              <a:t>Did so</a:t>
            </a:r>
            <a:r>
              <a:rPr lang="en-US" sz="2600" dirty="0" smtClean="0">
                <a:solidFill>
                  <a:srgbClr val="000000"/>
                </a:solidFill>
              </a:rPr>
              <a:t> </a:t>
            </a:r>
            <a:r>
              <a:rPr lang="en-US" sz="2600" dirty="0" smtClean="0">
                <a:solidFill>
                  <a:srgbClr val="FF0000"/>
                </a:solidFill>
              </a:rPr>
              <a:t>without </a:t>
            </a:r>
            <a:r>
              <a:rPr lang="en-US" sz="2600" dirty="0">
                <a:solidFill>
                  <a:srgbClr val="FF0000"/>
                </a:solidFill>
              </a:rPr>
              <a:t>permission of community creators</a:t>
            </a:r>
            <a:r>
              <a:rPr lang="en-US" sz="2600" dirty="0">
                <a:solidFill>
                  <a:srgbClr val="0000FF"/>
                </a:solidFill>
              </a:rPr>
              <a:t> </a:t>
            </a:r>
            <a:r>
              <a:rPr lang="en-US" sz="2600" dirty="0">
                <a:solidFill>
                  <a:schemeClr val="bg1"/>
                </a:solidFill>
              </a:rPr>
              <a:t>who had </a:t>
            </a:r>
            <a:endParaRPr lang="en-US" sz="2600" dirty="0" smtClean="0">
              <a:solidFill>
                <a:schemeClr val="bg1"/>
              </a:solidFill>
            </a:endParaRPr>
          </a:p>
          <a:p>
            <a:pPr marL="0" indent="0">
              <a:buNone/>
            </a:pPr>
            <a:r>
              <a:rPr lang="en-US" sz="2600" dirty="0">
                <a:solidFill>
                  <a:schemeClr val="bg1"/>
                </a:solidFill>
              </a:rPr>
              <a:t> </a:t>
            </a:r>
            <a:r>
              <a:rPr lang="en-US" sz="2600" dirty="0" smtClean="0">
                <a:solidFill>
                  <a:schemeClr val="bg1"/>
                </a:solidFill>
              </a:rPr>
              <a:t>   previously </a:t>
            </a:r>
            <a:r>
              <a:rPr lang="en-US" sz="2600" dirty="0">
                <a:solidFill>
                  <a:schemeClr val="bg1"/>
                </a:solidFill>
              </a:rPr>
              <a:t>released those levels for </a:t>
            </a:r>
            <a:r>
              <a:rPr lang="en-US" sz="2600" dirty="0" smtClean="0">
                <a:solidFill>
                  <a:schemeClr val="bg1"/>
                </a:solidFill>
              </a:rPr>
              <a:t>free</a:t>
            </a:r>
            <a:r>
              <a:rPr lang="en-US" sz="2600" dirty="0" smtClean="0"/>
              <a:t>. </a:t>
            </a:r>
          </a:p>
          <a:p>
            <a:pPr>
              <a:buFontTx/>
              <a:buChar char="•"/>
            </a:pPr>
            <a:r>
              <a:rPr lang="en-US" sz="2600" dirty="0" smtClean="0">
                <a:solidFill>
                  <a:srgbClr val="CCFFCC"/>
                </a:solidFill>
              </a:rPr>
              <a:t>EULA allowing “non-commercial” mods </a:t>
            </a:r>
            <a:r>
              <a:rPr lang="en-US" sz="2600" dirty="0" smtClean="0">
                <a:solidFill>
                  <a:schemeClr val="bg1"/>
                </a:solidFill>
              </a:rPr>
              <a:t>existed between </a:t>
            </a:r>
          </a:p>
          <a:p>
            <a:pPr marL="0" indent="0">
              <a:buNone/>
            </a:pPr>
            <a:r>
              <a:rPr lang="en-US" sz="2600" dirty="0">
                <a:solidFill>
                  <a:schemeClr val="bg1"/>
                </a:solidFill>
              </a:rPr>
              <a:t> </a:t>
            </a:r>
            <a:r>
              <a:rPr lang="en-US" sz="2600" dirty="0" smtClean="0">
                <a:solidFill>
                  <a:schemeClr val="bg1"/>
                </a:solidFill>
              </a:rPr>
              <a:t>   </a:t>
            </a:r>
            <a:r>
              <a:rPr lang="en-US" sz="2600" dirty="0" err="1" smtClean="0">
                <a:solidFill>
                  <a:schemeClr val="bg1"/>
                </a:solidFill>
              </a:rPr>
              <a:t>FormGen</a:t>
            </a:r>
            <a:r>
              <a:rPr lang="en-US" sz="2600" dirty="0" smtClean="0">
                <a:solidFill>
                  <a:schemeClr val="bg1"/>
                </a:solidFill>
              </a:rPr>
              <a:t> &amp; Duke </a:t>
            </a:r>
            <a:r>
              <a:rPr lang="en-US" sz="2600" dirty="0" err="1" smtClean="0">
                <a:solidFill>
                  <a:schemeClr val="bg1"/>
                </a:solidFill>
              </a:rPr>
              <a:t>Nukem</a:t>
            </a:r>
            <a:r>
              <a:rPr lang="en-US" sz="2600" dirty="0" smtClean="0">
                <a:solidFill>
                  <a:schemeClr val="bg1"/>
                </a:solidFill>
              </a:rPr>
              <a:t> 3D purchasers.</a:t>
            </a:r>
          </a:p>
          <a:p>
            <a:pPr>
              <a:buFontTx/>
              <a:buChar char="•"/>
            </a:pPr>
            <a:r>
              <a:rPr lang="en-US" sz="2600" b="1" dirty="0" smtClean="0">
                <a:solidFill>
                  <a:schemeClr val="bg1"/>
                </a:solidFill>
              </a:rPr>
              <a:t>Micro Star’s</a:t>
            </a:r>
            <a:r>
              <a:rPr lang="en-US" sz="2600" dirty="0" smtClean="0">
                <a:solidFill>
                  <a:schemeClr val="bg1"/>
                </a:solidFill>
              </a:rPr>
              <a:t> </a:t>
            </a:r>
            <a:r>
              <a:rPr lang="en-US" sz="2600" b="1" dirty="0" smtClean="0">
                <a:solidFill>
                  <a:schemeClr val="bg1"/>
                </a:solidFill>
              </a:rPr>
              <a:t>fair use argument failed</a:t>
            </a:r>
            <a:r>
              <a:rPr lang="en-US" sz="2600" dirty="0" smtClean="0">
                <a:solidFill>
                  <a:schemeClr val="bg1"/>
                </a:solidFill>
              </a:rPr>
              <a:t>.</a:t>
            </a:r>
          </a:p>
          <a:p>
            <a:pPr marL="0" indent="0">
              <a:buNone/>
            </a:pPr>
            <a:r>
              <a:rPr lang="en-US" sz="2600" dirty="0" smtClean="0">
                <a:solidFill>
                  <a:schemeClr val="tx1"/>
                </a:solidFill>
              </a:rPr>
              <a:t> </a:t>
            </a:r>
            <a:endParaRPr lang="en-US" sz="2600" dirty="0">
              <a:solidFill>
                <a:schemeClr val="tx1"/>
              </a:solidFill>
            </a:endParaRPr>
          </a:p>
          <a:p>
            <a:pPr marL="0" indent="0">
              <a:buNone/>
            </a:pPr>
            <a:r>
              <a:rPr lang="en-US" sz="2600" b="1" dirty="0" smtClean="0">
                <a:solidFill>
                  <a:srgbClr val="FFFF00"/>
                </a:solidFill>
              </a:rPr>
              <a:t>2. </a:t>
            </a:r>
            <a:r>
              <a:rPr lang="en-US" sz="2600" b="1" i="1" dirty="0" smtClean="0">
                <a:solidFill>
                  <a:srgbClr val="FFFF00"/>
                </a:solidFill>
              </a:rPr>
              <a:t>Davidson &amp; Associates, Inc. v. Internet Gateway </a:t>
            </a:r>
          </a:p>
          <a:p>
            <a:pPr marL="0" indent="0">
              <a:buNone/>
            </a:pPr>
            <a:r>
              <a:rPr lang="en-US" sz="2600" b="1" i="1" dirty="0">
                <a:solidFill>
                  <a:srgbClr val="FFFF00"/>
                </a:solidFill>
              </a:rPr>
              <a:t> </a:t>
            </a:r>
            <a:r>
              <a:rPr lang="en-US" sz="2600" b="1" i="1" dirty="0" smtClean="0">
                <a:solidFill>
                  <a:srgbClr val="FFFF00"/>
                </a:solidFill>
              </a:rPr>
              <a:t>   </a:t>
            </a:r>
            <a:r>
              <a:rPr lang="en-US" sz="2200" dirty="0" smtClean="0">
                <a:solidFill>
                  <a:srgbClr val="FFFF00"/>
                </a:solidFill>
              </a:rPr>
              <a:t>2005 USCA </a:t>
            </a:r>
            <a:r>
              <a:rPr lang="en-US" sz="2600" dirty="0" smtClean="0">
                <a:solidFill>
                  <a:srgbClr val="FFFF00"/>
                </a:solidFill>
              </a:rPr>
              <a:t>(D&amp;A = Blizzard): </a:t>
            </a:r>
          </a:p>
          <a:p>
            <a:pPr>
              <a:buFontTx/>
              <a:buChar char="•"/>
            </a:pPr>
            <a:r>
              <a:rPr lang="en-US" sz="2600" dirty="0" smtClean="0">
                <a:solidFill>
                  <a:srgbClr val="FFFFFF"/>
                </a:solidFill>
              </a:rPr>
              <a:t>Free </a:t>
            </a:r>
            <a:r>
              <a:rPr lang="en-US" sz="2600" dirty="0" err="1" smtClean="0">
                <a:solidFill>
                  <a:srgbClr val="FFFFFF"/>
                </a:solidFill>
              </a:rPr>
              <a:t>Battle.net</a:t>
            </a:r>
            <a:r>
              <a:rPr lang="en-US" sz="2600" dirty="0" smtClean="0">
                <a:solidFill>
                  <a:srgbClr val="FFFFFF"/>
                </a:solidFill>
              </a:rPr>
              <a:t> </a:t>
            </a:r>
            <a:r>
              <a:rPr lang="en-US" sz="2600" dirty="0" smtClean="0">
                <a:solidFill>
                  <a:schemeClr val="accent5"/>
                </a:solidFill>
              </a:rPr>
              <a:t>community created </a:t>
            </a:r>
            <a:r>
              <a:rPr lang="en-US" sz="2600" b="1" i="1" dirty="0" smtClean="0">
                <a:solidFill>
                  <a:schemeClr val="accent5"/>
                </a:solidFill>
              </a:rPr>
              <a:t>competitor</a:t>
            </a:r>
            <a:r>
              <a:rPr lang="en-US" sz="2600" dirty="0" smtClean="0">
                <a:solidFill>
                  <a:schemeClr val="accent5"/>
                </a:solidFill>
              </a:rPr>
              <a:t> </a:t>
            </a:r>
            <a:r>
              <a:rPr lang="en-US" sz="2600" b="1" dirty="0" smtClean="0">
                <a:solidFill>
                  <a:schemeClr val="accent5"/>
                </a:solidFill>
              </a:rPr>
              <a:t>“</a:t>
            </a:r>
            <a:r>
              <a:rPr lang="en-US" sz="2600" b="1" dirty="0" err="1" smtClean="0">
                <a:solidFill>
                  <a:schemeClr val="accent5"/>
                </a:solidFill>
              </a:rPr>
              <a:t>bnetd</a:t>
            </a:r>
            <a:r>
              <a:rPr lang="en-US" sz="2600" b="1" dirty="0" smtClean="0">
                <a:solidFill>
                  <a:schemeClr val="accent5"/>
                </a:solidFill>
              </a:rPr>
              <a:t>”</a:t>
            </a:r>
          </a:p>
          <a:p>
            <a:pPr>
              <a:buFontTx/>
              <a:buChar char="•"/>
            </a:pPr>
            <a:r>
              <a:rPr lang="en-US" sz="2600" b="1" dirty="0" smtClean="0">
                <a:solidFill>
                  <a:srgbClr val="FF0000"/>
                </a:solidFill>
              </a:rPr>
              <a:t>EULA &amp; TOU prohibited “reverse engineering”</a:t>
            </a:r>
          </a:p>
          <a:p>
            <a:pPr>
              <a:buFontTx/>
              <a:buChar char="•"/>
            </a:pPr>
            <a:r>
              <a:rPr lang="en-US" sz="2600" b="1" dirty="0" smtClean="0">
                <a:solidFill>
                  <a:srgbClr val="FFFFFF"/>
                </a:solidFill>
              </a:rPr>
              <a:t>“Blizzard” succeeds </a:t>
            </a:r>
            <a:endParaRPr lang="en-US" dirty="0">
              <a:solidFill>
                <a:srgbClr val="FFFFFF"/>
              </a:solidFill>
            </a:endParaRPr>
          </a:p>
          <a:p>
            <a:pPr marL="0" indent="0">
              <a:lnSpc>
                <a:spcPct val="100000"/>
              </a:lnSpc>
              <a:buNone/>
            </a:pPr>
            <a:r>
              <a:rPr lang="en-US" b="1" dirty="0" smtClean="0">
                <a:solidFill>
                  <a:srgbClr val="FFFFFF"/>
                </a:solidFill>
              </a:rPr>
              <a:t>* </a:t>
            </a:r>
            <a:r>
              <a:rPr lang="en-US" sz="1900" b="1" dirty="0" smtClean="0">
                <a:solidFill>
                  <a:srgbClr val="FFFF00"/>
                </a:solidFill>
              </a:rPr>
              <a:t>&amp; one not to:</a:t>
            </a:r>
            <a:r>
              <a:rPr lang="en-US" sz="1900" b="1" dirty="0" smtClean="0">
                <a:solidFill>
                  <a:srgbClr val="FFFFFF"/>
                </a:solidFill>
              </a:rPr>
              <a:t> </a:t>
            </a:r>
            <a:r>
              <a:rPr lang="en-US" sz="1900" b="1" i="1" dirty="0" smtClean="0">
                <a:solidFill>
                  <a:srgbClr val="4BACC6"/>
                </a:solidFill>
              </a:rPr>
              <a:t>Lewis </a:t>
            </a:r>
            <a:r>
              <a:rPr lang="en-US" sz="1900" b="1" i="1" dirty="0" err="1" smtClean="0">
                <a:solidFill>
                  <a:srgbClr val="4BACC6"/>
                </a:solidFill>
              </a:rPr>
              <a:t>Galoob</a:t>
            </a:r>
            <a:r>
              <a:rPr lang="en-US" sz="1900" b="1" i="1" dirty="0" smtClean="0">
                <a:solidFill>
                  <a:srgbClr val="4BACC6"/>
                </a:solidFill>
              </a:rPr>
              <a:t> Toys v. Nintendo of America</a:t>
            </a:r>
            <a:r>
              <a:rPr lang="en-US" sz="1900" b="1" dirty="0" smtClean="0">
                <a:solidFill>
                  <a:srgbClr val="FFFFFF"/>
                </a:solidFill>
              </a:rPr>
              <a:t> </a:t>
            </a:r>
            <a:r>
              <a:rPr lang="en-US" sz="1500" b="1" dirty="0" smtClean="0">
                <a:solidFill>
                  <a:srgbClr val="FFFFFF"/>
                </a:solidFill>
              </a:rPr>
              <a:t>1992 USCA</a:t>
            </a:r>
            <a:r>
              <a:rPr lang="en-US" sz="1900" b="1" dirty="0" smtClean="0">
                <a:solidFill>
                  <a:srgbClr val="FFFFFF"/>
                </a:solidFill>
              </a:rPr>
              <a:t>: “Game Genie” device allowed gameplay features to be modified (e.g. # of lives) but did not change data in Nintendo cartridge. </a:t>
            </a:r>
            <a:r>
              <a:rPr lang="en-US" sz="1900" b="1" dirty="0" smtClean="0">
                <a:solidFill>
                  <a:srgbClr val="FFFF00"/>
                </a:solidFill>
              </a:rPr>
              <a:t>Court found “fair use”.</a:t>
            </a:r>
          </a:p>
          <a:p>
            <a:pPr>
              <a:buFontTx/>
              <a:buChar char="•"/>
            </a:pPr>
            <a:endParaRPr lang="en-US" sz="1900" dirty="0"/>
          </a:p>
          <a:p>
            <a:pPr>
              <a:buFontTx/>
              <a:buChar char="•"/>
            </a:pPr>
            <a:endParaRPr lang="en-US" dirty="0" smtClean="0"/>
          </a:p>
          <a:p>
            <a:pPr>
              <a:buFontTx/>
              <a:buChar char="•"/>
            </a:pPr>
            <a:endParaRPr lang="en-US" dirty="0" smtClean="0"/>
          </a:p>
          <a:p>
            <a:pPr marL="0" indent="0">
              <a:buNone/>
            </a:pPr>
            <a:endParaRPr lang="en-US" dirty="0"/>
          </a:p>
          <a:p>
            <a:endParaRPr lang="en-US" dirty="0"/>
          </a:p>
        </p:txBody>
      </p:sp>
      <p:pic>
        <p:nvPicPr>
          <p:cNvPr id="4" name="Content Placeholder 3" descr="Duke_Nukem_3D_Coverart.png"/>
          <p:cNvPicPr>
            <a:picLocks noChangeAspect="1"/>
          </p:cNvPicPr>
          <p:nvPr/>
        </p:nvPicPr>
        <p:blipFill rotWithShape="1">
          <a:blip r:embed="rId2" cstate="screen">
            <a:extLst>
              <a:ext uri="{28A0092B-C50C-407E-A947-70E740481C1C}">
                <a14:useLocalDpi xmlns:a14="http://schemas.microsoft.com/office/drawing/2010/main"/>
              </a:ext>
            </a:extLst>
          </a:blip>
          <a:srcRect l="-388" r="-310"/>
          <a:stretch/>
        </p:blipFill>
        <p:spPr>
          <a:xfrm>
            <a:off x="7883671" y="1755653"/>
            <a:ext cx="1156232" cy="1367991"/>
          </a:xfrm>
          <a:prstGeom prst="rect">
            <a:avLst/>
          </a:prstGeom>
        </p:spPr>
      </p:pic>
      <p:pic>
        <p:nvPicPr>
          <p:cNvPr id="5" name="Content Placeholder 5" descr="BattleNet.png"/>
          <p:cNvPicPr>
            <a:picLocks noChangeAspect="1"/>
          </p:cNvPicPr>
          <p:nvPr/>
        </p:nvPicPr>
        <p:blipFill rotWithShape="1">
          <a:blip r:embed="rId3" cstate="screen">
            <a:extLst>
              <a:ext uri="{28A0092B-C50C-407E-A947-70E740481C1C}">
                <a14:useLocalDpi xmlns:a14="http://schemas.microsoft.com/office/drawing/2010/main"/>
              </a:ext>
            </a:extLst>
          </a:blip>
          <a:srcRect t="-886" b="4897"/>
          <a:stretch/>
        </p:blipFill>
        <p:spPr>
          <a:xfrm>
            <a:off x="6914488" y="4733388"/>
            <a:ext cx="2233802" cy="490707"/>
          </a:xfrm>
          <a:prstGeom prst="rect">
            <a:avLst/>
          </a:prstGeom>
        </p:spPr>
      </p:pic>
    </p:spTree>
    <p:extLst>
      <p:ext uri="{BB962C8B-B14F-4D97-AF65-F5344CB8AC3E}">
        <p14:creationId xmlns:p14="http://schemas.microsoft.com/office/powerpoint/2010/main" val="2967606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5745" y="183028"/>
            <a:ext cx="8988255" cy="1016000"/>
          </a:xfrm>
        </p:spPr>
        <p:txBody>
          <a:bodyPr>
            <a:normAutofit/>
          </a:bodyPr>
          <a:lstStyle/>
          <a:p>
            <a:r>
              <a:rPr lang="en-US" b="1" dirty="0" smtClean="0">
                <a:solidFill>
                  <a:srgbClr val="FFFF00"/>
                </a:solidFill>
                <a:latin typeface="+mn-lt"/>
              </a:rPr>
              <a:t>    Today:</a:t>
            </a:r>
            <a:r>
              <a:rPr lang="en-US" sz="4400" b="1" dirty="0" smtClean="0">
                <a:solidFill>
                  <a:srgbClr val="FFFF00"/>
                </a:solidFill>
                <a:latin typeface="+mn-lt"/>
              </a:rPr>
              <a:t> </a:t>
            </a:r>
            <a:r>
              <a:rPr lang="en-US" sz="4400" b="1" dirty="0" smtClean="0">
                <a:solidFill>
                  <a:schemeClr val="accent4">
                    <a:lumMod val="60000"/>
                    <a:lumOff val="40000"/>
                  </a:schemeClr>
                </a:solidFill>
                <a:latin typeface="Apple Chancery"/>
                <a:cs typeface="Apple Chancery"/>
              </a:rPr>
              <a:t>Creating (meme) </a:t>
            </a:r>
            <a:r>
              <a:rPr lang="en-US" sz="4400" b="1" dirty="0" smtClean="0">
                <a:solidFill>
                  <a:srgbClr val="B3A2C7"/>
                </a:solidFill>
                <a:latin typeface="Apple Chancery"/>
                <a:cs typeface="Apple Chancery"/>
              </a:rPr>
              <a:t>Part 3</a:t>
            </a:r>
            <a:endParaRPr lang="en-US" sz="4400" b="1" dirty="0">
              <a:solidFill>
                <a:srgbClr val="B3A2C7"/>
              </a:solidFill>
              <a:latin typeface="Apple Chancery"/>
              <a:cs typeface="Apple Chancery"/>
            </a:endParaRPr>
          </a:p>
        </p:txBody>
      </p:sp>
      <p:sp>
        <p:nvSpPr>
          <p:cNvPr id="3" name="Content Placeholder 2"/>
          <p:cNvSpPr>
            <a:spLocks noGrp="1"/>
          </p:cNvSpPr>
          <p:nvPr>
            <p:ph sz="quarter" idx="10"/>
          </p:nvPr>
        </p:nvSpPr>
        <p:spPr>
          <a:xfrm>
            <a:off x="457200" y="1292087"/>
            <a:ext cx="8229600" cy="4601079"/>
          </a:xfrm>
        </p:spPr>
        <p:txBody>
          <a:bodyPr/>
          <a:lstStyle/>
          <a:p>
            <a:pPr marL="0" indent="0">
              <a:buNone/>
            </a:pPr>
            <a:endParaRPr lang="en-US" dirty="0"/>
          </a:p>
          <a:p>
            <a:r>
              <a:rPr lang="en-US" sz="2800" dirty="0" smtClean="0">
                <a:solidFill>
                  <a:schemeClr val="bg1"/>
                </a:solidFill>
                <a:latin typeface="+mn-lt"/>
              </a:rPr>
              <a:t>Now that we have creativity, content &amp; contradictions (partially) accounted for, what is the </a:t>
            </a:r>
            <a:r>
              <a:rPr lang="en-US" sz="2800" b="1" dirty="0" smtClean="0">
                <a:solidFill>
                  <a:schemeClr val="bg1"/>
                </a:solidFill>
                <a:latin typeface="+mn-lt"/>
                <a:cs typeface="Arial Black"/>
              </a:rPr>
              <a:t>next horizon</a:t>
            </a:r>
            <a:r>
              <a:rPr lang="en-US" sz="2800" dirty="0" smtClean="0">
                <a:solidFill>
                  <a:schemeClr val="bg1"/>
                </a:solidFill>
                <a:latin typeface="+mn-lt"/>
              </a:rPr>
              <a:t>?</a:t>
            </a:r>
          </a:p>
          <a:p>
            <a:r>
              <a:rPr lang="en-US" sz="2800" b="1" i="1" dirty="0" smtClean="0">
                <a:solidFill>
                  <a:schemeClr val="tx2">
                    <a:lumMod val="60000"/>
                    <a:lumOff val="40000"/>
                  </a:schemeClr>
                </a:solidFill>
                <a:latin typeface="BlairMdITC TT-Medium"/>
                <a:cs typeface="BlairMdITC TT-Medium"/>
              </a:rPr>
              <a:t>Remixing in games…</a:t>
            </a:r>
          </a:p>
          <a:p>
            <a:r>
              <a:rPr lang="en-US" sz="2800" dirty="0" smtClean="0">
                <a:solidFill>
                  <a:srgbClr val="FF0000"/>
                </a:solidFill>
                <a:latin typeface="+mn-lt"/>
              </a:rPr>
              <a:t>This week…</a:t>
            </a:r>
          </a:p>
          <a:p>
            <a:endParaRPr lang="en-US" dirty="0"/>
          </a:p>
          <a:p>
            <a:endParaRPr lang="en-US" dirty="0" smtClean="0"/>
          </a:p>
          <a:p>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05130" y="3441513"/>
            <a:ext cx="3655392" cy="2741545"/>
          </a:xfrm>
          <a:prstGeom prst="rect">
            <a:avLst/>
          </a:prstGeom>
        </p:spPr>
      </p:pic>
    </p:spTree>
    <p:extLst>
      <p:ext uri="{BB962C8B-B14F-4D97-AF65-F5344CB8AC3E}">
        <p14:creationId xmlns:p14="http://schemas.microsoft.com/office/powerpoint/2010/main" val="29885264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812376"/>
          </a:xfrm>
        </p:spPr>
        <p:txBody>
          <a:bodyPr/>
          <a:lstStyle/>
          <a:p>
            <a:r>
              <a:rPr lang="en-US" b="1" dirty="0" smtClean="0">
                <a:solidFill>
                  <a:srgbClr val="FFFF00"/>
                </a:solidFill>
                <a:latin typeface="+mn-lt"/>
                <a:cs typeface="Bangla MN"/>
              </a:rPr>
              <a:t>Cases to overcome </a:t>
            </a:r>
            <a:r>
              <a:rPr lang="en-US" b="1" dirty="0" smtClean="0">
                <a:solidFill>
                  <a:schemeClr val="bg1"/>
                </a:solidFill>
                <a:latin typeface="+mn-lt"/>
                <a:cs typeface="Bangla MN"/>
              </a:rPr>
              <a:t>(</a:t>
            </a:r>
            <a:r>
              <a:rPr lang="en-US" b="1" dirty="0" err="1" smtClean="0">
                <a:solidFill>
                  <a:schemeClr val="bg1"/>
                </a:solidFill>
                <a:latin typeface="+mn-lt"/>
                <a:cs typeface="Bangla MN"/>
              </a:rPr>
              <a:t>con’d</a:t>
            </a:r>
            <a:r>
              <a:rPr lang="en-US" b="1" dirty="0" smtClean="0">
                <a:solidFill>
                  <a:schemeClr val="bg1"/>
                </a:solidFill>
                <a:latin typeface="+mn-lt"/>
                <a:cs typeface="Bangla MN"/>
              </a:rPr>
              <a:t>)</a:t>
            </a:r>
            <a:endParaRPr lang="en-US" b="1" dirty="0">
              <a:solidFill>
                <a:schemeClr val="bg1"/>
              </a:solidFill>
              <a:latin typeface="+mn-lt"/>
              <a:cs typeface="Bangla MN"/>
            </a:endParaRPr>
          </a:p>
        </p:txBody>
      </p:sp>
      <p:sp>
        <p:nvSpPr>
          <p:cNvPr id="3" name="Content Placeholder 2"/>
          <p:cNvSpPr>
            <a:spLocks noGrp="1"/>
          </p:cNvSpPr>
          <p:nvPr>
            <p:ph sz="quarter" idx="10"/>
          </p:nvPr>
        </p:nvSpPr>
        <p:spPr>
          <a:xfrm>
            <a:off x="0" y="812377"/>
            <a:ext cx="9144000" cy="5537225"/>
          </a:xfrm>
        </p:spPr>
        <p:txBody>
          <a:bodyPr>
            <a:normAutofit lnSpcReduction="10000"/>
          </a:bodyPr>
          <a:lstStyle/>
          <a:p>
            <a:pPr marL="0" indent="0">
              <a:buNone/>
            </a:pPr>
            <a:r>
              <a:rPr lang="en-US" b="1" dirty="0" smtClean="0">
                <a:solidFill>
                  <a:srgbClr val="FFFF00"/>
                </a:solidFill>
                <a:latin typeface="+mn-lt"/>
              </a:rPr>
              <a:t>3. </a:t>
            </a:r>
            <a:r>
              <a:rPr lang="en-US" b="1" i="1" dirty="0" err="1" smtClean="0">
                <a:solidFill>
                  <a:srgbClr val="FFFF00"/>
                </a:solidFill>
                <a:latin typeface="+mn-lt"/>
              </a:rPr>
              <a:t>iRacing</a:t>
            </a:r>
            <a:r>
              <a:rPr lang="en-US" b="1" i="1" dirty="0" smtClean="0">
                <a:solidFill>
                  <a:srgbClr val="FFFF00"/>
                </a:solidFill>
                <a:latin typeface="+mn-lt"/>
              </a:rPr>
              <a:t> v. Robinson </a:t>
            </a:r>
            <a:r>
              <a:rPr lang="en-US" dirty="0" smtClean="0">
                <a:solidFill>
                  <a:srgbClr val="FFFF00"/>
                </a:solidFill>
                <a:latin typeface="+mn-lt"/>
              </a:rPr>
              <a:t>(2007 Mass. Dist. Ct.):</a:t>
            </a:r>
          </a:p>
          <a:p>
            <a:pPr>
              <a:buFontTx/>
              <a:buChar char="•"/>
            </a:pPr>
            <a:r>
              <a:rPr lang="en-US" dirty="0" smtClean="0">
                <a:solidFill>
                  <a:srgbClr val="FFFFFF"/>
                </a:solidFill>
                <a:latin typeface="+mn-lt"/>
              </a:rPr>
              <a:t>“</a:t>
            </a:r>
            <a:r>
              <a:rPr lang="en-US" dirty="0" err="1" smtClean="0">
                <a:solidFill>
                  <a:srgbClr val="FFFFFF"/>
                </a:solidFill>
                <a:latin typeface="+mn-lt"/>
              </a:rPr>
              <a:t>Nascar</a:t>
            </a:r>
            <a:r>
              <a:rPr lang="en-US" dirty="0" smtClean="0">
                <a:solidFill>
                  <a:srgbClr val="FFFFFF"/>
                </a:solidFill>
                <a:latin typeface="+mn-lt"/>
              </a:rPr>
              <a:t> 2003” mod which modified the “.exe” source code file </a:t>
            </a:r>
            <a:r>
              <a:rPr lang="en-US" u="sng" dirty="0" smtClean="0">
                <a:solidFill>
                  <a:srgbClr val="FFFFFF"/>
                </a:solidFill>
                <a:latin typeface="+mn-lt"/>
              </a:rPr>
              <a:t>contrary</a:t>
            </a:r>
            <a:r>
              <a:rPr lang="en-US" dirty="0" smtClean="0">
                <a:solidFill>
                  <a:srgbClr val="FFFFFF"/>
                </a:solidFill>
                <a:latin typeface="+mn-lt"/>
              </a:rPr>
              <a:t> to EULA.</a:t>
            </a:r>
          </a:p>
          <a:p>
            <a:pPr>
              <a:buFontTx/>
              <a:buChar char="•"/>
            </a:pPr>
            <a:r>
              <a:rPr lang="en-US" dirty="0" smtClean="0">
                <a:solidFill>
                  <a:srgbClr val="FFFFFF"/>
                </a:solidFill>
                <a:latin typeface="+mn-lt"/>
              </a:rPr>
              <a:t>“No CD” patch also made available by Robinson.</a:t>
            </a:r>
          </a:p>
          <a:p>
            <a:pPr>
              <a:buFontTx/>
              <a:buChar char="•"/>
            </a:pPr>
            <a:r>
              <a:rPr lang="en-US" dirty="0" err="1" smtClean="0">
                <a:solidFill>
                  <a:srgbClr val="FFFFFF"/>
                </a:solidFill>
                <a:latin typeface="+mn-lt"/>
              </a:rPr>
              <a:t>iRacing</a:t>
            </a:r>
            <a:r>
              <a:rPr lang="en-US" dirty="0" smtClean="0">
                <a:solidFill>
                  <a:srgbClr val="FFFFFF"/>
                </a:solidFill>
                <a:latin typeface="+mn-lt"/>
              </a:rPr>
              <a:t> “wins” but Court found: </a:t>
            </a:r>
            <a:r>
              <a:rPr lang="en-US" dirty="0" smtClean="0">
                <a:solidFill>
                  <a:schemeClr val="tx2">
                    <a:lumMod val="40000"/>
                    <a:lumOff val="60000"/>
                  </a:schemeClr>
                </a:solidFill>
              </a:rPr>
              <a:t>“</a:t>
            </a:r>
            <a:r>
              <a:rPr lang="en-US" i="1" dirty="0" smtClean="0">
                <a:solidFill>
                  <a:schemeClr val="tx2">
                    <a:lumMod val="40000"/>
                    <a:lumOff val="60000"/>
                  </a:schemeClr>
                </a:solidFill>
              </a:rPr>
              <a:t>A defendant may successfully raise a fair use defense against a copyright infringement claim </a:t>
            </a:r>
            <a:r>
              <a:rPr lang="en-US" i="1" dirty="0" smtClean="0">
                <a:solidFill>
                  <a:srgbClr val="FF0000"/>
                </a:solidFill>
              </a:rPr>
              <a:t>while still</a:t>
            </a:r>
            <a:r>
              <a:rPr lang="en-US" i="1" dirty="0" smtClean="0">
                <a:solidFill>
                  <a:schemeClr val="tx2">
                    <a:lumMod val="40000"/>
                    <a:lumOff val="60000"/>
                  </a:schemeClr>
                </a:solidFill>
              </a:rPr>
              <a:t> being found in breach of a contract not to copy</a:t>
            </a:r>
            <a:r>
              <a:rPr lang="en-US" dirty="0" smtClean="0">
                <a:solidFill>
                  <a:schemeClr val="tx2">
                    <a:lumMod val="40000"/>
                    <a:lumOff val="60000"/>
                  </a:schemeClr>
                </a:solidFill>
              </a:rPr>
              <a:t>.”</a:t>
            </a:r>
          </a:p>
          <a:p>
            <a:pPr marL="0" indent="0">
              <a:buNone/>
            </a:pPr>
            <a:endParaRPr lang="en-US" dirty="0" smtClean="0">
              <a:solidFill>
                <a:srgbClr val="000000"/>
              </a:solidFill>
            </a:endParaRPr>
          </a:p>
          <a:p>
            <a:pPr marL="0" indent="0">
              <a:buNone/>
            </a:pPr>
            <a:r>
              <a:rPr lang="en-US" b="1" dirty="0" smtClean="0">
                <a:solidFill>
                  <a:srgbClr val="FFFF00"/>
                </a:solidFill>
                <a:latin typeface="+mn-lt"/>
              </a:rPr>
              <a:t>4. </a:t>
            </a:r>
            <a:r>
              <a:rPr lang="en-US" b="1" i="1" dirty="0" smtClean="0">
                <a:solidFill>
                  <a:srgbClr val="FFFF00"/>
                </a:solidFill>
                <a:latin typeface="+mn-lt"/>
              </a:rPr>
              <a:t>MDY Industries, LLC v. Blizzard Entertainment, Inc. </a:t>
            </a:r>
            <a:r>
              <a:rPr lang="en-US" dirty="0" smtClean="0">
                <a:solidFill>
                  <a:srgbClr val="FFFF00"/>
                </a:solidFill>
                <a:latin typeface="+mn-lt"/>
              </a:rPr>
              <a:t>(2010 USCA):</a:t>
            </a:r>
            <a:endParaRPr lang="en-US" dirty="0">
              <a:solidFill>
                <a:srgbClr val="FFFF00"/>
              </a:solidFill>
              <a:latin typeface="+mn-lt"/>
            </a:endParaRPr>
          </a:p>
          <a:p>
            <a:pPr>
              <a:buFontTx/>
              <a:buChar char="•"/>
            </a:pPr>
            <a:r>
              <a:rPr lang="en-US" dirty="0" smtClean="0">
                <a:solidFill>
                  <a:srgbClr val="FFFFFF"/>
                </a:solidFill>
                <a:latin typeface="+mn-lt"/>
              </a:rPr>
              <a:t>Blizzard used technological protection measure (“TPM” to prevent </a:t>
            </a:r>
            <a:r>
              <a:rPr lang="en-US" b="1" dirty="0" smtClean="0">
                <a:solidFill>
                  <a:srgbClr val="FF0000"/>
                </a:solidFill>
              </a:rPr>
              <a:t>“bots” </a:t>
            </a:r>
            <a:r>
              <a:rPr lang="en-US" dirty="0" smtClean="0">
                <a:solidFill>
                  <a:srgbClr val="FFFFFF"/>
                </a:solidFill>
                <a:latin typeface="+mn-lt"/>
              </a:rPr>
              <a:t>in </a:t>
            </a:r>
            <a:r>
              <a:rPr lang="en-US" b="1" dirty="0" smtClean="0">
                <a:solidFill>
                  <a:srgbClr val="FFFFFF"/>
                </a:solidFill>
                <a:latin typeface="+mn-lt"/>
              </a:rPr>
              <a:t>“</a:t>
            </a:r>
            <a:r>
              <a:rPr lang="en-US" b="1" dirty="0" err="1" smtClean="0">
                <a:solidFill>
                  <a:srgbClr val="FFFFFF"/>
                </a:solidFill>
                <a:latin typeface="+mn-lt"/>
              </a:rPr>
              <a:t>WoW</a:t>
            </a:r>
            <a:r>
              <a:rPr lang="en-US" b="1" dirty="0" smtClean="0">
                <a:solidFill>
                  <a:srgbClr val="FFFFFF"/>
                </a:solidFill>
                <a:latin typeface="+mn-lt"/>
              </a:rPr>
              <a:t>” </a:t>
            </a:r>
            <a:r>
              <a:rPr lang="en-US" dirty="0" smtClean="0">
                <a:solidFill>
                  <a:srgbClr val="FFFFFF"/>
                </a:solidFill>
                <a:latin typeface="+mn-lt"/>
              </a:rPr>
              <a:t>and </a:t>
            </a:r>
            <a:r>
              <a:rPr lang="en-US" b="1" dirty="0" smtClean="0">
                <a:solidFill>
                  <a:srgbClr val="FFFFFF"/>
                </a:solidFill>
                <a:latin typeface="+mn-lt"/>
              </a:rPr>
              <a:t>effectively </a:t>
            </a:r>
            <a:r>
              <a:rPr lang="en-US" b="1" dirty="0" smtClean="0">
                <a:solidFill>
                  <a:srgbClr val="FF0000"/>
                </a:solidFill>
              </a:rPr>
              <a:t>prohibited them by TOU.</a:t>
            </a:r>
          </a:p>
          <a:p>
            <a:pPr>
              <a:buFontTx/>
              <a:buChar char="•"/>
            </a:pPr>
            <a:r>
              <a:rPr lang="en-US" dirty="0" smtClean="0">
                <a:solidFill>
                  <a:schemeClr val="tx2">
                    <a:lumMod val="20000"/>
                    <a:lumOff val="80000"/>
                  </a:schemeClr>
                </a:solidFill>
              </a:rPr>
              <a:t>MDY developed &amp; sold “Glider” which circumvented the TPM and allowed bots into the game.</a:t>
            </a:r>
          </a:p>
          <a:p>
            <a:pPr>
              <a:buFontTx/>
              <a:buChar char="•"/>
            </a:pPr>
            <a:r>
              <a:rPr lang="en-US" dirty="0" smtClean="0">
                <a:solidFill>
                  <a:schemeClr val="bg1"/>
                </a:solidFill>
                <a:latin typeface="+mn-lt"/>
              </a:rPr>
              <a:t>USCA affirmed Dist. Ct. finding that MDY </a:t>
            </a:r>
            <a:r>
              <a:rPr lang="en-US" b="1" dirty="0" smtClean="0">
                <a:solidFill>
                  <a:schemeClr val="bg1"/>
                </a:solidFill>
                <a:latin typeface="+mn-lt"/>
              </a:rPr>
              <a:t>violated DMCA’s copy control (anti-circumvention) provisions</a:t>
            </a:r>
            <a:r>
              <a:rPr lang="en-US" dirty="0" smtClean="0">
                <a:solidFill>
                  <a:schemeClr val="bg1"/>
                </a:solidFill>
                <a:latin typeface="+mn-lt"/>
              </a:rPr>
              <a:t>…</a:t>
            </a:r>
          </a:p>
        </p:txBody>
      </p:sp>
      <p:pic>
        <p:nvPicPr>
          <p:cNvPr id="4" name="Picture 3" descr="IRacingLogo.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35170" y="2979058"/>
            <a:ext cx="2013593" cy="279398"/>
          </a:xfrm>
          <a:prstGeom prst="rect">
            <a:avLst/>
          </a:prstGeom>
        </p:spPr>
      </p:pic>
      <p:pic>
        <p:nvPicPr>
          <p:cNvPr id="5" name="Picture 4" descr="Glider_small_logo.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67917" y="5947401"/>
            <a:ext cx="2029576" cy="277003"/>
          </a:xfrm>
          <a:prstGeom prst="rect">
            <a:avLst/>
          </a:prstGeom>
        </p:spPr>
      </p:pic>
    </p:spTree>
    <p:extLst>
      <p:ext uri="{BB962C8B-B14F-4D97-AF65-F5344CB8AC3E}">
        <p14:creationId xmlns:p14="http://schemas.microsoft.com/office/powerpoint/2010/main" val="16436500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09" y="0"/>
            <a:ext cx="9136891" cy="949679"/>
          </a:xfrm>
        </p:spPr>
        <p:txBody>
          <a:bodyPr>
            <a:normAutofit/>
          </a:bodyPr>
          <a:lstStyle/>
          <a:p>
            <a:r>
              <a:rPr lang="en-US" b="1" dirty="0" smtClean="0">
                <a:solidFill>
                  <a:srgbClr val="FFFF00"/>
                </a:solidFill>
                <a:latin typeface="+mn-lt"/>
              </a:rPr>
              <a:t>MDY (</a:t>
            </a:r>
            <a:r>
              <a:rPr lang="en-US" b="1" dirty="0" err="1" smtClean="0">
                <a:solidFill>
                  <a:srgbClr val="FFFF00"/>
                </a:solidFill>
                <a:latin typeface="+mn-lt"/>
              </a:rPr>
              <a:t>con’d</a:t>
            </a:r>
            <a:r>
              <a:rPr lang="en-US" b="1" dirty="0" smtClean="0">
                <a:solidFill>
                  <a:srgbClr val="FFFF00"/>
                </a:solidFill>
                <a:latin typeface="+mn-lt"/>
              </a:rPr>
              <a:t>): Contract not Copyright</a:t>
            </a:r>
            <a:endParaRPr lang="en-US" b="1" dirty="0">
              <a:solidFill>
                <a:srgbClr val="FFFF00"/>
              </a:solidFill>
              <a:latin typeface="+mn-lt"/>
            </a:endParaRPr>
          </a:p>
        </p:txBody>
      </p:sp>
      <p:sp>
        <p:nvSpPr>
          <p:cNvPr id="3" name="Content Placeholder 2"/>
          <p:cNvSpPr>
            <a:spLocks noGrp="1"/>
          </p:cNvSpPr>
          <p:nvPr>
            <p:ph sz="quarter" idx="10"/>
          </p:nvPr>
        </p:nvSpPr>
        <p:spPr>
          <a:xfrm>
            <a:off x="137289" y="949679"/>
            <a:ext cx="9006711" cy="5536141"/>
          </a:xfrm>
        </p:spPr>
        <p:txBody>
          <a:bodyPr>
            <a:normAutofit/>
          </a:bodyPr>
          <a:lstStyle/>
          <a:p>
            <a:pPr marL="0" indent="0">
              <a:buNone/>
            </a:pPr>
            <a:r>
              <a:rPr lang="en-US" sz="2900" dirty="0">
                <a:solidFill>
                  <a:schemeClr val="bg1"/>
                </a:solidFill>
              </a:rPr>
              <a:t>Court </a:t>
            </a:r>
            <a:r>
              <a:rPr lang="en-US" sz="2900" dirty="0" smtClean="0">
                <a:solidFill>
                  <a:schemeClr val="bg1"/>
                </a:solidFill>
              </a:rPr>
              <a:t>in MDY reaffirmed </a:t>
            </a:r>
            <a:r>
              <a:rPr lang="en-US" sz="2900" dirty="0">
                <a:solidFill>
                  <a:schemeClr val="bg1"/>
                </a:solidFill>
              </a:rPr>
              <a:t>copyright/contract </a:t>
            </a:r>
            <a:r>
              <a:rPr lang="en-US" sz="2900" dirty="0" smtClean="0">
                <a:solidFill>
                  <a:schemeClr val="bg1"/>
                </a:solidFill>
              </a:rPr>
              <a:t>distinction:</a:t>
            </a:r>
          </a:p>
          <a:p>
            <a:pPr marL="0" indent="0">
              <a:lnSpc>
                <a:spcPct val="90000"/>
              </a:lnSpc>
              <a:buNone/>
            </a:pPr>
            <a:r>
              <a:rPr lang="en-US" dirty="0" smtClean="0">
                <a:solidFill>
                  <a:schemeClr val="bg1"/>
                </a:solidFill>
              </a:rPr>
              <a:t>“</a:t>
            </a:r>
            <a:r>
              <a:rPr lang="en-US" i="1" dirty="0" smtClean="0">
                <a:solidFill>
                  <a:schemeClr val="bg1"/>
                </a:solidFill>
              </a:rPr>
              <a:t>…A </a:t>
            </a:r>
            <a:r>
              <a:rPr lang="en-US" i="1" dirty="0">
                <a:solidFill>
                  <a:schemeClr val="bg1"/>
                </a:solidFill>
              </a:rPr>
              <a:t>Glider</a:t>
            </a:r>
            <a:r>
              <a:rPr lang="en-US" i="1" dirty="0">
                <a:solidFill>
                  <a:srgbClr val="8EB4E3"/>
                </a:solidFill>
              </a:rPr>
              <a:t> </a:t>
            </a:r>
            <a:r>
              <a:rPr lang="en-US" i="1" dirty="0" smtClean="0">
                <a:solidFill>
                  <a:srgbClr val="FF0000"/>
                </a:solidFill>
              </a:rPr>
              <a:t>user violates </a:t>
            </a:r>
            <a:r>
              <a:rPr lang="en-US" i="1" dirty="0">
                <a:solidFill>
                  <a:srgbClr val="FF0000"/>
                </a:solidFill>
              </a:rPr>
              <a:t>the covenants with Blizzard,</a:t>
            </a:r>
            <a:r>
              <a:rPr lang="en-US" i="1" dirty="0">
                <a:solidFill>
                  <a:srgbClr val="0000FF"/>
                </a:solidFill>
              </a:rPr>
              <a:t> </a:t>
            </a:r>
            <a:r>
              <a:rPr lang="en-US" b="1" i="1" dirty="0">
                <a:solidFill>
                  <a:srgbClr val="FFFF00"/>
                </a:solidFill>
              </a:rPr>
              <a:t>but does not </a:t>
            </a:r>
            <a:r>
              <a:rPr lang="en-US" b="1" i="1" dirty="0" smtClean="0">
                <a:solidFill>
                  <a:srgbClr val="FFFF00"/>
                </a:solidFill>
              </a:rPr>
              <a:t>thereby commit </a:t>
            </a:r>
            <a:r>
              <a:rPr lang="en-US" b="1" i="1" dirty="0">
                <a:solidFill>
                  <a:srgbClr val="FFFF00"/>
                </a:solidFill>
              </a:rPr>
              <a:t>copyright </a:t>
            </a:r>
            <a:r>
              <a:rPr lang="en-US" b="1" i="1" dirty="0">
                <a:solidFill>
                  <a:srgbClr val="FFFFFF"/>
                </a:solidFill>
              </a:rPr>
              <a:t>infringement </a:t>
            </a:r>
            <a:r>
              <a:rPr lang="en-US" i="1" dirty="0">
                <a:solidFill>
                  <a:srgbClr val="FFFFFF"/>
                </a:solidFill>
              </a:rPr>
              <a:t>because Glider does </a:t>
            </a:r>
            <a:r>
              <a:rPr lang="en-US" i="1" dirty="0" smtClean="0">
                <a:solidFill>
                  <a:srgbClr val="FFFFFF"/>
                </a:solidFill>
              </a:rPr>
              <a:t>not infringe </a:t>
            </a:r>
            <a:r>
              <a:rPr lang="en-US" i="1" dirty="0">
                <a:solidFill>
                  <a:srgbClr val="FFFFFF"/>
                </a:solidFill>
              </a:rPr>
              <a:t>any of Blizzard’s exclusive rights. For instance, </a:t>
            </a:r>
            <a:r>
              <a:rPr lang="en-US" i="1" dirty="0" smtClean="0">
                <a:solidFill>
                  <a:srgbClr val="FFFFFF"/>
                </a:solidFill>
              </a:rPr>
              <a:t>the use </a:t>
            </a:r>
            <a:r>
              <a:rPr lang="en-US" i="1" dirty="0">
                <a:solidFill>
                  <a:srgbClr val="FFFFFF"/>
                </a:solidFill>
              </a:rPr>
              <a:t>does not alter or copy </a:t>
            </a:r>
            <a:r>
              <a:rPr lang="en-US" i="1" dirty="0" err="1">
                <a:solidFill>
                  <a:srgbClr val="FFFFFF"/>
                </a:solidFill>
              </a:rPr>
              <a:t>WoW</a:t>
            </a:r>
            <a:r>
              <a:rPr lang="en-US" i="1" dirty="0">
                <a:solidFill>
                  <a:srgbClr val="FFFFFF"/>
                </a:solidFill>
              </a:rPr>
              <a:t> </a:t>
            </a:r>
            <a:r>
              <a:rPr lang="en-US" i="1" dirty="0" smtClean="0">
                <a:solidFill>
                  <a:srgbClr val="FFFFFF"/>
                </a:solidFill>
              </a:rPr>
              <a:t>software…</a:t>
            </a:r>
            <a:endParaRPr lang="en-US" i="1" dirty="0">
              <a:solidFill>
                <a:srgbClr val="FFFFFF"/>
              </a:solidFill>
            </a:endParaRPr>
          </a:p>
          <a:p>
            <a:pPr marL="0" indent="0">
              <a:lnSpc>
                <a:spcPct val="90000"/>
              </a:lnSpc>
              <a:buNone/>
            </a:pPr>
            <a:r>
              <a:rPr lang="en-US" i="1" dirty="0" smtClean="0">
                <a:solidFill>
                  <a:srgbClr val="FFFFFF"/>
                </a:solidFill>
              </a:rPr>
              <a:t>We </a:t>
            </a:r>
            <a:r>
              <a:rPr lang="en-US" i="1" dirty="0">
                <a:solidFill>
                  <a:srgbClr val="FFFFFF"/>
                </a:solidFill>
              </a:rPr>
              <a:t>conclude that for a licensee’s violation of a contract to constitute copyright infringement, there must be </a:t>
            </a:r>
            <a:r>
              <a:rPr lang="en-US" i="1" dirty="0" smtClean="0">
                <a:solidFill>
                  <a:srgbClr val="FFFFFF"/>
                </a:solidFill>
              </a:rPr>
              <a:t>a nexus </a:t>
            </a:r>
            <a:r>
              <a:rPr lang="en-US" i="1" dirty="0">
                <a:solidFill>
                  <a:srgbClr val="FFFFFF"/>
                </a:solidFill>
              </a:rPr>
              <a:t>between the condition and the licensor’s </a:t>
            </a:r>
            <a:r>
              <a:rPr lang="en-US" i="1" dirty="0" smtClean="0">
                <a:solidFill>
                  <a:srgbClr val="FFFFFF"/>
                </a:solidFill>
              </a:rPr>
              <a:t>exclusive rights </a:t>
            </a:r>
            <a:r>
              <a:rPr lang="en-US" i="1" dirty="0">
                <a:solidFill>
                  <a:srgbClr val="FFFFFF"/>
                </a:solidFill>
              </a:rPr>
              <a:t>of </a:t>
            </a:r>
            <a:r>
              <a:rPr lang="en-US" i="1" dirty="0" smtClean="0">
                <a:solidFill>
                  <a:srgbClr val="FFFFFF"/>
                </a:solidFill>
              </a:rPr>
              <a:t>copyright. </a:t>
            </a:r>
            <a:r>
              <a:rPr lang="en-US" i="1" dirty="0" smtClean="0">
                <a:solidFill>
                  <a:srgbClr val="FFFF00"/>
                </a:solidFill>
              </a:rPr>
              <a:t>Here</a:t>
            </a:r>
            <a:r>
              <a:rPr lang="en-US" i="1" dirty="0">
                <a:solidFill>
                  <a:srgbClr val="FFFF00"/>
                </a:solidFill>
              </a:rPr>
              <a:t>, </a:t>
            </a:r>
            <a:r>
              <a:rPr lang="en-US" i="1" dirty="0" err="1">
                <a:solidFill>
                  <a:srgbClr val="FFFF00"/>
                </a:solidFill>
              </a:rPr>
              <a:t>WoW</a:t>
            </a:r>
            <a:r>
              <a:rPr lang="en-US" i="1" dirty="0">
                <a:solidFill>
                  <a:srgbClr val="FFFF00"/>
                </a:solidFill>
              </a:rPr>
              <a:t> players do not commit copyright infringement by using Glider in violation of the </a:t>
            </a:r>
            <a:r>
              <a:rPr lang="en-US" i="1" dirty="0" err="1" smtClean="0">
                <a:solidFill>
                  <a:srgbClr val="FFFF00"/>
                </a:solidFill>
              </a:rPr>
              <a:t>ToU</a:t>
            </a:r>
            <a:r>
              <a:rPr lang="en-US" i="1" dirty="0" smtClean="0">
                <a:solidFill>
                  <a:srgbClr val="FFFF00"/>
                </a:solidFill>
              </a:rPr>
              <a:t>. </a:t>
            </a:r>
            <a:r>
              <a:rPr lang="en-US" i="1" dirty="0" smtClean="0">
                <a:solidFill>
                  <a:srgbClr val="FFFFFF"/>
                </a:solidFill>
              </a:rPr>
              <a:t>MDY </a:t>
            </a:r>
            <a:r>
              <a:rPr lang="en-US" i="1" dirty="0">
                <a:solidFill>
                  <a:srgbClr val="FFFFFF"/>
                </a:solidFill>
              </a:rPr>
              <a:t>is thus not liable for secondary copyright infringement</a:t>
            </a:r>
            <a:r>
              <a:rPr lang="en-US" i="1" dirty="0" smtClean="0">
                <a:solidFill>
                  <a:srgbClr val="FFFFFF"/>
                </a:solidFill>
              </a:rPr>
              <a:t>, which </a:t>
            </a:r>
            <a:r>
              <a:rPr lang="en-US" i="1" dirty="0">
                <a:solidFill>
                  <a:srgbClr val="FFFFFF"/>
                </a:solidFill>
              </a:rPr>
              <a:t>requires the existence of direct copyright </a:t>
            </a:r>
            <a:r>
              <a:rPr lang="en-US" i="1" dirty="0" smtClean="0">
                <a:solidFill>
                  <a:srgbClr val="FFFFFF"/>
                </a:solidFill>
              </a:rPr>
              <a:t>infringement. </a:t>
            </a:r>
            <a:r>
              <a:rPr lang="en-US" i="1" dirty="0" err="1" smtClean="0">
                <a:solidFill>
                  <a:srgbClr val="FFFFFF"/>
                </a:solidFill>
              </a:rPr>
              <a:t>Grokster</a:t>
            </a:r>
            <a:r>
              <a:rPr lang="en-US" i="1" dirty="0">
                <a:solidFill>
                  <a:srgbClr val="FFFFFF"/>
                </a:solidFill>
              </a:rPr>
              <a:t>, 545 U.S. at 930</a:t>
            </a:r>
            <a:r>
              <a:rPr lang="en-US" i="1" dirty="0" smtClean="0">
                <a:solidFill>
                  <a:srgbClr val="FFFFFF"/>
                </a:solidFill>
              </a:rPr>
              <a:t>.</a:t>
            </a:r>
            <a:r>
              <a:rPr lang="en-US" dirty="0" smtClean="0">
                <a:solidFill>
                  <a:srgbClr val="FFFFFF"/>
                </a:solidFill>
              </a:rPr>
              <a:t>”</a:t>
            </a:r>
            <a:endParaRPr lang="en-US" dirty="0">
              <a:solidFill>
                <a:srgbClr val="FFFFFF"/>
              </a:solidFill>
            </a:endParaRPr>
          </a:p>
          <a:p>
            <a:pPr marL="0" indent="0">
              <a:lnSpc>
                <a:spcPct val="90000"/>
              </a:lnSpc>
              <a:buNone/>
            </a:pPr>
            <a:r>
              <a:rPr lang="en-US" sz="2200" dirty="0" smtClean="0">
                <a:solidFill>
                  <a:schemeClr val="bg1"/>
                </a:solidFill>
              </a:rPr>
              <a:t>* EFF: “A Mixed Ninth Circuit Ruling in MDY v. Blizzard: </a:t>
            </a:r>
            <a:r>
              <a:rPr lang="en-US" sz="2200" dirty="0" err="1" smtClean="0">
                <a:solidFill>
                  <a:schemeClr val="bg1"/>
                </a:solidFill>
              </a:rPr>
              <a:t>WoW</a:t>
            </a:r>
            <a:r>
              <a:rPr lang="en-US" sz="2200" dirty="0" smtClean="0">
                <a:solidFill>
                  <a:schemeClr val="bg1"/>
                </a:solidFill>
              </a:rPr>
              <a:t> Buyers Are Not Owners – But Glider Users Are Not Copyright Infringers” </a:t>
            </a:r>
            <a:r>
              <a:rPr lang="en-US" sz="1800" dirty="0">
                <a:hlinkClick r:id="rId2"/>
              </a:rPr>
              <a:t>https://www.eff.org/deeplinks/2010/12/mixed-ninth-circuit-ruling-mdy-v-blizzard-</a:t>
            </a:r>
            <a:r>
              <a:rPr lang="en-US" sz="1800" dirty="0" smtClean="0">
                <a:hlinkClick r:id="rId2"/>
              </a:rPr>
              <a:t>wow</a:t>
            </a:r>
            <a:endParaRPr lang="en-US" sz="1800" dirty="0" smtClean="0"/>
          </a:p>
          <a:p>
            <a:pPr marL="0" indent="0">
              <a:buNone/>
            </a:pPr>
            <a:endParaRPr lang="en-US" dirty="0"/>
          </a:p>
        </p:txBody>
      </p:sp>
    </p:spTree>
    <p:extLst>
      <p:ext uri="{BB962C8B-B14F-4D97-AF65-F5344CB8AC3E}">
        <p14:creationId xmlns:p14="http://schemas.microsoft.com/office/powerpoint/2010/main" val="9444440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07970"/>
            <a:ext cx="9144000" cy="1016000"/>
          </a:xfrm>
        </p:spPr>
        <p:txBody>
          <a:bodyPr>
            <a:normAutofit/>
          </a:bodyPr>
          <a:lstStyle/>
          <a:p>
            <a:r>
              <a:rPr lang="en-US" b="1" dirty="0" smtClean="0">
                <a:solidFill>
                  <a:schemeClr val="accent4">
                    <a:lumMod val="75000"/>
                  </a:schemeClr>
                </a:solidFill>
              </a:rPr>
              <a:t> </a:t>
            </a:r>
            <a:r>
              <a:rPr lang="en-US" b="1" dirty="0" smtClean="0">
                <a:solidFill>
                  <a:srgbClr val="FFFF00"/>
                </a:solidFill>
                <a:latin typeface="+mn-lt"/>
              </a:rPr>
              <a:t> Notice any common denominators?</a:t>
            </a:r>
            <a:endParaRPr lang="en-US" b="1" dirty="0">
              <a:solidFill>
                <a:srgbClr val="FFFF00"/>
              </a:solidFill>
              <a:latin typeface="+mn-lt"/>
            </a:endParaRPr>
          </a:p>
        </p:txBody>
      </p:sp>
      <p:sp>
        <p:nvSpPr>
          <p:cNvPr id="3" name="Content Placeholder 2"/>
          <p:cNvSpPr>
            <a:spLocks noGrp="1"/>
          </p:cNvSpPr>
          <p:nvPr>
            <p:ph sz="quarter" idx="10"/>
          </p:nvPr>
        </p:nvSpPr>
        <p:spPr>
          <a:xfrm>
            <a:off x="457200" y="1123969"/>
            <a:ext cx="8686800" cy="5507600"/>
          </a:xfrm>
        </p:spPr>
        <p:txBody>
          <a:bodyPr>
            <a:normAutofit/>
          </a:bodyPr>
          <a:lstStyle/>
          <a:p>
            <a:r>
              <a:rPr lang="en-US" dirty="0">
                <a:solidFill>
                  <a:srgbClr val="FFFF00"/>
                </a:solidFill>
                <a:latin typeface="+mn-lt"/>
              </a:rPr>
              <a:t>Creativity is </a:t>
            </a:r>
            <a:r>
              <a:rPr lang="en-US" b="1" dirty="0">
                <a:solidFill>
                  <a:srgbClr val="FFFF00"/>
                </a:solidFill>
                <a:latin typeface="+mn-lt"/>
              </a:rPr>
              <a:t>never </a:t>
            </a:r>
            <a:r>
              <a:rPr lang="en-US" dirty="0">
                <a:solidFill>
                  <a:srgbClr val="FFFF00"/>
                </a:solidFill>
                <a:latin typeface="+mn-lt"/>
              </a:rPr>
              <a:t>in issue in any of the cases</a:t>
            </a:r>
            <a:endParaRPr lang="en-US" dirty="0" smtClean="0">
              <a:solidFill>
                <a:srgbClr val="FFFF00"/>
              </a:solidFill>
              <a:latin typeface="+mn-lt"/>
            </a:endParaRPr>
          </a:p>
          <a:p>
            <a:pPr marL="0" indent="0">
              <a:buNone/>
            </a:pPr>
            <a:endParaRPr lang="en-US" dirty="0" smtClean="0">
              <a:latin typeface="+mn-lt"/>
            </a:endParaRPr>
          </a:p>
          <a:p>
            <a:r>
              <a:rPr lang="en-US" b="1" dirty="0" smtClean="0">
                <a:solidFill>
                  <a:srgbClr val="FFFFFF"/>
                </a:solidFill>
                <a:latin typeface="+mn-lt"/>
              </a:rPr>
              <a:t>Copyright Law </a:t>
            </a:r>
            <a:r>
              <a:rPr lang="en-US" dirty="0" smtClean="0">
                <a:solidFill>
                  <a:srgbClr val="FFFFFF"/>
                </a:solidFill>
                <a:latin typeface="+mn-lt"/>
              </a:rPr>
              <a:t>is only </a:t>
            </a:r>
            <a:r>
              <a:rPr lang="en-US" u="sng" dirty="0" smtClean="0">
                <a:solidFill>
                  <a:srgbClr val="FFFFFF"/>
                </a:solidFill>
                <a:latin typeface="+mn-lt"/>
              </a:rPr>
              <a:t>directly</a:t>
            </a:r>
            <a:r>
              <a:rPr lang="en-US" dirty="0" smtClean="0">
                <a:solidFill>
                  <a:srgbClr val="FFFFFF"/>
                </a:solidFill>
                <a:latin typeface="+mn-lt"/>
              </a:rPr>
              <a:t> relevant in </a:t>
            </a:r>
            <a:r>
              <a:rPr lang="en-US" i="1" u="sng" dirty="0" err="1" smtClean="0">
                <a:solidFill>
                  <a:srgbClr val="FFFFFF"/>
                </a:solidFill>
                <a:latin typeface="+mn-lt"/>
              </a:rPr>
              <a:t>Microstar</a:t>
            </a:r>
            <a:r>
              <a:rPr lang="en-US" i="1" dirty="0" smtClean="0">
                <a:solidFill>
                  <a:srgbClr val="FFFFFF"/>
                </a:solidFill>
                <a:latin typeface="+mn-lt"/>
              </a:rPr>
              <a:t> </a:t>
            </a:r>
            <a:r>
              <a:rPr lang="en-US" dirty="0" smtClean="0">
                <a:solidFill>
                  <a:srgbClr val="FFFFFF"/>
                </a:solidFill>
                <a:latin typeface="+mn-lt"/>
              </a:rPr>
              <a:t>(&amp; </a:t>
            </a:r>
            <a:r>
              <a:rPr lang="en-US" i="1" u="sng" dirty="0" err="1" smtClean="0">
                <a:solidFill>
                  <a:srgbClr val="FFFFFF"/>
                </a:solidFill>
                <a:latin typeface="+mn-lt"/>
              </a:rPr>
              <a:t>Galoob</a:t>
            </a:r>
            <a:r>
              <a:rPr lang="en-US" i="1" dirty="0" smtClean="0">
                <a:solidFill>
                  <a:srgbClr val="FFFFFF"/>
                </a:solidFill>
                <a:latin typeface="+mn-lt"/>
              </a:rPr>
              <a:t>  “</a:t>
            </a:r>
            <a:r>
              <a:rPr lang="en-US" dirty="0" smtClean="0">
                <a:solidFill>
                  <a:srgbClr val="FFFFFF"/>
                </a:solidFill>
                <a:latin typeface="+mn-lt"/>
              </a:rPr>
              <a:t>Game Genie”) - </a:t>
            </a:r>
            <a:r>
              <a:rPr lang="en-US" dirty="0">
                <a:solidFill>
                  <a:srgbClr val="FFFFFF"/>
                </a:solidFill>
                <a:latin typeface="+mn-lt"/>
              </a:rPr>
              <a:t>no contractual </a:t>
            </a:r>
            <a:r>
              <a:rPr lang="en-US" dirty="0" smtClean="0">
                <a:solidFill>
                  <a:srgbClr val="FFFFFF"/>
                </a:solidFill>
                <a:latin typeface="+mn-lt"/>
              </a:rPr>
              <a:t>nexus, </a:t>
            </a:r>
            <a:r>
              <a:rPr lang="en-US" dirty="0">
                <a:solidFill>
                  <a:srgbClr val="FFFFFF"/>
                </a:solidFill>
                <a:latin typeface="+mn-lt"/>
              </a:rPr>
              <a:t>so sole “</a:t>
            </a:r>
            <a:r>
              <a:rPr lang="en-US" dirty="0">
                <a:solidFill>
                  <a:srgbClr val="CCFFCC"/>
                </a:solidFill>
                <a:latin typeface="+mn-lt"/>
              </a:rPr>
              <a:t>copyright only</a:t>
            </a:r>
            <a:r>
              <a:rPr lang="en-US" dirty="0">
                <a:solidFill>
                  <a:srgbClr val="FFFFFF"/>
                </a:solidFill>
                <a:latin typeface="+mn-lt"/>
              </a:rPr>
              <a:t>” </a:t>
            </a:r>
            <a:r>
              <a:rPr lang="en-US" dirty="0" smtClean="0">
                <a:solidFill>
                  <a:srgbClr val="FFFFFF"/>
                </a:solidFill>
                <a:latin typeface="+mn-lt"/>
              </a:rPr>
              <a:t>case</a:t>
            </a:r>
            <a:r>
              <a:rPr lang="en-US" dirty="0" smtClean="0">
                <a:solidFill>
                  <a:schemeClr val="bg1"/>
                </a:solidFill>
                <a:latin typeface="+mn-lt"/>
              </a:rPr>
              <a:t>.</a:t>
            </a:r>
          </a:p>
          <a:p>
            <a:pPr marL="0" indent="0">
              <a:buNone/>
            </a:pPr>
            <a:endParaRPr lang="en-US" dirty="0" smtClean="0">
              <a:latin typeface="+mn-lt"/>
            </a:endParaRPr>
          </a:p>
          <a:p>
            <a:r>
              <a:rPr lang="en-US" dirty="0" smtClean="0">
                <a:solidFill>
                  <a:srgbClr val="FFFFFF"/>
                </a:solidFill>
                <a:latin typeface="+mn-lt"/>
              </a:rPr>
              <a:t>“Fair Use” to create mods question avoided by:</a:t>
            </a:r>
          </a:p>
          <a:p>
            <a:pPr marL="457200" indent="-457200">
              <a:buAutoNum type="arabicPeriod"/>
            </a:pPr>
            <a:r>
              <a:rPr lang="en-US" dirty="0" smtClean="0">
                <a:solidFill>
                  <a:srgbClr val="FFFFFF"/>
                </a:solidFill>
                <a:latin typeface="+mn-lt"/>
              </a:rPr>
              <a:t>Contract Law (Davidson, </a:t>
            </a:r>
            <a:r>
              <a:rPr lang="en-US" dirty="0" err="1" smtClean="0">
                <a:solidFill>
                  <a:srgbClr val="FFFFFF"/>
                </a:solidFill>
                <a:latin typeface="+mn-lt"/>
              </a:rPr>
              <a:t>iRacing</a:t>
            </a:r>
            <a:r>
              <a:rPr lang="en-US" dirty="0" smtClean="0">
                <a:solidFill>
                  <a:srgbClr val="FFFFFF"/>
                </a:solidFill>
                <a:latin typeface="+mn-lt"/>
              </a:rPr>
              <a:t> &amp; MDY all decided on EULA, </a:t>
            </a:r>
            <a:r>
              <a:rPr lang="en-US" dirty="0" err="1" smtClean="0">
                <a:solidFill>
                  <a:srgbClr val="FFFFFF"/>
                </a:solidFill>
                <a:latin typeface="+mn-lt"/>
              </a:rPr>
              <a:t>ToS</a:t>
            </a:r>
            <a:r>
              <a:rPr lang="en-US" dirty="0" smtClean="0">
                <a:solidFill>
                  <a:srgbClr val="FFFFFF"/>
                </a:solidFill>
                <a:latin typeface="+mn-lt"/>
              </a:rPr>
              <a:t> or </a:t>
            </a:r>
            <a:r>
              <a:rPr lang="en-US" dirty="0" err="1" smtClean="0">
                <a:solidFill>
                  <a:srgbClr val="FFFFFF"/>
                </a:solidFill>
                <a:latin typeface="+mn-lt"/>
              </a:rPr>
              <a:t>ToU</a:t>
            </a:r>
            <a:r>
              <a:rPr lang="en-US" dirty="0" smtClean="0">
                <a:solidFill>
                  <a:srgbClr val="FFFFFF"/>
                </a:solidFill>
                <a:latin typeface="+mn-lt"/>
              </a:rPr>
              <a:t> terms &amp; obligations).</a:t>
            </a:r>
          </a:p>
          <a:p>
            <a:pPr marL="457200" indent="-457200">
              <a:buAutoNum type="arabicPeriod"/>
            </a:pPr>
            <a:r>
              <a:rPr lang="en-US" dirty="0" smtClean="0">
                <a:solidFill>
                  <a:srgbClr val="FFFF00"/>
                </a:solidFill>
                <a:latin typeface="+mn-lt"/>
              </a:rPr>
              <a:t>Nothing creative in what Micro Star did </a:t>
            </a:r>
            <a:r>
              <a:rPr lang="en-US" dirty="0" smtClean="0">
                <a:solidFill>
                  <a:srgbClr val="FFFFFF"/>
                </a:solidFill>
                <a:latin typeface="+mn-lt"/>
              </a:rPr>
              <a:t>– they did not create a mod – they usurped </a:t>
            </a:r>
            <a:r>
              <a:rPr lang="en-US" dirty="0">
                <a:solidFill>
                  <a:srgbClr val="FFFFFF"/>
                </a:solidFill>
                <a:latin typeface="+mn-lt"/>
              </a:rPr>
              <a:t>mod creators without </a:t>
            </a:r>
            <a:r>
              <a:rPr lang="en-US" dirty="0" smtClean="0">
                <a:solidFill>
                  <a:srgbClr val="FFFFFF"/>
                </a:solidFill>
                <a:latin typeface="+mn-lt"/>
              </a:rPr>
              <a:t>permission</a:t>
            </a:r>
          </a:p>
          <a:p>
            <a:pPr marL="0" indent="0">
              <a:buNone/>
            </a:pPr>
            <a:endParaRPr lang="en-US" dirty="0" smtClean="0">
              <a:solidFill>
                <a:schemeClr val="tx1"/>
              </a:solidFill>
              <a:latin typeface="+mn-lt"/>
            </a:endParaRPr>
          </a:p>
          <a:p>
            <a:pPr marL="0" indent="0">
              <a:buNone/>
            </a:pPr>
            <a:r>
              <a:rPr lang="en-US" b="1" dirty="0" smtClean="0">
                <a:solidFill>
                  <a:srgbClr val="FF0000"/>
                </a:solidFill>
                <a:latin typeface="+mn-lt"/>
              </a:rPr>
              <a:t>Conclusion: </a:t>
            </a:r>
            <a:r>
              <a:rPr lang="en-US" b="1" dirty="0">
                <a:solidFill>
                  <a:srgbClr val="FFFF00"/>
                </a:solidFill>
                <a:latin typeface="+mn-lt"/>
              </a:rPr>
              <a:t>No current precedent that game mods are not “</a:t>
            </a:r>
            <a:r>
              <a:rPr lang="en-US" b="1" dirty="0">
                <a:solidFill>
                  <a:srgbClr val="00B0F0"/>
                </a:solidFill>
                <a:latin typeface="+mn-lt"/>
              </a:rPr>
              <a:t>Fair Use</a:t>
            </a:r>
            <a:r>
              <a:rPr lang="en-US" b="1" dirty="0" smtClean="0">
                <a:solidFill>
                  <a:srgbClr val="FFFF00"/>
                </a:solidFill>
                <a:latin typeface="+mn-lt"/>
              </a:rPr>
              <a:t>” which is a </a:t>
            </a:r>
            <a:r>
              <a:rPr lang="en-US" b="1" dirty="0" smtClean="0">
                <a:solidFill>
                  <a:srgbClr val="00B0F0"/>
                </a:solidFill>
                <a:latin typeface="+mn-lt"/>
              </a:rPr>
              <a:t>copyright concept</a:t>
            </a:r>
            <a:r>
              <a:rPr lang="en-US" b="1" dirty="0" smtClean="0">
                <a:solidFill>
                  <a:srgbClr val="FFFF00"/>
                </a:solidFill>
                <a:latin typeface="+mn-lt"/>
              </a:rPr>
              <a:t>.</a:t>
            </a:r>
            <a:endParaRPr lang="en-US" b="1" dirty="0">
              <a:solidFill>
                <a:srgbClr val="FFFF00"/>
              </a:solidFill>
              <a:latin typeface="+mn-lt"/>
            </a:endParaRPr>
          </a:p>
          <a:p>
            <a:endParaRPr lang="en-US" b="1" dirty="0" smtClean="0"/>
          </a:p>
        </p:txBody>
      </p:sp>
    </p:spTree>
    <p:extLst>
      <p:ext uri="{BB962C8B-B14F-4D97-AF65-F5344CB8AC3E}">
        <p14:creationId xmlns:p14="http://schemas.microsoft.com/office/powerpoint/2010/main" val="42572828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alphaModFix amt="21000"/>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967" y="326593"/>
            <a:ext cx="9041033" cy="1016000"/>
          </a:xfrm>
        </p:spPr>
        <p:txBody>
          <a:bodyPr>
            <a:normAutofit fontScale="90000"/>
          </a:bodyPr>
          <a:lstStyle/>
          <a:p>
            <a:r>
              <a:rPr lang="en-US" i="1" u="sng" dirty="0" smtClean="0">
                <a:solidFill>
                  <a:srgbClr val="3366FF"/>
                </a:solidFill>
              </a:rPr>
              <a:t/>
            </a:r>
            <a:br>
              <a:rPr lang="en-US" i="1" u="sng" dirty="0" smtClean="0">
                <a:solidFill>
                  <a:srgbClr val="3366FF"/>
                </a:solidFill>
              </a:rPr>
            </a:br>
            <a:r>
              <a:rPr lang="en-US" i="1" u="sng" dirty="0" smtClean="0">
                <a:solidFill>
                  <a:srgbClr val="3366FF"/>
                </a:solidFill>
              </a:rPr>
              <a:t/>
            </a:r>
            <a:br>
              <a:rPr lang="en-US" i="1" u="sng" dirty="0" smtClean="0">
                <a:solidFill>
                  <a:srgbClr val="3366FF"/>
                </a:solidFill>
              </a:rPr>
            </a:br>
            <a:r>
              <a:rPr lang="en-US" sz="6000" b="1" dirty="0" smtClean="0">
                <a:solidFill>
                  <a:schemeClr val="tx1"/>
                </a:solidFill>
              </a:rPr>
              <a:t>What’s </a:t>
            </a:r>
            <a:r>
              <a:rPr lang="en-US" sz="6000" b="1" dirty="0">
                <a:solidFill>
                  <a:schemeClr val="tx1"/>
                </a:solidFill>
              </a:rPr>
              <a:t>at stake?</a:t>
            </a:r>
            <a:r>
              <a:rPr lang="en-US" b="1" dirty="0">
                <a:solidFill>
                  <a:schemeClr val="tx1"/>
                </a:solidFill>
              </a:rPr>
              <a:t/>
            </a:r>
            <a:br>
              <a:rPr lang="en-US" b="1" dirty="0">
                <a:solidFill>
                  <a:schemeClr val="tx1"/>
                </a:solidFill>
              </a:rPr>
            </a:br>
            <a:r>
              <a:rPr lang="en-US" i="1" u="sng" dirty="0">
                <a:solidFill>
                  <a:srgbClr val="3366FF"/>
                </a:solidFill>
              </a:rPr>
              <a:t/>
            </a:r>
            <a:br>
              <a:rPr lang="en-US" i="1" u="sng" dirty="0">
                <a:solidFill>
                  <a:srgbClr val="3366FF"/>
                </a:solidFill>
              </a:rPr>
            </a:br>
            <a:endParaRPr lang="en-US" dirty="0"/>
          </a:p>
        </p:txBody>
      </p:sp>
      <p:sp>
        <p:nvSpPr>
          <p:cNvPr id="3" name="Content Placeholder 2"/>
          <p:cNvSpPr>
            <a:spLocks noGrp="1"/>
          </p:cNvSpPr>
          <p:nvPr>
            <p:ph sz="quarter" idx="10"/>
          </p:nvPr>
        </p:nvSpPr>
        <p:spPr/>
        <p:txBody>
          <a:bodyPr/>
          <a:lstStyle/>
          <a:p>
            <a:pPr marL="0" indent="0">
              <a:buNone/>
            </a:pPr>
            <a:endParaRPr lang="en-US" dirty="0" smtClean="0">
              <a:solidFill>
                <a:schemeClr val="tx1"/>
              </a:solidFill>
            </a:endParaRPr>
          </a:p>
          <a:p>
            <a:r>
              <a:rPr lang="en-US" b="1" dirty="0" smtClean="0">
                <a:solidFill>
                  <a:srgbClr val="0000FF"/>
                </a:solidFill>
              </a:rPr>
              <a:t>Mods</a:t>
            </a:r>
          </a:p>
          <a:p>
            <a:r>
              <a:rPr lang="en-US" b="1" dirty="0" err="1" smtClean="0">
                <a:solidFill>
                  <a:srgbClr val="008000"/>
                </a:solidFill>
              </a:rPr>
              <a:t>Machinima</a:t>
            </a:r>
            <a:endParaRPr lang="en-US" b="1" dirty="0" smtClean="0">
              <a:solidFill>
                <a:srgbClr val="008000"/>
              </a:solidFill>
            </a:endParaRPr>
          </a:p>
          <a:p>
            <a:r>
              <a:rPr lang="en-US" b="1" dirty="0" smtClean="0">
                <a:solidFill>
                  <a:schemeClr val="tx1"/>
                </a:solidFill>
                <a:latin typeface="Apple Chancery"/>
                <a:cs typeface="Apple Chancery"/>
              </a:rPr>
              <a:t>Fan Fiction</a:t>
            </a:r>
          </a:p>
          <a:p>
            <a:r>
              <a:rPr lang="en-US" b="1" dirty="0" smtClean="0">
                <a:solidFill>
                  <a:srgbClr val="000090"/>
                </a:solidFill>
                <a:latin typeface="Bangla MN"/>
                <a:cs typeface="Bangla MN"/>
              </a:rPr>
              <a:t>Re-mix</a:t>
            </a:r>
          </a:p>
          <a:p>
            <a:r>
              <a:rPr lang="en-US" b="1" dirty="0" smtClean="0">
                <a:solidFill>
                  <a:schemeClr val="tx1"/>
                </a:solidFill>
              </a:rPr>
              <a:t>Multi-source content</a:t>
            </a:r>
          </a:p>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3D Printing</a:t>
            </a:r>
            <a:endPar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r>
              <a:rPr lang="en-US" sz="3600" b="1" dirty="0" smtClean="0">
                <a:solidFill>
                  <a:schemeClr val="tx1"/>
                </a:solidFill>
              </a:rPr>
              <a:t>&amp; (of course) </a:t>
            </a:r>
            <a:r>
              <a:rPr lang="en-US" sz="3600" b="1" i="1" dirty="0" smtClean="0">
                <a:solidFill>
                  <a:srgbClr val="008000"/>
                </a:solidFill>
              </a:rPr>
              <a:t>Freedom to </a:t>
            </a:r>
            <a:r>
              <a:rPr lang="en-US" sz="3600" b="1" dirty="0" err="1" smtClean="0">
                <a:solidFill>
                  <a:srgbClr val="0000FF"/>
                </a:solidFill>
              </a:rPr>
              <a:t>CRE</a:t>
            </a:r>
            <a:r>
              <a:rPr lang="en-US" sz="3600" b="1" i="1" dirty="0" err="1" smtClean="0">
                <a:solidFill>
                  <a:srgbClr val="70167B"/>
                </a:solidFill>
              </a:rPr>
              <a:t>atE</a:t>
            </a:r>
            <a:endParaRPr lang="en-US" sz="3600" b="1" dirty="0">
              <a:solidFill>
                <a:srgbClr val="70167B"/>
              </a:solidFill>
            </a:endParaRPr>
          </a:p>
        </p:txBody>
      </p:sp>
    </p:spTree>
    <p:extLst>
      <p:ext uri="{BB962C8B-B14F-4D97-AF65-F5344CB8AC3E}">
        <p14:creationId xmlns:p14="http://schemas.microsoft.com/office/powerpoint/2010/main" val="11260131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alphaModFix amt="37000"/>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968188"/>
          </a:xfrm>
        </p:spPr>
        <p:txBody>
          <a:bodyPr>
            <a:normAutofit/>
          </a:bodyPr>
          <a:lstStyle/>
          <a:p>
            <a:r>
              <a:rPr lang="en-US" sz="3200" b="1" dirty="0" smtClean="0">
                <a:solidFill>
                  <a:srgbClr val="000000"/>
                </a:solidFill>
                <a:latin typeface="+mn-lt"/>
              </a:rPr>
              <a:t>  “Right to </a:t>
            </a:r>
            <a:r>
              <a:rPr lang="en-US" sz="3200" b="1" dirty="0" err="1" smtClean="0">
                <a:solidFill>
                  <a:srgbClr val="000000"/>
                </a:solidFill>
                <a:latin typeface="+mn-lt"/>
              </a:rPr>
              <a:t>CreaTE</a:t>
            </a:r>
            <a:r>
              <a:rPr lang="en-US" sz="3200" b="1" dirty="0" smtClean="0">
                <a:solidFill>
                  <a:srgbClr val="000000"/>
                </a:solidFill>
                <a:latin typeface="+mn-lt"/>
              </a:rPr>
              <a:t>” v. “Rights in the Creation”</a:t>
            </a:r>
            <a:endParaRPr lang="en-US" sz="3200" b="1" dirty="0">
              <a:solidFill>
                <a:srgbClr val="000000"/>
              </a:solidFill>
              <a:latin typeface="+mn-lt"/>
            </a:endParaRPr>
          </a:p>
        </p:txBody>
      </p:sp>
      <p:sp>
        <p:nvSpPr>
          <p:cNvPr id="3" name="Content Placeholder 2"/>
          <p:cNvSpPr>
            <a:spLocks noGrp="1"/>
          </p:cNvSpPr>
          <p:nvPr>
            <p:ph sz="quarter" idx="10"/>
          </p:nvPr>
        </p:nvSpPr>
        <p:spPr>
          <a:xfrm>
            <a:off x="457200" y="968189"/>
            <a:ext cx="8229600" cy="5122027"/>
          </a:xfrm>
        </p:spPr>
        <p:txBody>
          <a:bodyPr>
            <a:normAutofit/>
          </a:bodyPr>
          <a:lstStyle/>
          <a:p>
            <a:pPr>
              <a:lnSpc>
                <a:spcPct val="100000"/>
              </a:lnSpc>
            </a:pPr>
            <a:r>
              <a:rPr lang="en-US" sz="35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rPr>
              <a:t>Right to </a:t>
            </a:r>
            <a:r>
              <a:rPr lang="en-US" sz="35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rPr>
              <a:t>CreaTe</a:t>
            </a:r>
            <a:r>
              <a:rPr lang="en-US" sz="35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rPr>
              <a:t>: </a:t>
            </a:r>
            <a:r>
              <a:rPr lang="en-US" sz="3500" dirty="0" smtClean="0">
                <a:solidFill>
                  <a:srgbClr val="008000"/>
                </a:solidFill>
                <a:latin typeface="+mn-lt"/>
              </a:rPr>
              <a:t>Think Freedom of Speech/Expression</a:t>
            </a:r>
            <a:r>
              <a:rPr lang="en-US" sz="3500" dirty="0" smtClean="0">
                <a:latin typeface="+mn-lt"/>
              </a:rPr>
              <a:t>. </a:t>
            </a:r>
            <a:r>
              <a:rPr lang="en-US" sz="3500" b="1" dirty="0" smtClean="0">
                <a:solidFill>
                  <a:srgbClr val="3366FF"/>
                </a:solidFill>
                <a:latin typeface="+mn-lt"/>
              </a:rPr>
              <a:t>A</a:t>
            </a:r>
            <a:r>
              <a:rPr lang="en-US" sz="3500" dirty="0" smtClean="0">
                <a:solidFill>
                  <a:srgbClr val="3366FF"/>
                </a:solidFill>
                <a:latin typeface="+mn-lt"/>
              </a:rPr>
              <a:t> </a:t>
            </a:r>
            <a:r>
              <a:rPr lang="en-US" sz="3500" b="1" dirty="0" smtClean="0">
                <a:solidFill>
                  <a:srgbClr val="3366FF"/>
                </a:solidFill>
                <a:latin typeface="+mn-lt"/>
              </a:rPr>
              <a:t>PERSONAL RIGHT.</a:t>
            </a:r>
          </a:p>
          <a:p>
            <a:pPr>
              <a:lnSpc>
                <a:spcPct val="100000"/>
              </a:lnSpc>
            </a:pPr>
            <a:r>
              <a:rPr lang="en-US" sz="3500" b="1" dirty="0" smtClean="0">
                <a:solidFill>
                  <a:srgbClr val="FF0000"/>
                </a:solidFill>
                <a:latin typeface="+mn-lt"/>
              </a:rPr>
              <a:t>“CREATORS RIGHT” </a:t>
            </a:r>
            <a:r>
              <a:rPr lang="en-US" sz="3500" dirty="0" smtClean="0">
                <a:solidFill>
                  <a:srgbClr val="000000"/>
                </a:solidFill>
                <a:latin typeface="+mn-lt"/>
              </a:rPr>
              <a:t>has come to mean a </a:t>
            </a:r>
            <a:r>
              <a:rPr lang="en-US" sz="3500" b="1" dirty="0" smtClean="0">
                <a:solidFill>
                  <a:srgbClr val="000000"/>
                </a:solidFill>
                <a:latin typeface="+mn-lt"/>
              </a:rPr>
              <a:t>“right in the creation”</a:t>
            </a:r>
            <a:r>
              <a:rPr lang="en-US" sz="3500" dirty="0" smtClean="0">
                <a:solidFill>
                  <a:srgbClr val="000000"/>
                </a:solidFill>
                <a:latin typeface="+mn-lt"/>
              </a:rPr>
              <a:t>, which attaches to content; a “benefit” post facto creation. </a:t>
            </a:r>
            <a:r>
              <a:rPr lang="en-US" sz="3500" dirty="0" smtClean="0">
                <a:solidFill>
                  <a:srgbClr val="FF0000"/>
                </a:solidFill>
                <a:latin typeface="+mn-lt"/>
              </a:rPr>
              <a:t>Think IP/Copyright.</a:t>
            </a:r>
            <a:r>
              <a:rPr lang="en-US" sz="3500" dirty="0" smtClean="0">
                <a:solidFill>
                  <a:srgbClr val="000000"/>
                </a:solidFill>
                <a:latin typeface="+mn-lt"/>
              </a:rPr>
              <a:t> </a:t>
            </a:r>
            <a:r>
              <a:rPr lang="en-US" sz="3500" b="1" dirty="0">
                <a:solidFill>
                  <a:srgbClr val="000000"/>
                </a:solidFill>
                <a:latin typeface="+mn-lt"/>
              </a:rPr>
              <a:t>A</a:t>
            </a:r>
            <a:r>
              <a:rPr lang="en-US" sz="3500" b="1" dirty="0" smtClean="0">
                <a:solidFill>
                  <a:srgbClr val="000000"/>
                </a:solidFill>
                <a:latin typeface="+mn-lt"/>
              </a:rPr>
              <a:t>ttaches to the product, </a:t>
            </a:r>
            <a:r>
              <a:rPr lang="en-US" sz="3500" b="1" dirty="0" smtClean="0">
                <a:solidFill>
                  <a:srgbClr val="3366FF"/>
                </a:solidFill>
                <a:latin typeface="+mn-lt"/>
              </a:rPr>
              <a:t>not the person</a:t>
            </a:r>
            <a:r>
              <a:rPr lang="en-US" sz="3500" b="1" dirty="0" smtClean="0">
                <a:solidFill>
                  <a:srgbClr val="000000"/>
                </a:solidFill>
                <a:latin typeface="+mn-lt"/>
              </a:rPr>
              <a:t> </a:t>
            </a:r>
            <a:r>
              <a:rPr lang="en-US" sz="3500" dirty="0" smtClean="0">
                <a:solidFill>
                  <a:srgbClr val="000000"/>
                </a:solidFill>
                <a:latin typeface="+mn-lt"/>
              </a:rPr>
              <a:t>(contrast to </a:t>
            </a:r>
            <a:r>
              <a:rPr lang="en-US" sz="3500" b="1" dirty="0" smtClean="0">
                <a:solidFill>
                  <a:srgbClr val="3366FF"/>
                </a:solidFill>
                <a:latin typeface="+mn-lt"/>
              </a:rPr>
              <a:t>“moral rights”</a:t>
            </a:r>
            <a:r>
              <a:rPr lang="en-US" sz="3500" dirty="0" smtClean="0">
                <a:solidFill>
                  <a:srgbClr val="000000"/>
                </a:solidFill>
                <a:latin typeface="+mn-lt"/>
              </a:rPr>
              <a:t>)</a:t>
            </a:r>
            <a:r>
              <a:rPr lang="en-US" sz="3500" b="1" i="1" dirty="0" smtClean="0">
                <a:solidFill>
                  <a:srgbClr val="000000"/>
                </a:solidFill>
                <a:latin typeface="+mn-lt"/>
              </a:rPr>
              <a:t>.</a:t>
            </a:r>
          </a:p>
          <a:p>
            <a:pPr marL="0" indent="0">
              <a:buNone/>
            </a:pPr>
            <a:endParaRPr lang="en-US" dirty="0" smtClean="0"/>
          </a:p>
          <a:p>
            <a:endParaRPr lang="en-US" dirty="0"/>
          </a:p>
          <a:p>
            <a:pPr marL="0" indent="0">
              <a:buNone/>
            </a:pPr>
            <a:endParaRPr lang="en-US" dirty="0"/>
          </a:p>
          <a:p>
            <a:endParaRPr lang="en-US" dirty="0" smtClean="0"/>
          </a:p>
          <a:p>
            <a:endParaRPr lang="en-US" dirty="0"/>
          </a:p>
        </p:txBody>
      </p:sp>
    </p:spTree>
    <p:extLst>
      <p:ext uri="{BB962C8B-B14F-4D97-AF65-F5344CB8AC3E}">
        <p14:creationId xmlns:p14="http://schemas.microsoft.com/office/powerpoint/2010/main" val="31171696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3998" cy="1170696"/>
          </a:xfrm>
        </p:spPr>
        <p:txBody>
          <a:bodyPr>
            <a:normAutofit/>
          </a:bodyPr>
          <a:lstStyle/>
          <a:p>
            <a:r>
              <a:rPr lang="en-US" sz="4400" b="1" dirty="0" smtClean="0">
                <a:solidFill>
                  <a:srgbClr val="FFFF00"/>
                </a:solidFill>
                <a:latin typeface="+mn-lt"/>
              </a:rPr>
              <a:t>   Right to Remix/Mod/</a:t>
            </a:r>
            <a:r>
              <a:rPr lang="en-US" sz="4400" b="1" dirty="0" err="1" smtClean="0">
                <a:solidFill>
                  <a:schemeClr val="accent5"/>
                </a:solidFill>
                <a:latin typeface="+mn-lt"/>
              </a:rPr>
              <a:t>CREAtE</a:t>
            </a:r>
            <a:r>
              <a:rPr lang="en-US" sz="4400" b="1" dirty="0" smtClean="0">
                <a:solidFill>
                  <a:schemeClr val="accent5"/>
                </a:solidFill>
                <a:latin typeface="+mn-lt"/>
              </a:rPr>
              <a:t> </a:t>
            </a:r>
            <a:r>
              <a:rPr lang="en-US" sz="4400" b="1" dirty="0" smtClean="0">
                <a:solidFill>
                  <a:srgbClr val="FFFF00"/>
                </a:solidFill>
                <a:latin typeface="+mn-lt"/>
              </a:rPr>
              <a:t>?</a:t>
            </a:r>
            <a:endParaRPr lang="en-US" sz="4400" b="1" dirty="0">
              <a:solidFill>
                <a:srgbClr val="FFFF00"/>
              </a:solidFill>
              <a:latin typeface="+mn-lt"/>
            </a:endParaRPr>
          </a:p>
        </p:txBody>
      </p:sp>
      <p:sp>
        <p:nvSpPr>
          <p:cNvPr id="3" name="Content Placeholder 2"/>
          <p:cNvSpPr>
            <a:spLocks noGrp="1"/>
          </p:cNvSpPr>
          <p:nvPr>
            <p:ph sz="quarter" idx="10"/>
          </p:nvPr>
        </p:nvSpPr>
        <p:spPr>
          <a:xfrm>
            <a:off x="165652" y="1170696"/>
            <a:ext cx="5907194" cy="5024695"/>
          </a:xfrm>
        </p:spPr>
        <p:txBody>
          <a:bodyPr>
            <a:normAutofit lnSpcReduction="10000"/>
          </a:bodyPr>
          <a:lstStyle/>
          <a:p>
            <a:pPr marL="0" indent="0">
              <a:buNone/>
            </a:pPr>
            <a:r>
              <a:rPr lang="en-US" sz="4400" b="1" dirty="0" smtClean="0">
                <a:solidFill>
                  <a:srgbClr val="FF0000"/>
                </a:solidFill>
              </a:rPr>
              <a:t>“</a:t>
            </a:r>
            <a:r>
              <a:rPr lang="en-US" sz="4400" b="1" dirty="0">
                <a:solidFill>
                  <a:srgbClr val="FF0000"/>
                </a:solidFill>
              </a:rPr>
              <a:t>Right to </a:t>
            </a:r>
            <a:r>
              <a:rPr lang="en-US" sz="4400" b="1" dirty="0" err="1" smtClean="0">
                <a:solidFill>
                  <a:srgbClr val="FF0000"/>
                </a:solidFill>
              </a:rPr>
              <a:t>CREAtE</a:t>
            </a:r>
            <a:r>
              <a:rPr lang="en-US" sz="4400" b="1" dirty="0" smtClean="0">
                <a:solidFill>
                  <a:srgbClr val="FF0000"/>
                </a:solidFill>
              </a:rPr>
              <a:t>” </a:t>
            </a:r>
            <a:endParaRPr lang="en-US" sz="4400" b="1" dirty="0">
              <a:solidFill>
                <a:srgbClr val="FF0000"/>
              </a:solidFill>
            </a:endParaRPr>
          </a:p>
          <a:p>
            <a:pPr marL="0" indent="0">
              <a:buNone/>
            </a:pPr>
            <a:r>
              <a:rPr lang="en-US" sz="4400" b="1" dirty="0" smtClean="0">
                <a:solidFill>
                  <a:srgbClr val="FFFF00"/>
                </a:solidFill>
              </a:rPr>
              <a:t>  Not</a:t>
            </a:r>
            <a:r>
              <a:rPr lang="en-US" sz="4400" b="1" dirty="0" smtClean="0">
                <a:solidFill>
                  <a:schemeClr val="accent5"/>
                </a:solidFill>
              </a:rPr>
              <a:t> </a:t>
            </a:r>
            <a:r>
              <a:rPr lang="en-US" sz="4400" b="1" dirty="0">
                <a:solidFill>
                  <a:schemeClr val="accent5"/>
                </a:solidFill>
              </a:rPr>
              <a:t>“Right in the </a:t>
            </a:r>
            <a:r>
              <a:rPr lang="en-US" sz="4400" b="1" dirty="0" smtClean="0">
                <a:solidFill>
                  <a:schemeClr val="accent5"/>
                </a:solidFill>
              </a:rPr>
              <a:t> </a:t>
            </a:r>
          </a:p>
          <a:p>
            <a:pPr marL="0" indent="0">
              <a:buNone/>
            </a:pPr>
            <a:r>
              <a:rPr lang="en-US" sz="4400" b="1" dirty="0">
                <a:solidFill>
                  <a:schemeClr val="accent5"/>
                </a:solidFill>
              </a:rPr>
              <a:t> </a:t>
            </a:r>
            <a:r>
              <a:rPr lang="en-US" sz="4400" b="1" dirty="0" smtClean="0">
                <a:solidFill>
                  <a:schemeClr val="accent5"/>
                </a:solidFill>
              </a:rPr>
              <a:t>          Creation</a:t>
            </a:r>
            <a:r>
              <a:rPr lang="en-US" sz="4400" b="1" dirty="0">
                <a:solidFill>
                  <a:schemeClr val="accent5"/>
                </a:solidFill>
              </a:rPr>
              <a:t>” </a:t>
            </a:r>
            <a:endParaRPr lang="en-US" sz="4400" b="1" dirty="0" smtClean="0">
              <a:solidFill>
                <a:schemeClr val="accent5"/>
              </a:solidFill>
            </a:endParaRPr>
          </a:p>
          <a:p>
            <a:pPr marL="0" indent="0">
              <a:lnSpc>
                <a:spcPct val="110000"/>
              </a:lnSpc>
              <a:buNone/>
            </a:pPr>
            <a:r>
              <a:rPr lang="en-US" sz="3600" b="1" dirty="0">
                <a:solidFill>
                  <a:schemeClr val="bg1"/>
                </a:solidFill>
                <a:latin typeface="+mn-lt"/>
                <a:cs typeface="Lucida Console"/>
              </a:rPr>
              <a:t>Right to Remix-</a:t>
            </a:r>
            <a:r>
              <a:rPr lang="en-US" sz="3600" b="1" dirty="0" err="1">
                <a:solidFill>
                  <a:schemeClr val="bg1"/>
                </a:solidFill>
                <a:latin typeface="+mn-lt"/>
                <a:cs typeface="Lucida Console"/>
              </a:rPr>
              <a:t>CREAtE</a:t>
            </a:r>
            <a:r>
              <a:rPr lang="en-US" sz="3600" b="1" dirty="0">
                <a:solidFill>
                  <a:schemeClr val="bg1"/>
                </a:solidFill>
                <a:latin typeface="+mn-lt"/>
                <a:cs typeface="Lucida Console"/>
              </a:rPr>
              <a:t>-Mod as a creative/expressive right </a:t>
            </a:r>
            <a:r>
              <a:rPr lang="en-US" sz="3600" b="1" dirty="0">
                <a:solidFill>
                  <a:srgbClr val="FF0000"/>
                </a:solidFill>
                <a:latin typeface="+mn-lt"/>
                <a:cs typeface="Lucida Console"/>
              </a:rPr>
              <a:t>rather than an IP right</a:t>
            </a:r>
            <a:r>
              <a:rPr lang="en-US" sz="3600" b="1" dirty="0" smtClean="0">
                <a:solidFill>
                  <a:srgbClr val="FF0000"/>
                </a:solidFill>
                <a:latin typeface="+mn-lt"/>
                <a:cs typeface="Lucida Console"/>
              </a:rPr>
              <a:t>/property protection.</a:t>
            </a:r>
            <a:endParaRPr lang="en-US" sz="3600" b="1" dirty="0">
              <a:solidFill>
                <a:srgbClr val="FF0000"/>
              </a:solidFill>
              <a:latin typeface="+mn-lt"/>
              <a:cs typeface="Lucida Console"/>
            </a:endParaRPr>
          </a:p>
          <a:p>
            <a:pPr marL="0" indent="0">
              <a:buNone/>
            </a:pPr>
            <a:endParaRPr lang="en-US" sz="4400" b="1" dirty="0">
              <a:solidFill>
                <a:schemeClr val="accent5"/>
              </a:solidFill>
            </a:endParaRPr>
          </a:p>
          <a:p>
            <a:endParaRPr lang="en-US" b="1" i="1" u="sng" dirty="0"/>
          </a:p>
          <a:p>
            <a:pPr marL="0" indent="0">
              <a:buNone/>
            </a:pPr>
            <a:endParaRPr lang="en-US" b="1" i="1" u="sng" dirty="0"/>
          </a:p>
          <a:p>
            <a:endParaRPr lang="en-US" dirty="0"/>
          </a:p>
          <a:p>
            <a:endParaRPr lang="en-US" dirty="0"/>
          </a:p>
        </p:txBody>
      </p:sp>
      <p:pic>
        <p:nvPicPr>
          <p:cNvPr id="4" name="Content Placeholder 3" descr="IMG_0009.jpg"/>
          <p:cNvPicPr>
            <a:picLocks noChangeAspect="1"/>
          </p:cNvPicPr>
          <p:nvPr/>
        </p:nvPicPr>
        <p:blipFill rotWithShape="1">
          <a:blip r:embed="rId2" cstate="screen">
            <a:extLst>
              <a:ext uri="{28A0092B-C50C-407E-A947-70E740481C1C}">
                <a14:useLocalDpi xmlns:a14="http://schemas.microsoft.com/office/drawing/2010/main"/>
              </a:ext>
            </a:extLst>
          </a:blip>
          <a:srcRect l="-608" r="-853"/>
          <a:stretch/>
        </p:blipFill>
        <p:spPr>
          <a:xfrm>
            <a:off x="6072846" y="1527858"/>
            <a:ext cx="3071153" cy="4244368"/>
          </a:xfrm>
          <a:prstGeom prst="rect">
            <a:avLst/>
          </a:prstGeom>
        </p:spPr>
      </p:pic>
    </p:spTree>
    <p:extLst>
      <p:ext uri="{BB962C8B-B14F-4D97-AF65-F5344CB8AC3E}">
        <p14:creationId xmlns:p14="http://schemas.microsoft.com/office/powerpoint/2010/main" val="8966937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0" y="229923"/>
            <a:ext cx="9144000" cy="5496211"/>
          </a:xfrm>
        </p:spPr>
        <p:txBody>
          <a:bodyPr/>
          <a:lstStyle/>
          <a:p>
            <a:pPr marL="0" indent="0">
              <a:buNone/>
            </a:pPr>
            <a:r>
              <a:rPr lang="en-US" sz="5400" b="1" i="1" dirty="0" smtClean="0">
                <a:solidFill>
                  <a:srgbClr val="008000"/>
                </a:solidFill>
              </a:rPr>
              <a:t>    </a:t>
            </a:r>
            <a:r>
              <a:rPr lang="en-US" sz="5400" b="1" i="1" dirty="0" smtClean="0">
                <a:solidFill>
                  <a:srgbClr val="CCFFCC"/>
                </a:solidFill>
              </a:rPr>
              <a:t>IS</a:t>
            </a:r>
            <a:r>
              <a:rPr lang="en-US" sz="5400" b="1" i="1" dirty="0" smtClean="0">
                <a:solidFill>
                  <a:srgbClr val="008000"/>
                </a:solidFill>
              </a:rPr>
              <a:t> </a:t>
            </a:r>
            <a:r>
              <a:rPr lang="en-US" sz="5400" b="1" dirty="0" smtClean="0">
                <a:solidFill>
                  <a:schemeClr val="accent4">
                    <a:lumMod val="60000"/>
                    <a:lumOff val="40000"/>
                  </a:schemeClr>
                </a:solidFill>
                <a:latin typeface="Lucida Handwriting"/>
                <a:cs typeface="Lucida Handwriting"/>
              </a:rPr>
              <a:t>Creativity</a:t>
            </a:r>
            <a:r>
              <a:rPr lang="en-US" sz="5400" b="1" dirty="0" smtClean="0">
                <a:solidFill>
                  <a:srgbClr val="0000FF"/>
                </a:solidFill>
              </a:rPr>
              <a:t> </a:t>
            </a:r>
            <a:r>
              <a:rPr lang="en-US" sz="5400" b="1" dirty="0" smtClean="0">
                <a:solidFill>
                  <a:srgbClr val="FFFFFF"/>
                </a:solidFill>
                <a:latin typeface="American Typewriter"/>
                <a:cs typeface="American Typewriter"/>
              </a:rPr>
              <a:t>More </a:t>
            </a:r>
          </a:p>
          <a:p>
            <a:pPr marL="0" indent="0">
              <a:buNone/>
            </a:pPr>
            <a:r>
              <a:rPr lang="en-US" sz="5400" b="1" dirty="0" smtClean="0">
                <a:solidFill>
                  <a:srgbClr val="FFFFFF"/>
                </a:solidFill>
                <a:latin typeface="American Typewriter"/>
                <a:cs typeface="American Typewriter"/>
              </a:rPr>
              <a:t>Important</a:t>
            </a:r>
            <a:r>
              <a:rPr lang="en-US" sz="5400" b="1" dirty="0" smtClean="0">
                <a:solidFill>
                  <a:schemeClr val="tx1"/>
                </a:solidFill>
                <a:latin typeface="American Typewriter"/>
                <a:cs typeface="American Typewriter"/>
              </a:rPr>
              <a:t> </a:t>
            </a:r>
            <a:r>
              <a:rPr lang="en-US" sz="5400" b="1" dirty="0" smtClean="0">
                <a:solidFill>
                  <a:srgbClr val="8EB4E3"/>
                </a:solidFill>
              </a:rPr>
              <a:t>than</a:t>
            </a:r>
            <a:r>
              <a:rPr lang="en-US" sz="5400" b="1" dirty="0" smtClean="0">
                <a:solidFill>
                  <a:srgbClr val="0000FF"/>
                </a:solidFill>
              </a:rPr>
              <a:t> </a:t>
            </a:r>
            <a:r>
              <a:rPr lang="en-US" sz="5400" b="1" dirty="0" smtClean="0">
                <a:solidFill>
                  <a:srgbClr val="3D4A09"/>
                </a:solidFill>
              </a:rPr>
              <a:t>Property</a:t>
            </a:r>
            <a:r>
              <a:rPr lang="en-US" sz="5400" b="1" dirty="0" smtClean="0">
                <a:solidFill>
                  <a:schemeClr val="tx2">
                    <a:lumMod val="40000"/>
                    <a:lumOff val="60000"/>
                  </a:schemeClr>
                </a:solidFill>
              </a:rPr>
              <a:t>?</a:t>
            </a:r>
          </a:p>
          <a:p>
            <a:pPr marL="0" indent="0">
              <a:buNone/>
            </a:pPr>
            <a:endParaRPr lang="en-US" dirty="0"/>
          </a:p>
        </p:txBody>
      </p:sp>
      <p:pic>
        <p:nvPicPr>
          <p:cNvPr id="6" name="Content Placeholder 5" descr="photo.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495391"/>
            <a:ext cx="3703790" cy="2730479"/>
          </a:xfrm>
          <a:prstGeom prst="rect">
            <a:avLst/>
          </a:prstGeom>
        </p:spPr>
      </p:pic>
      <p:pic>
        <p:nvPicPr>
          <p:cNvPr id="7" name="Content Placeholder 8" descr="file8711265573763.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35769" y="2495391"/>
            <a:ext cx="3608231" cy="2730479"/>
          </a:xfrm>
          <a:prstGeom prst="rect">
            <a:avLst/>
          </a:prstGeom>
        </p:spPr>
      </p:pic>
      <p:pic>
        <p:nvPicPr>
          <p:cNvPr id="8" name="Content Placeholder 3" descr="IMG-20130402-00658.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03790" y="2495391"/>
            <a:ext cx="1831979" cy="2978384"/>
          </a:xfrm>
          <a:prstGeom prst="rect">
            <a:avLst/>
          </a:prstGeom>
        </p:spPr>
      </p:pic>
    </p:spTree>
    <p:extLst>
      <p:ext uri="{BB962C8B-B14F-4D97-AF65-F5344CB8AC3E}">
        <p14:creationId xmlns:p14="http://schemas.microsoft.com/office/powerpoint/2010/main" val="247275191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20639"/>
            <a:ext cx="9144000" cy="863078"/>
          </a:xfrm>
        </p:spPr>
        <p:txBody>
          <a:bodyPr>
            <a:normAutofit/>
          </a:bodyPr>
          <a:lstStyle/>
          <a:p>
            <a:r>
              <a:rPr lang="en-US" b="1" dirty="0" smtClean="0">
                <a:solidFill>
                  <a:srgbClr val="FFFF00"/>
                </a:solidFill>
              </a:rPr>
              <a:t> “Intellectual</a:t>
            </a:r>
            <a:r>
              <a:rPr lang="en-US" b="1" dirty="0" smtClean="0">
                <a:solidFill>
                  <a:srgbClr val="000000"/>
                </a:solidFill>
              </a:rPr>
              <a:t> </a:t>
            </a:r>
            <a:r>
              <a:rPr lang="en-US" b="1" dirty="0" smtClean="0">
                <a:solidFill>
                  <a:srgbClr val="FF0000"/>
                </a:solidFill>
                <a:latin typeface="BlairMdITC TT-Medium"/>
                <a:cs typeface="BlairMdITC TT-Medium"/>
              </a:rPr>
              <a:t>Property</a:t>
            </a:r>
            <a:r>
              <a:rPr lang="en-US" b="1" dirty="0" smtClean="0">
                <a:solidFill>
                  <a:srgbClr val="FFFF00"/>
                </a:solidFill>
              </a:rPr>
              <a:t>” Paradoxes?</a:t>
            </a:r>
            <a:endParaRPr lang="en-US" b="1" dirty="0">
              <a:solidFill>
                <a:srgbClr val="FFFF00"/>
              </a:solidFill>
            </a:endParaRPr>
          </a:p>
        </p:txBody>
      </p:sp>
      <p:sp>
        <p:nvSpPr>
          <p:cNvPr id="3" name="Content Placeholder 2"/>
          <p:cNvSpPr>
            <a:spLocks noGrp="1"/>
          </p:cNvSpPr>
          <p:nvPr>
            <p:ph sz="quarter" idx="10"/>
          </p:nvPr>
        </p:nvSpPr>
        <p:spPr>
          <a:xfrm>
            <a:off x="1" y="983717"/>
            <a:ext cx="9144000" cy="5412316"/>
          </a:xfrm>
        </p:spPr>
        <p:txBody>
          <a:bodyPr>
            <a:normAutofit/>
          </a:bodyPr>
          <a:lstStyle/>
          <a:p>
            <a:pPr>
              <a:lnSpc>
                <a:spcPct val="90000"/>
              </a:lnSpc>
            </a:pPr>
            <a:r>
              <a:rPr lang="en-US" sz="2600" b="1" dirty="0" smtClean="0">
                <a:solidFill>
                  <a:srgbClr val="FFFFFF"/>
                </a:solidFill>
                <a:latin typeface="+mn-lt"/>
              </a:rPr>
              <a:t>“Intellectual” </a:t>
            </a:r>
            <a:r>
              <a:rPr lang="en-US" sz="2600" b="1" dirty="0" smtClean="0">
                <a:solidFill>
                  <a:srgbClr val="FF0000"/>
                </a:solidFill>
                <a:latin typeface="+mn-lt"/>
              </a:rPr>
              <a:t>+</a:t>
            </a:r>
            <a:r>
              <a:rPr lang="en-US" sz="2600" dirty="0" smtClean="0">
                <a:solidFill>
                  <a:schemeClr val="tx1"/>
                </a:solidFill>
                <a:latin typeface="+mn-lt"/>
              </a:rPr>
              <a:t> </a:t>
            </a:r>
            <a:r>
              <a:rPr lang="en-US" sz="2600" b="1" dirty="0" smtClean="0">
                <a:solidFill>
                  <a:schemeClr val="bg1"/>
                </a:solidFill>
                <a:latin typeface="+mn-lt"/>
              </a:rPr>
              <a:t>“Property”</a:t>
            </a:r>
            <a:r>
              <a:rPr lang="en-US" dirty="0">
                <a:solidFill>
                  <a:schemeClr val="bg1"/>
                </a:solidFill>
                <a:latin typeface="+mn-lt"/>
              </a:rPr>
              <a:t>:</a:t>
            </a:r>
            <a:r>
              <a:rPr lang="en-US" dirty="0" smtClean="0">
                <a:solidFill>
                  <a:schemeClr val="bg1"/>
                </a:solidFill>
                <a:latin typeface="+mn-lt"/>
              </a:rPr>
              <a:t> Misnomer, </a:t>
            </a:r>
            <a:r>
              <a:rPr lang="en-US" dirty="0">
                <a:solidFill>
                  <a:schemeClr val="bg1"/>
                </a:solidFill>
                <a:latin typeface="+mn-lt"/>
              </a:rPr>
              <a:t>contradiction, </a:t>
            </a:r>
            <a:r>
              <a:rPr lang="en-US" dirty="0" smtClean="0">
                <a:solidFill>
                  <a:schemeClr val="bg1"/>
                </a:solidFill>
                <a:latin typeface="+mn-lt"/>
              </a:rPr>
              <a:t>odd, </a:t>
            </a:r>
            <a:r>
              <a:rPr lang="en-US" dirty="0" smtClean="0">
                <a:solidFill>
                  <a:srgbClr val="FFFF00"/>
                </a:solidFill>
                <a:latin typeface="+mn-lt"/>
              </a:rPr>
              <a:t>oxymoronic</a:t>
            </a:r>
            <a:r>
              <a:rPr lang="en-US" dirty="0" smtClean="0">
                <a:solidFill>
                  <a:schemeClr val="bg1"/>
                </a:solidFill>
                <a:latin typeface="+mn-lt"/>
              </a:rPr>
              <a:t>?</a:t>
            </a:r>
          </a:p>
          <a:p>
            <a:pPr>
              <a:lnSpc>
                <a:spcPct val="90000"/>
              </a:lnSpc>
            </a:pPr>
            <a:r>
              <a:rPr lang="en-US" dirty="0" smtClean="0">
                <a:solidFill>
                  <a:srgbClr val="FFFFFF"/>
                </a:solidFill>
                <a:latin typeface="+mn-lt"/>
              </a:rPr>
              <a:t>Word </a:t>
            </a:r>
            <a:r>
              <a:rPr lang="en-US" dirty="0">
                <a:solidFill>
                  <a:srgbClr val="FFFF00"/>
                </a:solidFill>
                <a:latin typeface="+mn-lt"/>
              </a:rPr>
              <a:t>“Intellectual” undermined</a:t>
            </a:r>
            <a:r>
              <a:rPr lang="en-US" dirty="0">
                <a:solidFill>
                  <a:srgbClr val="FFFFFF"/>
                </a:solidFill>
                <a:latin typeface="+mn-lt"/>
              </a:rPr>
              <a:t> </a:t>
            </a:r>
            <a:r>
              <a:rPr lang="en-US" dirty="0" smtClean="0">
                <a:solidFill>
                  <a:srgbClr val="FFFFFF"/>
                </a:solidFill>
                <a:latin typeface="+mn-lt"/>
              </a:rPr>
              <a:t>by legal requirements of </a:t>
            </a:r>
            <a:r>
              <a:rPr lang="en-US" dirty="0" smtClean="0">
                <a:solidFill>
                  <a:srgbClr val="FFFF00"/>
                </a:solidFill>
                <a:latin typeface="+mn-lt"/>
              </a:rPr>
              <a:t>fixation</a:t>
            </a:r>
            <a:r>
              <a:rPr lang="en-US" dirty="0">
                <a:solidFill>
                  <a:srgbClr val="FFFF00"/>
                </a:solidFill>
                <a:latin typeface="+mn-lt"/>
              </a:rPr>
              <a:t>/“actual-ness</a:t>
            </a:r>
            <a:r>
              <a:rPr lang="en-US" dirty="0" smtClean="0">
                <a:solidFill>
                  <a:srgbClr val="FFFF00"/>
                </a:solidFill>
                <a:latin typeface="+mn-lt"/>
              </a:rPr>
              <a:t>”/tangibility</a:t>
            </a:r>
            <a:r>
              <a:rPr lang="en-US" dirty="0" smtClean="0">
                <a:solidFill>
                  <a:srgbClr val="FFFFFF"/>
                </a:solidFill>
                <a:latin typeface="+mn-lt"/>
              </a:rPr>
              <a:t>?</a:t>
            </a:r>
            <a:endParaRPr lang="en-US" dirty="0">
              <a:solidFill>
                <a:srgbClr val="FFFFFF"/>
              </a:solidFill>
              <a:latin typeface="+mn-lt"/>
            </a:endParaRPr>
          </a:p>
          <a:p>
            <a:pPr>
              <a:lnSpc>
                <a:spcPct val="90000"/>
              </a:lnSpc>
            </a:pPr>
            <a:r>
              <a:rPr lang="en-US" dirty="0">
                <a:solidFill>
                  <a:srgbClr val="FFFFFF"/>
                </a:solidFill>
                <a:latin typeface="+mn-lt"/>
              </a:rPr>
              <a:t>Word “Property” </a:t>
            </a:r>
            <a:r>
              <a:rPr lang="en-US" dirty="0" smtClean="0">
                <a:solidFill>
                  <a:srgbClr val="FFFFFF"/>
                </a:solidFill>
                <a:latin typeface="+mn-lt"/>
              </a:rPr>
              <a:t>somewhat undermined </a:t>
            </a:r>
            <a:r>
              <a:rPr lang="en-US" dirty="0">
                <a:solidFill>
                  <a:srgbClr val="FFFFFF"/>
                </a:solidFill>
                <a:latin typeface="+mn-lt"/>
              </a:rPr>
              <a:t>by statutory limitations of impermanence: </a:t>
            </a:r>
            <a:r>
              <a:rPr lang="en-US" dirty="0" smtClean="0">
                <a:solidFill>
                  <a:srgbClr val="FFFF00"/>
                </a:solidFill>
                <a:latin typeface="+mn-lt"/>
              </a:rPr>
              <a:t>Property which </a:t>
            </a:r>
            <a:r>
              <a:rPr lang="en-US" dirty="0">
                <a:solidFill>
                  <a:srgbClr val="FFFF00"/>
                </a:solidFill>
                <a:latin typeface="+mn-lt"/>
              </a:rPr>
              <a:t>expires</a:t>
            </a:r>
            <a:r>
              <a:rPr lang="en-US" dirty="0" smtClean="0">
                <a:solidFill>
                  <a:srgbClr val="FFFF00"/>
                </a:solidFill>
                <a:latin typeface="+mn-lt"/>
              </a:rPr>
              <a:t>????</a:t>
            </a:r>
            <a:endParaRPr lang="en-US" dirty="0">
              <a:solidFill>
                <a:srgbClr val="FFFF00"/>
              </a:solidFill>
              <a:latin typeface="+mn-lt"/>
            </a:endParaRPr>
          </a:p>
          <a:p>
            <a:pPr>
              <a:lnSpc>
                <a:spcPct val="90000"/>
              </a:lnSpc>
            </a:pPr>
            <a:r>
              <a:rPr lang="en-US" dirty="0">
                <a:solidFill>
                  <a:srgbClr val="FFFFFF"/>
                </a:solidFill>
                <a:latin typeface="+mn-lt"/>
              </a:rPr>
              <a:t>Word “Property</a:t>
            </a:r>
            <a:r>
              <a:rPr lang="en-US" dirty="0" smtClean="0">
                <a:solidFill>
                  <a:srgbClr val="FFFFFF"/>
                </a:solidFill>
                <a:latin typeface="+mn-lt"/>
              </a:rPr>
              <a:t>” </a:t>
            </a:r>
            <a:r>
              <a:rPr lang="en-US" dirty="0">
                <a:solidFill>
                  <a:srgbClr val="FFFFFF"/>
                </a:solidFill>
                <a:latin typeface="+mn-lt"/>
              </a:rPr>
              <a:t>undermined by statutory statements of </a:t>
            </a:r>
            <a:r>
              <a:rPr lang="en-US" dirty="0">
                <a:solidFill>
                  <a:srgbClr val="FFFF00"/>
                </a:solidFill>
                <a:latin typeface="+mn-lt"/>
              </a:rPr>
              <a:t>“larger purpose.”</a:t>
            </a:r>
            <a:r>
              <a:rPr lang="en-US" dirty="0">
                <a:solidFill>
                  <a:srgbClr val="FFFFFF"/>
                </a:solidFill>
                <a:latin typeface="+mn-lt"/>
              </a:rPr>
              <a:t> Whose property is it if ultimately it belongs to us all in order to serve “progress”</a:t>
            </a:r>
            <a:r>
              <a:rPr lang="en-US" dirty="0" smtClean="0">
                <a:solidFill>
                  <a:srgbClr val="FFFFFF"/>
                </a:solidFill>
                <a:latin typeface="+mn-lt"/>
              </a:rPr>
              <a:t>?</a:t>
            </a:r>
          </a:p>
          <a:p>
            <a:pPr>
              <a:lnSpc>
                <a:spcPct val="90000"/>
              </a:lnSpc>
            </a:pPr>
            <a:r>
              <a:rPr lang="en-US" dirty="0">
                <a:solidFill>
                  <a:srgbClr val="FF0000"/>
                </a:solidFill>
                <a:latin typeface="+mn-lt"/>
                <a:cs typeface="Avenir Heavy"/>
              </a:rPr>
              <a:t>Is copyright </a:t>
            </a:r>
            <a:r>
              <a:rPr lang="en-US" b="1" dirty="0">
                <a:solidFill>
                  <a:schemeClr val="accent4">
                    <a:lumMod val="60000"/>
                    <a:lumOff val="40000"/>
                  </a:schemeClr>
                </a:solidFill>
                <a:latin typeface="+mn-lt"/>
                <a:cs typeface="Avenir Heavy"/>
              </a:rPr>
              <a:t>“property” </a:t>
            </a:r>
            <a:r>
              <a:rPr lang="en-US" dirty="0">
                <a:solidFill>
                  <a:srgbClr val="FF0000"/>
                </a:solidFill>
                <a:latin typeface="+mn-lt"/>
                <a:cs typeface="Avenir Heavy"/>
              </a:rPr>
              <a:t>or </a:t>
            </a:r>
            <a:r>
              <a:rPr lang="en-US" b="1" dirty="0">
                <a:solidFill>
                  <a:schemeClr val="tx2">
                    <a:lumMod val="40000"/>
                    <a:lumOff val="60000"/>
                  </a:schemeClr>
                </a:solidFill>
                <a:latin typeface="+mn-lt"/>
                <a:cs typeface="Avenir Heavy"/>
              </a:rPr>
              <a:t>“right”</a:t>
            </a:r>
            <a:r>
              <a:rPr lang="en-US" b="1" dirty="0" smtClean="0">
                <a:solidFill>
                  <a:srgbClr val="FFFFFF"/>
                </a:solidFill>
                <a:latin typeface="+mn-lt"/>
                <a:cs typeface="Avenir Heavy"/>
              </a:rPr>
              <a:t>?</a:t>
            </a:r>
            <a:r>
              <a:rPr lang="en-US" dirty="0" smtClean="0">
                <a:solidFill>
                  <a:srgbClr val="FFFFFF"/>
                </a:solidFill>
                <a:latin typeface="+mn-lt"/>
              </a:rPr>
              <a:t> </a:t>
            </a:r>
            <a:r>
              <a:rPr lang="en-US" dirty="0" smtClean="0">
                <a:solidFill>
                  <a:srgbClr val="FFFF00"/>
                </a:solidFill>
              </a:rPr>
              <a:t>Copyright Act: “property” appears only in ways unrelated to a “built in” right. </a:t>
            </a:r>
            <a:r>
              <a:rPr lang="en-US" dirty="0" smtClean="0">
                <a:solidFill>
                  <a:srgbClr val="FFFFFF"/>
                </a:solidFill>
              </a:rPr>
              <a:t>Appears several times in true ownership context in Trade-marks Act and Patent Act.</a:t>
            </a:r>
          </a:p>
          <a:p>
            <a:endParaRPr lang="en-US" dirty="0" smtClean="0"/>
          </a:p>
          <a:p>
            <a:endParaRPr lang="en-US" dirty="0"/>
          </a:p>
          <a:p>
            <a:endParaRPr lang="en-US" dirty="0" smtClean="0"/>
          </a:p>
        </p:txBody>
      </p:sp>
    </p:spTree>
    <p:extLst>
      <p:ext uri="{BB962C8B-B14F-4D97-AF65-F5344CB8AC3E}">
        <p14:creationId xmlns:p14="http://schemas.microsoft.com/office/powerpoint/2010/main" val="332449851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19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670520"/>
          </a:xfrm>
        </p:spPr>
        <p:txBody>
          <a:bodyPr>
            <a:noAutofit/>
          </a:bodyPr>
          <a:lstStyle/>
          <a:p>
            <a:r>
              <a:rPr lang="en-US" sz="7200" b="1" dirty="0" smtClean="0">
                <a:solidFill>
                  <a:srgbClr val="000000"/>
                </a:solidFill>
              </a:rPr>
              <a:t>        </a:t>
            </a:r>
            <a:r>
              <a:rPr lang="en-US" sz="9600" b="1" dirty="0" smtClean="0">
                <a:solidFill>
                  <a:srgbClr val="000000"/>
                </a:solidFill>
                <a:latin typeface="Britannic Bold"/>
                <a:cs typeface="Britannic Bold"/>
              </a:rPr>
              <a:t>SHOULD…</a:t>
            </a:r>
            <a:endParaRPr lang="en-US" sz="9600" b="1" dirty="0">
              <a:solidFill>
                <a:srgbClr val="000000"/>
              </a:solidFill>
              <a:latin typeface="Britannic Bold"/>
              <a:cs typeface="Britannic Bold"/>
            </a:endParaRPr>
          </a:p>
        </p:txBody>
      </p:sp>
      <p:sp>
        <p:nvSpPr>
          <p:cNvPr id="3" name="Content Placeholder 2"/>
          <p:cNvSpPr>
            <a:spLocks noGrp="1"/>
          </p:cNvSpPr>
          <p:nvPr>
            <p:ph sz="quarter" idx="10"/>
          </p:nvPr>
        </p:nvSpPr>
        <p:spPr>
          <a:xfrm>
            <a:off x="80085" y="1670522"/>
            <a:ext cx="9063915" cy="4279276"/>
          </a:xfrm>
        </p:spPr>
        <p:txBody>
          <a:bodyPr>
            <a:normAutofit fontScale="92500" lnSpcReduction="20000"/>
          </a:bodyPr>
          <a:lstStyle/>
          <a:p>
            <a:pPr marL="0" indent="0">
              <a:buNone/>
            </a:pPr>
            <a:r>
              <a:rPr lang="en-US" sz="9600" dirty="0" smtClean="0"/>
              <a:t>       </a:t>
            </a:r>
            <a:r>
              <a:rPr lang="en-US" sz="9600" dirty="0" smtClean="0">
                <a:solidFill>
                  <a:srgbClr val="FF0000"/>
                </a:solidFill>
              </a:rPr>
              <a:t>“Copy” </a:t>
            </a:r>
          </a:p>
          <a:p>
            <a:pPr marL="0" indent="0">
              <a:buNone/>
            </a:pPr>
            <a:r>
              <a:rPr lang="en-US" sz="9600" dirty="0" smtClean="0"/>
              <a:t>  </a:t>
            </a:r>
            <a:r>
              <a:rPr lang="en-US" sz="9600" dirty="0" smtClean="0">
                <a:solidFill>
                  <a:srgbClr val="000000"/>
                </a:solidFill>
              </a:rPr>
              <a:t>  </a:t>
            </a:r>
            <a:r>
              <a:rPr lang="en-US" sz="9600" dirty="0" err="1" smtClean="0">
                <a:solidFill>
                  <a:srgbClr val="000000"/>
                </a:solidFill>
              </a:rPr>
              <a:t>in“</a:t>
            </a:r>
            <a:r>
              <a:rPr lang="en-US" sz="9600" dirty="0" err="1" smtClean="0">
                <a:solidFill>
                  <a:srgbClr val="FF0000"/>
                </a:solidFill>
              </a:rPr>
              <a:t>Copy</a:t>
            </a:r>
            <a:r>
              <a:rPr lang="en-US" sz="9600" b="1" dirty="0" err="1" smtClean="0">
                <a:solidFill>
                  <a:srgbClr val="0000FF"/>
                </a:solidFill>
              </a:rPr>
              <a:t>right</a:t>
            </a:r>
            <a:r>
              <a:rPr lang="en-US" sz="9600" dirty="0" smtClean="0">
                <a:solidFill>
                  <a:srgbClr val="000000"/>
                </a:solidFill>
              </a:rPr>
              <a:t>”</a:t>
            </a:r>
          </a:p>
          <a:p>
            <a:pPr marL="0" indent="0">
              <a:buNone/>
            </a:pPr>
            <a:r>
              <a:rPr lang="en-US" sz="6500" dirty="0" smtClean="0"/>
              <a:t>             </a:t>
            </a:r>
            <a:r>
              <a:rPr lang="en-US" sz="6500" dirty="0" smtClean="0">
                <a:solidFill>
                  <a:schemeClr val="tx1"/>
                </a:solidFill>
              </a:rPr>
              <a:t>just mean  </a:t>
            </a:r>
          </a:p>
          <a:p>
            <a:pPr marL="0" indent="0">
              <a:buNone/>
            </a:pPr>
            <a:r>
              <a:rPr lang="en-US" sz="9600" b="1" dirty="0">
                <a:solidFill>
                  <a:schemeClr val="tx1"/>
                </a:solidFill>
                <a:latin typeface="Britannic Bold"/>
                <a:cs typeface="Britannic Bold"/>
              </a:rPr>
              <a:t> </a:t>
            </a:r>
            <a:r>
              <a:rPr lang="en-US" sz="9600" b="1" dirty="0" smtClean="0">
                <a:solidFill>
                  <a:schemeClr val="tx1"/>
                </a:solidFill>
                <a:latin typeface="Britannic Bold"/>
                <a:cs typeface="Britannic Bold"/>
              </a:rPr>
              <a:t>      </a:t>
            </a:r>
            <a:r>
              <a:rPr lang="en-US" sz="10400" b="1" dirty="0" smtClean="0">
                <a:solidFill>
                  <a:schemeClr val="tx1"/>
                </a:solidFill>
                <a:latin typeface="Britannic Bold"/>
                <a:cs typeface="Britannic Bold"/>
              </a:rPr>
              <a:t>“copy”?</a:t>
            </a:r>
            <a:endParaRPr lang="en-US" sz="10400" b="1" dirty="0">
              <a:solidFill>
                <a:schemeClr val="tx1"/>
              </a:solidFill>
              <a:latin typeface="Britannic Bold"/>
              <a:cs typeface="Britannic Bold"/>
            </a:endParaRPr>
          </a:p>
        </p:txBody>
      </p:sp>
    </p:spTree>
    <p:extLst>
      <p:ext uri="{BB962C8B-B14F-4D97-AF65-F5344CB8AC3E}">
        <p14:creationId xmlns:p14="http://schemas.microsoft.com/office/powerpoint/2010/main" val="33704173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8594971" cy="1230524"/>
          </a:xfrm>
        </p:spPr>
        <p:txBody>
          <a:bodyPr>
            <a:normAutofit fontScale="90000"/>
          </a:bodyPr>
          <a:lstStyle/>
          <a:p>
            <a:r>
              <a:rPr lang="en-US" sz="3600" b="1" dirty="0" smtClean="0">
                <a:solidFill>
                  <a:srgbClr val="FFFF00"/>
                </a:solidFill>
                <a:latin typeface="+mn-lt"/>
              </a:rPr>
              <a:t>How do we update “Derivative Rights” </a:t>
            </a:r>
            <a:br>
              <a:rPr lang="en-US" sz="3600" b="1" dirty="0" smtClean="0">
                <a:solidFill>
                  <a:srgbClr val="FFFF00"/>
                </a:solidFill>
                <a:latin typeface="+mn-lt"/>
              </a:rPr>
            </a:br>
            <a:r>
              <a:rPr lang="en-US" sz="3600" b="1" dirty="0" smtClean="0">
                <a:solidFill>
                  <a:srgbClr val="FFFF00"/>
                </a:solidFill>
                <a:latin typeface="+mn-lt"/>
              </a:rPr>
              <a:t>for </a:t>
            </a:r>
            <a:r>
              <a:rPr lang="en-US" sz="3600" b="1" dirty="0">
                <a:solidFill>
                  <a:srgbClr val="FFFF00"/>
                </a:solidFill>
                <a:latin typeface="+mn-lt"/>
              </a:rPr>
              <a:t>the </a:t>
            </a:r>
            <a:r>
              <a:rPr lang="en-US" sz="3600" b="1" dirty="0" smtClean="0">
                <a:solidFill>
                  <a:srgbClr val="FFFF00"/>
                </a:solidFill>
                <a:latin typeface="+mn-lt"/>
              </a:rPr>
              <a:t>Digital Age? </a:t>
            </a:r>
            <a:r>
              <a:rPr lang="en-US" sz="3600" b="1" dirty="0" smtClean="0">
                <a:solidFill>
                  <a:schemeClr val="bg1"/>
                </a:solidFill>
                <a:latin typeface="+mn-lt"/>
              </a:rPr>
              <a:t>(current provisions)</a:t>
            </a:r>
            <a:endParaRPr lang="en-US" sz="3600" b="1" dirty="0">
              <a:solidFill>
                <a:schemeClr val="bg1"/>
              </a:solidFill>
              <a:latin typeface="+mn-lt"/>
            </a:endParaRPr>
          </a:p>
        </p:txBody>
      </p:sp>
      <p:sp>
        <p:nvSpPr>
          <p:cNvPr id="3" name="Content Placeholder 2"/>
          <p:cNvSpPr>
            <a:spLocks noGrp="1"/>
          </p:cNvSpPr>
          <p:nvPr>
            <p:ph sz="quarter" idx="10"/>
          </p:nvPr>
        </p:nvSpPr>
        <p:spPr>
          <a:xfrm>
            <a:off x="457200" y="1230525"/>
            <a:ext cx="8686800" cy="4758940"/>
          </a:xfrm>
        </p:spPr>
        <p:txBody>
          <a:bodyPr>
            <a:normAutofit lnSpcReduction="10000"/>
          </a:bodyPr>
          <a:lstStyle/>
          <a:p>
            <a:pPr marL="0" indent="0" fontAlgn="base">
              <a:lnSpc>
                <a:spcPct val="90000"/>
              </a:lnSpc>
              <a:spcAft>
                <a:spcPct val="0"/>
              </a:spcAft>
              <a:buNone/>
            </a:pPr>
            <a:r>
              <a:rPr lang="en-CA" sz="1400" dirty="0">
                <a:solidFill>
                  <a:schemeClr val="bg1"/>
                </a:solidFill>
                <a:latin typeface="Arial" charset="0"/>
                <a:ea typeface="ＭＳ Ｐゴシック" charset="0"/>
                <a:cs typeface="ＭＳ Ｐゴシック" charset="0"/>
              </a:rPr>
              <a:t>3. (1) For the purposes of this Act, “copyright”, in relation to a work, means the </a:t>
            </a:r>
            <a:r>
              <a:rPr lang="en-CA" sz="1400" dirty="0">
                <a:solidFill>
                  <a:srgbClr val="FFFF00"/>
                </a:solidFill>
                <a:latin typeface="Arial" charset="0"/>
                <a:ea typeface="ＭＳ Ｐゴシック" charset="0"/>
                <a:cs typeface="ＭＳ Ｐゴシック" charset="0"/>
              </a:rPr>
              <a:t>sole right to</a:t>
            </a:r>
            <a:r>
              <a:rPr lang="en-CA" sz="1400" dirty="0">
                <a:solidFill>
                  <a:schemeClr val="bg1"/>
                </a:solidFill>
                <a:latin typeface="Arial" charset="0"/>
                <a:ea typeface="ＭＳ Ｐゴシック" charset="0"/>
                <a:cs typeface="ＭＳ Ｐゴシック" charset="0"/>
              </a:rPr>
              <a:t> produce or </a:t>
            </a:r>
            <a:r>
              <a:rPr lang="en-CA" sz="1400" dirty="0">
                <a:solidFill>
                  <a:srgbClr val="FFFF00"/>
                </a:solidFill>
                <a:latin typeface="Arial" charset="0"/>
                <a:ea typeface="ＭＳ Ｐゴシック" charset="0"/>
                <a:cs typeface="ＭＳ Ｐゴシック" charset="0"/>
              </a:rPr>
              <a:t>reproduce the work or any substantial part thereof in any material form whatever</a:t>
            </a:r>
            <a:r>
              <a:rPr lang="en-CA" sz="1400" dirty="0">
                <a:solidFill>
                  <a:schemeClr val="bg1"/>
                </a:solidFill>
                <a:latin typeface="Arial" charset="0"/>
                <a:ea typeface="ＭＳ Ｐゴシック" charset="0"/>
                <a:cs typeface="ＭＳ Ｐゴシック" charset="0"/>
              </a:rPr>
              <a:t>, to perform the work or any substantial part thereof in public or, if the work is unpublished, to publish the work or any substantial part thereof, </a:t>
            </a:r>
            <a:r>
              <a:rPr lang="en-CA" sz="1400" dirty="0">
                <a:solidFill>
                  <a:srgbClr val="FFFF00"/>
                </a:solidFill>
                <a:latin typeface="Arial" charset="0"/>
                <a:ea typeface="ＭＳ Ｐゴシック" charset="0"/>
                <a:cs typeface="ＭＳ Ｐゴシック" charset="0"/>
              </a:rPr>
              <a:t>and includes the sole right</a:t>
            </a:r>
          </a:p>
          <a:p>
            <a:pPr marL="457200" lvl="1" indent="0" defTabSz="914400">
              <a:lnSpc>
                <a:spcPct val="90000"/>
              </a:lnSpc>
              <a:buNone/>
            </a:pPr>
            <a:r>
              <a:rPr lang="en-CA" sz="1400" dirty="0">
                <a:solidFill>
                  <a:schemeClr val="bg1"/>
                </a:solidFill>
                <a:latin typeface="Arial" charset="0"/>
                <a:ea typeface="ＭＳ Ｐゴシック" charset="0"/>
              </a:rPr>
              <a:t>(</a:t>
            </a:r>
            <a:r>
              <a:rPr lang="en-CA" sz="1400" i="1" dirty="0">
                <a:solidFill>
                  <a:schemeClr val="bg1"/>
                </a:solidFill>
                <a:latin typeface="Arial" charset="0"/>
                <a:ea typeface="ＭＳ Ｐゴシック" charset="0"/>
              </a:rPr>
              <a:t>a</a:t>
            </a:r>
            <a:r>
              <a:rPr lang="en-CA" sz="1400" dirty="0">
                <a:solidFill>
                  <a:schemeClr val="bg1"/>
                </a:solidFill>
                <a:latin typeface="Arial" charset="0"/>
                <a:ea typeface="ＭＳ Ｐゴシック" charset="0"/>
              </a:rPr>
              <a:t>) to produce, reproduce, perform or </a:t>
            </a:r>
            <a:r>
              <a:rPr lang="en-CA" sz="1400" dirty="0">
                <a:solidFill>
                  <a:srgbClr val="FFFF00"/>
                </a:solidFill>
                <a:latin typeface="Arial" charset="0"/>
                <a:ea typeface="ＭＳ Ｐゴシック" charset="0"/>
              </a:rPr>
              <a:t>publish any translation </a:t>
            </a:r>
            <a:r>
              <a:rPr lang="en-CA" sz="1400" dirty="0">
                <a:solidFill>
                  <a:schemeClr val="bg1"/>
                </a:solidFill>
                <a:latin typeface="Arial" charset="0"/>
                <a:ea typeface="ＭＳ Ｐゴシック" charset="0"/>
              </a:rPr>
              <a:t>of the work,</a:t>
            </a:r>
          </a:p>
          <a:p>
            <a:pPr marL="457200" lvl="1" indent="0" defTabSz="914400">
              <a:lnSpc>
                <a:spcPct val="90000"/>
              </a:lnSpc>
              <a:buNone/>
            </a:pPr>
            <a:r>
              <a:rPr lang="en-CA" sz="1400" dirty="0">
                <a:solidFill>
                  <a:schemeClr val="bg1"/>
                </a:solidFill>
                <a:latin typeface="Arial" charset="0"/>
                <a:ea typeface="ＭＳ Ｐゴシック" charset="0"/>
              </a:rPr>
              <a:t>(</a:t>
            </a:r>
            <a:r>
              <a:rPr lang="en-CA" sz="1400" i="1" dirty="0">
                <a:solidFill>
                  <a:schemeClr val="bg1"/>
                </a:solidFill>
                <a:latin typeface="Arial" charset="0"/>
                <a:ea typeface="ＭＳ Ｐゴシック" charset="0"/>
              </a:rPr>
              <a:t>b</a:t>
            </a:r>
            <a:r>
              <a:rPr lang="en-CA" sz="1400" dirty="0">
                <a:solidFill>
                  <a:schemeClr val="bg1"/>
                </a:solidFill>
                <a:latin typeface="Arial" charset="0"/>
                <a:ea typeface="ＭＳ Ｐゴシック" charset="0"/>
              </a:rPr>
              <a:t>) in the case of a dramatic work, to convert it into a novel or other non-dramatic work,</a:t>
            </a:r>
          </a:p>
          <a:p>
            <a:pPr marL="457200" lvl="1" indent="0" defTabSz="914400">
              <a:lnSpc>
                <a:spcPct val="90000"/>
              </a:lnSpc>
              <a:buNone/>
            </a:pPr>
            <a:r>
              <a:rPr lang="en-CA" sz="1400" dirty="0">
                <a:solidFill>
                  <a:schemeClr val="bg1"/>
                </a:solidFill>
                <a:latin typeface="Arial" charset="0"/>
                <a:ea typeface="ＭＳ Ｐゴシック" charset="0"/>
              </a:rPr>
              <a:t>(</a:t>
            </a:r>
            <a:r>
              <a:rPr lang="en-CA" sz="1400" i="1" dirty="0">
                <a:solidFill>
                  <a:schemeClr val="bg1"/>
                </a:solidFill>
                <a:latin typeface="Arial" charset="0"/>
                <a:ea typeface="ＭＳ Ｐゴシック" charset="0"/>
              </a:rPr>
              <a:t>c</a:t>
            </a:r>
            <a:r>
              <a:rPr lang="en-CA" sz="1400" dirty="0">
                <a:solidFill>
                  <a:schemeClr val="bg1"/>
                </a:solidFill>
                <a:latin typeface="Arial" charset="0"/>
                <a:ea typeface="ＭＳ Ｐゴシック" charset="0"/>
              </a:rPr>
              <a:t>) in the case of a novel or other non-dramatic work, or of an artistic work, to convert it into a dramatic work, by way of performance in public or otherwise,</a:t>
            </a:r>
          </a:p>
          <a:p>
            <a:pPr marL="457200" lvl="1" indent="0" defTabSz="914400">
              <a:lnSpc>
                <a:spcPct val="90000"/>
              </a:lnSpc>
              <a:buNone/>
            </a:pPr>
            <a:r>
              <a:rPr lang="en-CA" sz="1400" dirty="0">
                <a:solidFill>
                  <a:schemeClr val="bg1"/>
                </a:solidFill>
                <a:latin typeface="Arial" charset="0"/>
                <a:ea typeface="ＭＳ Ｐゴシック" charset="0"/>
              </a:rPr>
              <a:t>(</a:t>
            </a:r>
            <a:r>
              <a:rPr lang="en-CA" sz="1400" i="1" dirty="0">
                <a:solidFill>
                  <a:schemeClr val="bg1"/>
                </a:solidFill>
                <a:latin typeface="Arial" charset="0"/>
                <a:ea typeface="ＭＳ Ｐゴシック" charset="0"/>
              </a:rPr>
              <a:t>d</a:t>
            </a:r>
            <a:r>
              <a:rPr lang="en-CA" sz="1400" dirty="0">
                <a:solidFill>
                  <a:schemeClr val="bg1"/>
                </a:solidFill>
                <a:latin typeface="Arial" charset="0"/>
                <a:ea typeface="ＭＳ Ｐゴシック" charset="0"/>
              </a:rPr>
              <a:t>) in the case of a literary, dramatic or musical work, to make any sound recording, cinematograph film or other contrivance by means of which the work may be mechanically reproduced or performed,</a:t>
            </a:r>
          </a:p>
          <a:p>
            <a:pPr marL="457200" lvl="1" indent="0" defTabSz="914400">
              <a:lnSpc>
                <a:spcPct val="90000"/>
              </a:lnSpc>
              <a:buNone/>
            </a:pPr>
            <a:r>
              <a:rPr lang="en-CA" sz="1400" dirty="0">
                <a:solidFill>
                  <a:schemeClr val="bg1"/>
                </a:solidFill>
                <a:latin typeface="Arial" charset="0"/>
                <a:ea typeface="ＭＳ Ｐゴシック" charset="0"/>
              </a:rPr>
              <a:t>(</a:t>
            </a:r>
            <a:r>
              <a:rPr lang="en-CA" sz="1400" i="1" dirty="0">
                <a:solidFill>
                  <a:schemeClr val="bg1"/>
                </a:solidFill>
                <a:latin typeface="Arial" charset="0"/>
                <a:ea typeface="ＭＳ Ｐゴシック" charset="0"/>
              </a:rPr>
              <a:t>e</a:t>
            </a:r>
            <a:r>
              <a:rPr lang="en-CA" sz="1400" dirty="0">
                <a:solidFill>
                  <a:schemeClr val="bg1"/>
                </a:solidFill>
                <a:latin typeface="Arial" charset="0"/>
                <a:ea typeface="ＭＳ Ｐゴシック" charset="0"/>
              </a:rPr>
              <a:t>)</a:t>
            </a:r>
            <a:r>
              <a:rPr lang="en-CA" sz="1400" dirty="0">
                <a:solidFill>
                  <a:srgbClr val="FFFF00"/>
                </a:solidFill>
                <a:latin typeface="Arial" charset="0"/>
                <a:ea typeface="ＭＳ Ｐゴシック" charset="0"/>
              </a:rPr>
              <a:t> </a:t>
            </a:r>
            <a:r>
              <a:rPr lang="en-CA" sz="1400" dirty="0">
                <a:solidFill>
                  <a:schemeClr val="bg1"/>
                </a:solidFill>
                <a:latin typeface="Arial" charset="0"/>
                <a:ea typeface="ＭＳ Ｐゴシック" charset="0"/>
              </a:rPr>
              <a:t>in the case of any literary, dramatic, musical or artistic work, to reproduce, adapt and publicly present the work as a cinematographic work,</a:t>
            </a:r>
          </a:p>
          <a:p>
            <a:pPr marL="457200" lvl="1" indent="0" defTabSz="914400">
              <a:lnSpc>
                <a:spcPct val="90000"/>
              </a:lnSpc>
              <a:buNone/>
            </a:pPr>
            <a:r>
              <a:rPr lang="en-CA" sz="1400" dirty="0">
                <a:solidFill>
                  <a:schemeClr val="bg1"/>
                </a:solidFill>
                <a:latin typeface="Arial" charset="0"/>
                <a:ea typeface="ＭＳ Ｐゴシック" charset="0"/>
              </a:rPr>
              <a:t>(</a:t>
            </a:r>
            <a:r>
              <a:rPr lang="en-CA" sz="1400" i="1" dirty="0">
                <a:solidFill>
                  <a:schemeClr val="bg1"/>
                </a:solidFill>
                <a:latin typeface="Arial" charset="0"/>
                <a:ea typeface="ＭＳ Ｐゴシック" charset="0"/>
              </a:rPr>
              <a:t>f</a:t>
            </a:r>
            <a:r>
              <a:rPr lang="en-CA" sz="1400" dirty="0">
                <a:solidFill>
                  <a:schemeClr val="bg1"/>
                </a:solidFill>
                <a:latin typeface="Arial" charset="0"/>
                <a:ea typeface="ＭＳ Ｐゴシック" charset="0"/>
              </a:rPr>
              <a:t>)</a:t>
            </a:r>
            <a:r>
              <a:rPr lang="en-CA" sz="1400" dirty="0">
                <a:solidFill>
                  <a:srgbClr val="FFFF00"/>
                </a:solidFill>
                <a:latin typeface="Arial" charset="0"/>
                <a:ea typeface="ＭＳ Ｐゴシック" charset="0"/>
              </a:rPr>
              <a:t> in the case of any literary, dramatic, musical or artistic work, to communicate the work to the public by telecommunication,</a:t>
            </a:r>
          </a:p>
          <a:p>
            <a:pPr marL="457200" lvl="1" indent="0" defTabSz="914400">
              <a:lnSpc>
                <a:spcPct val="90000"/>
              </a:lnSpc>
              <a:buNone/>
            </a:pPr>
            <a:r>
              <a:rPr lang="en-CA" sz="1400" dirty="0">
                <a:solidFill>
                  <a:schemeClr val="bg1"/>
                </a:solidFill>
                <a:latin typeface="Arial" charset="0"/>
                <a:ea typeface="ＭＳ Ｐゴシック" charset="0"/>
              </a:rPr>
              <a:t>(</a:t>
            </a:r>
            <a:r>
              <a:rPr lang="en-CA" sz="1400" i="1" dirty="0">
                <a:solidFill>
                  <a:schemeClr val="bg1"/>
                </a:solidFill>
                <a:latin typeface="Arial" charset="0"/>
                <a:ea typeface="ＭＳ Ｐゴシック" charset="0"/>
              </a:rPr>
              <a:t>g</a:t>
            </a:r>
            <a:r>
              <a:rPr lang="en-CA" sz="1400" dirty="0">
                <a:solidFill>
                  <a:schemeClr val="bg1"/>
                </a:solidFill>
                <a:latin typeface="Arial" charset="0"/>
                <a:ea typeface="ＭＳ Ｐゴシック" charset="0"/>
              </a:rPr>
              <a:t>) to present at a public exhibition, for a purpose other than sale or hire, an artistic work created after June 7, 1988, other than a map, chart or plan,</a:t>
            </a:r>
          </a:p>
          <a:p>
            <a:pPr marL="457200" lvl="1" indent="0" defTabSz="914400">
              <a:lnSpc>
                <a:spcPct val="90000"/>
              </a:lnSpc>
              <a:buNone/>
            </a:pPr>
            <a:r>
              <a:rPr lang="en-CA" sz="1400" dirty="0">
                <a:solidFill>
                  <a:schemeClr val="bg1"/>
                </a:solidFill>
                <a:latin typeface="Arial" charset="0"/>
                <a:ea typeface="ＭＳ Ｐゴシック" charset="0"/>
              </a:rPr>
              <a:t>(</a:t>
            </a:r>
            <a:r>
              <a:rPr lang="en-CA" sz="1400" i="1" dirty="0">
                <a:solidFill>
                  <a:schemeClr val="bg1"/>
                </a:solidFill>
                <a:latin typeface="Arial" charset="0"/>
                <a:ea typeface="ＭＳ Ｐゴシック" charset="0"/>
              </a:rPr>
              <a:t>h</a:t>
            </a:r>
            <a:r>
              <a:rPr lang="en-CA" sz="1400" dirty="0">
                <a:solidFill>
                  <a:schemeClr val="bg1"/>
                </a:solidFill>
                <a:latin typeface="Arial" charset="0"/>
                <a:ea typeface="ＭＳ Ｐゴシック" charset="0"/>
              </a:rPr>
              <a:t>) in the case of a computer program that can be reproduced in the ordinary course of its use, other than by a reproduction during its execution in conjunction with a machine, device or computer, to rent out the computer program,</a:t>
            </a:r>
          </a:p>
          <a:p>
            <a:pPr marL="457200" lvl="1" indent="0" defTabSz="914400">
              <a:lnSpc>
                <a:spcPct val="90000"/>
              </a:lnSpc>
              <a:buNone/>
            </a:pPr>
            <a:r>
              <a:rPr lang="en-CA" sz="1400" dirty="0">
                <a:solidFill>
                  <a:schemeClr val="bg1"/>
                </a:solidFill>
                <a:latin typeface="Arial" charset="0"/>
                <a:ea typeface="ＭＳ Ｐゴシック" charset="0"/>
              </a:rPr>
              <a:t>(</a:t>
            </a:r>
            <a:r>
              <a:rPr lang="en-CA" sz="1400" i="1" dirty="0" err="1">
                <a:solidFill>
                  <a:schemeClr val="bg1"/>
                </a:solidFill>
                <a:latin typeface="Arial" charset="0"/>
                <a:ea typeface="ＭＳ Ｐゴシック" charset="0"/>
              </a:rPr>
              <a:t>i</a:t>
            </a:r>
            <a:r>
              <a:rPr lang="en-CA" sz="1400" dirty="0">
                <a:solidFill>
                  <a:schemeClr val="bg1"/>
                </a:solidFill>
                <a:latin typeface="Arial" charset="0"/>
                <a:ea typeface="ＭＳ Ｐゴシック" charset="0"/>
              </a:rPr>
              <a:t>) in the case of a musical work, to rent out a sound recording in which the work is embodied, and</a:t>
            </a:r>
          </a:p>
          <a:p>
            <a:pPr marL="457200" lvl="1" indent="0" defTabSz="914400">
              <a:lnSpc>
                <a:spcPct val="90000"/>
              </a:lnSpc>
              <a:buNone/>
            </a:pPr>
            <a:r>
              <a:rPr lang="en-CA" sz="1400" dirty="0">
                <a:solidFill>
                  <a:schemeClr val="bg1"/>
                </a:solidFill>
                <a:latin typeface="Arial" charset="0"/>
                <a:ea typeface="ＭＳ Ｐゴシック" charset="0"/>
              </a:rPr>
              <a:t>(</a:t>
            </a:r>
            <a:r>
              <a:rPr lang="en-CA" sz="1400" i="1" dirty="0">
                <a:solidFill>
                  <a:schemeClr val="bg1"/>
                </a:solidFill>
                <a:latin typeface="Arial" charset="0"/>
                <a:ea typeface="ＭＳ Ｐゴシック" charset="0"/>
              </a:rPr>
              <a:t>j</a:t>
            </a:r>
            <a:r>
              <a:rPr lang="en-CA" sz="1400" dirty="0">
                <a:solidFill>
                  <a:schemeClr val="bg1"/>
                </a:solidFill>
                <a:latin typeface="Arial" charset="0"/>
                <a:ea typeface="ＭＳ Ｐゴシック" charset="0"/>
              </a:rPr>
              <a:t>) in the case of a work that is in the form of a tangible object, to sell or otherwise transfer ownership of the tangible object, as long as that ownership has never previously been transferred in or outside Canada with the authorization of the copyright owner,</a:t>
            </a:r>
          </a:p>
          <a:p>
            <a:pPr marL="0" indent="0" fontAlgn="base">
              <a:lnSpc>
                <a:spcPct val="90000"/>
              </a:lnSpc>
              <a:spcAft>
                <a:spcPct val="0"/>
              </a:spcAft>
              <a:buNone/>
            </a:pPr>
            <a:r>
              <a:rPr lang="en-CA" sz="1400" dirty="0">
                <a:solidFill>
                  <a:schemeClr val="bg1"/>
                </a:solidFill>
                <a:latin typeface="Arial" charset="0"/>
                <a:ea typeface="ＭＳ Ｐゴシック" charset="0"/>
                <a:cs typeface="ＭＳ Ｐゴシック" charset="0"/>
              </a:rPr>
              <a:t>and to authorize any such acts.</a:t>
            </a:r>
          </a:p>
          <a:p>
            <a:pPr marL="0" indent="0">
              <a:buNone/>
            </a:pPr>
            <a:endParaRPr lang="en-US" dirty="0"/>
          </a:p>
        </p:txBody>
      </p:sp>
    </p:spTree>
    <p:extLst>
      <p:ext uri="{BB962C8B-B14F-4D97-AF65-F5344CB8AC3E}">
        <p14:creationId xmlns:p14="http://schemas.microsoft.com/office/powerpoint/2010/main" val="2189527256"/>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4484</TotalTime>
  <Words>3794</Words>
  <Application>Microsoft Macintosh PowerPoint</Application>
  <PresentationFormat>On-screen Show (4:3)</PresentationFormat>
  <Paragraphs>501</Paragraphs>
  <Slides>118</Slides>
  <Notes>2</Notes>
  <HiddenSlides>0</HiddenSlides>
  <MMClips>0</MMClips>
  <ScaleCrop>false</ScaleCrop>
  <HeadingPairs>
    <vt:vector size="6" baseType="variant">
      <vt:variant>
        <vt:lpstr>Fonts Used</vt:lpstr>
      </vt:variant>
      <vt:variant>
        <vt:i4>27</vt:i4>
      </vt:variant>
      <vt:variant>
        <vt:lpstr>Theme</vt:lpstr>
      </vt:variant>
      <vt:variant>
        <vt:i4>5</vt:i4>
      </vt:variant>
      <vt:variant>
        <vt:lpstr>Slide Titles</vt:lpstr>
      </vt:variant>
      <vt:variant>
        <vt:i4>118</vt:i4>
      </vt:variant>
    </vt:vector>
  </HeadingPairs>
  <TitlesOfParts>
    <vt:vector size="150" baseType="lpstr">
      <vt:lpstr>Abadi MT Condensed Extra Bold</vt:lpstr>
      <vt:lpstr>American Typewriter</vt:lpstr>
      <vt:lpstr>Andale Mono</vt:lpstr>
      <vt:lpstr>Apple Chancery</vt:lpstr>
      <vt:lpstr>Arial</vt:lpstr>
      <vt:lpstr>Arial Black</vt:lpstr>
      <vt:lpstr>Avenir Black Oblique</vt:lpstr>
      <vt:lpstr>Avenir Heavy</vt:lpstr>
      <vt:lpstr>Ayuthaya</vt:lpstr>
      <vt:lpstr>Bangla MN</vt:lpstr>
      <vt:lpstr>Bauhaus 93</vt:lpstr>
      <vt:lpstr>BlairMdITC TT-Medium</vt:lpstr>
      <vt:lpstr>Britannic Bold</vt:lpstr>
      <vt:lpstr>Brush Script MT Italic</vt:lpstr>
      <vt:lpstr>Calibri</vt:lpstr>
      <vt:lpstr>Chalkduster</vt:lpstr>
      <vt:lpstr>Comic Sans MS</vt:lpstr>
      <vt:lpstr>Cooper Black</vt:lpstr>
      <vt:lpstr>Klavika</vt:lpstr>
      <vt:lpstr>Lucida Console</vt:lpstr>
      <vt:lpstr>Lucida Handwriting</vt:lpstr>
      <vt:lpstr>Mangal</vt:lpstr>
      <vt:lpstr>MingLiU_HKSCS-ExtB</vt:lpstr>
      <vt:lpstr>ＭＳ Ｐゴシック</vt:lpstr>
      <vt:lpstr>Times New Roman</vt:lpstr>
      <vt:lpstr>Verdana</vt:lpstr>
      <vt:lpstr>Wingdings</vt:lpstr>
      <vt:lpstr>CDM_PPT_Template </vt:lpstr>
      <vt:lpstr>2_CDM_PPT_Template </vt:lpstr>
      <vt:lpstr>1_CDM_PPT_Template </vt:lpstr>
      <vt:lpstr>3_CDM_PPT_Template </vt:lpstr>
      <vt:lpstr>4_CDM_PPT_Template </vt:lpstr>
      <vt:lpstr>Right to CreaTE or Rights to the Creation</vt:lpstr>
      <vt:lpstr>PowerPoint Presentation</vt:lpstr>
      <vt:lpstr>PowerPoint Presentation</vt:lpstr>
      <vt:lpstr>PowerPoint Presentation</vt:lpstr>
      <vt:lpstr>PowerPoint Presentation</vt:lpstr>
      <vt:lpstr>PowerPoint Presentation</vt:lpstr>
      <vt:lpstr>PowerPoint Presentation</vt:lpstr>
      <vt:lpstr>Where Are We? </vt:lpstr>
      <vt:lpstr>    Today: Creating (meme) Part 3</vt:lpstr>
      <vt:lpstr>What Did You Learn From Your Homework?</vt:lpstr>
      <vt:lpstr>PowerPoint Presentation</vt:lpstr>
      <vt:lpstr>Restating a concept:</vt:lpstr>
      <vt:lpstr>                 Pause…</vt:lpstr>
      <vt:lpstr>  Copyright Act R.S.C., 1985, c. C-42 </vt:lpstr>
      <vt:lpstr> What’s wrong with this picture?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Follow Up to Talks 1, 2 &amp; 3</vt:lpstr>
      <vt:lpstr>Evolving Theme 1? </vt:lpstr>
      <vt:lpstr>Evolving Theme 2? </vt:lpstr>
      <vt:lpstr> McLuhan, 1964  (Games as social reaction) </vt:lpstr>
      <vt:lpstr>PowerPoint Presentation</vt:lpstr>
      <vt:lpstr>  Evolving Theme 3? </vt:lpstr>
      <vt:lpstr>     Mods (today’s topic)</vt:lpstr>
      <vt:lpstr>PowerPoint Presentation</vt:lpstr>
      <vt:lpstr>   Starting Point Conundrum:     IDEA/EXPRESSION DICHOTOMY</vt:lpstr>
      <vt:lpstr> Contrast this “talk” to 70 years ago: </vt:lpstr>
      <vt:lpstr>Now fixation happens @ digital speed..</vt:lpstr>
      <vt:lpstr>    ...SO WHAT ????</vt:lpstr>
      <vt:lpstr> IN THE DIGITAL UNIVERSE</vt:lpstr>
      <vt:lpstr>Not a Failure of Law:  A Failure of Balance</vt:lpstr>
      <vt:lpstr>  An Un-enumerated Right?</vt:lpstr>
      <vt:lpstr> Concept to Reflect On (for the next while)  </vt:lpstr>
      <vt:lpstr>          Problem to think about…</vt:lpstr>
      <vt:lpstr>      The formal answer… </vt:lpstr>
      <vt:lpstr>    Right to Mod/Right to CreaTe</vt:lpstr>
      <vt:lpstr>Creators do not need (nor want) additional constraints </vt:lpstr>
      <vt:lpstr>PowerPoint Presentation</vt:lpstr>
      <vt:lpstr>PowerPoint Presentation</vt:lpstr>
      <vt:lpstr>Creator/designer v. User/Gamer/creator</vt:lpstr>
      <vt:lpstr>PowerPoint Presentation</vt:lpstr>
      <vt:lpstr>Is…</vt:lpstr>
      <vt:lpstr>McLuhan, 1964: Games as social creation </vt:lpstr>
      <vt:lpstr> You as creator of meaning: Boyden</vt:lpstr>
      <vt:lpstr>PowerPoint Presentation</vt:lpstr>
      <vt:lpstr>See also…</vt:lpstr>
      <vt:lpstr>&amp;…</vt:lpstr>
      <vt:lpstr>PowerPoint Presentation</vt:lpstr>
      <vt:lpstr>PowerPoint Presentation</vt:lpstr>
      <vt:lpstr>PowerPoint Presentation</vt:lpstr>
      <vt:lpstr>;)</vt:lpstr>
      <vt:lpstr>Post Structuralism is…</vt:lpstr>
      <vt:lpstr>Think about playing a game</vt:lpstr>
      <vt:lpstr>PowerPoint Presentation</vt:lpstr>
      <vt:lpstr>PowerPoint Presentation</vt:lpstr>
      <vt:lpstr>Gamer/modder as “author”:  Video Games as Post-Structural</vt:lpstr>
      <vt:lpstr>PowerPoint Presentation</vt:lpstr>
      <vt:lpstr>PowerPoint Presentation</vt:lpstr>
      <vt:lpstr>PowerPoint Presentation</vt:lpstr>
      <vt:lpstr>From “Post-Structuralism and Videogames</vt:lpstr>
      <vt:lpstr>PowerPoint Presentation</vt:lpstr>
      <vt:lpstr>PowerPoint Presentation</vt:lpstr>
      <vt:lpstr>Some industry recognition…</vt:lpstr>
      <vt:lpstr>PowerPoint Presentation</vt:lpstr>
      <vt:lpstr>PowerPoint Presentation</vt:lpstr>
      <vt:lpstr>PowerPoint Presentation</vt:lpstr>
      <vt:lpstr>PowerPoint Presentation</vt:lpstr>
      <vt:lpstr>PowerPoint Presentation</vt:lpstr>
      <vt:lpstr>Shoe on other foot?</vt:lpstr>
      <vt:lpstr>Post Structuralism is…</vt:lpstr>
      <vt:lpstr>PowerPoint Presentation</vt:lpstr>
      <vt:lpstr>Post-Structuralist Concepts in Games: All are about what players do/create. </vt:lpstr>
      <vt:lpstr>Video Games are Post-Structuralist</vt:lpstr>
      <vt:lpstr> Legal concepts to consider in a post-structuralist context: </vt:lpstr>
      <vt:lpstr> 1. Copyright (e.g. mods):  Think about Tattoos as post- structuralist: Less of a problem? </vt:lpstr>
      <vt:lpstr>LeBron…</vt:lpstr>
      <vt:lpstr> Footnote: Moral Rights as Poststructuralist </vt:lpstr>
      <vt:lpstr>RIGHT TO CREAte </vt:lpstr>
      <vt:lpstr>PowerPoint Presentation</vt:lpstr>
      <vt:lpstr>Take-away’s from last 2 classes</vt:lpstr>
      <vt:lpstr>PowerPoint Presentation</vt:lpstr>
      <vt:lpstr>PowerPoint Presentation</vt:lpstr>
      <vt:lpstr>Cases to overcome*… </vt:lpstr>
      <vt:lpstr>Cases to overcome (con’d)</vt:lpstr>
      <vt:lpstr>MDY (con’d): Contract not Copyright</vt:lpstr>
      <vt:lpstr>  Notice any common denominators?</vt:lpstr>
      <vt:lpstr>  What’s at stake?  </vt:lpstr>
      <vt:lpstr>  “Right to CreaTE” v. “Rights in the Creation”</vt:lpstr>
      <vt:lpstr>   Right to Remix/Mod/CREAtE ?</vt:lpstr>
      <vt:lpstr>PowerPoint Presentation</vt:lpstr>
      <vt:lpstr> “Intellectual Property” Paradoxes?</vt:lpstr>
      <vt:lpstr>        SHOULD…</vt:lpstr>
      <vt:lpstr>How do we update “Derivative Rights”  for the Digital Age? (current provisions)</vt:lpstr>
      <vt:lpstr>U.S. Copyright Act</vt:lpstr>
      <vt:lpstr>IS LAW “AGILE”(enough)?</vt:lpstr>
      <vt:lpstr>      POSSIBLE WAYS FORWARD       Right to Remix/Mod/CREATE ?</vt:lpstr>
      <vt:lpstr>     POSSIBLE WAYS FORWARD                      “Context Shifting”</vt:lpstr>
      <vt:lpstr>Fair Dealing in Canada:             Enter User Rights…</vt:lpstr>
      <vt:lpstr>    SCC Penatalogy...words</vt:lpstr>
      <vt:lpstr>    Non-commercial user-generated content                (Copyright Act, Canada) </vt:lpstr>
      <vt:lpstr>   PWF: Raise Thresholds for IP Protection</vt:lpstr>
      <vt:lpstr>  </vt:lpstr>
      <vt:lpstr>          POSSIBLE WAYS FORWARD           Double Standard Test yields answer?</vt:lpstr>
      <vt:lpstr>PowerPoint Presentation</vt:lpstr>
      <vt:lpstr>Case of the Year?</vt:lpstr>
      <vt:lpstr>PowerPoint Presentation</vt:lpstr>
      <vt:lpstr>PowerPoint Presentation</vt:lpstr>
      <vt:lpstr>PowerPoint Presentation</vt:lpstr>
      <vt:lpstr>PowerPoint Presentation</vt:lpstr>
      <vt:lpstr>                  Next Class</vt:lpstr>
      <vt:lpstr>  Always include a cat picture</vt:lpstr>
      <vt:lpstr>Our Academic Partners</vt:lpstr>
    </vt:vector>
  </TitlesOfParts>
  <Company>Festinger Bahniwal Law &amp; Strategy LLP</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Festinger</dc:creator>
  <cp:lastModifiedBy>Microsoft Office User</cp:lastModifiedBy>
  <cp:revision>288</cp:revision>
  <cp:lastPrinted>2013-10-02T05:14:22Z</cp:lastPrinted>
  <dcterms:created xsi:type="dcterms:W3CDTF">2013-01-20T23:15:25Z</dcterms:created>
  <dcterms:modified xsi:type="dcterms:W3CDTF">2017-10-11T08:04:32Z</dcterms:modified>
</cp:coreProperties>
</file>