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6"/>
  </p:notesMasterIdLst>
  <p:sldIdLst>
    <p:sldId id="256" r:id="rId2"/>
    <p:sldId id="279" r:id="rId3"/>
    <p:sldId id="257" r:id="rId4"/>
    <p:sldId id="286" r:id="rId5"/>
    <p:sldId id="272" r:id="rId6"/>
    <p:sldId id="268" r:id="rId7"/>
    <p:sldId id="265" r:id="rId8"/>
    <p:sldId id="274" r:id="rId9"/>
    <p:sldId id="289" r:id="rId10"/>
    <p:sldId id="284" r:id="rId11"/>
    <p:sldId id="288" r:id="rId12"/>
    <p:sldId id="282" r:id="rId13"/>
    <p:sldId id="285"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621C52B-9B89-4349-A1D9-20C07554AD32}">
          <p14:sldIdLst>
            <p14:sldId id="256"/>
            <p14:sldId id="279"/>
            <p14:sldId id="257"/>
            <p14:sldId id="286"/>
            <p14:sldId id="272"/>
            <p14:sldId id="268"/>
            <p14:sldId id="265"/>
            <p14:sldId id="274"/>
            <p14:sldId id="289"/>
            <p14:sldId id="284"/>
            <p14:sldId id="288"/>
            <p14:sldId id="282"/>
            <p14:sldId id="285"/>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5" autoAdjust="0"/>
    <p:restoredTop sz="53595" autoAdjust="0"/>
  </p:normalViewPr>
  <p:slideViewPr>
    <p:cSldViewPr snapToGrid="0">
      <p:cViewPr varScale="1">
        <p:scale>
          <a:sx n="83" d="100"/>
          <a:sy n="83" d="100"/>
        </p:scale>
        <p:origin x="34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315F9-6EAB-4CF1-AD2E-CF5B62D44B73}" type="datetimeFigureOut">
              <a:rPr lang="fr-CA" smtClean="0"/>
              <a:t>17-10-20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9A2-9728-47FF-B03D-29AA983D5A3E}" type="slidenum">
              <a:rPr lang="fr-CA" smtClean="0"/>
              <a:t>‹#›</a:t>
            </a:fld>
            <a:endParaRPr lang="fr-CA"/>
          </a:p>
        </p:txBody>
      </p:sp>
    </p:spTree>
    <p:extLst>
      <p:ext uri="{BB962C8B-B14F-4D97-AF65-F5344CB8AC3E}">
        <p14:creationId xmlns:p14="http://schemas.microsoft.com/office/powerpoint/2010/main" val="142132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aw.cornell.edu/supct-cgi/get-const?amendmenti" TargetMode="External"/><Relationship Id="rId4" Type="http://schemas.openxmlformats.org/officeDocument/2006/relationships/hyperlink" Target="https://www.law.cornell.edu/supct-cgi/get-us-cite?505+377"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aws-lois.justice.gc.ca/eng/acts/P-21" TargetMode="External"/><Relationship Id="rId4" Type="http://schemas.openxmlformats.org/officeDocument/2006/relationships/hyperlink" Target="http://www.bclaws.ca/EPLibraries/bclaws_new/document/ID/freeside/00_03063_01" TargetMode="External"/><Relationship Id="rId5" Type="http://schemas.openxmlformats.org/officeDocument/2006/relationships/hyperlink" Target="http://pipa.alberta.ca/index.cfm?page=legislation/act/index.html" TargetMode="External"/><Relationship Id="rId6" Type="http://schemas.openxmlformats.org/officeDocument/2006/relationships/hyperlink" Target="http://www.qp.gov.ab.ca/documents/Acts/P06P5.cfm?frm_isbn=0779726316" TargetMode="External"/><Relationship Id="rId7" Type="http://schemas.openxmlformats.org/officeDocument/2006/relationships/hyperlink" Target="http://www2.publicationsduquebec.gouv.qc.ca/dynamicSearch/telecharge.php?type=2&amp;file=/P_39_1/P39_1_A.htm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acked.com/article_23008_5-spectacular-failures-in-video-game-realism.html" TargetMode="External"/><Relationship Id="rId4" Type="http://schemas.openxmlformats.org/officeDocument/2006/relationships/hyperlink" Target="https://www.tomsguide.com/us/pictures-story/552-visually-stunning-video-games.html#s5"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popsci.com/entertainment-amp-gaming/article/2008-10/most-realistic-video-games-yet#page-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LAURA</a:t>
            </a:r>
          </a:p>
          <a:p>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1</a:t>
            </a:fld>
            <a:endParaRPr lang="fr-CA"/>
          </a:p>
        </p:txBody>
      </p:sp>
    </p:spTree>
    <p:extLst>
      <p:ext uri="{BB962C8B-B14F-4D97-AF65-F5344CB8AC3E}">
        <p14:creationId xmlns:p14="http://schemas.microsoft.com/office/powerpoint/2010/main" val="374641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MINA </a:t>
            </a:r>
            <a:r>
              <a:rPr lang="fr-CA" b="1" dirty="0">
                <a:sym typeface="Wingdings" panose="05000000000000000000" pitchFamily="2" charset="2"/>
              </a:rPr>
              <a:t> INTRODUCTION OF THE SUBJECT</a:t>
            </a:r>
          </a:p>
          <a:p>
            <a:r>
              <a:rPr lang="fr-CA" dirty="0" err="1"/>
              <a:t>We</a:t>
            </a:r>
            <a:r>
              <a:rPr lang="fr-CA" dirty="0"/>
              <a:t> </a:t>
            </a:r>
            <a:r>
              <a:rPr lang="fr-CA" dirty="0" err="1"/>
              <a:t>mostly</a:t>
            </a:r>
            <a:r>
              <a:rPr lang="fr-CA" dirty="0"/>
              <a:t> </a:t>
            </a:r>
            <a:r>
              <a:rPr lang="fr-CA" dirty="0" err="1"/>
              <a:t>see</a:t>
            </a:r>
            <a:r>
              <a:rPr lang="fr-CA" dirty="0"/>
              <a:t> commercial </a:t>
            </a:r>
            <a:r>
              <a:rPr lang="fr-CA" dirty="0" err="1"/>
              <a:t>example</a:t>
            </a:r>
            <a:r>
              <a:rPr lang="fr-CA" dirty="0"/>
              <a:t> of </a:t>
            </a:r>
            <a:r>
              <a:rPr lang="fr-CA" dirty="0" err="1"/>
              <a:t>advertissing</a:t>
            </a:r>
            <a:r>
              <a:rPr lang="fr-CA" dirty="0"/>
              <a:t> and </a:t>
            </a:r>
            <a:r>
              <a:rPr lang="fr-CA" dirty="0" err="1"/>
              <a:t>product</a:t>
            </a:r>
            <a:r>
              <a:rPr lang="fr-CA" dirty="0"/>
              <a:t> placement. But </a:t>
            </a:r>
            <a:r>
              <a:rPr lang="fr-CA" dirty="0" err="1"/>
              <a:t>there</a:t>
            </a:r>
            <a:r>
              <a:rPr lang="fr-CA" dirty="0"/>
              <a:t> </a:t>
            </a:r>
            <a:r>
              <a:rPr lang="fr-CA" dirty="0" err="1"/>
              <a:t>is</a:t>
            </a:r>
            <a:r>
              <a:rPr lang="fr-CA" dirty="0"/>
              <a:t> </a:t>
            </a:r>
            <a:r>
              <a:rPr lang="fr-CA" dirty="0" err="1"/>
              <a:t>also</a:t>
            </a:r>
            <a:r>
              <a:rPr lang="fr-CA" dirty="0"/>
              <a:t> </a:t>
            </a:r>
            <a:r>
              <a:rPr lang="en-CA" dirty="0"/>
              <a:t>Political/military/educational examples </a:t>
            </a:r>
          </a:p>
          <a:p>
            <a:r>
              <a:rPr lang="en-CA" dirty="0"/>
              <a:t>It is not neutral… instead of promoting a product promote an idea, a culture…</a:t>
            </a:r>
            <a:endParaRPr lang="fr-CA" dirty="0"/>
          </a:p>
          <a:p>
            <a:endParaRPr lang="fr-CA" b="1" dirty="0">
              <a:sym typeface="Wingdings" panose="05000000000000000000" pitchFamily="2" charset="2"/>
            </a:endParaRPr>
          </a:p>
          <a:p>
            <a:r>
              <a:rPr lang="fr-CA" b="1" dirty="0">
                <a:sym typeface="Wingdings" panose="05000000000000000000" pitchFamily="2" charset="2"/>
              </a:rPr>
              <a:t>LAURA  EXAMPLE OF AA &amp; SF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Political/military examples of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u="none" kern="1200" dirty="0">
                <a:solidFill>
                  <a:schemeClr val="tx1"/>
                </a:solidFill>
                <a:latin typeface="+mn-lt"/>
                <a:ea typeface="+mn-ea"/>
                <a:cs typeface="+mn-cs"/>
              </a:rPr>
              <a:t>America’s Army (</a:t>
            </a:r>
            <a:r>
              <a:rPr lang="en-CA" sz="1200" u="none" kern="1200" dirty="0">
                <a:solidFill>
                  <a:schemeClr val="tx1"/>
                </a:solidFill>
                <a:latin typeface="+mn-lt"/>
                <a:ea typeface="+mn-ea"/>
                <a:cs typeface="+mn-cs"/>
              </a:rPr>
              <a:t>2002/ AA3 2008), </a:t>
            </a:r>
            <a:r>
              <a:rPr lang="en-CA" sz="1200" kern="1200" dirty="0">
                <a:solidFill>
                  <a:schemeClr val="tx1"/>
                </a:solidFill>
                <a:effectLst/>
                <a:latin typeface="+mn-lt"/>
                <a:ea typeface="+mn-ea"/>
                <a:cs typeface="+mn-cs"/>
              </a:rPr>
              <a:t>(ERSB Rated Teen - blood violence) </a:t>
            </a:r>
            <a:r>
              <a:rPr lang="en-CA" sz="1200" u="none" kern="1200" dirty="0">
                <a:solidFill>
                  <a:schemeClr val="tx1"/>
                </a:solidFill>
                <a:latin typeface="+mn-lt"/>
                <a:ea typeface="+mn-ea"/>
                <a:cs typeface="+mn-cs"/>
              </a:rPr>
              <a:t>first-person shooter video games developed and published by the U.S. Army. It was part of their communication strategic.. Players can  explore the Army and see if he/she has an interest. A kind of recruitment tools… according to a research: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dirty="0">
                <a:solidFill>
                  <a:schemeClr val="tx1"/>
                </a:solidFill>
                <a:latin typeface="+mn-lt"/>
                <a:ea typeface="+mn-ea"/>
                <a:cs typeface="+mn-cs"/>
              </a:rPr>
              <a:t>"30% of all Americans age 16 to 24 had a more positive impression of the </a:t>
            </a:r>
            <a:r>
              <a:rPr lang="en-CA" sz="1200" u="none" kern="1200" dirty="0" err="1">
                <a:solidFill>
                  <a:schemeClr val="tx1"/>
                </a:solidFill>
                <a:latin typeface="+mn-lt"/>
                <a:ea typeface="+mn-ea"/>
                <a:cs typeface="+mn-cs"/>
              </a:rPr>
              <a:t>AArmy</a:t>
            </a:r>
            <a:r>
              <a:rPr lang="en-CA" sz="1200" u="none" kern="1200" dirty="0">
                <a:solidFill>
                  <a:schemeClr val="tx1"/>
                </a:solidFill>
                <a:latin typeface="+mn-lt"/>
                <a:ea typeface="+mn-ea"/>
                <a:cs typeface="+mn-cs"/>
              </a:rPr>
              <a:t> because of the game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dirty="0">
                <a:solidFill>
                  <a:schemeClr val="tx1"/>
                </a:solidFill>
                <a:latin typeface="+mn-lt"/>
                <a:ea typeface="+mn-ea"/>
                <a:cs typeface="+mn-cs"/>
              </a:rPr>
              <a:t>the game had more impact on recruits than all other forms of Army advertising combined."</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u="none" kern="1200" dirty="0">
                <a:solidFill>
                  <a:schemeClr val="tx1"/>
                </a:solidFill>
                <a:latin typeface="+mn-lt"/>
                <a:ea typeface="+mn-ea"/>
                <a:cs typeface="+mn-cs"/>
              </a:rPr>
              <a:t>Special Force </a:t>
            </a:r>
            <a:r>
              <a:rPr lang="en-CA" sz="1200" u="none" kern="1200" dirty="0">
                <a:solidFill>
                  <a:schemeClr val="tx1"/>
                </a:solidFill>
                <a:latin typeface="+mn-lt"/>
                <a:ea typeface="+mn-ea"/>
                <a:cs typeface="+mn-cs"/>
              </a:rPr>
              <a:t>(2003/2007) is a first-person shooter video game, developed and published by Hezbollah. The player takes the role of a Hezbollah combatant fighting the Israel Defense Forces.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Educational is directly related to culture and social environment</a:t>
            </a:r>
          </a:p>
          <a:p>
            <a:endParaRPr lang="fr-CA" b="1" dirty="0">
              <a:sym typeface="Wingdings" panose="05000000000000000000" pitchFamily="2" charset="2"/>
            </a:endParaRPr>
          </a:p>
          <a:p>
            <a:r>
              <a:rPr lang="fr-CA" b="1" dirty="0">
                <a:sym typeface="Wingdings" panose="05000000000000000000" pitchFamily="2" charset="2"/>
              </a:rPr>
              <a:t>MINA 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sym typeface="Wingdings" panose="05000000000000000000" pitchFamily="2" charset="2"/>
              </a:rPr>
              <a:t>LAURA  </a:t>
            </a:r>
            <a:r>
              <a:rPr lang="fr-CA" b="1" dirty="0"/>
              <a:t>Freedom of expression. Commercial &lt; </a:t>
            </a:r>
            <a:r>
              <a:rPr lang="fr-CA" b="1" dirty="0" err="1"/>
              <a:t>idea</a:t>
            </a:r>
            <a:r>
              <a:rPr lang="fr-CA" b="1" dirty="0"/>
              <a:t> (</a:t>
            </a:r>
            <a:r>
              <a:rPr lang="en-CA" b="1" dirty="0"/>
              <a:t>Hated speech)</a:t>
            </a: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Freedom of expression. Commercial &lt; </a:t>
            </a:r>
            <a:r>
              <a:rPr lang="fr-CA" dirty="0" err="1"/>
              <a:t>idea</a:t>
            </a:r>
            <a:r>
              <a:rPr lang="fr-CA" dirty="0"/>
              <a:t> (</a:t>
            </a:r>
            <a:r>
              <a:rPr lang="en-CA" dirty="0"/>
              <a:t>Hated speech)</a:t>
            </a:r>
            <a:endParaRPr lang="fr-CA" dirty="0"/>
          </a:p>
          <a:p>
            <a:endParaRPr lang="fr-CA" dirty="0"/>
          </a:p>
          <a:p>
            <a:r>
              <a:rPr lang="fr-CA" i="1" dirty="0"/>
              <a:t>Source of the </a:t>
            </a:r>
            <a:r>
              <a:rPr lang="fr-CA" i="1" dirty="0" err="1"/>
              <a:t>study</a:t>
            </a:r>
            <a:r>
              <a:rPr lang="fr-CA"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"Changing the Game: How Video games are Transforming the Future of Business October, 2008." David </a:t>
            </a:r>
            <a:r>
              <a:rPr lang="en-CA" i="1" dirty="0" err="1"/>
              <a:t>Edery</a:t>
            </a:r>
            <a:r>
              <a:rPr lang="en-CA" i="1" dirty="0"/>
              <a:t>, Microsoft Xbox executive and research affiliate of the MIT Comparative Media Studies Program, and Ethan </a:t>
            </a:r>
            <a:r>
              <a:rPr lang="en-CA" i="1" dirty="0" err="1"/>
              <a:t>Mollick</a:t>
            </a:r>
            <a:r>
              <a:rPr lang="en-CA" i="1" dirty="0"/>
              <a:t>, researcher at the MIT Sloan School of Management, investigate the future of video games. They cite the combat medic training received by Paxton </a:t>
            </a:r>
            <a:r>
              <a:rPr lang="en-CA" i="1" dirty="0" err="1"/>
              <a:t>Galvanek</a:t>
            </a:r>
            <a:r>
              <a:rPr lang="en-CA" i="1" dirty="0"/>
              <a:t> to save a life as "tangible evidence of the power of games to educate". (p. 97) Furthermore, the book praises America's Army by saying "Far-sighted companies are using games to recruit, train, motivate, and make employees more productive" (p. 97) and includes (p. 141)</a:t>
            </a:r>
            <a:endParaRPr lang="fr-CA" b="1" i="1" dirty="0"/>
          </a:p>
          <a:p>
            <a:endParaRPr lang="fr-CA" i="1" dirty="0"/>
          </a:p>
          <a:p>
            <a:endParaRPr lang="fr-CA" i="1" dirty="0"/>
          </a:p>
          <a:p>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10</a:t>
            </a:fld>
            <a:endParaRPr lang="fr-CA"/>
          </a:p>
        </p:txBody>
      </p:sp>
    </p:spTree>
    <p:extLst>
      <p:ext uri="{BB962C8B-B14F-4D97-AF65-F5344CB8AC3E}">
        <p14:creationId xmlns:p14="http://schemas.microsoft.com/office/powerpoint/2010/main" val="217303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b="1" dirty="0">
                <a:effectLst/>
              </a:rPr>
              <a:t>MINA </a:t>
            </a:r>
            <a:r>
              <a:rPr lang="en-CA" b="1" dirty="0">
                <a:effectLst/>
                <a:sym typeface="Wingdings" panose="05000000000000000000" pitchFamily="2" charset="2"/>
              </a:rPr>
              <a:t> INTRODUCTION OF SUBJECT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Videogame are sold on assumptions about the immersivity of virtual environments. The game subjects its players to virtual violence and  all the social, political, and ethical consequences that surround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If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looks more </a:t>
            </a:r>
            <a:r>
              <a:rPr lang="fr-CA" sz="1200" kern="1200" dirty="0" err="1">
                <a:solidFill>
                  <a:schemeClr val="tx1"/>
                </a:solidFill>
                <a:effectLst/>
                <a:latin typeface="+mn-lt"/>
                <a:ea typeface="+mn-ea"/>
                <a:cs typeface="+mn-cs"/>
              </a:rPr>
              <a:t>realistic</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then</a:t>
            </a:r>
            <a:r>
              <a:rPr lang="fr-CA" sz="1200" kern="1200" dirty="0">
                <a:solidFill>
                  <a:schemeClr val="tx1"/>
                </a:solidFill>
                <a:effectLst/>
                <a:latin typeface="+mn-lt"/>
                <a:ea typeface="+mn-ea"/>
                <a:cs typeface="+mn-cs"/>
              </a:rPr>
              <a:t> the gamer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not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able to </a:t>
            </a:r>
            <a:r>
              <a:rPr lang="fr-CA" sz="1200" kern="1200" dirty="0" err="1">
                <a:solidFill>
                  <a:schemeClr val="tx1"/>
                </a:solidFill>
                <a:effectLst/>
                <a:latin typeface="+mn-lt"/>
                <a:ea typeface="+mn-ea"/>
                <a:cs typeface="+mn-cs"/>
              </a:rPr>
              <a:t>differentiate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real and </a:t>
            </a:r>
            <a:r>
              <a:rPr lang="fr-CA" sz="1200" kern="1200" dirty="0" err="1">
                <a:solidFill>
                  <a:schemeClr val="tx1"/>
                </a:solidFill>
                <a:effectLst/>
                <a:latin typeface="+mn-lt"/>
                <a:ea typeface="+mn-ea"/>
                <a:cs typeface="+mn-cs"/>
              </a:rPr>
              <a:t>what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made up. This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lead to gamers to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highly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influenced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especially</a:t>
            </a:r>
            <a:r>
              <a:rPr lang="fr-CA" sz="1200" kern="1200" dirty="0">
                <a:solidFill>
                  <a:schemeClr val="tx1"/>
                </a:solidFill>
                <a:effectLst/>
                <a:latin typeface="+mn-lt"/>
                <a:ea typeface="+mn-ea"/>
                <a:cs typeface="+mn-cs"/>
              </a:rPr>
              <a:t> if </a:t>
            </a:r>
            <a:r>
              <a:rPr lang="fr-CA" sz="1200" kern="1200" dirty="0" err="1">
                <a:solidFill>
                  <a:schemeClr val="tx1"/>
                </a:solidFill>
                <a:effectLst/>
                <a:latin typeface="+mn-lt"/>
                <a:ea typeface="+mn-ea"/>
                <a:cs typeface="+mn-cs"/>
              </a:rPr>
              <a:t>they</a:t>
            </a:r>
            <a:r>
              <a:rPr lang="fr-CA" sz="1200" kern="1200" dirty="0">
                <a:solidFill>
                  <a:schemeClr val="tx1"/>
                </a:solidFill>
                <a:effectLst/>
                <a:latin typeface="+mn-lt"/>
                <a:ea typeface="+mn-ea"/>
                <a:cs typeface="+mn-cs"/>
              </a:rPr>
              <a:t> are </a:t>
            </a:r>
            <a:r>
              <a:rPr lang="fr-CA" sz="1200" kern="1200" dirty="0" err="1">
                <a:solidFill>
                  <a:schemeClr val="tx1"/>
                </a:solidFill>
                <a:effectLst/>
                <a:latin typeface="+mn-lt"/>
                <a:ea typeface="+mn-ea"/>
                <a:cs typeface="+mn-cs"/>
              </a:rPr>
              <a:t>young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Also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led</a:t>
            </a:r>
            <a:r>
              <a:rPr lang="fr-CA" sz="1200" kern="1200" dirty="0">
                <a:solidFill>
                  <a:schemeClr val="tx1"/>
                </a:solidFill>
                <a:effectLst/>
                <a:latin typeface="+mn-lt"/>
                <a:ea typeface="+mn-ea"/>
                <a:cs typeface="+mn-cs"/>
              </a:rPr>
              <a:t> to gamers </a:t>
            </a:r>
            <a:r>
              <a:rPr lang="fr-CA" sz="1200" kern="1200" dirty="0" err="1">
                <a:solidFill>
                  <a:schemeClr val="tx1"/>
                </a:solidFill>
                <a:effectLst/>
                <a:latin typeface="+mn-lt"/>
                <a:ea typeface="+mn-ea"/>
                <a:cs typeface="+mn-cs"/>
              </a:rPr>
              <a:t>being</a:t>
            </a:r>
            <a:r>
              <a:rPr lang="fr-CA" sz="1200" kern="1200" dirty="0">
                <a:solidFill>
                  <a:schemeClr val="tx1"/>
                </a:solidFill>
                <a:effectLst/>
                <a:latin typeface="+mn-lt"/>
                <a:ea typeface="+mn-ea"/>
                <a:cs typeface="+mn-cs"/>
              </a:rPr>
              <a:t> more susceptible to </a:t>
            </a:r>
            <a:r>
              <a:rPr lang="fr-CA" sz="1200" kern="1200" dirty="0" err="1">
                <a:solidFill>
                  <a:schemeClr val="tx1"/>
                </a:solidFill>
                <a:effectLst/>
                <a:latin typeface="+mn-lt"/>
                <a:ea typeface="+mn-ea"/>
                <a:cs typeface="+mn-cs"/>
              </a:rPr>
              <a:t>being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swayed</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advertisements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games</a:t>
            </a:r>
            <a:r>
              <a:rPr lang="fr-CA" sz="1200" kern="1200" dirty="0">
                <a:solidFill>
                  <a:schemeClr val="tx1"/>
                </a:solidFill>
                <a:effectLst/>
                <a:latin typeface="+mn-lt"/>
                <a:ea typeface="+mn-ea"/>
                <a:cs typeface="+mn-cs"/>
              </a:rPr>
              <a:t> are more </a:t>
            </a:r>
            <a:r>
              <a:rPr lang="fr-CA" sz="1200" kern="1200" dirty="0" err="1">
                <a:solidFill>
                  <a:schemeClr val="tx1"/>
                </a:solidFill>
                <a:effectLst/>
                <a:latin typeface="+mn-lt"/>
                <a:ea typeface="+mn-ea"/>
                <a:cs typeface="+mn-cs"/>
              </a:rPr>
              <a:t>realistic</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perhaps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causes the gamer to </a:t>
            </a:r>
            <a:r>
              <a:rPr lang="fr-CA" sz="1200" kern="1200" dirty="0" err="1">
                <a:solidFill>
                  <a:schemeClr val="tx1"/>
                </a:solidFill>
                <a:effectLst/>
                <a:latin typeface="+mn-lt"/>
                <a:ea typeface="+mn-ea"/>
                <a:cs typeface="+mn-cs"/>
              </a:rPr>
              <a:t>immerse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themselves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into</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game</a:t>
            </a:r>
            <a:r>
              <a:rPr lang="fr-CA" sz="1200" kern="1200" dirty="0">
                <a:solidFill>
                  <a:schemeClr val="tx1"/>
                </a:solidFill>
                <a:effectLst/>
                <a:latin typeface="+mn-lt"/>
                <a:ea typeface="+mn-ea"/>
                <a:cs typeface="+mn-cs"/>
              </a:rPr>
              <a:t> more </a:t>
            </a:r>
            <a:r>
              <a:rPr lang="fr-CA" sz="1200" kern="1200" dirty="0" err="1">
                <a:solidFill>
                  <a:schemeClr val="tx1"/>
                </a:solidFill>
                <a:effectLst/>
                <a:latin typeface="+mn-lt"/>
                <a:ea typeface="+mn-ea"/>
                <a:cs typeface="+mn-cs"/>
              </a:rPr>
              <a:t>readily</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find</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game</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more </a:t>
            </a:r>
            <a:r>
              <a:rPr lang="fr-CA" sz="1200" kern="1200" dirty="0" err="1">
                <a:solidFill>
                  <a:schemeClr val="tx1"/>
                </a:solidFill>
                <a:effectLst/>
                <a:latin typeface="+mn-lt"/>
                <a:ea typeface="+mn-ea"/>
                <a:cs typeface="+mn-cs"/>
              </a:rPr>
              <a:t>authentic</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then</a:t>
            </a:r>
            <a:r>
              <a:rPr lang="fr-CA" sz="1200" kern="1200" dirty="0">
                <a:solidFill>
                  <a:schemeClr val="tx1"/>
                </a:solidFill>
                <a:effectLst/>
                <a:latin typeface="+mn-lt"/>
                <a:ea typeface="+mn-ea"/>
                <a:cs typeface="+mn-cs"/>
              </a:rPr>
              <a:t> real life. This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effect</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gamer's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behaviour</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beliefs</a:t>
            </a:r>
            <a:r>
              <a:rPr lang="fr-CA" sz="1200" kern="1200" dirty="0">
                <a:solidFill>
                  <a:schemeClr val="tx1"/>
                </a:solidFill>
                <a:effectLst/>
                <a:latin typeface="+mn-lt"/>
                <a:ea typeface="+mn-ea"/>
                <a:cs typeface="+mn-cs"/>
              </a:rPr>
              <a:t> in real life. </a:t>
            </a:r>
            <a:r>
              <a:rPr lang="fr-CA" sz="1200" kern="1200" dirty="0" err="1">
                <a:solidFill>
                  <a:schemeClr val="tx1"/>
                </a:solidFill>
                <a:effectLst/>
                <a:latin typeface="+mn-lt"/>
                <a:ea typeface="+mn-ea"/>
                <a:cs typeface="+mn-cs"/>
              </a:rPr>
              <a:t>Since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realistic</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games</a:t>
            </a:r>
            <a:r>
              <a:rPr lang="fr-CA" sz="1200" kern="1200" dirty="0">
                <a:solidFill>
                  <a:schemeClr val="tx1"/>
                </a:solidFill>
                <a:effectLst/>
                <a:latin typeface="+mn-lt"/>
                <a:ea typeface="+mn-ea"/>
                <a:cs typeface="+mn-cs"/>
              </a:rPr>
              <a:t> have </a:t>
            </a:r>
            <a:r>
              <a:rPr lang="fr-CA" sz="1200" kern="1200" dirty="0" err="1">
                <a:solidFill>
                  <a:schemeClr val="tx1"/>
                </a:solidFill>
                <a:effectLst/>
                <a:latin typeface="+mn-lt"/>
                <a:ea typeface="+mn-ea"/>
                <a:cs typeface="+mn-cs"/>
              </a:rPr>
              <a:t>such</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strong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effect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legal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consequences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can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linked</a:t>
            </a:r>
            <a:r>
              <a:rPr lang="fr-CA" sz="1200" kern="1200" dirty="0">
                <a:solidFill>
                  <a:schemeClr val="tx1"/>
                </a:solidFill>
                <a:effectLst/>
                <a:latin typeface="+mn-lt"/>
                <a:ea typeface="+mn-ea"/>
                <a:cs typeface="+mn-cs"/>
              </a:rPr>
              <a:t> to the </a:t>
            </a:r>
            <a:r>
              <a:rPr lang="fr-CA" sz="1200" kern="1200" dirty="0" err="1">
                <a:solidFill>
                  <a:schemeClr val="tx1"/>
                </a:solidFill>
                <a:effectLst/>
                <a:latin typeface="+mn-lt"/>
                <a:ea typeface="+mn-ea"/>
                <a:cs typeface="+mn-cs"/>
              </a:rPr>
              <a:t>game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Therefore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game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creators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liable for the actions of gamers </a:t>
            </a:r>
            <a:r>
              <a:rPr lang="fr-CA" sz="1200" kern="1200" dirty="0" err="1">
                <a:solidFill>
                  <a:schemeClr val="tx1"/>
                </a:solidFill>
                <a:effectLst/>
                <a:latin typeface="+mn-lt"/>
                <a:ea typeface="+mn-ea"/>
                <a:cs typeface="+mn-cs"/>
              </a:rPr>
              <a:t>caused</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realistic</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games</a:t>
            </a:r>
            <a:r>
              <a:rPr lang="fr-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effectLs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effectLst/>
                <a:sym typeface="Wingdings" panose="05000000000000000000" pitchFamily="2" charset="2"/>
              </a:rPr>
              <a:t>LAURA  DISCUSSION </a:t>
            </a:r>
            <a:r>
              <a:rPr lang="en-CA" dirty="0"/>
              <a:t>Does the virtual word influence people behavior? </a:t>
            </a:r>
            <a:endParaRPr lang="en-CA" b="1" dirty="0">
              <a:effectLs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effectLst/>
                <a:sym typeface="Wingdings" panose="05000000000000000000" pitchFamily="2" charset="2"/>
              </a:rPr>
              <a:t>MINA  + </a:t>
            </a:r>
            <a:r>
              <a:rPr lang="en-CA" b="1" dirty="0"/>
              <a:t>Grand theft auto + Super Columbine massacre RPG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Grand theft auto: action-adventure / fiction town / crime under world… making look cool illegal activities. There is lawsuits against that game for  murder or people </a:t>
            </a:r>
            <a:r>
              <a:rPr lang="en-CA" dirty="0" err="1"/>
              <a:t>shootted</a:t>
            </a:r>
            <a:r>
              <a:rPr lang="en-CA" dirty="0"/>
              <a:t> say those cases was dismissed… but illustrated the power… the people can attribute their behavior to video game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Super Columbine massacre RPG (massacre 1999; 30 persons murdered; Colorado; Columbine High School) (free download online 2005) (no a FPS but an menu-driven role playing game) portray the tragedy at Columbine in an abstract, highly mediated fashion. Neither the graphic nor the gameplay approach realistic depiction and the second half of the game shifts abruptly into surrealism and parody.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effectLst/>
              <a:sym typeface="Wingdings" panose="05000000000000000000" pitchFamily="2" charset="2"/>
            </a:endParaRPr>
          </a:p>
          <a:p>
            <a:pPr lvl="0"/>
            <a:r>
              <a:rPr lang="en-CA" b="1" dirty="0">
                <a:effectLst/>
              </a:rPr>
              <a:t>LAURA </a:t>
            </a:r>
            <a:r>
              <a:rPr lang="en-CA" b="1" dirty="0">
                <a:effectLst/>
                <a:sym typeface="Wingdings" panose="05000000000000000000" pitchFamily="2" charset="2"/>
              </a:rPr>
              <a:t> </a:t>
            </a:r>
            <a:r>
              <a:rPr lang="en-CA" b="1" dirty="0"/>
              <a:t>+The shooter at Dawson College + </a:t>
            </a:r>
            <a:r>
              <a:rPr lang="en-CA" sz="1200" b="1" kern="1200" dirty="0">
                <a:solidFill>
                  <a:schemeClr val="tx1"/>
                </a:solidFill>
                <a:effectLst/>
                <a:latin typeface="+mn-lt"/>
                <a:ea typeface="+mn-ea"/>
                <a:cs typeface="+mn-cs"/>
              </a:rPr>
              <a:t>“House Party” sex game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shooter at Dawson College:  Gill admired the Columbine shooters and was an avid fan of Super Columbine Massacre RPG.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a:t>
            </a:r>
            <a:r>
              <a:rPr lang="en-CA" sz="1200" b="0" i="0" kern="1200" dirty="0">
                <a:solidFill>
                  <a:schemeClr val="tx1"/>
                </a:solidFill>
                <a:effectLst/>
                <a:latin typeface="+mn-lt"/>
                <a:ea typeface="+mn-ea"/>
                <a:cs typeface="+mn-cs"/>
              </a:rPr>
              <a:t>ome research proposes violent video game use correlates with a temporary increase in aggression and a decrease in caring about the welfare and rights of others, but these results have not been reproduced. Others theorise positive effects of playing video games including prosocial behavior in some contexts.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lvl="0"/>
            <a:endParaRPr lang="en-CA" b="1" dirty="0">
              <a:effectLst/>
              <a:sym typeface="Wingdings" panose="05000000000000000000" pitchFamily="2" charset="2"/>
            </a:endParaRPr>
          </a:p>
          <a:p>
            <a:pPr lvl="0"/>
            <a:r>
              <a:rPr lang="en-CA" b="1" dirty="0">
                <a:effectLst/>
                <a:sym typeface="Wingdings" panose="05000000000000000000" pitchFamily="2" charset="2"/>
              </a:rPr>
              <a:t>LAURA  DISCUSSION </a:t>
            </a:r>
          </a:p>
          <a:p>
            <a:pPr marL="628650" lvl="1" indent="-171450">
              <a:buFont typeface="Arial" panose="020B0604020202020204" pitchFamily="34" charset="0"/>
              <a:buChar char="•"/>
            </a:pPr>
            <a:r>
              <a:rPr lang="en-CA" dirty="0"/>
              <a:t>What should be the creators/producers legal responsibility?</a:t>
            </a:r>
          </a:p>
          <a:p>
            <a:pPr marL="628650" lvl="1" indent="-171450">
              <a:buFont typeface="Arial" panose="020B0604020202020204" pitchFamily="34" charset="0"/>
              <a:buChar char="•"/>
            </a:pPr>
            <a:r>
              <a:rPr lang="en-CA" dirty="0"/>
              <a:t>What about virtual reality? </a:t>
            </a:r>
          </a:p>
          <a:p>
            <a:pPr lvl="0"/>
            <a:endParaRPr lang="en-CA" b="1" dirty="0">
              <a:effectLst/>
              <a:sym typeface="Wingdings" panose="05000000000000000000" pitchFamily="2" charset="2"/>
            </a:endParaRPr>
          </a:p>
          <a:p>
            <a:pPr lvl="0"/>
            <a:endParaRPr lang="en-CA" b="1" dirty="0">
              <a:effectLst/>
              <a:sym typeface="Wingdings" panose="05000000000000000000" pitchFamily="2" charset="2"/>
            </a:endParaRPr>
          </a:p>
          <a:p>
            <a:pPr lvl="0"/>
            <a:r>
              <a:rPr lang="en-CA" b="1" dirty="0">
                <a:effectLst/>
              </a:rPr>
              <a:t>LAURA </a:t>
            </a:r>
            <a:r>
              <a:rPr lang="en-CA" b="1" dirty="0">
                <a:effectLst/>
                <a:sym typeface="Wingdings" panose="05000000000000000000" pitchFamily="2" charset="2"/>
              </a:rPr>
              <a:t> </a:t>
            </a:r>
            <a:r>
              <a:rPr lang="en-CA" b="1" dirty="0"/>
              <a:t>ESRB + </a:t>
            </a:r>
            <a:r>
              <a:rPr lang="en-CA" b="1" dirty="0">
                <a:effectLst/>
                <a:sym typeface="Wingdings" panose="05000000000000000000" pitchFamily="2" charset="2"/>
              </a:rPr>
              <a:t> </a:t>
            </a:r>
            <a:r>
              <a:rPr lang="en-CA" b="1" i="1" dirty="0"/>
              <a:t>Brown =&gt; </a:t>
            </a:r>
            <a:r>
              <a:rPr lang="en-CA" b="1" i="0" dirty="0"/>
              <a:t>freedom violence &gt; indecency</a:t>
            </a:r>
            <a:endParaRPr lang="en-CA" b="1"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ESRB (Entertainment software rating board) is </a:t>
            </a:r>
            <a:r>
              <a:rPr lang="en-CA" sz="1200" b="0" i="0" kern="1200" dirty="0">
                <a:solidFill>
                  <a:schemeClr val="tx1"/>
                </a:solidFill>
                <a:effectLst/>
                <a:latin typeface="+mn-lt"/>
                <a:ea typeface="+mn-ea"/>
                <a:cs typeface="+mn-cs"/>
              </a:rPr>
              <a:t>video-game industry’s voluntary rating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BROWN </a:t>
            </a:r>
            <a:r>
              <a:rPr lang="en-CA" sz="1200" b="1" i="1" kern="1200" dirty="0">
                <a:solidFill>
                  <a:schemeClr val="tx1"/>
                </a:solidFill>
                <a:effectLst/>
                <a:latin typeface="+mn-lt"/>
                <a:ea typeface="+mn-ea"/>
                <a:cs typeface="+mn-cs"/>
              </a:rPr>
              <a:t>V </a:t>
            </a:r>
            <a:r>
              <a:rPr lang="en-CA" sz="1200" b="1" i="0" kern="1200" dirty="0">
                <a:solidFill>
                  <a:schemeClr val="tx1"/>
                </a:solidFill>
                <a:effectLst/>
                <a:latin typeface="+mn-lt"/>
                <a:ea typeface="+mn-ea"/>
                <a:cs typeface="+mn-cs"/>
              </a:rPr>
              <a:t>. ENTERTAINMENT MERCHANTS ASSOCIATION Et Al</a:t>
            </a:r>
            <a:r>
              <a:rPr lang="en-CA" sz="1200" b="0" i="0" kern="1200" dirty="0">
                <a:solidFill>
                  <a:schemeClr val="tx1"/>
                </a:solidFill>
                <a:effectLst/>
                <a:latin typeface="+mn-lt"/>
                <a:ea typeface="+mn-ea"/>
                <a:cs typeface="+mn-cs"/>
              </a:rPr>
              <a:t>. (Supreme Court Of The United States; 2011): Respondents, representing the video-game and software industries, filed a </a:t>
            </a:r>
            <a:r>
              <a:rPr lang="en-CA" sz="1200" b="0" i="0" kern="1200" dirty="0" err="1">
                <a:solidFill>
                  <a:schemeClr val="tx1"/>
                </a:solidFill>
                <a:effectLst/>
                <a:latin typeface="+mn-lt"/>
                <a:ea typeface="+mn-ea"/>
                <a:cs typeface="+mn-cs"/>
              </a:rPr>
              <a:t>preenforcement</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challenge to a California law that restricts the sale or rental of violent video games to minors. The Federal District Court concluded that the Act violated the </a:t>
            </a:r>
            <a:r>
              <a:rPr lang="en-CA" sz="1200" b="1" i="0" u="sng" kern="1200" dirty="0">
                <a:solidFill>
                  <a:schemeClr val="tx1"/>
                </a:solidFill>
                <a:effectLst/>
                <a:latin typeface="+mn-lt"/>
                <a:ea typeface="+mn-ea"/>
                <a:cs typeface="+mn-cs"/>
                <a:hlinkClick r:id="rId3" tooltip="subref"/>
              </a:rPr>
              <a:t>First Amendment</a:t>
            </a:r>
            <a:r>
              <a:rPr lang="en-CA" sz="1200" b="1"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Video games qualify for </a:t>
            </a:r>
            <a:r>
              <a:rPr lang="en-CA" sz="1200" b="0" i="0" u="sng" kern="1200" dirty="0">
                <a:solidFill>
                  <a:schemeClr val="tx1"/>
                </a:solidFill>
                <a:effectLst/>
                <a:latin typeface="+mn-lt"/>
                <a:ea typeface="+mn-ea"/>
                <a:cs typeface="+mn-cs"/>
                <a:hlinkClick r:id="rId3" tooltip="subref"/>
              </a:rPr>
              <a:t>First Amendment</a:t>
            </a:r>
            <a:r>
              <a:rPr lang="en-CA" sz="1200" b="0" i="0" kern="1200" dirty="0">
                <a:solidFill>
                  <a:schemeClr val="tx1"/>
                </a:solidFill>
                <a:effectLst/>
                <a:latin typeface="+mn-lt"/>
                <a:ea typeface="+mn-ea"/>
                <a:cs typeface="+mn-cs"/>
              </a:rPr>
              <a:t> protection. Like protected books, plays, and movies, they communicate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is subject to a few limited exceptions for historically </a:t>
            </a:r>
            <a:r>
              <a:rPr lang="en-CA" sz="1200" b="1" i="0" kern="1200" dirty="0">
                <a:solidFill>
                  <a:schemeClr val="tx1"/>
                </a:solidFill>
                <a:effectLst/>
                <a:latin typeface="+mn-lt"/>
                <a:ea typeface="+mn-ea"/>
                <a:cs typeface="+mn-cs"/>
              </a:rPr>
              <a:t>unprotected speech, such as obscenity</a:t>
            </a:r>
            <a:r>
              <a:rPr lang="en-CA" sz="1200" b="0" i="0" kern="1200" dirty="0">
                <a:solidFill>
                  <a:schemeClr val="tx1"/>
                </a:solidFill>
                <a:effectLst/>
                <a:latin typeface="+mn-lt"/>
                <a:ea typeface="+mn-ea"/>
                <a:cs typeface="+mn-cs"/>
              </a:rPr>
              <a:t>, incitement, and fighting words. But a legislature cannot create new categories of unprotected speech simply by weighing the value of a particular category against its social costs and then punishing it if it fails the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i="0" kern="1200" dirty="0">
                <a:solidFill>
                  <a:schemeClr val="tx1"/>
                </a:solidFill>
                <a:effectLst/>
                <a:latin typeface="+mn-lt"/>
                <a:ea typeface="+mn-ea"/>
                <a:cs typeface="+mn-cs"/>
              </a:rPr>
              <a:t>This country has no tradition of specially restricting children’s access to depictions of violence</a:t>
            </a:r>
            <a:r>
              <a:rPr lang="en-CA" sz="1200" b="0" i="0" kern="1200" dirty="0">
                <a:solidFill>
                  <a:schemeClr val="tx1"/>
                </a:solidFill>
                <a:effectLst/>
                <a:latin typeface="+mn-lt"/>
                <a:ea typeface="+mn-ea"/>
                <a:cs typeface="+mn-cs"/>
              </a:rPr>
              <a:t>. And California’s claim that “interactive” video games present special problems, in that the player participates in the violent action on screen and determines its outcome, is unpersuasive.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Because the Act imposes a restriction on the content of protected speech, it is invalid unless California can demonstrate that it passes strict </a:t>
            </a:r>
            <a:r>
              <a:rPr lang="en-CA" sz="1200" b="0" i="0" kern="1200" dirty="0" err="1">
                <a:solidFill>
                  <a:schemeClr val="tx1"/>
                </a:solidFill>
                <a:effectLst/>
                <a:latin typeface="+mn-lt"/>
                <a:ea typeface="+mn-ea"/>
                <a:cs typeface="+mn-cs"/>
              </a:rPr>
              <a:t>scrutiny,</a:t>
            </a:r>
            <a:r>
              <a:rPr lang="en-CA" sz="1200" b="0" i="1" kern="1200" dirty="0" err="1">
                <a:solidFill>
                  <a:schemeClr val="tx1"/>
                </a:solidFill>
                <a:effectLst/>
                <a:latin typeface="+mn-lt"/>
                <a:ea typeface="+mn-ea"/>
                <a:cs typeface="+mn-cs"/>
              </a:rPr>
              <a:t>i.e</a:t>
            </a:r>
            <a:r>
              <a:rPr lang="en-CA" sz="1200" b="0" i="1"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it is justified by a compelling government interest and is narrowly drawn to serve that interest. </a:t>
            </a:r>
            <a:r>
              <a:rPr lang="en-CA" sz="1200" b="0" i="1" kern="1200" dirty="0">
                <a:solidFill>
                  <a:schemeClr val="tx1"/>
                </a:solidFill>
                <a:effectLst/>
                <a:latin typeface="+mn-lt"/>
                <a:ea typeface="+mn-ea"/>
                <a:cs typeface="+mn-cs"/>
              </a:rPr>
              <a:t>R. A. V. </a:t>
            </a:r>
            <a:r>
              <a:rPr lang="en-CA" sz="1200" b="0" i="0" kern="1200" dirty="0">
                <a:solidFill>
                  <a:schemeClr val="tx1"/>
                </a:solidFill>
                <a:effectLst/>
                <a:latin typeface="+mn-lt"/>
                <a:ea typeface="+mn-ea"/>
                <a:cs typeface="+mn-cs"/>
              </a:rPr>
              <a:t>v. </a:t>
            </a:r>
            <a:r>
              <a:rPr lang="en-CA" sz="1200" b="0" i="1" kern="1200" dirty="0">
                <a:solidFill>
                  <a:schemeClr val="tx1"/>
                </a:solidFill>
                <a:effectLst/>
                <a:latin typeface="+mn-lt"/>
                <a:ea typeface="+mn-ea"/>
                <a:cs typeface="+mn-cs"/>
              </a:rPr>
              <a:t>St. Paul </a:t>
            </a:r>
            <a:r>
              <a:rPr lang="en-CA" sz="1200" b="0" i="0" kern="1200" dirty="0">
                <a:solidFill>
                  <a:schemeClr val="tx1"/>
                </a:solidFill>
                <a:effectLst/>
                <a:latin typeface="+mn-lt"/>
                <a:ea typeface="+mn-ea"/>
                <a:cs typeface="+mn-cs"/>
              </a:rPr>
              <a:t>, </a:t>
            </a:r>
            <a:r>
              <a:rPr lang="en-CA" sz="1200" b="0" i="0" u="sng" kern="1200" dirty="0">
                <a:solidFill>
                  <a:schemeClr val="tx1"/>
                </a:solidFill>
                <a:effectLst/>
                <a:latin typeface="+mn-lt"/>
                <a:ea typeface="+mn-ea"/>
                <a:cs typeface="+mn-cs"/>
                <a:hlinkClick r:id="rId4" tooltip="subref"/>
              </a:rPr>
              <a:t>505 U. S. 377</a:t>
            </a:r>
            <a:r>
              <a:rPr lang="en-CA" sz="1200" b="0" i="0" kern="1200" dirty="0">
                <a:solidFill>
                  <a:schemeClr val="tx1"/>
                </a:solidFill>
                <a:effectLst/>
                <a:latin typeface="+mn-lt"/>
                <a:ea typeface="+mn-ea"/>
                <a:cs typeface="+mn-cs"/>
              </a:rPr>
              <a:t> . California cannot meet that standard. Psychological studies purporting to show a connection between exposure to violent video games and harmful effects on children do not prove that such exposure causes minors to act aggressively.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OTHER </a:t>
            </a:r>
            <a:r>
              <a:rPr lang="en-CA" b="1" dirty="0" err="1"/>
              <a:t>Eg</a:t>
            </a:r>
            <a:r>
              <a:rPr lang="en-CA"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171450" indent="-171450">
              <a:buFontTx/>
              <a:buChar char="-"/>
            </a:pPr>
            <a:r>
              <a:rPr lang="en-CA" dirty="0"/>
              <a:t>Newtown: Sandy Hook Elementary School: shot 20 children and 6 adults… Obama open debate about America’s relationship with guns. Once it was discovered that the shooter enjoyed Call of Duty: Modern Warfare 2 and Dynasty </a:t>
            </a:r>
            <a:r>
              <a:rPr lang="en-CA" dirty="0" err="1"/>
              <a:t>Wirrors</a:t>
            </a:r>
            <a:r>
              <a:rPr lang="en-CA" dirty="0"/>
              <a:t>, video game were immediately implicated in the tragedy. 2013 meet the entertainment software association discussed the “virtual guns”.</a:t>
            </a:r>
          </a:p>
          <a:p>
            <a:pPr marL="171450" indent="-171450">
              <a:buFontTx/>
              <a:buChar char="-"/>
            </a:pPr>
            <a:endParaRPr lang="en-CA" sz="1200" b="0" kern="1200" dirty="0">
              <a:solidFill>
                <a:schemeClr val="tx1"/>
              </a:solidFill>
              <a:effectLst/>
              <a:latin typeface="+mn-lt"/>
              <a:ea typeface="+mn-ea"/>
              <a:cs typeface="+mn-cs"/>
            </a:endParaRPr>
          </a:p>
          <a:p>
            <a:pPr marL="171450" indent="-171450">
              <a:buFontTx/>
              <a:buChar char="-"/>
            </a:pPr>
            <a:r>
              <a:rPr lang="en-CA" sz="1200" b="0" kern="1200" dirty="0">
                <a:solidFill>
                  <a:schemeClr val="tx1"/>
                </a:solidFill>
                <a:effectLst/>
                <a:latin typeface="+mn-lt"/>
                <a:ea typeface="+mn-ea"/>
                <a:cs typeface="+mn-cs"/>
              </a:rPr>
              <a:t>'House Party' sex game removed from Steam July 27, 2017</a:t>
            </a:r>
            <a:r>
              <a:rPr lang="en-CA" sz="1200" kern="1200" dirty="0">
                <a:solidFill>
                  <a:schemeClr val="tx1"/>
                </a:solidFill>
                <a:effectLst/>
                <a:latin typeface="+mn-lt"/>
                <a:ea typeface="+mn-ea"/>
                <a:cs typeface="+mn-cs"/>
              </a:rPr>
              <a:t> due to "pornographic content.“ August 1, it</a:t>
            </a:r>
            <a:r>
              <a:rPr lang="en-CA" b="1" dirty="0"/>
              <a:t> is </a:t>
            </a:r>
            <a:r>
              <a:rPr lang="en-CA" b="0" dirty="0"/>
              <a:t>back on Steam with censor bars, but the harassment scenes remain.</a:t>
            </a:r>
            <a:r>
              <a:rPr lang="en-CA" sz="1200" b="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(http://mashable.com/2017/07/28/house-party-pornography-steam/#VtyhE_Y2eiqn): moral choices: There's also the mere fact that aggressive acts of sexual assault are being presented in a game supposedly, "meant to setup absurd and humorous scenarios to allow for nudity and/or sex.“; </a:t>
            </a:r>
            <a:r>
              <a:rPr lang="en-CA" dirty="0">
                <a:effectLst/>
              </a:rPr>
              <a:t>You start the game walking in the door of a House Party already in progress, and your goal is to try to play out to a variety of endings by completing various puzzles and smooth-talking. The game is unique in the sense that your actions dictate the gameplay and story direction heavily. Making certain choices in the game can either cut off or open up more options. You are faced with moral choices that yield different outcomes that drive the way the story unfolds. In the game, you'll experience the usual debauchery found at these types of parties in the form of foul language, party games, nudity, fighting, sex, and more, and believe me, it doesn't pull any punches!</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 </a:t>
            </a:r>
            <a:r>
              <a:rPr lang="en-CA" b="1" dirty="0">
                <a:effectLst/>
              </a:rPr>
              <a:t>This War of Mine: </a:t>
            </a:r>
            <a:r>
              <a:rPr lang="en-CA" dirty="0">
                <a:effectLst/>
              </a:rPr>
              <a:t>War isn't the grand adventure games usually make it out to be. Wartime is tough on the population caught in the conflict, causing normal citizens to scrape by as they try to avoid becoming a casualty of a battle. This War of Mine shows you war from the common people's perspective, forcing you to make some extremely tough, life and death decisions as you scrape by on scavenged resources. Should you risk starving yourself to feed hungry orphans? Is finding medicine for a sick companion worth killing someone over? This War of Mine isn't just a survival game, it deals with some seriously mature themes that might just end with you staring at your screen contemplating the atrocities you just committed in order to survive. Yeah, it gets pretty dark.</a:t>
            </a:r>
            <a:r>
              <a:rPr lang="en-CA" i="1" dirty="0">
                <a:effectLst/>
              </a:rPr>
              <a:t> -Lorenzo </a:t>
            </a:r>
            <a:r>
              <a:rPr lang="en-CA" i="1" dirty="0" err="1">
                <a:effectLst/>
              </a:rPr>
              <a:t>Veloria</a:t>
            </a:r>
            <a:r>
              <a:rPr lang="en-CA" i="1" dirty="0">
                <a:effectLst/>
              </a:rPr>
              <a:t>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indent="0">
              <a:buFontTx/>
              <a:buNone/>
            </a:pPr>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11</a:t>
            </a:fld>
            <a:endParaRPr lang="fr-CA"/>
          </a:p>
        </p:txBody>
      </p:sp>
    </p:spTree>
    <p:extLst>
      <p:ext uri="{BB962C8B-B14F-4D97-AF65-F5344CB8AC3E}">
        <p14:creationId xmlns:p14="http://schemas.microsoft.com/office/powerpoint/2010/main" val="231843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noProof="0" dirty="0">
                <a:sym typeface="Wingdings" panose="05000000000000000000" pitchFamily="2" charset="2"/>
              </a:rPr>
              <a:t>MINA </a:t>
            </a:r>
            <a:r>
              <a:rPr lang="en-CA" b="1" noProof="0" dirty="0"/>
              <a:t> </a:t>
            </a:r>
            <a:r>
              <a:rPr lang="en-CA" b="1" noProof="0" dirty="0">
                <a:sym typeface="Wingdings" panose="05000000000000000000" pitchFamily="2" charset="2"/>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noProof="0" dirty="0">
                <a:sym typeface="Wingdings" panose="05000000000000000000" pitchFamily="2" charset="2"/>
              </a:rPr>
              <a:t>LAURA  MORAL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noProof="0" dirty="0"/>
              <a:t>Use of Gamer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Data protection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Doubtful given that the collection and use of information about consumers often lacks the transparency required by law and fails to meet the relatively high standard of informed consent.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businesses can collect vast amounts of information about consumers given that their online activities can be easily tracked, stored and analysed in order to better understand the needs and wishes of every individual consumer. Second, electronic communication allows the tailoring of products and services as well as prices to every individual consumer based on previously collected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monitoring of consumers’ online activity primarily aims at collecting consumer data in order to improve existing online processes, deliver better services and provide a better user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Personalised Advertising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Intrusiveness is also important for both Web site designers and advertisers. Pop-ups and pop-</a:t>
            </a:r>
            <a:r>
              <a:rPr lang="en-CA" dirty="0" err="1"/>
              <a:t>unders</a:t>
            </a:r>
            <a:r>
              <a:rPr lang="en-CA" dirty="0"/>
              <a:t> seem to be more intrusive than in-line ads, implying that users should not be interrupted from their online tasks to close the extraneous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Feelings of vulnerability vs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USA Children's Online Privacy Protection Act (</a:t>
            </a:r>
            <a:r>
              <a:rPr lang="en-CA" sz="1200" kern="1200" dirty="0">
                <a:solidFill>
                  <a:schemeClr val="tx1"/>
                </a:solidFill>
                <a:effectLst/>
                <a:latin typeface="+mn-lt"/>
                <a:ea typeface="+mn-ea"/>
                <a:cs typeface="+mn-cs"/>
              </a:rPr>
              <a:t>The law took effect on April 21, 2000): COPPA requires online operators of commercial websites who collect personal information from children of twelve and under to place a link to their privacy policy on the homepage as well as on any page where personal information is collected. Online operators are also required to make reasonable efforts to ensure that parental permission is obtained before personal information is collected from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noProof="0" dirty="0">
                <a:solidFill>
                  <a:schemeClr val="tx1"/>
                </a:solidFill>
                <a:effectLst/>
                <a:latin typeface="+mn-lt"/>
                <a:ea typeface="+mn-ea"/>
                <a:cs typeface="+mn-cs"/>
              </a:rPr>
              <a:t>Privacy law in 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The </a:t>
            </a:r>
            <a:r>
              <a:rPr lang="en-CA" b="1" i="1" dirty="0"/>
              <a:t>Personal Information Protection and Electronic Documents Act</a:t>
            </a:r>
            <a:r>
              <a:rPr lang="en-CA" b="1" dirty="0"/>
              <a:t> (PIPEDA): </a:t>
            </a:r>
            <a:r>
              <a:rPr lang="en-CA" dirty="0"/>
              <a:t>is the federal privacy law for private-sector organizations. It sets out the ground rules for how businesses must handle personal information in the course of commercial activity.:</a:t>
            </a:r>
          </a:p>
          <a:p>
            <a:pPr lvl="1"/>
            <a:r>
              <a:rPr lang="en-CA" b="1" dirty="0"/>
              <a:t>Def:</a:t>
            </a:r>
          </a:p>
          <a:p>
            <a:pPr lvl="1"/>
            <a:r>
              <a:rPr lang="en-CA" i="1" dirty="0"/>
              <a:t>organization</a:t>
            </a:r>
            <a:r>
              <a:rPr lang="en-CA" dirty="0"/>
              <a:t> includes an association, a partnership, a person and a trade union. </a:t>
            </a:r>
          </a:p>
          <a:p>
            <a:pPr lvl="1"/>
            <a:r>
              <a:rPr lang="en-CA" i="1" dirty="0"/>
              <a:t>personal information</a:t>
            </a:r>
            <a:r>
              <a:rPr lang="en-CA" dirty="0"/>
              <a:t> means information about an identifiable individual.</a:t>
            </a:r>
          </a:p>
          <a:p>
            <a:pPr lvl="1"/>
            <a:r>
              <a:rPr lang="en-CA" i="1" dirty="0"/>
              <a:t>commercial activity</a:t>
            </a:r>
            <a:r>
              <a:rPr lang="en-CA" dirty="0"/>
              <a:t> means any particular transaction, act or conduct or any regular course of conduct that is of a commercial character, including the selling, bartering or leasing of donor, membership or other fundraising lists. </a:t>
            </a:r>
            <a:endParaRPr lang="en-CA" b="1" dirty="0"/>
          </a:p>
          <a:p>
            <a:pPr lvl="1"/>
            <a:r>
              <a:rPr lang="en-CA" b="1" dirty="0"/>
              <a:t>Application</a:t>
            </a:r>
          </a:p>
          <a:p>
            <a:pPr lvl="1"/>
            <a:r>
              <a:rPr lang="en-CA" b="1" dirty="0"/>
              <a:t>Marginal </a:t>
            </a:r>
            <a:r>
              <a:rPr lang="en-CA" b="1" dirty="0" err="1"/>
              <a:t>note:Application</a:t>
            </a:r>
            <a:endParaRPr lang="en-CA" b="1" dirty="0"/>
          </a:p>
          <a:p>
            <a:pPr lvl="1"/>
            <a:r>
              <a:rPr lang="en-CA" b="1" dirty="0"/>
              <a:t>4</a:t>
            </a:r>
            <a:r>
              <a:rPr lang="en-CA" dirty="0"/>
              <a:t> (1) This Part applies to every </a:t>
            </a:r>
            <a:r>
              <a:rPr lang="en-CA" u="sng" dirty="0"/>
              <a:t>organization</a:t>
            </a:r>
            <a:r>
              <a:rPr lang="en-CA" dirty="0"/>
              <a:t> in respect of </a:t>
            </a:r>
            <a:r>
              <a:rPr lang="en-CA" u="sng" dirty="0"/>
              <a:t>personal information </a:t>
            </a:r>
            <a:r>
              <a:rPr lang="en-CA" dirty="0"/>
              <a:t>that</a:t>
            </a:r>
          </a:p>
          <a:p>
            <a:pPr lvl="2"/>
            <a:r>
              <a:rPr lang="en-CA" dirty="0"/>
              <a:t>(a) the organization collects, uses or discloses in the course of </a:t>
            </a:r>
            <a:r>
              <a:rPr lang="en-CA" u="sng" dirty="0"/>
              <a:t>commercial activities</a:t>
            </a:r>
            <a:r>
              <a:rPr lang="en-CA" dirty="0"/>
              <a:t>; or</a:t>
            </a:r>
          </a:p>
          <a:p>
            <a:pPr lvl="2"/>
            <a:r>
              <a:rPr lang="en-CA" dirty="0"/>
              <a:t>(b) is about an employee of, or an applicant for employment with, the organization and that the organization collects, uses or discloses in connection with the operation of a federal work, undertaking or business.</a:t>
            </a:r>
          </a:p>
          <a:p>
            <a:pPr lvl="1"/>
            <a:r>
              <a:rPr lang="en-CA" b="1" dirty="0"/>
              <a:t>Marginal </a:t>
            </a:r>
            <a:r>
              <a:rPr lang="en-CA" b="1" dirty="0" err="1"/>
              <a:t>note:Application</a:t>
            </a:r>
            <a:endParaRPr lang="en-CA" b="1" dirty="0"/>
          </a:p>
          <a:p>
            <a:pPr lvl="1"/>
            <a:r>
              <a:rPr lang="en-CA" dirty="0"/>
              <a:t>(1.1) This Part applies to an organization set out in column 1 of Schedule 4 in respect of personal information set out in column 2.</a:t>
            </a:r>
          </a:p>
          <a:p>
            <a:pPr lvl="1"/>
            <a:r>
              <a:rPr lang="en-CA" b="1" dirty="0"/>
              <a:t>Marginal </a:t>
            </a:r>
            <a:r>
              <a:rPr lang="en-CA" b="1" dirty="0" err="1"/>
              <a:t>note:Limit</a:t>
            </a:r>
            <a:endParaRPr lang="en-CA" b="1" dirty="0"/>
          </a:p>
          <a:p>
            <a:pPr lvl="1"/>
            <a:r>
              <a:rPr lang="en-CA" dirty="0"/>
              <a:t>(2) This Part does not apply to</a:t>
            </a:r>
          </a:p>
          <a:p>
            <a:pPr lvl="2"/>
            <a:r>
              <a:rPr lang="en-CA" dirty="0"/>
              <a:t>(a) any government institution to which the </a:t>
            </a:r>
            <a:r>
              <a:rPr lang="en-CA" i="1" dirty="0">
                <a:hlinkClick r:id="rId3"/>
              </a:rPr>
              <a:t>Privacy Act</a:t>
            </a:r>
            <a:r>
              <a:rPr lang="en-CA" dirty="0"/>
              <a:t> applies;</a:t>
            </a:r>
          </a:p>
          <a:p>
            <a:pPr lvl="2"/>
            <a:r>
              <a:rPr lang="en-CA" dirty="0"/>
              <a:t>(b) any individual in respect of personal information that the individual collects, uses or discloses for personal or domestic purposes and does not collect, use or disclose for any other purpose; or</a:t>
            </a:r>
          </a:p>
          <a:p>
            <a:pPr lvl="2"/>
            <a:r>
              <a:rPr lang="en-CA" dirty="0"/>
              <a:t>(c) any organization in respect of personal information that the organization collects, uses or discloses for journalistic, artistic or literary purposes and does not collect, use or disclose for any other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1" dirty="0"/>
              <a:t>Provincial laws that have been deemed substantially similar are as follows: (other then health info protection)</a:t>
            </a:r>
          </a:p>
          <a:p>
            <a:r>
              <a:rPr lang="en-CA" dirty="0"/>
              <a:t>British Columbia’s </a:t>
            </a:r>
            <a:r>
              <a:rPr lang="en-CA" i="1" dirty="0">
                <a:hlinkClick r:id="rId4"/>
              </a:rPr>
              <a:t>Personal Information Protection Act</a:t>
            </a:r>
            <a:r>
              <a:rPr lang="en-CA" dirty="0"/>
              <a:t>.</a:t>
            </a:r>
          </a:p>
          <a:p>
            <a:r>
              <a:rPr lang="en-CA" dirty="0"/>
              <a:t>Alberta’s </a:t>
            </a:r>
            <a:r>
              <a:rPr lang="en-CA" i="1" dirty="0">
                <a:hlinkClick r:id="rId5"/>
              </a:rPr>
              <a:t>Personal Information Protection Act</a:t>
            </a:r>
            <a:r>
              <a:rPr lang="en-CA" dirty="0"/>
              <a:t> (</a:t>
            </a:r>
            <a:r>
              <a:rPr lang="en-CA" dirty="0">
                <a:hlinkClick r:id="rId6"/>
              </a:rPr>
              <a:t>printable version from the Alberta Queen’s Printer Web site.</a:t>
            </a:r>
            <a:r>
              <a:rPr lang="en-CA" dirty="0"/>
              <a:t>)</a:t>
            </a:r>
          </a:p>
          <a:p>
            <a:r>
              <a:rPr lang="en-CA" dirty="0"/>
              <a:t>Québec’s </a:t>
            </a:r>
            <a:r>
              <a:rPr lang="en-CA" dirty="0">
                <a:hlinkClick r:id="rId7"/>
              </a:rPr>
              <a:t>An Act Respecting the Protection of Personal Information in the Private Sector</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PIPEDA does not apply to provincially-regulated organizations within the province of Quebec. It will not apply to provincially-regulated organizations in Alberta or British Columbia as the privacy laws in those provinces have received substantially similar status from the Governor in Council. However, FWUBs operating in these provinces continue to be subject to PIPEDA. PIPEDA also applies to inter-provincial and international transactions involving personal information in the course of commercial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Trans-border personal information flows in a commercial context are covered by PIPEDA due to the federal government's constitutional power over inter-provincial and international trade and commerce.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there is no commercial activity then PIPEDA does not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noProof="0" dirty="0"/>
              <a:t>Morality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“Dynamic In-game advertising” allow digital insertions and changes to be made to a work long after production has wrapped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noProof="0" dirty="0"/>
          </a:p>
          <a:p>
            <a:r>
              <a:rPr lang="en-CA" dirty="0"/>
              <a:t>Canada offers a broader moral rights regime applicable to all works protected by the Canadian Copyright Act. </a:t>
            </a:r>
          </a:p>
          <a:p>
            <a:pPr marL="171450" indent="-171450">
              <a:buFont typeface="Arial" panose="020B0604020202020204" pitchFamily="34" charset="0"/>
              <a:buChar char="•"/>
            </a:pPr>
            <a:r>
              <a:rPr lang="en-CA" dirty="0"/>
              <a:t>Section 14.1 grants the original author the </a:t>
            </a:r>
            <a:r>
              <a:rPr lang="en-CA" b="1" dirty="0"/>
              <a:t>right to attribution</a:t>
            </a:r>
            <a:r>
              <a:rPr lang="en-CA" dirty="0"/>
              <a:t> and the </a:t>
            </a:r>
            <a:r>
              <a:rPr lang="en-CA" b="1" dirty="0"/>
              <a:t>right to the integrity </a:t>
            </a:r>
            <a:r>
              <a:rPr lang="en-CA" dirty="0"/>
              <a:t>of the work. </a:t>
            </a:r>
          </a:p>
          <a:p>
            <a:pPr marL="171450" indent="-171450">
              <a:buFont typeface="Arial" panose="020B0604020202020204" pitchFamily="34" charset="0"/>
              <a:buChar char="•"/>
            </a:pPr>
            <a:r>
              <a:rPr lang="en-CA" b="1" dirty="0"/>
              <a:t>integrity rights </a:t>
            </a:r>
            <a:r>
              <a:rPr lang="en-CA" dirty="0"/>
              <a:t>protect the work from distortion, alteration, and modification that results in prejudice to the honor or reputation of the artist. </a:t>
            </a:r>
          </a:p>
          <a:p>
            <a:pPr marL="171450" indent="-171450">
              <a:buFont typeface="Arial" panose="020B0604020202020204" pitchFamily="34" charset="0"/>
              <a:buChar char="•"/>
            </a:pPr>
            <a:r>
              <a:rPr lang="en-CA" dirty="0"/>
              <a:t>Artists may have a claim resulting from the addition or alteration of product placements in their work through section 28.2(1)(b), generally known as the "right of association." </a:t>
            </a:r>
          </a:p>
          <a:p>
            <a:pPr marL="171450" indent="-171450">
              <a:buFont typeface="Arial" panose="020B0604020202020204" pitchFamily="34" charset="0"/>
              <a:buChar char="•"/>
            </a:pPr>
            <a:r>
              <a:rPr lang="en-CA" i="1" dirty="0"/>
              <a:t>Section 28.2 states: "(1) The </a:t>
            </a:r>
            <a:r>
              <a:rPr lang="en-CA" b="1" i="1" dirty="0"/>
              <a:t>author's right to the integrity of a work is infringed only if the work is</a:t>
            </a:r>
            <a:r>
              <a:rPr lang="en-CA" i="1" dirty="0"/>
              <a:t>, to the prejudice of the honour or reputation of the author, (a) distorted, mutilated or otherwise modified; or (b) used in association with a product, service, cause or institution." </a:t>
            </a:r>
          </a:p>
          <a:p>
            <a:pPr marL="171450" indent="-171450">
              <a:buFont typeface="Arial" panose="020B0604020202020204" pitchFamily="34" charset="0"/>
              <a:buChar char="•"/>
            </a:pPr>
            <a:r>
              <a:rPr lang="en-CA" dirty="0"/>
              <a:t>Within the context of a product placement in the ordinary commercial situation, the likelihood of success in a right of association claim is very low because protection will only be granted if the brand or product injures the reputation or honor of the artist. </a:t>
            </a:r>
          </a:p>
          <a:p>
            <a:pPr marL="171450" indent="-171450">
              <a:buFont typeface="Arial" panose="020B0604020202020204" pitchFamily="34" charset="0"/>
              <a:buChar char="•"/>
            </a:pPr>
            <a:r>
              <a:rPr lang="en-CA" dirty="0"/>
              <a:t>Thus, this recourse may only be useful to an artist in egregious cases, or perhaps cases </a:t>
            </a:r>
            <a:r>
              <a:rPr lang="en-CA" b="1" dirty="0"/>
              <a:t>involving political, social, or religious causes</a:t>
            </a:r>
            <a:r>
              <a:rPr lang="en-CA" dirty="0"/>
              <a:t>.</a:t>
            </a:r>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12</a:t>
            </a:fld>
            <a:endParaRPr lang="fr-CA"/>
          </a:p>
        </p:txBody>
      </p:sp>
    </p:spTree>
    <p:extLst>
      <p:ext uri="{BB962C8B-B14F-4D97-AF65-F5344CB8AC3E}">
        <p14:creationId xmlns:p14="http://schemas.microsoft.com/office/powerpoint/2010/main" val="241355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LAURA &amp; MINA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tension between the speech rights of creators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mimicry is too much and thus loses speech protection for not being original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Trademark: landscape not a problem, but some buildings are now registered + goods : </a:t>
            </a:r>
            <a:r>
              <a:rPr lang="en-US" sz="1200" b="0" kern="1200" dirty="0" err="1">
                <a:solidFill>
                  <a:schemeClr val="tx1"/>
                </a:solidFill>
                <a:effectLst/>
                <a:latin typeface="+mn-lt"/>
                <a:ea typeface="+mn-ea"/>
                <a:cs typeface="+mn-cs"/>
              </a:rPr>
              <a:t>eg</a:t>
            </a:r>
            <a:r>
              <a:rPr lang="en-US" sz="1200" b="0" kern="1200" dirty="0">
                <a:solidFill>
                  <a:schemeClr val="tx1"/>
                </a:solidFill>
                <a:effectLst/>
                <a:latin typeface="+mn-lt"/>
                <a:ea typeface="+mn-ea"/>
                <a:cs typeface="+mn-cs"/>
              </a:rPr>
              <a:t>. Eiffel tower is </a:t>
            </a:r>
            <a:r>
              <a:rPr lang="en-US" sz="1200" b="0" kern="1200" dirty="0" err="1">
                <a:solidFill>
                  <a:schemeClr val="tx1"/>
                </a:solidFill>
                <a:effectLst/>
                <a:latin typeface="+mn-lt"/>
                <a:ea typeface="+mn-ea"/>
                <a:cs typeface="+mn-cs"/>
              </a:rPr>
              <a:t>trademarded</a:t>
            </a:r>
            <a:r>
              <a:rPr lang="en-US" sz="1200" b="0" kern="1200" dirty="0">
                <a:solidFill>
                  <a:schemeClr val="tx1"/>
                </a:solidFill>
                <a:effectLst/>
                <a:latin typeface="+mn-lt"/>
                <a:ea typeface="+mn-ea"/>
                <a:cs typeface="+mn-cs"/>
              </a:rPr>
              <a:t> at night if focus you need consent for </a:t>
            </a:r>
            <a:r>
              <a:rPr lang="en-CA" dirty="0">
                <a:effectLst/>
              </a:rPr>
              <a:t>VILLE DE PARIS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a:t>
            </a:r>
          </a:p>
          <a:p>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13</a:t>
            </a:fld>
            <a:endParaRPr lang="fr-CA"/>
          </a:p>
        </p:txBody>
      </p:sp>
    </p:spTree>
    <p:extLst>
      <p:ext uri="{BB962C8B-B14F-4D97-AF65-F5344CB8AC3E}">
        <p14:creationId xmlns:p14="http://schemas.microsoft.com/office/powerpoint/2010/main" val="33692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LAURA/MINA CONCLUSION</a:t>
            </a:r>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14</a:t>
            </a:fld>
            <a:endParaRPr lang="fr-CA"/>
          </a:p>
        </p:txBody>
      </p:sp>
    </p:spTree>
    <p:extLst>
      <p:ext uri="{BB962C8B-B14F-4D97-AF65-F5344CB8AC3E}">
        <p14:creationId xmlns:p14="http://schemas.microsoft.com/office/powerpoint/2010/main" val="292432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MINA:</a:t>
            </a:r>
          </a:p>
          <a:p>
            <a:r>
              <a:rPr lang="fr-CA" dirty="0"/>
              <a:t>Introduction</a:t>
            </a:r>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2</a:t>
            </a:fld>
            <a:endParaRPr lang="fr-CA"/>
          </a:p>
        </p:txBody>
      </p:sp>
    </p:spTree>
    <p:extLst>
      <p:ext uri="{BB962C8B-B14F-4D97-AF65-F5344CB8AC3E}">
        <p14:creationId xmlns:p14="http://schemas.microsoft.com/office/powerpoint/2010/main" val="218045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MINA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realism derives from a combination of factors, such as the lifelike appearance of characters and settings in some games, naturalistic movements of characters and tools, historical parallels in the stories of some, and logically consistent choices of game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228600" indent="-228600">
              <a:buAutoNum type="arabicPeriod"/>
            </a:pPr>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3</a:t>
            </a:fld>
            <a:endParaRPr lang="fr-CA"/>
          </a:p>
        </p:txBody>
      </p:sp>
    </p:spTree>
    <p:extLst>
      <p:ext uri="{BB962C8B-B14F-4D97-AF65-F5344CB8AC3E}">
        <p14:creationId xmlns:p14="http://schemas.microsoft.com/office/powerpoint/2010/main" val="307677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MINA</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Bad: </a:t>
            </a:r>
            <a:r>
              <a:rPr lang="fr-CA" dirty="0"/>
              <a:t>NBA 2K15 Facial Recognition</a:t>
            </a:r>
          </a:p>
          <a:p>
            <a:pPr marL="0" indent="0">
              <a:buNone/>
            </a:pPr>
            <a:endParaRPr lang="fr-CA" dirty="0"/>
          </a:p>
          <a:p>
            <a:pPr marL="0" indent="0">
              <a:buNone/>
            </a:pPr>
            <a:r>
              <a:rPr lang="fr-CA" dirty="0"/>
              <a:t>Good</a:t>
            </a:r>
          </a:p>
          <a:p>
            <a:pPr marL="228600" indent="-228600">
              <a:buAutoNum type="arabicPeriod"/>
            </a:pPr>
            <a:r>
              <a:rPr lang="fr-CA" dirty="0" err="1"/>
              <a:t>Unknow</a:t>
            </a:r>
            <a:endParaRPr lang="fr-CA"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a:solidFill>
                  <a:schemeClr val="tx1"/>
                </a:solidFill>
                <a:effectLst/>
                <a:latin typeface="+mn-lt"/>
                <a:ea typeface="+mn-ea"/>
                <a:cs typeface="+mn-cs"/>
              </a:rPr>
              <a:t>San Francisco / Watch Dogs 2 (Ubisoft)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Assassin’s Creed and other games that incorporate historical figures or wars and authentic-looking locales may have “ramifications that reach beyond art and into education”</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4"/>
              </a:rPr>
              <a:t>https://www.tomsguide.com/us/pictures-story/552-visually-stunning-video-games.html#s5</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http://www.cracked.com/article_23008_5-spectacular-failures-in-video-game-realism.html</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4</a:t>
            </a:fld>
            <a:endParaRPr lang="fr-CA"/>
          </a:p>
        </p:txBody>
      </p:sp>
    </p:spTree>
    <p:extLst>
      <p:ext uri="{BB962C8B-B14F-4D97-AF65-F5344CB8AC3E}">
        <p14:creationId xmlns:p14="http://schemas.microsoft.com/office/powerpoint/2010/main" val="114983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MINA</a:t>
            </a:r>
          </a:p>
          <a:p>
            <a:r>
              <a:rPr lang="en-CA" dirty="0"/>
              <a:t>Science: Developers have finally figured out how to write software that takes better advantage of the multiple processing cores in the Cell chip that runs the PS3 and the Xenon CPU that powers the Xbox 360. By performing several tasks at once, the chips can execute billions more instructions per second than their predecessors.</a:t>
            </a:r>
          </a:p>
          <a:p>
            <a:endParaRPr lang="fr-CA" dirty="0"/>
          </a:p>
          <a:p>
            <a:r>
              <a:rPr lang="fr-CA" dirty="0"/>
              <a:t>« </a:t>
            </a:r>
            <a:r>
              <a:rPr lang="en-CA" dirty="0"/>
              <a:t>a world that's lifelike down to the molecules and muscles.”</a:t>
            </a:r>
          </a:p>
          <a:p>
            <a:r>
              <a:rPr lang="fr-CA" dirty="0"/>
              <a:t>« </a:t>
            </a:r>
            <a:r>
              <a:rPr lang="en-CA" dirty="0"/>
              <a:t>obey the laws of physics as they smash into the computer-simulated skeletal systems of </a:t>
            </a:r>
            <a:r>
              <a:rPr lang="en-CA" dirty="0" err="1"/>
              <a:t>supermutants</a:t>
            </a:r>
            <a:r>
              <a:rPr lang="en-CA" dirty="0"/>
              <a:t> and irradiated ghouls.”</a:t>
            </a:r>
          </a:p>
          <a:p>
            <a:endParaRPr lang="en-CA" dirty="0"/>
          </a:p>
          <a:p>
            <a:r>
              <a:rPr lang="fr-CA" dirty="0" err="1"/>
              <a:t>E.g</a:t>
            </a:r>
            <a:r>
              <a:rPr lang="fr-CA" dirty="0"/>
              <a:t>: </a:t>
            </a:r>
          </a:p>
          <a:p>
            <a:pPr marL="171450" indent="-171450">
              <a:buFont typeface="Arial" panose="020B0604020202020204" pitchFamily="34" charset="0"/>
              <a:buChar char="•"/>
            </a:pPr>
            <a:r>
              <a:rPr lang="fr-CA" dirty="0"/>
              <a:t>If </a:t>
            </a:r>
            <a:r>
              <a:rPr lang="fr-CA" dirty="0" err="1"/>
              <a:t>you</a:t>
            </a:r>
            <a:r>
              <a:rPr lang="fr-CA" dirty="0"/>
              <a:t> are </a:t>
            </a:r>
            <a:r>
              <a:rPr lang="fr-CA" dirty="0" err="1"/>
              <a:t>broken</a:t>
            </a:r>
            <a:r>
              <a:rPr lang="fr-CA" dirty="0"/>
              <a:t> </a:t>
            </a:r>
            <a:r>
              <a:rPr lang="fr-CA" dirty="0" err="1"/>
              <a:t>harm</a:t>
            </a:r>
            <a:r>
              <a:rPr lang="fr-CA" dirty="0"/>
              <a:t> </a:t>
            </a:r>
            <a:r>
              <a:rPr lang="fr-CA" dirty="0" err="1"/>
              <a:t>you</a:t>
            </a:r>
            <a:r>
              <a:rPr lang="fr-CA" dirty="0"/>
              <a:t> </a:t>
            </a:r>
            <a:r>
              <a:rPr lang="fr-CA" dirty="0" err="1"/>
              <a:t>can’t</a:t>
            </a:r>
            <a:r>
              <a:rPr lang="fr-CA" dirty="0"/>
              <a:t> </a:t>
            </a:r>
            <a:r>
              <a:rPr lang="fr-CA" dirty="0" err="1"/>
              <a:t>hold</a:t>
            </a:r>
            <a:r>
              <a:rPr lang="fr-CA" dirty="0"/>
              <a:t> a gun; </a:t>
            </a:r>
          </a:p>
          <a:p>
            <a:pPr marL="171450" indent="-171450">
              <a:buFont typeface="Arial" panose="020B0604020202020204" pitchFamily="34" charset="0"/>
              <a:buChar char="•"/>
            </a:pPr>
            <a:r>
              <a:rPr lang="fr-CA" dirty="0" err="1"/>
              <a:t>broke</a:t>
            </a:r>
            <a:r>
              <a:rPr lang="fr-CA" dirty="0"/>
              <a:t> leg </a:t>
            </a:r>
            <a:r>
              <a:rPr lang="fr-CA" dirty="0" err="1"/>
              <a:t>won’t</a:t>
            </a:r>
            <a:r>
              <a:rPr lang="fr-CA" dirty="0"/>
              <a:t> support the </a:t>
            </a:r>
            <a:r>
              <a:rPr lang="fr-CA" dirty="0" err="1"/>
              <a:t>weight</a:t>
            </a:r>
            <a:r>
              <a:rPr lang="fr-CA" dirty="0"/>
              <a:t>; </a:t>
            </a:r>
          </a:p>
          <a:p>
            <a:pPr marL="171450" indent="-171450">
              <a:buFont typeface="Arial" panose="020B0604020202020204" pitchFamily="34" charset="0"/>
              <a:buChar char="•"/>
            </a:pPr>
            <a:r>
              <a:rPr lang="en-CA" dirty="0"/>
              <a:t>And the game's Euphoria artificial-intelligence system simulates the muscles and nervous systems of every Jedi or </a:t>
            </a:r>
            <a:r>
              <a:rPr lang="en-CA" dirty="0" err="1"/>
              <a:t>Wookiee</a:t>
            </a:r>
            <a:r>
              <a:rPr lang="en-CA" dirty="0"/>
              <a:t> you encounter.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based on reality: </a:t>
            </a:r>
            <a:r>
              <a:rPr lang="fr-CA" dirty="0"/>
              <a:t>E.g. </a:t>
            </a:r>
            <a:r>
              <a:rPr lang="fr-CA" dirty="0" err="1"/>
              <a:t>supermario</a:t>
            </a:r>
            <a:r>
              <a:rPr lang="fr-CA" dirty="0"/>
              <a:t> </a:t>
            </a:r>
            <a:r>
              <a:rPr lang="fr-CA" dirty="0" err="1"/>
              <a:t>cart</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https://www.popsci.com/entertainment-amp-gaming/article/2008-10/most-realistic-video-games-yet#page-2</a:t>
            </a:r>
            <a:endParaRPr lang="fr-CA" dirty="0"/>
          </a:p>
          <a:p>
            <a:endParaRPr lang="fr-CA" dirty="0"/>
          </a:p>
          <a:p>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5</a:t>
            </a:fld>
            <a:endParaRPr lang="fr-CA"/>
          </a:p>
        </p:txBody>
      </p:sp>
    </p:spTree>
    <p:extLst>
      <p:ext uri="{BB962C8B-B14F-4D97-AF65-F5344CB8AC3E}">
        <p14:creationId xmlns:p14="http://schemas.microsoft.com/office/powerpoint/2010/main" val="368198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MINA</a:t>
            </a:r>
          </a:p>
          <a:p>
            <a:endParaRPr lang="fr-CA" b="1" dirty="0"/>
          </a:p>
          <a:p>
            <a:r>
              <a:rPr lang="fr-CA" b="1" dirty="0"/>
              <a:t>LAURA </a:t>
            </a:r>
            <a:r>
              <a:rPr lang="fr-CA" b="1" dirty="0">
                <a:sym typeface="Wingdings" panose="05000000000000000000" pitchFamily="2" charset="2"/>
              </a:rPr>
              <a:t> ASK THE QUESTION</a:t>
            </a:r>
            <a:endParaRPr lang="fr-CA" b="1"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6</a:t>
            </a:fld>
            <a:endParaRPr lang="fr-CA"/>
          </a:p>
        </p:txBody>
      </p:sp>
    </p:spTree>
    <p:extLst>
      <p:ext uri="{BB962C8B-B14F-4D97-AF65-F5344CB8AC3E}">
        <p14:creationId xmlns:p14="http://schemas.microsoft.com/office/powerpoint/2010/main" val="127954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MINA: Transition // </a:t>
            </a:r>
            <a:r>
              <a:rPr lang="fr-CA" b="1" dirty="0" err="1"/>
              <a:t>Escapism</a:t>
            </a:r>
            <a:r>
              <a:rPr lang="fr-CA" b="1" dirty="0"/>
              <a:t> and </a:t>
            </a:r>
            <a:r>
              <a:rPr lang="fr-CA" b="1" dirty="0" err="1"/>
              <a:t>that</a:t>
            </a:r>
            <a:r>
              <a:rPr lang="fr-CA" b="1" dirty="0"/>
              <a:t>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Play a </a:t>
            </a:r>
            <a:r>
              <a:rPr lang="fr-CA" dirty="0" err="1"/>
              <a:t>video</a:t>
            </a:r>
            <a:r>
              <a:rPr lang="fr-CA" dirty="0"/>
              <a:t> </a:t>
            </a:r>
            <a:r>
              <a:rPr lang="fr-CA" dirty="0" err="1"/>
              <a:t>game</a:t>
            </a:r>
            <a:r>
              <a:rPr lang="fr-CA" dirty="0"/>
              <a:t> </a:t>
            </a:r>
            <a:r>
              <a:rPr lang="fr-CA" dirty="0" err="1"/>
              <a:t>is</a:t>
            </a:r>
            <a:r>
              <a:rPr lang="fr-CA" dirty="0"/>
              <a:t> a </a:t>
            </a:r>
            <a:r>
              <a:rPr lang="fr-CA" dirty="0" err="1"/>
              <a:t>great</a:t>
            </a:r>
            <a:r>
              <a:rPr lang="fr-CA" dirty="0"/>
              <a:t> </a:t>
            </a:r>
            <a:r>
              <a:rPr lang="fr-CA" dirty="0" err="1"/>
              <a:t>way</a:t>
            </a:r>
            <a:r>
              <a:rPr lang="fr-CA" dirty="0"/>
              <a:t> to </a:t>
            </a:r>
            <a:r>
              <a:rPr lang="fr-CA" dirty="0" err="1"/>
              <a:t>disconnect</a:t>
            </a:r>
            <a:r>
              <a:rPr lang="fr-CA" dirty="0"/>
              <a:t> </a:t>
            </a:r>
            <a:r>
              <a:rPr lang="fr-CA" dirty="0" err="1"/>
              <a:t>with</a:t>
            </a:r>
            <a:r>
              <a:rPr lang="fr-CA" dirty="0"/>
              <a:t> reality; relax; </a:t>
            </a:r>
            <a:r>
              <a:rPr lang="fr-CA" dirty="0" err="1"/>
              <a:t>entertaine</a:t>
            </a:r>
            <a:r>
              <a:rPr lang="fr-CA" dirty="0"/>
              <a:t> </a:t>
            </a:r>
            <a:r>
              <a:rPr lang="fr-CA" dirty="0" err="1"/>
              <a:t>yourself</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games</a:t>
            </a:r>
            <a:r>
              <a:rPr lang="fr-CA" dirty="0"/>
              <a:t> </a:t>
            </a:r>
            <a:r>
              <a:rPr lang="fr-CA" dirty="0" err="1"/>
              <a:t>give</a:t>
            </a:r>
            <a:r>
              <a:rPr lang="fr-CA" dirty="0"/>
              <a:t> </a:t>
            </a:r>
            <a:r>
              <a:rPr lang="fr-CA" dirty="0" err="1"/>
              <a:t>you</a:t>
            </a:r>
            <a:r>
              <a:rPr lang="fr-CA" dirty="0"/>
              <a:t> the </a:t>
            </a:r>
            <a:r>
              <a:rPr lang="fr-CA" dirty="0" err="1"/>
              <a:t>opportunity</a:t>
            </a:r>
            <a:r>
              <a:rPr lang="fr-CA" dirty="0"/>
              <a:t> to </a:t>
            </a:r>
            <a:r>
              <a:rPr lang="fr-CA" dirty="0" err="1"/>
              <a:t>personify</a:t>
            </a:r>
            <a:r>
              <a:rPr lang="fr-CA" dirty="0"/>
              <a:t> a </a:t>
            </a:r>
            <a:r>
              <a:rPr lang="fr-CA" dirty="0" err="1"/>
              <a:t>talented</a:t>
            </a:r>
            <a:r>
              <a:rPr lang="fr-CA" dirty="0"/>
              <a:t> </a:t>
            </a:r>
            <a:r>
              <a:rPr lang="fr-CA" dirty="0" err="1"/>
              <a:t>person</a:t>
            </a:r>
            <a:r>
              <a:rPr lang="fr-CA" dirty="0"/>
              <a:t>; like </a:t>
            </a:r>
            <a:r>
              <a:rPr lang="fr-CA" dirty="0" err="1"/>
              <a:t>athlete</a:t>
            </a:r>
            <a:r>
              <a:rPr lang="fr-CA" dirty="0"/>
              <a:t> in a sport </a:t>
            </a:r>
            <a:r>
              <a:rPr lang="fr-CA" dirty="0" err="1"/>
              <a:t>game</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The </a:t>
            </a:r>
            <a:r>
              <a:rPr lang="fr-CA" dirty="0" err="1"/>
              <a:t>game</a:t>
            </a:r>
            <a:r>
              <a:rPr lang="fr-CA" dirty="0"/>
              <a:t> </a:t>
            </a:r>
            <a:r>
              <a:rPr lang="fr-CA" dirty="0" err="1"/>
              <a:t>gives</a:t>
            </a:r>
            <a:r>
              <a:rPr lang="fr-CA" dirty="0"/>
              <a:t> to the </a:t>
            </a:r>
            <a:r>
              <a:rPr lang="fr-CA" dirty="0" err="1"/>
              <a:t>players</a:t>
            </a:r>
            <a:r>
              <a:rPr lang="fr-CA" dirty="0"/>
              <a:t> the </a:t>
            </a:r>
            <a:r>
              <a:rPr lang="fr-CA" dirty="0" err="1"/>
              <a:t>closest</a:t>
            </a:r>
            <a:r>
              <a:rPr lang="fr-CA" dirty="0"/>
              <a:t> </a:t>
            </a:r>
            <a:r>
              <a:rPr lang="fr-CA" dirty="0" err="1"/>
              <a:t>experience</a:t>
            </a:r>
            <a:r>
              <a:rPr lang="fr-CA" dirty="0"/>
              <a:t> as possible to the reality.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solidFill>
                  <a:srgbClr val="0070C0"/>
                </a:solidFill>
                <a:highlight>
                  <a:srgbClr val="FFFF00"/>
                </a:highlight>
              </a:rPr>
              <a:t>LAURA: Introduction of the </a:t>
            </a:r>
            <a:r>
              <a:rPr lang="fr-CA" b="1" dirty="0" err="1">
                <a:solidFill>
                  <a:srgbClr val="0070C0"/>
                </a:solidFill>
                <a:highlight>
                  <a:srgbClr val="FFFF00"/>
                </a:highlight>
              </a:rPr>
              <a:t>product</a:t>
            </a:r>
            <a:r>
              <a:rPr lang="fr-CA" b="1" dirty="0">
                <a:solidFill>
                  <a:srgbClr val="0070C0"/>
                </a:solidFill>
                <a:highlight>
                  <a:srgbClr val="FFFF00"/>
                </a:highlight>
              </a:rPr>
              <a:t> placement as a </a:t>
            </a:r>
            <a:r>
              <a:rPr lang="fr-CA" b="1" dirty="0" err="1">
                <a:solidFill>
                  <a:srgbClr val="0070C0"/>
                </a:solidFill>
                <a:highlight>
                  <a:srgbClr val="FFFF00"/>
                </a:highlight>
              </a:rPr>
              <a:t>factors</a:t>
            </a:r>
            <a:r>
              <a:rPr lang="fr-CA" b="1" dirty="0">
                <a:solidFill>
                  <a:srgbClr val="0070C0"/>
                </a:solidFill>
                <a:highlight>
                  <a:srgbClr val="FFFF00"/>
                </a:highlight>
              </a:rPr>
              <a:t> of </a:t>
            </a:r>
            <a:r>
              <a:rPr lang="en-CA" b="1" dirty="0">
                <a:solidFill>
                  <a:srgbClr val="0070C0"/>
                </a:solidFill>
                <a:highlight>
                  <a:srgbClr val="FFFF00"/>
                </a:highlight>
              </a:rPr>
              <a:t>realism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srgbClr val="0070C0"/>
                </a:solidFill>
                <a:highlight>
                  <a:srgbClr val="FFFF00"/>
                </a:highlight>
              </a:rPr>
              <a:t>To </a:t>
            </a:r>
            <a:r>
              <a:rPr lang="fr-CA" dirty="0" err="1">
                <a:solidFill>
                  <a:srgbClr val="0070C0"/>
                </a:solidFill>
                <a:highlight>
                  <a:srgbClr val="FFFF00"/>
                </a:highlight>
              </a:rPr>
              <a:t>creat</a:t>
            </a:r>
            <a:r>
              <a:rPr lang="fr-CA" dirty="0">
                <a:solidFill>
                  <a:srgbClr val="0070C0"/>
                </a:solidFill>
                <a:highlight>
                  <a:srgbClr val="FFFF00"/>
                </a:highlight>
              </a:rPr>
              <a:t> an immersive </a:t>
            </a:r>
            <a:r>
              <a:rPr lang="fr-CA" dirty="0" err="1">
                <a:solidFill>
                  <a:srgbClr val="0070C0"/>
                </a:solidFill>
                <a:highlight>
                  <a:srgbClr val="FFFF00"/>
                </a:highlight>
              </a:rPr>
              <a:t>experience</a:t>
            </a:r>
            <a:r>
              <a:rPr lang="fr-CA" dirty="0">
                <a:solidFill>
                  <a:srgbClr val="0070C0"/>
                </a:solidFill>
                <a:highlight>
                  <a:srgbClr val="FFFF00"/>
                </a:highlight>
              </a:rPr>
              <a:t> for the gamer, the </a:t>
            </a:r>
            <a:r>
              <a:rPr lang="fr-CA" dirty="0" err="1">
                <a:solidFill>
                  <a:srgbClr val="0070C0"/>
                </a:solidFill>
                <a:highlight>
                  <a:srgbClr val="FFFF00"/>
                </a:highlight>
              </a:rPr>
              <a:t>depiction</a:t>
            </a:r>
            <a:r>
              <a:rPr lang="fr-CA" dirty="0">
                <a:solidFill>
                  <a:srgbClr val="0070C0"/>
                </a:solidFill>
                <a:highlight>
                  <a:srgbClr val="FFFF00"/>
                </a:highlight>
              </a:rPr>
              <a:t> of an </a:t>
            </a:r>
            <a:r>
              <a:rPr lang="fr-CA" dirty="0" err="1">
                <a:solidFill>
                  <a:srgbClr val="0070C0"/>
                </a:solidFill>
                <a:highlight>
                  <a:srgbClr val="FFFF00"/>
                </a:highlight>
              </a:rPr>
              <a:t>accurate</a:t>
            </a:r>
            <a:r>
              <a:rPr lang="fr-CA" dirty="0">
                <a:solidFill>
                  <a:srgbClr val="0070C0"/>
                </a:solidFill>
                <a:highlight>
                  <a:srgbClr val="FFFF00"/>
                </a:highlight>
              </a:rPr>
              <a:t> </a:t>
            </a:r>
            <a:r>
              <a:rPr lang="fr-CA" dirty="0" err="1">
                <a:solidFill>
                  <a:srgbClr val="0070C0"/>
                </a:solidFill>
                <a:highlight>
                  <a:srgbClr val="FFFF00"/>
                </a:highlight>
              </a:rPr>
              <a:t>environement</a:t>
            </a:r>
            <a:r>
              <a:rPr lang="fr-CA" dirty="0">
                <a:solidFill>
                  <a:srgbClr val="0070C0"/>
                </a:solidFill>
                <a:highlight>
                  <a:srgbClr val="FFFF00"/>
                </a:highlight>
              </a:rPr>
              <a:t> </a:t>
            </a:r>
            <a:r>
              <a:rPr lang="fr-CA" dirty="0" err="1">
                <a:solidFill>
                  <a:srgbClr val="0070C0"/>
                </a:solidFill>
                <a:highlight>
                  <a:srgbClr val="FFFF00"/>
                </a:highlight>
              </a:rPr>
              <a:t>is</a:t>
            </a:r>
            <a:r>
              <a:rPr lang="fr-CA" dirty="0">
                <a:solidFill>
                  <a:srgbClr val="0070C0"/>
                </a:solidFill>
                <a:highlight>
                  <a:srgbClr val="FFFF00"/>
                </a:highlight>
              </a:rPr>
              <a:t> a </a:t>
            </a:r>
            <a:r>
              <a:rPr lang="fr-CA" dirty="0" err="1">
                <a:solidFill>
                  <a:srgbClr val="0070C0"/>
                </a:solidFill>
                <a:highlight>
                  <a:srgbClr val="FFFF00"/>
                </a:highlight>
              </a:rPr>
              <a:t>tool</a:t>
            </a:r>
            <a:r>
              <a:rPr lang="fr-CA" dirty="0">
                <a:solidFill>
                  <a:srgbClr val="0070C0"/>
                </a:solidFill>
                <a:highlight>
                  <a:srgbClr val="FFFF00"/>
                </a:highligh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solidFill>
                  <a:srgbClr val="0070C0"/>
                </a:solidFill>
                <a:highlight>
                  <a:srgbClr val="FFFF00"/>
                </a:highlight>
              </a:rPr>
              <a:t>We</a:t>
            </a:r>
            <a:r>
              <a:rPr lang="fr-CA" dirty="0">
                <a:solidFill>
                  <a:srgbClr val="0070C0"/>
                </a:solidFill>
                <a:highlight>
                  <a:srgbClr val="FFFF00"/>
                </a:highlight>
              </a:rPr>
              <a:t> </a:t>
            </a:r>
            <a:r>
              <a:rPr lang="fr-CA" dirty="0" err="1">
                <a:solidFill>
                  <a:srgbClr val="0070C0"/>
                </a:solidFill>
                <a:highlight>
                  <a:srgbClr val="FFFF00"/>
                </a:highlight>
              </a:rPr>
              <a:t>choose</a:t>
            </a:r>
            <a:r>
              <a:rPr lang="fr-CA" dirty="0">
                <a:solidFill>
                  <a:srgbClr val="0070C0"/>
                </a:solidFill>
                <a:highlight>
                  <a:srgbClr val="FFFF00"/>
                </a:highlight>
              </a:rPr>
              <a:t> the trailer of a sport </a:t>
            </a:r>
            <a:r>
              <a:rPr lang="fr-CA" dirty="0" err="1">
                <a:solidFill>
                  <a:srgbClr val="0070C0"/>
                </a:solidFill>
                <a:highlight>
                  <a:srgbClr val="FFFF00"/>
                </a:highlight>
              </a:rPr>
              <a:t>game</a:t>
            </a:r>
            <a:endParaRPr lang="fr-CA" dirty="0">
              <a:solidFill>
                <a:srgbClr val="0070C0"/>
              </a:solidFill>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solidFill>
                  <a:srgbClr val="0070C0"/>
                </a:solidFill>
                <a:highlight>
                  <a:srgbClr val="FFFF00"/>
                </a:highlight>
              </a:rPr>
              <a:t>Because</a:t>
            </a:r>
            <a:r>
              <a:rPr lang="fr-CA" dirty="0">
                <a:solidFill>
                  <a:srgbClr val="0070C0"/>
                </a:solidFill>
                <a:highlight>
                  <a:srgbClr val="FFFF00"/>
                </a:highlight>
              </a:rPr>
              <a:t> </a:t>
            </a:r>
            <a:r>
              <a:rPr lang="fr-CA" dirty="0" err="1">
                <a:solidFill>
                  <a:srgbClr val="0070C0"/>
                </a:solidFill>
                <a:highlight>
                  <a:srgbClr val="FFFF00"/>
                </a:highlight>
              </a:rPr>
              <a:t>it</a:t>
            </a:r>
            <a:r>
              <a:rPr lang="fr-CA" dirty="0">
                <a:solidFill>
                  <a:srgbClr val="0070C0"/>
                </a:solidFill>
                <a:highlight>
                  <a:srgbClr val="FFFF00"/>
                </a:highlight>
              </a:rPr>
              <a:t> </a:t>
            </a:r>
            <a:r>
              <a:rPr lang="fr-CA" dirty="0" err="1">
                <a:solidFill>
                  <a:srgbClr val="0070C0"/>
                </a:solidFill>
                <a:highlight>
                  <a:srgbClr val="FFFF00"/>
                </a:highlight>
              </a:rPr>
              <a:t>illustrates</a:t>
            </a:r>
            <a:r>
              <a:rPr lang="fr-CA" dirty="0">
                <a:solidFill>
                  <a:srgbClr val="0070C0"/>
                </a:solidFill>
                <a:highlight>
                  <a:srgbClr val="FFFF00"/>
                </a:highlight>
              </a:rPr>
              <a:t> how digital </a:t>
            </a:r>
            <a:r>
              <a:rPr lang="fr-CA" dirty="0" err="1">
                <a:solidFill>
                  <a:srgbClr val="0070C0"/>
                </a:solidFill>
                <a:highlight>
                  <a:srgbClr val="FFFF00"/>
                </a:highlight>
              </a:rPr>
              <a:t>branded</a:t>
            </a:r>
            <a:r>
              <a:rPr lang="fr-CA" dirty="0">
                <a:solidFill>
                  <a:srgbClr val="0070C0"/>
                </a:solidFill>
                <a:highlight>
                  <a:srgbClr val="FFFF00"/>
                </a:highlight>
              </a:rPr>
              <a:t> </a:t>
            </a:r>
            <a:r>
              <a:rPr lang="fr-CA" dirty="0" err="1">
                <a:solidFill>
                  <a:srgbClr val="0070C0"/>
                </a:solidFill>
                <a:highlight>
                  <a:srgbClr val="FFFF00"/>
                </a:highlight>
              </a:rPr>
              <a:t>intergration</a:t>
            </a:r>
            <a:r>
              <a:rPr lang="fr-CA" dirty="0">
                <a:solidFill>
                  <a:srgbClr val="0070C0"/>
                </a:solidFill>
                <a:highlight>
                  <a:srgbClr val="FFFF00"/>
                </a:highlight>
              </a:rPr>
              <a:t> </a:t>
            </a:r>
            <a:r>
              <a:rPr lang="fr-CA" dirty="0" err="1">
                <a:solidFill>
                  <a:srgbClr val="0070C0"/>
                </a:solidFill>
                <a:highlight>
                  <a:srgbClr val="FFFF00"/>
                </a:highlight>
              </a:rPr>
              <a:t>could</a:t>
            </a:r>
            <a:r>
              <a:rPr lang="fr-CA" dirty="0">
                <a:solidFill>
                  <a:srgbClr val="0070C0"/>
                </a:solidFill>
                <a:highlight>
                  <a:srgbClr val="FFFF00"/>
                </a:highlight>
              </a:rPr>
              <a:t> </a:t>
            </a:r>
            <a:r>
              <a:rPr lang="fr-CA" dirty="0" err="1">
                <a:solidFill>
                  <a:srgbClr val="0070C0"/>
                </a:solidFill>
                <a:highlight>
                  <a:srgbClr val="FFFF00"/>
                </a:highlight>
              </a:rPr>
              <a:t>be</a:t>
            </a:r>
            <a:r>
              <a:rPr lang="fr-CA" dirty="0">
                <a:solidFill>
                  <a:srgbClr val="0070C0"/>
                </a:solidFill>
                <a:highlight>
                  <a:srgbClr val="FFFF00"/>
                </a:highlight>
              </a:rPr>
              <a:t> one of the </a:t>
            </a:r>
            <a:r>
              <a:rPr lang="fr-CA" dirty="0" err="1">
                <a:solidFill>
                  <a:srgbClr val="0070C0"/>
                </a:solidFill>
                <a:highlight>
                  <a:srgbClr val="FFFF00"/>
                </a:highlight>
              </a:rPr>
              <a:t>factors</a:t>
            </a:r>
            <a:r>
              <a:rPr lang="fr-CA" dirty="0">
                <a:solidFill>
                  <a:srgbClr val="0070C0"/>
                </a:solidFill>
                <a:highlight>
                  <a:srgbClr val="FFFF00"/>
                </a:highlight>
              </a:rPr>
              <a:t> </a:t>
            </a:r>
            <a:r>
              <a:rPr lang="fr-CA" dirty="0" err="1">
                <a:solidFill>
                  <a:srgbClr val="0070C0"/>
                </a:solidFill>
                <a:highlight>
                  <a:srgbClr val="FFFF00"/>
                </a:highlight>
              </a:rPr>
              <a:t>that</a:t>
            </a:r>
            <a:r>
              <a:rPr lang="fr-CA" dirty="0">
                <a:solidFill>
                  <a:srgbClr val="0070C0"/>
                </a:solidFill>
                <a:highlight>
                  <a:srgbClr val="FFFF00"/>
                </a:highlight>
              </a:rPr>
              <a:t> help to </a:t>
            </a:r>
            <a:r>
              <a:rPr lang="fr-CA" dirty="0" err="1">
                <a:solidFill>
                  <a:srgbClr val="0070C0"/>
                </a:solidFill>
                <a:highlight>
                  <a:srgbClr val="FFFF00"/>
                </a:highlight>
              </a:rPr>
              <a:t>create</a:t>
            </a:r>
            <a:r>
              <a:rPr lang="fr-CA" dirty="0">
                <a:solidFill>
                  <a:srgbClr val="0070C0"/>
                </a:solidFill>
                <a:highlight>
                  <a:srgbClr val="FFFF00"/>
                </a:highlight>
              </a:rPr>
              <a:t> </a:t>
            </a:r>
            <a:r>
              <a:rPr lang="fr-CA" dirty="0" err="1">
                <a:solidFill>
                  <a:srgbClr val="0070C0"/>
                </a:solidFill>
                <a:highlight>
                  <a:srgbClr val="FFFF00"/>
                </a:highlight>
              </a:rPr>
              <a:t>that</a:t>
            </a:r>
            <a:r>
              <a:rPr lang="fr-CA" dirty="0">
                <a:solidFill>
                  <a:srgbClr val="0070C0"/>
                </a:solidFill>
                <a:highlight>
                  <a:srgbClr val="FFFF00"/>
                </a:highlight>
              </a:rPr>
              <a:t> </a:t>
            </a:r>
            <a:r>
              <a:rPr lang="fr-CA" dirty="0" err="1">
                <a:solidFill>
                  <a:srgbClr val="0070C0"/>
                </a:solidFill>
                <a:highlight>
                  <a:srgbClr val="FFFF00"/>
                </a:highlight>
              </a:rPr>
              <a:t>envrionement</a:t>
            </a:r>
            <a:endParaRPr lang="fr-CA" dirty="0">
              <a:solidFill>
                <a:srgbClr val="0070C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Watch </a:t>
            </a:r>
            <a:r>
              <a:rPr lang="fr-CA" b="1" dirty="0" err="1"/>
              <a:t>video</a:t>
            </a:r>
            <a:r>
              <a:rPr lang="fr-CA" dirty="0"/>
              <a:t>: 2:25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Will </a:t>
            </a:r>
            <a:r>
              <a:rPr lang="fr-CA" dirty="0" err="1"/>
              <a:t>watch</a:t>
            </a:r>
            <a:r>
              <a:rPr lang="fr-CA" dirty="0"/>
              <a:t> a short trailer </a:t>
            </a:r>
            <a:r>
              <a:rPr lang="fr-CA" dirty="0" err="1"/>
              <a:t>that</a:t>
            </a:r>
            <a:r>
              <a:rPr lang="fr-CA" dirty="0"/>
              <a:t> </a:t>
            </a:r>
            <a:r>
              <a:rPr lang="fr-CA" dirty="0" err="1"/>
              <a:t>was</a:t>
            </a:r>
            <a:r>
              <a:rPr lang="fr-CA" dirty="0"/>
              <a:t> </a:t>
            </a:r>
            <a:r>
              <a:rPr lang="fr-CA" dirty="0" err="1"/>
              <a:t>used</a:t>
            </a:r>
            <a:r>
              <a:rPr lang="fr-CA" dirty="0"/>
              <a:t> to </a:t>
            </a:r>
            <a:r>
              <a:rPr lang="fr-CA" dirty="0" err="1"/>
              <a:t>promote</a:t>
            </a:r>
            <a:r>
              <a:rPr lang="fr-CA" dirty="0"/>
              <a:t> NBA 2K18 </a:t>
            </a:r>
            <a:r>
              <a:rPr lang="fr-CA" dirty="0" err="1"/>
              <a:t>that</a:t>
            </a:r>
            <a:r>
              <a:rPr lang="fr-CA" dirty="0"/>
              <a:t> </a:t>
            </a:r>
            <a:r>
              <a:rPr lang="fr-CA" dirty="0" err="1"/>
              <a:t>was</a:t>
            </a:r>
            <a:r>
              <a:rPr lang="fr-CA" dirty="0"/>
              <a:t> release a </a:t>
            </a:r>
            <a:r>
              <a:rPr lang="fr-CA" dirty="0" err="1"/>
              <a:t>month</a:t>
            </a:r>
            <a:r>
              <a:rPr lang="fr-CA" dirty="0"/>
              <a:t> </a:t>
            </a:r>
            <a:r>
              <a:rPr lang="fr-CA" dirty="0" err="1"/>
              <a:t>ago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MINA: Question/Discussion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We</a:t>
            </a:r>
            <a:r>
              <a:rPr lang="fr-CA" dirty="0"/>
              <a:t> have been </a:t>
            </a:r>
            <a:r>
              <a:rPr lang="fr-CA" dirty="0" err="1"/>
              <a:t>targetted</a:t>
            </a:r>
            <a:r>
              <a:rPr lang="fr-CA" dirty="0"/>
              <a:t> by TM =&gt; </a:t>
            </a:r>
            <a:r>
              <a:rPr lang="fr-CA" dirty="0" err="1"/>
              <a:t>we</a:t>
            </a:r>
            <a:r>
              <a:rPr lang="fr-CA" dirty="0"/>
              <a:t> </a:t>
            </a:r>
            <a:r>
              <a:rPr lang="fr-CA" dirty="0" err="1"/>
              <a:t>see</a:t>
            </a:r>
            <a:r>
              <a:rPr lang="fr-CA" dirty="0"/>
              <a:t>: NBA / Nike / Nike </a:t>
            </a:r>
            <a:r>
              <a:rPr lang="fr-CA" dirty="0" err="1"/>
              <a:t>tagline</a:t>
            </a:r>
            <a:r>
              <a:rPr lang="fr-CA" dirty="0"/>
              <a:t> « </a:t>
            </a:r>
            <a:r>
              <a:rPr lang="fr-CA" dirty="0" err="1"/>
              <a:t>just</a:t>
            </a:r>
            <a:r>
              <a:rPr lang="fr-CA" dirty="0"/>
              <a:t> do </a:t>
            </a:r>
            <a:r>
              <a:rPr lang="fr-CA" dirty="0" err="1"/>
              <a:t>it</a:t>
            </a:r>
            <a:r>
              <a:rPr lang="fr-CA" dirty="0"/>
              <a:t> » / Jordan (</a:t>
            </a:r>
            <a:r>
              <a:rPr lang="fr-CA" dirty="0" err="1"/>
              <a:t>nike</a:t>
            </a:r>
            <a:r>
              <a:rPr lang="fr-CA" dirty="0"/>
              <a:t>) / Foot </a:t>
            </a:r>
            <a:r>
              <a:rPr lang="fr-CA" dirty="0" err="1"/>
              <a:t>Locker</a:t>
            </a:r>
            <a:r>
              <a:rPr lang="fr-CA" dirty="0"/>
              <a:t> / </a:t>
            </a:r>
            <a:r>
              <a:rPr lang="fr-CA" dirty="0" err="1"/>
              <a:t>Gatorade</a:t>
            </a:r>
            <a:r>
              <a:rPr lang="fr-CA" dirty="0"/>
              <a:t> / </a:t>
            </a:r>
            <a:r>
              <a:rPr lang="fr-CA" dirty="0" err="1"/>
              <a:t>Mountain</a:t>
            </a:r>
            <a:r>
              <a:rPr lang="fr-CA" dirty="0"/>
              <a:t> </a:t>
            </a:r>
            <a:r>
              <a:rPr lang="fr-CA" dirty="0" err="1"/>
              <a:t>Dew</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effectLst/>
              </a:rPr>
              <a:t>Those are all trade mark that we already associate with sport.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effectLst/>
              </a:rPr>
              <a:t> </a:t>
            </a: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*stop </a:t>
            </a:r>
            <a:r>
              <a:rPr lang="fr-CA" dirty="0" err="1"/>
              <a:t>there</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i="1" kern="1200" dirty="0">
                <a:solidFill>
                  <a:schemeClr val="tx1"/>
                </a:solidFill>
                <a:effectLst/>
                <a:latin typeface="+mn-lt"/>
                <a:ea typeface="+mn-ea"/>
                <a:cs typeface="+mn-cs"/>
              </a:rPr>
              <a:t>NBA 2K18 </a:t>
            </a:r>
            <a:r>
              <a:rPr lang="fr-CA" sz="1200" i="1" kern="1200" dirty="0" err="1">
                <a:solidFill>
                  <a:schemeClr val="tx1"/>
                </a:solidFill>
                <a:effectLst/>
                <a:latin typeface="+mn-lt"/>
                <a:ea typeface="+mn-ea"/>
                <a:cs typeface="+mn-cs"/>
              </a:rPr>
              <a:t>is</a:t>
            </a:r>
            <a:r>
              <a:rPr lang="fr-CA" sz="1200" i="1" kern="1200" dirty="0">
                <a:solidFill>
                  <a:schemeClr val="tx1"/>
                </a:solidFill>
                <a:effectLst/>
                <a:latin typeface="+mn-lt"/>
                <a:ea typeface="+mn-ea"/>
                <a:cs typeface="+mn-cs"/>
              </a:rPr>
              <a:t> an </a:t>
            </a:r>
            <a:r>
              <a:rPr lang="fr-CA" sz="1200" i="1" kern="1200" dirty="0" err="1">
                <a:solidFill>
                  <a:schemeClr val="tx1"/>
                </a:solidFill>
                <a:effectLst/>
                <a:latin typeface="+mn-lt"/>
                <a:ea typeface="+mn-ea"/>
                <a:cs typeface="+mn-cs"/>
              </a:rPr>
              <a:t>example</a:t>
            </a:r>
            <a:r>
              <a:rPr lang="fr-CA" sz="1200" i="1" kern="1200" dirty="0">
                <a:solidFill>
                  <a:schemeClr val="tx1"/>
                </a:solidFill>
                <a:effectLst/>
                <a:latin typeface="+mn-lt"/>
                <a:ea typeface="+mn-ea"/>
                <a:cs typeface="+mn-cs"/>
              </a:rPr>
              <a:t> of </a:t>
            </a:r>
            <a:r>
              <a:rPr lang="fr-CA" sz="1200" i="1" kern="1200" dirty="0" err="1">
                <a:solidFill>
                  <a:schemeClr val="tx1"/>
                </a:solidFill>
                <a:effectLst/>
                <a:latin typeface="+mn-lt"/>
                <a:ea typeface="+mn-ea"/>
                <a:cs typeface="+mn-cs"/>
              </a:rPr>
              <a:t>Static</a:t>
            </a:r>
            <a:r>
              <a:rPr lang="fr-CA" sz="1200" i="1"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“In-game advertising”.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i="1" kern="1200" dirty="0">
                <a:solidFill>
                  <a:schemeClr val="tx1"/>
                </a:solidFill>
                <a:effectLst/>
                <a:latin typeface="+mn-lt"/>
                <a:ea typeface="+mn-ea"/>
                <a:cs typeface="+mn-cs"/>
              </a:rPr>
              <a:t>NBA 2K18 est un jeu vidéo de simulation de basket-ball développé par Visual Concepts et édité par 2K Sports. C'est le 19ᵉ opus de la franchise NBA 2K et la suite de NBA 2K17. Il est sorti le 19 septembre 2017 sur Microsoft Windows, Nintendo Switch, PlayStation 4, PlayStation 3, Xbox One et Xbox 360. Kyrie Irving des </a:t>
            </a:r>
            <a:r>
              <a:rPr lang="fr-CA" sz="1200" i="1" kern="1200" dirty="0" err="1">
                <a:solidFill>
                  <a:schemeClr val="tx1"/>
                </a:solidFill>
                <a:effectLst/>
                <a:latin typeface="+mn-lt"/>
                <a:ea typeface="+mn-ea"/>
                <a:cs typeface="+mn-cs"/>
              </a:rPr>
              <a:t>Celtics</a:t>
            </a:r>
            <a:r>
              <a:rPr lang="fr-CA" sz="1200" i="1" kern="1200" dirty="0">
                <a:solidFill>
                  <a:schemeClr val="tx1"/>
                </a:solidFill>
                <a:effectLst/>
                <a:latin typeface="+mn-lt"/>
                <a:ea typeface="+mn-ea"/>
                <a:cs typeface="+mn-cs"/>
              </a:rPr>
              <a:t> de Boston apparaît sur la couverture de l'édition basique du jeu, tandis que </a:t>
            </a:r>
            <a:r>
              <a:rPr lang="fr-CA" sz="1200" i="1" kern="1200" dirty="0" err="1">
                <a:solidFill>
                  <a:schemeClr val="tx1"/>
                </a:solidFill>
                <a:effectLst/>
                <a:latin typeface="+mn-lt"/>
                <a:ea typeface="+mn-ea"/>
                <a:cs typeface="+mn-cs"/>
              </a:rPr>
              <a:t>Shaquille</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O'Neal</a:t>
            </a:r>
            <a:r>
              <a:rPr lang="fr-CA" sz="1200" i="1" kern="1200" dirty="0">
                <a:solidFill>
                  <a:schemeClr val="tx1"/>
                </a:solidFill>
                <a:effectLst/>
                <a:latin typeface="+mn-lt"/>
                <a:ea typeface="+mn-ea"/>
                <a:cs typeface="+mn-cs"/>
              </a:rPr>
              <a:t> apparaît sur la jaquette de l'édition spéciale.</a:t>
            </a:r>
            <a:endParaRPr lang="fr-CA"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when</a:t>
            </a:r>
            <a:r>
              <a:rPr lang="fr-CA" dirty="0"/>
              <a:t> </a:t>
            </a:r>
            <a:r>
              <a:rPr lang="fr-CA" dirty="0" err="1"/>
              <a:t>you</a:t>
            </a:r>
            <a:r>
              <a:rPr lang="fr-CA" dirty="0"/>
              <a:t> go to a sport </a:t>
            </a:r>
            <a:r>
              <a:rPr lang="fr-CA" dirty="0" err="1"/>
              <a:t>event</a:t>
            </a:r>
            <a:r>
              <a:rPr lang="fr-CA" dirty="0"/>
              <a:t> or </a:t>
            </a:r>
            <a:r>
              <a:rPr lang="fr-CA" dirty="0" err="1"/>
              <a:t>watch</a:t>
            </a:r>
            <a:r>
              <a:rPr lang="fr-CA" dirty="0"/>
              <a:t> </a:t>
            </a:r>
            <a:r>
              <a:rPr lang="fr-CA" dirty="0" err="1"/>
              <a:t>it</a:t>
            </a:r>
            <a:r>
              <a:rPr lang="fr-CA" dirty="0"/>
              <a:t> on TV (</a:t>
            </a:r>
            <a:r>
              <a:rPr lang="fr-CA" dirty="0" err="1"/>
              <a:t>superbowl</a:t>
            </a:r>
            <a:r>
              <a:rPr lang="fr-CA" dirty="0"/>
              <a:t>, Stanley Cup Playoff) </a:t>
            </a:r>
            <a:r>
              <a:rPr lang="fr-CA" dirty="0" err="1"/>
              <a:t>we</a:t>
            </a:r>
            <a:r>
              <a:rPr lang="fr-CA" dirty="0"/>
              <a:t> </a:t>
            </a:r>
            <a:r>
              <a:rPr lang="fr-CA" dirty="0" err="1"/>
              <a:t>used</a:t>
            </a:r>
            <a:r>
              <a:rPr lang="fr-CA" dirty="0"/>
              <a:t> to </a:t>
            </a:r>
            <a:r>
              <a:rPr lang="fr-CA" dirty="0" err="1"/>
              <a:t>see</a:t>
            </a:r>
            <a:r>
              <a:rPr lang="fr-CA" dirty="0"/>
              <a:t> a lot of </a:t>
            </a:r>
            <a:r>
              <a:rPr lang="fr-CA" dirty="0" err="1"/>
              <a:t>advertising</a:t>
            </a:r>
            <a:r>
              <a:rPr lang="fr-CA" dirty="0"/>
              <a:t> and sponsor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We</a:t>
            </a:r>
            <a:r>
              <a:rPr lang="fr-CA" dirty="0"/>
              <a:t> </a:t>
            </a:r>
            <a:r>
              <a:rPr lang="fr-CA" dirty="0" err="1"/>
              <a:t>associated</a:t>
            </a:r>
            <a:r>
              <a:rPr lang="fr-CA" dirty="0"/>
              <a:t> sport </a:t>
            </a:r>
            <a:r>
              <a:rPr lang="fr-CA" dirty="0" err="1"/>
              <a:t>events</a:t>
            </a:r>
            <a:r>
              <a:rPr lang="fr-CA" dirty="0"/>
              <a:t> and </a:t>
            </a:r>
            <a:r>
              <a:rPr lang="fr-CA" dirty="0" err="1"/>
              <a:t>athletes</a:t>
            </a:r>
            <a:r>
              <a:rPr lang="fr-CA" dirty="0"/>
              <a:t> to </a:t>
            </a:r>
            <a:r>
              <a:rPr lang="fr-CA" dirty="0" err="1"/>
              <a:t>strong</a:t>
            </a:r>
            <a:r>
              <a:rPr lang="fr-CA" dirty="0"/>
              <a:t> brands, </a:t>
            </a:r>
            <a:r>
              <a:rPr lang="fr-CA" dirty="0" err="1"/>
              <a:t>sponsorship</a:t>
            </a:r>
            <a:r>
              <a:rPr lang="fr-CA" dirty="0"/>
              <a:t> and </a:t>
            </a:r>
            <a:r>
              <a:rPr lang="fr-CA" dirty="0" err="1"/>
              <a:t>advertising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7</a:t>
            </a:fld>
            <a:endParaRPr lang="fr-CA"/>
          </a:p>
        </p:txBody>
      </p:sp>
    </p:spTree>
    <p:extLst>
      <p:ext uri="{BB962C8B-B14F-4D97-AF65-F5344CB8AC3E}">
        <p14:creationId xmlns:p14="http://schemas.microsoft.com/office/powerpoint/2010/main" val="114831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b="1" dirty="0"/>
              <a:t>LAURA  </a:t>
            </a:r>
            <a:r>
              <a:rPr lang="en-CA" b="1" dirty="0">
                <a:sym typeface="Wingdings" panose="05000000000000000000" pitchFamily="2" charset="2"/>
              </a:rPr>
              <a:t> </a:t>
            </a:r>
            <a:r>
              <a:rPr lang="en-CA" b="1" dirty="0"/>
              <a:t>History</a:t>
            </a:r>
          </a:p>
          <a:p>
            <a:pPr marL="171450" lvl="0" indent="-171450">
              <a:buFont typeface="Arial" panose="020B0604020202020204" pitchFamily="34" charset="0"/>
              <a:buChar char="•"/>
            </a:pPr>
            <a:r>
              <a:rPr lang="en-CA" dirty="0"/>
              <a:t>To give you a background about DBI</a:t>
            </a:r>
          </a:p>
          <a:p>
            <a:pPr marL="171450" lvl="0" indent="-171450">
              <a:buFont typeface="Arial" panose="020B0604020202020204" pitchFamily="34" charset="0"/>
              <a:buChar char="•"/>
            </a:pPr>
            <a:r>
              <a:rPr lang="en-CA" dirty="0"/>
              <a:t>It is a practice that we has seen a lot on television... </a:t>
            </a:r>
          </a:p>
          <a:p>
            <a:pPr marL="171450" lvl="0" indent="-171450">
              <a:buFont typeface="Arial" panose="020B0604020202020204" pitchFamily="34" charset="0"/>
              <a:buChar char="•"/>
            </a:pPr>
            <a:r>
              <a:rPr lang="en-CA" dirty="0"/>
              <a:t>Traditionally, brand companies did not pay for product placements in video games</a:t>
            </a:r>
          </a:p>
          <a:p>
            <a:pPr marL="171450" lvl="0" indent="-171450">
              <a:buFont typeface="Arial" panose="020B0604020202020204" pitchFamily="34" charset="0"/>
              <a:buChar char="•"/>
            </a:pPr>
            <a:r>
              <a:rPr lang="en-CA" dirty="0"/>
              <a:t>Any placements were either a result of </a:t>
            </a:r>
          </a:p>
          <a:p>
            <a:pPr marL="628650" lvl="1" indent="-171450">
              <a:buFont typeface="Arial" panose="020B0604020202020204" pitchFamily="34" charset="0"/>
              <a:buChar char="•"/>
            </a:pPr>
            <a:r>
              <a:rPr lang="en-CA" dirty="0"/>
              <a:t>a cross-promotional agreement or, </a:t>
            </a:r>
          </a:p>
          <a:p>
            <a:pPr marL="628650" lvl="1" indent="-171450">
              <a:buFont typeface="Arial" panose="020B0604020202020204" pitchFamily="34" charset="0"/>
              <a:buChar char="•"/>
            </a:pPr>
            <a:r>
              <a:rPr lang="en-CA" dirty="0"/>
              <a:t>license  under which the video game creators would have paid fees </a:t>
            </a:r>
            <a:r>
              <a:rPr lang="en-CA" dirty="0">
                <a:sym typeface="Wingdings" panose="05000000000000000000" pitchFamily="2" charset="2"/>
              </a:rPr>
              <a:t> idea was </a:t>
            </a:r>
            <a:r>
              <a:rPr lang="en-CA" dirty="0"/>
              <a:t>to use likenesses of existing branded products in the game to make it more realistic.  </a:t>
            </a:r>
          </a:p>
          <a:p>
            <a:pPr marL="171450" lvl="0" indent="-171450">
              <a:buFont typeface="Arial" panose="020B0604020202020204" pitchFamily="34" charset="0"/>
              <a:buChar char="•"/>
            </a:pPr>
            <a:r>
              <a:rPr lang="en-CA" dirty="0"/>
              <a:t>At one point, the brand companies realized potential of doing advertising and product placement in video game. </a:t>
            </a:r>
          </a:p>
          <a:p>
            <a:pPr marL="171450" lvl="0" indent="-171450">
              <a:buFont typeface="Arial" panose="020B0604020202020204" pitchFamily="34" charset="0"/>
              <a:buChar char="•"/>
            </a:pPr>
            <a:r>
              <a:rPr lang="en-CA" dirty="0"/>
              <a:t>1</a:t>
            </a:r>
            <a:r>
              <a:rPr lang="en-CA" baseline="30000" dirty="0"/>
              <a:t>st</a:t>
            </a:r>
            <a:r>
              <a:rPr lang="en-CA" dirty="0"/>
              <a:t> wanted to target Male customer 16-25. (now is least true – but it s a large audience end the technology </a:t>
            </a:r>
            <a:r>
              <a:rPr lang="en-CA" dirty="0" err="1"/>
              <a:t>alow</a:t>
            </a:r>
            <a:r>
              <a:rPr lang="en-CA" dirty="0"/>
              <a:t> )</a:t>
            </a:r>
          </a:p>
          <a:p>
            <a:pPr marL="171450" lvl="0" indent="-171450">
              <a:buFont typeface="Arial" panose="020B0604020202020204" pitchFamily="34" charset="0"/>
              <a:buChar char="•"/>
            </a:pPr>
            <a:r>
              <a:rPr lang="en-CA" dirty="0"/>
              <a:t>There has been a turnaround where now brand owners pay for advertising and product placement in to video games.</a:t>
            </a:r>
          </a:p>
          <a:p>
            <a:pPr marL="171450" lvl="0" indent="-171450">
              <a:buFont typeface="Arial" panose="020B0604020202020204" pitchFamily="34" charset="0"/>
              <a:buChar char="•"/>
            </a:pPr>
            <a:r>
              <a:rPr lang="en-CA" dirty="0"/>
              <a:t>There has been a significant rise in the spending on in-game product placement from 2004 and now. For what we have seen now it is around 7B$ </a:t>
            </a:r>
            <a:r>
              <a:rPr lang="en-CA" sz="1200" kern="1200" dirty="0">
                <a:solidFill>
                  <a:schemeClr val="tx1"/>
                </a:solidFill>
                <a:effectLst/>
                <a:latin typeface="+mn-lt"/>
                <a:ea typeface="+mn-ea"/>
                <a:cs typeface="+mn-cs"/>
              </a:rPr>
              <a:t>for in-game ad spending.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There are different kind of advertising.</a:t>
            </a:r>
          </a:p>
          <a:p>
            <a:pPr marL="171450" lvl="0" indent="-171450">
              <a:buFont typeface="Arial" panose="020B0604020202020204" pitchFamily="34" charset="0"/>
              <a:buChar char="•"/>
            </a:pPr>
            <a:endParaRPr lang="en-CA" dirty="0"/>
          </a:p>
          <a:p>
            <a:pPr marL="0" lvl="0" indent="0">
              <a:buFont typeface="Arial" panose="020B0604020202020204" pitchFamily="34" charset="0"/>
              <a:buNone/>
            </a:pPr>
            <a:r>
              <a:rPr lang="en-CA" b="1" dirty="0"/>
              <a:t>MINA </a:t>
            </a:r>
            <a:r>
              <a:rPr lang="en-CA" b="1" dirty="0">
                <a:sym typeface="Wingdings" panose="05000000000000000000" pitchFamily="2" charset="2"/>
              </a:rPr>
              <a:t> GIVE THE DEFINITION OF TYPE OF ADVERTISING </a:t>
            </a:r>
          </a:p>
          <a:p>
            <a:pPr marL="0" lvl="0" indent="0">
              <a:buFont typeface="Arial" panose="020B0604020202020204" pitchFamily="34" charset="0"/>
              <a:buNone/>
            </a:pPr>
            <a:r>
              <a:rPr lang="en-CA" b="1" dirty="0">
                <a:sym typeface="Wingdings" panose="05000000000000000000" pitchFamily="2" charset="2"/>
              </a:rPr>
              <a:t>LAURA  GIVE SOME EXAMPLES + DISCUSS INFLUENCE OF NEW TECHOLOGIES</a:t>
            </a:r>
            <a:endParaRPr lang="en-CA" b="1" dirty="0"/>
          </a:p>
          <a:p>
            <a:pPr marL="171450" lvl="0" indent="-171450">
              <a:buFont typeface="Arial" panose="020B0604020202020204" pitchFamily="34" charset="0"/>
              <a:buChar char="•"/>
            </a:pPr>
            <a:r>
              <a:rPr lang="fr-CA" dirty="0"/>
              <a:t>One </a:t>
            </a:r>
            <a:r>
              <a:rPr lang="fr-CA" dirty="0" err="1"/>
              <a:t>form</a:t>
            </a:r>
            <a:r>
              <a:rPr lang="fr-CA" dirty="0"/>
              <a:t> of digital brand </a:t>
            </a:r>
            <a:r>
              <a:rPr lang="fr-CA" dirty="0" err="1"/>
              <a:t>interation</a:t>
            </a:r>
            <a:r>
              <a:rPr lang="fr-CA" dirty="0"/>
              <a:t> </a:t>
            </a:r>
            <a:r>
              <a:rPr lang="fr-CA" dirty="0" err="1"/>
              <a:t>is</a:t>
            </a:r>
            <a:r>
              <a:rPr lang="fr-CA" dirty="0"/>
              <a:t> </a:t>
            </a:r>
            <a:r>
              <a:rPr lang="fr-CA" dirty="0" err="1"/>
              <a:t>advergaming</a:t>
            </a:r>
            <a:r>
              <a:rPr lang="fr-CA" dirty="0"/>
              <a:t> w</a:t>
            </a:r>
            <a:r>
              <a:rPr lang="en-CA" sz="1200" kern="1200" dirty="0" err="1">
                <a:solidFill>
                  <a:schemeClr val="tx1"/>
                </a:solidFill>
                <a:effectLst/>
                <a:latin typeface="+mn-lt"/>
                <a:ea typeface="+mn-ea"/>
                <a:cs typeface="+mn-cs"/>
              </a:rPr>
              <a:t>hich</a:t>
            </a:r>
            <a:r>
              <a:rPr lang="en-CA" sz="1200" kern="1200" dirty="0">
                <a:solidFill>
                  <a:schemeClr val="tx1"/>
                </a:solidFill>
                <a:effectLst/>
                <a:latin typeface="+mn-lt"/>
                <a:ea typeface="+mn-ea"/>
                <a:cs typeface="+mn-cs"/>
              </a:rPr>
              <a:t> refers to a game where its aim is to clearly advertise a specific product: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kern="1200" dirty="0">
                <a:solidFill>
                  <a:schemeClr val="tx1"/>
                </a:solidFill>
                <a:effectLst/>
                <a:latin typeface="+mn-lt"/>
                <a:ea typeface="+mn-ea"/>
                <a:cs typeface="+mn-cs"/>
              </a:rPr>
              <a:t>LAURA</a:t>
            </a:r>
            <a:r>
              <a:rPr lang="en-CA" sz="1200" kern="1200" dirty="0">
                <a:solidFill>
                  <a:schemeClr val="tx1"/>
                </a:solidFill>
                <a:effectLst/>
                <a:latin typeface="+mn-lt"/>
                <a:ea typeface="+mn-ea"/>
                <a:cs typeface="+mn-cs"/>
              </a:rPr>
              <a:t>: Coke, Pepsi, Pizza hut, MacDonald &amp; others; </a:t>
            </a:r>
            <a:r>
              <a:rPr lang="en-CA" b="1" dirty="0"/>
              <a:t>Chex Quest series </a:t>
            </a:r>
            <a:r>
              <a:rPr lang="en-CA" dirty="0"/>
              <a:t>(1996-2008) was designed to promote Chex cereal aimed at children 6 to 9 and up years old. The volume of their sales increased by almost 300%. </a:t>
            </a:r>
          </a:p>
          <a:p>
            <a:pPr marL="628650" lvl="1" indent="-171450">
              <a:buFont typeface="Arial" panose="020B0604020202020204" pitchFamily="34" charset="0"/>
              <a:buChar char="•"/>
            </a:pPr>
            <a:endParaRPr lang="en-CA"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CA" b="1" dirty="0"/>
              <a:t>MINA:</a:t>
            </a:r>
            <a:r>
              <a:rPr lang="en-CA" dirty="0"/>
              <a:t> Static In-game advertising”: integrated advertising into the game, the advertising is programmed directly into the game and it cannot be change. Like in the film industry… the product is just there or mention because is logical</a:t>
            </a:r>
          </a:p>
          <a:p>
            <a:pPr marL="628650" lvl="1" indent="-171450">
              <a:buFont typeface="Arial" panose="020B0604020202020204" pitchFamily="34" charset="0"/>
              <a:buChar char="•"/>
            </a:pPr>
            <a:r>
              <a:rPr lang="en-CA" sz="1200" b="1" i="0" kern="1200" dirty="0">
                <a:solidFill>
                  <a:schemeClr val="tx1"/>
                </a:solidFill>
                <a:effectLst/>
                <a:latin typeface="+mn-lt"/>
                <a:ea typeface="+mn-ea"/>
                <a:cs typeface="+mn-cs"/>
              </a:rPr>
              <a:t>LAURA: </a:t>
            </a:r>
            <a:r>
              <a:rPr lang="en-CA" sz="1200" i="1" kern="1200" dirty="0">
                <a:solidFill>
                  <a:schemeClr val="tx1"/>
                </a:solidFill>
                <a:effectLst/>
                <a:latin typeface="+mn-lt"/>
                <a:ea typeface="+mn-ea"/>
                <a:cs typeface="+mn-cs"/>
              </a:rPr>
              <a:t>In </a:t>
            </a:r>
            <a:r>
              <a:rPr lang="en-CA" sz="1200" kern="1200" dirty="0">
                <a:solidFill>
                  <a:schemeClr val="tx1"/>
                </a:solidFill>
                <a:effectLst/>
                <a:latin typeface="+mn-lt"/>
                <a:ea typeface="+mn-ea"/>
                <a:cs typeface="+mn-cs"/>
              </a:rPr>
              <a:t>NBA2K18 (2017) : Nike, Foot Locker, Gatorade</a:t>
            </a:r>
          </a:p>
          <a:p>
            <a:pPr marL="628650" lvl="1" indent="-171450">
              <a:buFont typeface="Arial" panose="020B0604020202020204" pitchFamily="34" charset="0"/>
              <a:buChar char="•"/>
            </a:pPr>
            <a:endParaRPr lang="en-CA" dirty="0"/>
          </a:p>
          <a:p>
            <a:pPr marL="0" lvl="0" indent="0">
              <a:buFont typeface="Arial" panose="020B0604020202020204" pitchFamily="34" charset="0"/>
              <a:buNone/>
            </a:pPr>
            <a:r>
              <a:rPr lang="fr-CA" b="1" dirty="0"/>
              <a:t>MINA: New </a:t>
            </a:r>
            <a:r>
              <a:rPr lang="fr-CA" b="1" dirty="0" err="1"/>
              <a:t>technology</a:t>
            </a:r>
            <a:endParaRPr lang="fr-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  Internet connectivity: </a:t>
            </a:r>
          </a:p>
          <a:p>
            <a:pPr marL="628650" lvl="1" indent="-171450">
              <a:buFont typeface="Arial" panose="020B0604020202020204" pitchFamily="34" charset="0"/>
              <a:buChar char="•"/>
            </a:pPr>
            <a:r>
              <a:rPr lang="en-CA" b="0" dirty="0"/>
              <a:t>This ability has created the Dynamic in game advertising:  </a:t>
            </a:r>
          </a:p>
          <a:p>
            <a:pPr marL="1085850" lvl="2" indent="-171450">
              <a:buFont typeface="Arial" panose="020B0604020202020204" pitchFamily="34" charset="0"/>
              <a:buChar char="•"/>
            </a:pPr>
            <a:r>
              <a:rPr lang="en-CA" dirty="0"/>
              <a:t>also inside the video game, is implemented in real-time, like billboard, in the game showing advertisement.</a:t>
            </a:r>
          </a:p>
          <a:p>
            <a:pPr marL="1085850" lvl="2" indent="-171450">
              <a:buFont typeface="Arial" panose="020B0604020202020204" pitchFamily="34" charset="0"/>
              <a:buChar char="•"/>
            </a:pPr>
            <a:r>
              <a:rPr lang="en-CA" sz="1200" b="1" kern="1200" dirty="0">
                <a:solidFill>
                  <a:schemeClr val="tx1"/>
                </a:solidFill>
                <a:effectLst/>
                <a:latin typeface="+mn-lt"/>
                <a:ea typeface="+mn-ea"/>
                <a:cs typeface="+mn-cs"/>
              </a:rPr>
              <a:t>LAURA:</a:t>
            </a:r>
            <a:r>
              <a:rPr lang="en-CA" sz="1200" kern="1200" dirty="0">
                <a:solidFill>
                  <a:schemeClr val="tx1"/>
                </a:solidFill>
                <a:effectLst/>
                <a:latin typeface="+mn-lt"/>
                <a:ea typeface="+mn-ea"/>
                <a:cs typeface="+mn-cs"/>
              </a:rPr>
              <a:t> Time-sensitive advertisement as movie release (Disney used it to promote the 2016 fil “Pete’s Dragon” or politic campaign. </a:t>
            </a:r>
            <a:r>
              <a:rPr lang="en-CA" b="0" dirty="0"/>
              <a:t>grant more flexibility then television… change of location within the game or  advertise during a specific period of time or even choose to which audience type the ad is targeted. </a:t>
            </a:r>
            <a:r>
              <a:rPr lang="en-CA" sz="1200" kern="1200" dirty="0">
                <a:solidFill>
                  <a:schemeClr val="tx1"/>
                </a:solidFill>
                <a:effectLst/>
                <a:latin typeface="+mn-lt"/>
                <a:ea typeface="+mn-ea"/>
                <a:cs typeface="+mn-cs"/>
              </a:rPr>
              <a:t> </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LAURA: </a:t>
            </a:r>
            <a:r>
              <a:rPr lang="en-CA" dirty="0" err="1"/>
              <a:t>GPSbased</a:t>
            </a:r>
            <a:r>
              <a:rPr lang="en-CA" dirty="0"/>
              <a:t> technology. </a:t>
            </a:r>
            <a:r>
              <a:rPr lang="en-CA" dirty="0" err="1"/>
              <a:t>Eg</a:t>
            </a:r>
            <a:r>
              <a:rPr lang="en-CA" dirty="0"/>
              <a:t>: </a:t>
            </a:r>
            <a:r>
              <a:rPr lang="fr-CA" dirty="0"/>
              <a:t>M</a:t>
            </a:r>
            <a:r>
              <a:rPr lang="en-CA" dirty="0" err="1"/>
              <a:t>obile</a:t>
            </a:r>
            <a:r>
              <a:rPr lang="en-CA" dirty="0"/>
              <a:t> games: location-based mobile app example </a:t>
            </a:r>
            <a:r>
              <a:rPr lang="en-CA" dirty="0" err="1"/>
              <a:t>Pokemon</a:t>
            </a:r>
            <a:r>
              <a:rPr lang="en-CA" dirty="0"/>
              <a:t> Go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Booyah's</a:t>
            </a:r>
            <a:r>
              <a:rPr lang="en-CA" dirty="0"/>
              <a:t> </a:t>
            </a:r>
            <a:r>
              <a:rPr lang="en-CA" dirty="0" err="1"/>
              <a:t>MyTown</a:t>
            </a:r>
            <a:r>
              <a:rPr lang="en-CA" dirty="0"/>
              <a:t> (When players "check in" to a real-life location, such as a store or a restaurant, that place is recorded in their Town and they unlock rewards to buy or upgrade their shops and, eventually, to "own" the real-life place (within the context of the game)</a:t>
            </a:r>
            <a:endParaRPr lang="fr-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FOR THE BENEFIT OF BRAND OWNERS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0" dirty="0"/>
          </a:p>
          <a:p>
            <a:pPr marL="171450" indent="-171450">
              <a:buFont typeface="Arial" panose="020B0604020202020204" pitchFamily="34" charset="0"/>
              <a:buChar char="•"/>
            </a:pPr>
            <a:r>
              <a:rPr lang="en-CA" b="1" dirty="0"/>
              <a:t>LAURA: Video game market </a:t>
            </a:r>
            <a:r>
              <a:rPr lang="fr-CA" b="1" dirty="0"/>
              <a:t> </a:t>
            </a:r>
          </a:p>
          <a:p>
            <a:pPr marL="628650" lvl="1" indent="-171450">
              <a:buFont typeface="Arial" panose="020B0604020202020204" pitchFamily="34" charset="0"/>
              <a:buChar char="•"/>
            </a:pPr>
            <a:r>
              <a:rPr lang="fr-CA" b="1" dirty="0"/>
              <a:t>Rising of </a:t>
            </a:r>
            <a:r>
              <a:rPr lang="fr-CA" b="1" dirty="0" err="1"/>
              <a:t>popularity</a:t>
            </a:r>
            <a:r>
              <a:rPr lang="fr-CA" b="1" dirty="0"/>
              <a:t> of </a:t>
            </a:r>
            <a:r>
              <a:rPr lang="fr-CA" b="1" dirty="0" err="1"/>
              <a:t>video</a:t>
            </a:r>
            <a:r>
              <a:rPr lang="fr-CA" b="1" dirty="0"/>
              <a:t> </a:t>
            </a:r>
            <a:r>
              <a:rPr lang="fr-CA" b="1" dirty="0" err="1"/>
              <a:t>games</a:t>
            </a:r>
            <a:r>
              <a:rPr lang="fr-CA" b="1" dirty="0"/>
              <a:t> </a:t>
            </a:r>
            <a:r>
              <a:rPr lang="en-CA" b="0" dirty="0"/>
              <a:t>compare to a d</a:t>
            </a:r>
            <a:r>
              <a:rPr lang="en-CA" dirty="0"/>
              <a:t>ecline in television viewing </a:t>
            </a:r>
          </a:p>
          <a:p>
            <a:pPr marL="628650" lvl="1" indent="-171450">
              <a:buFont typeface="Arial" panose="020B0604020202020204" pitchFamily="34" charset="0"/>
              <a:buChar char="•"/>
            </a:pPr>
            <a:r>
              <a:rPr lang="fr-CA" b="1" dirty="0" err="1"/>
              <a:t>Demographic</a:t>
            </a:r>
            <a:r>
              <a:rPr lang="fr-CA" b="1" dirty="0"/>
              <a:t> </a:t>
            </a:r>
            <a:r>
              <a:rPr lang="fr-CA" b="1" dirty="0" err="1"/>
              <a:t>sector</a:t>
            </a:r>
            <a:r>
              <a:rPr lang="fr-CA" b="1" dirty="0"/>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15 years a go it was mostly a male demographic sectors, </a:t>
            </a:r>
            <a:endParaRPr lang="en-CA" strike="sngStrike" dirty="0">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age and gender distinction between the gamers tend to reduce; </a:t>
            </a:r>
            <a:r>
              <a:rPr lang="en-CA" dirty="0">
                <a:sym typeface="Wingdings" panose="05000000000000000000" pitchFamily="2" charset="2"/>
              </a:rPr>
              <a:t>female represents a large part of mobile games; </a:t>
            </a:r>
            <a:endParaRPr lang="en-CA" strike="sngStrike" dirty="0">
              <a:sym typeface="Wingdings" panose="05000000000000000000" pitchFamily="2" charset="2"/>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sym typeface="Wingdings" panose="05000000000000000000" pitchFamily="2" charset="2"/>
              </a:rPr>
              <a:t>the aged of gamers is broader </a:t>
            </a:r>
            <a:r>
              <a:rPr lang="en-CA" sz="1200" kern="1200" dirty="0">
                <a:solidFill>
                  <a:schemeClr val="tx1"/>
                </a:solidFill>
                <a:effectLst/>
                <a:latin typeface="+mn-lt"/>
                <a:ea typeface="+mn-ea"/>
                <a:cs typeface="+mn-cs"/>
              </a:rPr>
              <a:t>however, under 18 years old gamers still represent a significant number of the video gamers: 29% in 2017 in American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dirty="0"/>
              <a:t>MINA : Control over </a:t>
            </a:r>
            <a:r>
              <a:rPr lang="fr-CA" b="1" dirty="0" err="1"/>
              <a:t>when</a:t>
            </a:r>
            <a:r>
              <a:rPr lang="fr-CA" b="1" dirty="0"/>
              <a:t>, </a:t>
            </a:r>
            <a:r>
              <a:rPr lang="fr-CA" b="1" dirty="0" err="1"/>
              <a:t>where</a:t>
            </a:r>
            <a:r>
              <a:rPr lang="fr-CA" b="1" dirty="0"/>
              <a:t> and how</a:t>
            </a:r>
          </a:p>
          <a:p>
            <a:pPr marL="628650" lvl="1" indent="-171450">
              <a:buFont typeface="Arial" panose="020B0604020202020204" pitchFamily="34" charset="0"/>
              <a:buChar char="•"/>
            </a:pPr>
            <a:r>
              <a:rPr lang="fr-CA" dirty="0"/>
              <a:t>Technologie </a:t>
            </a:r>
            <a:r>
              <a:rPr lang="fr-CA" dirty="0">
                <a:sym typeface="Wingdings" panose="05000000000000000000" pitchFamily="2" charset="2"/>
              </a:rPr>
              <a:t> </a:t>
            </a:r>
            <a:r>
              <a:rPr lang="fr-CA" dirty="0" err="1">
                <a:sym typeface="Wingdings" panose="05000000000000000000" pitchFamily="2" charset="2"/>
              </a:rPr>
              <a:t>connectivity</a:t>
            </a:r>
            <a:r>
              <a:rPr lang="fr-CA" dirty="0">
                <a:sym typeface="Wingdings" panose="05000000000000000000" pitchFamily="2" charset="2"/>
              </a:rPr>
              <a:t> :</a:t>
            </a:r>
            <a:endParaRPr lang="en-CA" b="0" dirty="0"/>
          </a:p>
          <a:p>
            <a:pPr marL="1085850" lvl="2" indent="-171450">
              <a:buFont typeface="Arial" panose="020B0604020202020204" pitchFamily="34" charset="0"/>
              <a:buChar char="•"/>
            </a:pPr>
            <a:r>
              <a:rPr lang="fr-CA" b="0" dirty="0"/>
              <a:t>T</a:t>
            </a:r>
            <a:r>
              <a:rPr lang="en-CA" b="0" dirty="0"/>
              <a:t>his ability allows for better product placement tracking</a:t>
            </a:r>
          </a:p>
          <a:p>
            <a:pPr marL="1085850" lvl="2" indent="-171450">
              <a:buFont typeface="Arial" panose="020B0604020202020204" pitchFamily="34" charset="0"/>
              <a:buChar char="•"/>
            </a:pPr>
            <a:r>
              <a:rPr lang="en-CA" b="0" dirty="0"/>
              <a:t>play against "live" players: This ability to make gaming a more "social" activity has broadened its scope of consumers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dirty="0"/>
              <a:t>MINA : Impact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Results suggest that consumers recall familiar brands placed in the video game better than unfamiliar ones. Familiar brands also performed better in a brand recognition measure than unfamiliar brands.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FOR THE B</a:t>
            </a:r>
            <a:r>
              <a:rPr lang="en-CA" b="1" dirty="0"/>
              <a:t>ENEFIT OF THE GAMER</a:t>
            </a:r>
          </a:p>
          <a:p>
            <a:pPr marL="171450" indent="-171450">
              <a:buFont typeface="Arial" panose="020B0604020202020204" pitchFamily="34" charset="0"/>
              <a:buChar char="•"/>
            </a:pPr>
            <a:r>
              <a:rPr lang="fr-CA" b="1" dirty="0"/>
              <a:t>MINA : Look more </a:t>
            </a:r>
            <a:r>
              <a:rPr lang="fr-CA" b="1" dirty="0" err="1"/>
              <a:t>realistic</a:t>
            </a:r>
            <a:endParaRPr lang="fr-CA" b="1" dirty="0"/>
          </a:p>
          <a:p>
            <a:pPr marL="457200" lvl="1" indent="0">
              <a:buFont typeface="Arial" panose="020B0604020202020204" pitchFamily="34" charset="0"/>
              <a:buNone/>
            </a:pPr>
            <a:r>
              <a:rPr lang="fr-CA" b="0" dirty="0" err="1"/>
              <a:t>We</a:t>
            </a:r>
            <a:r>
              <a:rPr lang="fr-CA" b="0" dirty="0"/>
              <a:t> </a:t>
            </a:r>
            <a:r>
              <a:rPr lang="fr-CA" b="0" dirty="0" err="1"/>
              <a:t>discussed</a:t>
            </a:r>
            <a:r>
              <a:rPr lang="fr-CA" b="0" dirty="0"/>
              <a:t> </a:t>
            </a:r>
            <a:r>
              <a:rPr lang="fr-CA" b="0" dirty="0" err="1"/>
              <a:t>it</a:t>
            </a:r>
            <a:r>
              <a:rPr lang="fr-CA" b="0" dirty="0"/>
              <a:t>;</a:t>
            </a:r>
          </a:p>
          <a:p>
            <a:pPr marL="171450" indent="-171450">
              <a:buFont typeface="Arial" panose="020B0604020202020204" pitchFamily="34" charset="0"/>
              <a:buChar char="•"/>
            </a:pPr>
            <a:r>
              <a:rPr lang="fr-CA" b="1" dirty="0"/>
              <a:t>LAURA: </a:t>
            </a:r>
            <a:r>
              <a:rPr lang="fr-CA" b="1" dirty="0" err="1"/>
              <a:t>Monetization</a:t>
            </a:r>
            <a:endParaRPr lang="fr-CA"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dirty="0" err="1"/>
              <a:t>additional</a:t>
            </a:r>
            <a:r>
              <a:rPr lang="fr-CA" b="1" dirty="0"/>
              <a:t> revenue : for </a:t>
            </a:r>
            <a:r>
              <a:rPr lang="en-CA" dirty="0"/>
              <a:t>game studios to offset creation costs: &amp; maintain the price low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Free-to-</a:t>
            </a:r>
            <a:r>
              <a:rPr lang="fr-CA" dirty="0" err="1"/>
              <a:t>play</a:t>
            </a:r>
            <a:r>
              <a:rPr lang="fr-CA" dirty="0"/>
              <a:t>: </a:t>
            </a:r>
            <a:r>
              <a:rPr lang="en-CA" dirty="0"/>
              <a:t>invite their friends to participate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Ads</a:t>
            </a:r>
            <a:r>
              <a:rPr lang="fr-CA" dirty="0"/>
              <a:t> </a:t>
            </a:r>
            <a:r>
              <a:rPr lang="fr-CA" dirty="0" err="1"/>
              <a:t>video</a:t>
            </a:r>
            <a:r>
              <a:rPr lang="fr-CA" dirty="0"/>
              <a:t> </a:t>
            </a:r>
            <a:r>
              <a:rPr lang="fr-CA" dirty="0" err="1"/>
              <a:t>alongside</a:t>
            </a:r>
            <a:r>
              <a:rPr lang="fr-CA" dirty="0"/>
              <a:t> the </a:t>
            </a:r>
            <a:r>
              <a:rPr lang="fr-CA" dirty="0" err="1"/>
              <a:t>game</a:t>
            </a:r>
            <a:r>
              <a:rPr lang="fr-CA" dirty="0"/>
              <a:t> (free-to-</a:t>
            </a:r>
            <a:r>
              <a:rPr lang="fr-CA" dirty="0" err="1"/>
              <a:t>play</a:t>
            </a:r>
            <a:r>
              <a:rPr lang="fr-CA" dirty="0"/>
              <a:t>)</a:t>
            </a:r>
            <a:r>
              <a:rPr lang="en-CA" dirty="0"/>
              <a:t>.</a:t>
            </a:r>
            <a:endParaRPr lang="fr-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Branded</a:t>
            </a:r>
            <a:r>
              <a:rPr lang="fr-CA" dirty="0"/>
              <a:t> Virtual </a:t>
            </a:r>
            <a:r>
              <a:rPr lang="fr-CA" dirty="0" err="1"/>
              <a:t>Goods</a:t>
            </a:r>
            <a:r>
              <a:rPr lang="fr-CA" dirty="0"/>
              <a:t> to sale : second-life </a:t>
            </a:r>
            <a:r>
              <a:rPr lang="fr-CA" dirty="0" err="1"/>
              <a:t>game</a:t>
            </a:r>
            <a:r>
              <a:rPr lang="fr-CA" dirty="0"/>
              <a:t>: </a:t>
            </a:r>
            <a:r>
              <a:rPr lang="en-CA" dirty="0"/>
              <a:t>On Gaia Online: a virtual Snoop Dogg hoodie was sold for $100 U.S. for clothing an avatars. His goods have become such a hot commodity in the virtual world that when supplies "run out," players bid to pay higher prices for their avatar to sport the rapper's brand. This marketing strategy has been successful in increasing awareness of the Snoop Dogg brand and has generated more than $200,000 in sales of virtual goods. </a:t>
            </a:r>
            <a:endParaRPr lang="fr-CA" dirty="0"/>
          </a:p>
          <a:p>
            <a:pPr marL="171450" indent="-171450">
              <a:buFont typeface="Arial" panose="020B0604020202020204" pitchFamily="34" charset="0"/>
              <a:buChar char="•"/>
            </a:pPr>
            <a:r>
              <a:rPr lang="fr-CA" b="1" dirty="0"/>
              <a:t>LAURA: </a:t>
            </a:r>
            <a:r>
              <a:rPr lang="en-CA" b="1" dirty="0"/>
              <a:t>interactive part of the gaming experience</a:t>
            </a:r>
            <a:endParaRPr lang="fr-CA"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 player connect with a brand by intertwining the goods with a near real-life situation.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Even brand release new clothes design in video game and with the reaction will decide if they will create and sell them in their physical store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Eg</a:t>
            </a:r>
            <a:r>
              <a:rPr lang="en-CA" dirty="0"/>
              <a:t>: American Apparel released a new line of jeans into their virtual "stores" in Second Life several months before making the product available in their "real world" stores.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E</a:t>
            </a:r>
            <a:r>
              <a:rPr lang="en-CA" b="0" dirty="0"/>
              <a:t>.g.: BMW introduced their new M5 prototype in a video game so consumers could experience the look, sound, and handling before a working prototype was available.</a:t>
            </a:r>
            <a:endParaRPr lang="fr-CA" b="0" dirty="0"/>
          </a:p>
          <a:p>
            <a:endParaRPr lang="fr-CA" b="1" dirty="0"/>
          </a:p>
          <a:p>
            <a:r>
              <a:rPr lang="fr-CA" b="1" dirty="0"/>
              <a:t>MINA: ADS WORSEN GAMING EXPERIENCE</a:t>
            </a:r>
          </a:p>
          <a:p>
            <a:r>
              <a:rPr lang="fr-CA" b="0" dirty="0"/>
              <a:t>There </a:t>
            </a:r>
            <a:r>
              <a:rPr lang="fr-CA" b="0" dirty="0" err="1"/>
              <a:t>is</a:t>
            </a:r>
            <a:r>
              <a:rPr lang="fr-CA" b="0" dirty="0"/>
              <a:t> </a:t>
            </a:r>
            <a:r>
              <a:rPr lang="fr-CA" b="0" dirty="0" err="1"/>
              <a:t>also</a:t>
            </a:r>
            <a:r>
              <a:rPr lang="fr-CA" b="0" dirty="0"/>
              <a:t> the opposite situation, </a:t>
            </a:r>
            <a:r>
              <a:rPr lang="fr-CA" b="0" dirty="0" err="1"/>
              <a:t>where</a:t>
            </a:r>
            <a:r>
              <a:rPr lang="fr-CA" b="0" dirty="0"/>
              <a:t> the gaming </a:t>
            </a:r>
            <a:r>
              <a:rPr lang="fr-CA" b="0" dirty="0" err="1"/>
              <a:t>experience</a:t>
            </a:r>
            <a:r>
              <a:rPr lang="fr-CA" b="0" dirty="0"/>
              <a:t> </a:t>
            </a:r>
            <a:r>
              <a:rPr lang="fr-CA" b="0" dirty="0" err="1"/>
              <a:t>is</a:t>
            </a:r>
            <a:r>
              <a:rPr lang="fr-CA" b="0" dirty="0"/>
              <a:t> not </a:t>
            </a:r>
            <a:r>
              <a:rPr lang="fr-CA" b="0" dirty="0" err="1"/>
              <a:t>improved</a:t>
            </a:r>
            <a:r>
              <a:rPr lang="fr-CA" b="0" dirty="0"/>
              <a:t>: </a:t>
            </a:r>
            <a:r>
              <a:rPr lang="en-CA" b="0" dirty="0"/>
              <a:t> that could create "ad-blindness,": when people see the same ad repeatedly, they can adapt to its presence and filter it out</a:t>
            </a:r>
          </a:p>
          <a:p>
            <a:endParaRPr lang="en-CA" b="0" dirty="0"/>
          </a:p>
          <a:p>
            <a:r>
              <a:rPr lang="fr-CA" dirty="0"/>
              <a:t>This </a:t>
            </a:r>
            <a:r>
              <a:rPr lang="fr-CA" dirty="0" err="1"/>
              <a:t>is</a:t>
            </a:r>
            <a:r>
              <a:rPr lang="fr-CA" dirty="0"/>
              <a:t> a </a:t>
            </a:r>
            <a:r>
              <a:rPr lang="fr-CA" dirty="0" err="1"/>
              <a:t>video</a:t>
            </a:r>
            <a:r>
              <a:rPr lang="fr-CA" dirty="0"/>
              <a:t> of top 6 </a:t>
            </a:r>
            <a:r>
              <a:rPr lang="fr-CA" dirty="0" err="1"/>
              <a:t>advertising</a:t>
            </a:r>
            <a:r>
              <a:rPr lang="fr-CA" dirty="0"/>
              <a:t> fail for the gaming </a:t>
            </a:r>
            <a:r>
              <a:rPr lang="fr-CA" dirty="0" err="1"/>
              <a:t>experience</a:t>
            </a:r>
            <a:r>
              <a:rPr lang="fr-CA" dirty="0"/>
              <a:t>.</a:t>
            </a:r>
          </a:p>
          <a:p>
            <a:r>
              <a:rPr lang="fr-CA" dirty="0"/>
              <a:t>3:30 minutes</a:t>
            </a:r>
          </a:p>
          <a:p>
            <a:endParaRPr lang="fr-CA" dirty="0"/>
          </a:p>
          <a:p>
            <a:r>
              <a:rPr lang="fr-CA" dirty="0"/>
              <a:t>**stop </a:t>
            </a:r>
            <a:r>
              <a:rPr lang="fr-CA" dirty="0" err="1"/>
              <a:t>here</a:t>
            </a:r>
            <a:endParaRPr lang="fr-CA" dirty="0"/>
          </a:p>
          <a:p>
            <a:r>
              <a:rPr lang="fr-CA" dirty="0" err="1"/>
              <a:t>Advergaming</a:t>
            </a:r>
            <a:r>
              <a:rPr lang="fr-CA"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(15K$ to 100K$ fully </a:t>
            </a:r>
            <a:r>
              <a:rPr lang="en-CA" sz="1200" kern="1200" dirty="0" err="1">
                <a:solidFill>
                  <a:schemeClr val="tx1"/>
                </a:solidFill>
                <a:effectLst/>
                <a:latin typeface="+mn-lt"/>
                <a:ea typeface="+mn-ea"/>
                <a:cs typeface="+mn-cs"/>
              </a:rPr>
              <a:t>fonctionny</a:t>
            </a:r>
            <a:r>
              <a:rPr lang="en-CA" sz="1200" kern="1200" dirty="0">
                <a:solidFill>
                  <a:schemeClr val="tx1"/>
                </a:solidFill>
                <a:effectLst/>
                <a:latin typeface="+mn-lt"/>
                <a:ea typeface="+mn-ea"/>
                <a:cs typeface="+mn-cs"/>
              </a:rPr>
              <a:t> game)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err="1">
                <a:solidFill>
                  <a:schemeClr val="tx1"/>
                </a:solidFill>
                <a:effectLst/>
                <a:latin typeface="+mn-lt"/>
                <a:ea typeface="+mn-ea"/>
                <a:cs typeface="+mn-cs"/>
              </a:rPr>
              <a:t>Pepsiman</a:t>
            </a:r>
            <a:r>
              <a:rPr lang="en-CA" sz="1200" b="0" kern="1200" dirty="0">
                <a:solidFill>
                  <a:schemeClr val="tx1"/>
                </a:solidFill>
                <a:effectLst/>
                <a:latin typeface="+mn-lt"/>
                <a:ea typeface="+mn-ea"/>
                <a:cs typeface="+mn-cs"/>
              </a:rPr>
              <a:t>” (1999) to promote Pepsi, </a:t>
            </a:r>
          </a:p>
          <a:p>
            <a:pPr marL="628650" lvl="1" indent="-171450">
              <a:buFont typeface="Arial" panose="020B0604020202020204" pitchFamily="34" charset="0"/>
              <a:buChar char="•"/>
            </a:pPr>
            <a:r>
              <a:rPr lang="en-CA" sz="1200" b="0" kern="1200" dirty="0">
                <a:solidFill>
                  <a:schemeClr val="tx1"/>
                </a:solidFill>
                <a:effectLst/>
                <a:latin typeface="+mn-lt"/>
                <a:ea typeface="+mn-ea"/>
                <a:cs typeface="+mn-cs"/>
              </a:rPr>
              <a:t>“Pepsi Invaders” (1983) to promote Coke, </a:t>
            </a:r>
          </a:p>
          <a:p>
            <a:pPr marL="628650" lvl="1" indent="-171450">
              <a:buFont typeface="Arial" panose="020B0604020202020204" pitchFamily="34" charset="0"/>
              <a:buChar char="•"/>
            </a:pPr>
            <a:r>
              <a:rPr lang="en-CA" sz="1200" i="1" kern="1200" dirty="0">
                <a:solidFill>
                  <a:schemeClr val="tx1"/>
                </a:solidFill>
                <a:effectLst/>
                <a:latin typeface="+mn-lt"/>
                <a:ea typeface="+mn-ea"/>
                <a:cs typeface="+mn-cs"/>
              </a:rPr>
              <a:t>“</a:t>
            </a:r>
            <a:r>
              <a:rPr lang="en-CA" sz="1200" i="1" kern="1200" dirty="0" err="1">
                <a:solidFill>
                  <a:schemeClr val="tx1"/>
                </a:solidFill>
                <a:effectLst/>
                <a:latin typeface="+mn-lt"/>
                <a:ea typeface="+mn-ea"/>
                <a:cs typeface="+mn-cs"/>
              </a:rPr>
              <a:t>Yo!Noid</a:t>
            </a:r>
            <a:r>
              <a:rPr lang="en-CA" sz="1200" i="1" kern="1200" dirty="0">
                <a:solidFill>
                  <a:schemeClr val="tx1"/>
                </a:solidFill>
                <a:effectLst/>
                <a:latin typeface="+mn-lt"/>
                <a:ea typeface="+mn-ea"/>
                <a:cs typeface="+mn-cs"/>
              </a:rPr>
              <a:t>!” (1990) to promote Domino’s pizza, </a:t>
            </a:r>
          </a:p>
          <a:p>
            <a:pPr marL="628650" lvl="1" indent="-171450">
              <a:buFont typeface="Arial" panose="020B0604020202020204" pitchFamily="34" charset="0"/>
              <a:buChar char="•"/>
            </a:pPr>
            <a:r>
              <a:rPr lang="en-CA" sz="1200" i="1" kern="1200" dirty="0">
                <a:solidFill>
                  <a:schemeClr val="tx1"/>
                </a:solidFill>
                <a:effectLst/>
                <a:latin typeface="+mn-lt"/>
                <a:ea typeface="+mn-ea"/>
                <a:cs typeface="+mn-cs"/>
              </a:rPr>
              <a:t>“</a:t>
            </a:r>
            <a:r>
              <a:rPr lang="en-CA" sz="1200" i="1" kern="1200" dirty="0" err="1">
                <a:solidFill>
                  <a:schemeClr val="tx1"/>
                </a:solidFill>
                <a:effectLst/>
                <a:latin typeface="+mn-lt"/>
                <a:ea typeface="+mn-ea"/>
                <a:cs typeface="+mn-cs"/>
              </a:rPr>
              <a:t>Zool</a:t>
            </a:r>
            <a:r>
              <a:rPr lang="en-CA" sz="1200" i="1" kern="1200" dirty="0">
                <a:solidFill>
                  <a:schemeClr val="tx1"/>
                </a:solidFill>
                <a:effectLst/>
                <a:latin typeface="+mn-lt"/>
                <a:ea typeface="+mn-ea"/>
                <a:cs typeface="+mn-cs"/>
              </a:rPr>
              <a:t>: Ninja of the Nth Dimension” (1992) to promote </a:t>
            </a:r>
            <a:r>
              <a:rPr lang="en-CA" sz="1200" i="1" kern="1200" dirty="0" err="1">
                <a:solidFill>
                  <a:schemeClr val="tx1"/>
                </a:solidFill>
                <a:effectLst/>
                <a:latin typeface="+mn-lt"/>
                <a:ea typeface="+mn-ea"/>
                <a:cs typeface="+mn-cs"/>
              </a:rPr>
              <a:t>Chupa</a:t>
            </a:r>
            <a:r>
              <a:rPr lang="en-CA" sz="1200" i="1" kern="1200" dirty="0">
                <a:solidFill>
                  <a:schemeClr val="tx1"/>
                </a:solidFill>
                <a:effectLst/>
                <a:latin typeface="+mn-lt"/>
                <a:ea typeface="+mn-ea"/>
                <a:cs typeface="+mn-cs"/>
              </a:rPr>
              <a:t> Chumps,</a:t>
            </a:r>
            <a:r>
              <a:rPr lang="en-CA"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“M.C. Kids” (1992) to promote MacDonald,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“Chex Quest” series (1996-2008) promoting Chex Quest cereal. </a:t>
            </a:r>
            <a:endParaRPr lang="fr-CA" dirty="0"/>
          </a:p>
          <a:p>
            <a:pPr marL="628650" lvl="1" indent="-171450">
              <a:buFont typeface="Arial" panose="020B0604020202020204" pitchFamily="34" charset="0"/>
              <a:buChar char="•"/>
            </a:pP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Darkened Skye” (2002) promoting Skittles,</a:t>
            </a:r>
            <a:r>
              <a:rPr lang="en-CA" sz="1200" b="0" kern="1200" dirty="0">
                <a:solidFill>
                  <a:schemeClr val="tx1"/>
                </a:solidFill>
                <a:effectLst/>
                <a:latin typeface="+mn-lt"/>
                <a:ea typeface="+mn-ea"/>
                <a:cs typeface="+mn-cs"/>
              </a:rPr>
              <a:t> </a:t>
            </a:r>
          </a:p>
          <a:p>
            <a:r>
              <a:rPr lang="fr-CA" dirty="0"/>
              <a:t>In-</a:t>
            </a:r>
            <a:r>
              <a:rPr lang="fr-CA" dirty="0" err="1"/>
              <a:t>game</a:t>
            </a:r>
            <a:endParaRPr lang="fr-CA" dirty="0"/>
          </a:p>
          <a:p>
            <a:pPr marL="628650" lvl="1" indent="-171450">
              <a:buFont typeface="Arial" panose="020B0604020202020204" pitchFamily="34" charset="0"/>
              <a:buChar char="•"/>
            </a:pPr>
            <a:r>
              <a:rPr lang="en-CA" sz="1200" b="0" i="1" kern="1200" dirty="0">
                <a:solidFill>
                  <a:schemeClr val="tx1"/>
                </a:solidFill>
                <a:effectLst/>
                <a:latin typeface="+mn-lt"/>
                <a:ea typeface="+mn-ea"/>
                <a:cs typeface="+mn-cs"/>
              </a:rPr>
              <a:t>in Alan Wake (2010):</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Verizon, Energizer and Mustang);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in “Metal Gear Solid: Peace Walker” (2010) Axe, Doritos, Mountain Dew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8</a:t>
            </a:fld>
            <a:endParaRPr lang="fr-CA"/>
          </a:p>
        </p:txBody>
      </p:sp>
    </p:spTree>
    <p:extLst>
      <p:ext uri="{BB962C8B-B14F-4D97-AF65-F5344CB8AC3E}">
        <p14:creationId xmlns:p14="http://schemas.microsoft.com/office/powerpoint/2010/main" val="129833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b="1" dirty="0">
                <a:effectLst/>
              </a:rPr>
              <a:t>MINA </a:t>
            </a:r>
            <a:r>
              <a:rPr lang="en-CA" b="1" dirty="0">
                <a:effectLst/>
                <a:sym typeface="Wingdings" panose="05000000000000000000" pitchFamily="2" charset="2"/>
              </a:rPr>
              <a:t> INTRODUCTION OF SUBJECT </a:t>
            </a:r>
          </a:p>
          <a:p>
            <a:pPr lvl="0"/>
            <a:r>
              <a:rPr lang="en-CA" dirty="0">
                <a:effectLst/>
              </a:rPr>
              <a:t>Various research show that a positive emotional response to advertisement has a correlation with brand recognition and positive attitude towards the brand as well as the consumers' buying intentions. The ultimate goal is to create that positive attitude by the game.</a:t>
            </a:r>
          </a:p>
          <a:p>
            <a:pPr lvl="0"/>
            <a:endParaRPr lang="en-CA" dirty="0">
              <a:effectLst/>
            </a:endParaRPr>
          </a:p>
          <a:p>
            <a:pPr lvl="0"/>
            <a:r>
              <a:rPr lang="en-CA" sz="1200" kern="1200" dirty="0">
                <a:solidFill>
                  <a:schemeClr val="tx1"/>
                </a:solidFill>
                <a:effectLst/>
                <a:latin typeface="+mn-lt"/>
                <a:ea typeface="+mn-ea"/>
                <a:cs typeface="+mn-cs"/>
              </a:rPr>
              <a:t>It has been well documented that children, especially those under thirteen, are vulnerable to the persuasive power of advertisements on television. Researchers have expressed apprehension of similar vulnerability of children to online advertisements and marketing practices. </a:t>
            </a:r>
            <a:endParaRPr lang="en-CA" dirty="0"/>
          </a:p>
          <a:p>
            <a:pPr lvl="0"/>
            <a:endParaRPr lang="en-CA" b="1" dirty="0">
              <a:effectLst/>
              <a:sym typeface="Wingdings" panose="05000000000000000000" pitchFamily="2" charset="2"/>
            </a:endParaRPr>
          </a:p>
          <a:p>
            <a:pPr lvl="0"/>
            <a:r>
              <a:rPr lang="en-CA" b="1" dirty="0">
                <a:effectLst/>
                <a:sym typeface="Wingdings" panose="05000000000000000000" pitchFamily="2" charset="2"/>
              </a:rPr>
              <a:t>MINA  DISCUSSION</a:t>
            </a:r>
          </a:p>
          <a:p>
            <a:pPr lvl="0"/>
            <a:r>
              <a:rPr lang="en-CA" b="1" dirty="0">
                <a:effectLst/>
              </a:rPr>
              <a:t>LAURA </a:t>
            </a:r>
            <a:r>
              <a:rPr lang="en-CA" b="1" dirty="0">
                <a:effectLst/>
                <a:sym typeface="Wingdings" panose="05000000000000000000" pitchFamily="2" charset="2"/>
              </a:rPr>
              <a:t> LEGAL ISSUES</a:t>
            </a:r>
            <a:endParaRPr lang="en-CA" b="1" dirty="0">
              <a:effectLst/>
            </a:endParaRP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In Canada, </a:t>
            </a:r>
          </a:p>
          <a:p>
            <a:r>
              <a:rPr lang="fr-CA" b="1" dirty="0" err="1"/>
              <a:t>Regulation</a:t>
            </a:r>
            <a:r>
              <a:rPr lang="fr-CA" b="1" dirty="0"/>
              <a:t> on </a:t>
            </a:r>
            <a:r>
              <a:rPr lang="fr-CA" b="1" dirty="0" err="1"/>
              <a:t>advertising</a:t>
            </a:r>
            <a:r>
              <a:rPr lang="fr-CA" b="1" dirty="0"/>
              <a:t>:</a:t>
            </a:r>
          </a:p>
          <a:p>
            <a:pPr lvl="1"/>
            <a:r>
              <a:rPr lang="en-CA" i="1" dirty="0"/>
              <a:t>Canadian Code of Advertising Standards</a:t>
            </a:r>
            <a:r>
              <a:rPr lang="en-CA" dirty="0"/>
              <a:t> provides</a:t>
            </a:r>
          </a:p>
          <a:p>
            <a:pPr lvl="1"/>
            <a:r>
              <a:rPr lang="en-CA" i="1" dirty="0"/>
              <a:t>Code of Ethics and Standards of Practice</a:t>
            </a:r>
          </a:p>
          <a:p>
            <a:pPr lvl="1"/>
            <a:r>
              <a:rPr lang="en-CA" i="1" dirty="0"/>
              <a:t>Quebec Consumer Protection Act : Irwin Toy Ltd. V. Quebec (Attorney) General</a:t>
            </a:r>
            <a:r>
              <a:rPr lang="en-CA" dirty="0"/>
              <a:t> [1989]</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advertising practices are regulated by acts and self-regulations.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Competition Act</a:t>
            </a:r>
            <a:r>
              <a:rPr lang="en-CA" sz="1200" kern="1200" dirty="0">
                <a:solidFill>
                  <a:schemeClr val="tx1"/>
                </a:solidFill>
                <a:effectLst/>
                <a:latin typeface="+mn-lt"/>
                <a:ea typeface="+mn-ea"/>
                <a:cs typeface="+mn-cs"/>
              </a:rPr>
              <a:t> prohibits false or misleading representation in commercial promotions at large.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Canadian Code of Advertising Standards</a:t>
            </a:r>
            <a:r>
              <a:rPr lang="en-CA" sz="1200" kern="1200" dirty="0">
                <a:solidFill>
                  <a:schemeClr val="tx1"/>
                </a:solidFill>
                <a:effectLst/>
                <a:latin typeface="+mn-lt"/>
                <a:ea typeface="+mn-ea"/>
                <a:cs typeface="+mn-cs"/>
              </a:rPr>
              <a:t> provides, pursuant section 12, that </a:t>
            </a:r>
            <a:r>
              <a:rPr lang="en-CA" sz="1200" b="1" kern="1200" dirty="0">
                <a:solidFill>
                  <a:schemeClr val="tx1"/>
                </a:solidFill>
                <a:effectLst/>
                <a:latin typeface="+mn-lt"/>
                <a:ea typeface="+mn-ea"/>
                <a:cs typeface="+mn-cs"/>
              </a:rPr>
              <a:t>“advertising that is directed to children must not exploit their credulity, lack of experience or their sense of loyalty,</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and must not present information or illustrations that might result in their physical, emotional or moral harm. </a:t>
            </a:r>
            <a:r>
              <a:rPr lang="en-CA" sz="1200" kern="1200" dirty="0">
                <a:solidFill>
                  <a:schemeClr val="tx1"/>
                </a:solidFill>
                <a:effectLst/>
                <a:latin typeface="+mn-lt"/>
                <a:ea typeface="+mn-ea"/>
                <a:cs typeface="+mn-cs"/>
              </a:rPr>
              <a:t>[…]”. Similarly, in the </a:t>
            </a:r>
            <a:r>
              <a:rPr lang="en-CA" sz="1200" i="1" kern="1200" dirty="0">
                <a:solidFill>
                  <a:schemeClr val="tx1"/>
                </a:solidFill>
                <a:effectLst/>
                <a:latin typeface="+mn-lt"/>
                <a:ea typeface="+mn-ea"/>
                <a:cs typeface="+mn-cs"/>
              </a:rPr>
              <a:t>Code of Ethics and Standards of Practice</a:t>
            </a:r>
            <a:r>
              <a:rPr lang="en-CA" sz="1200" kern="1200" dirty="0">
                <a:solidFill>
                  <a:schemeClr val="tx1"/>
                </a:solidFill>
                <a:effectLst/>
                <a:latin typeface="+mn-lt"/>
                <a:ea typeface="+mn-ea"/>
                <a:cs typeface="+mn-cs"/>
              </a:rPr>
              <a:t> published by the Canadian Marketing Association has special consideration for children (under 13 year age) and teenager.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Commercial advertisements are not prohibited, but marketer “must not exploit children's credulity, lack of experience or sense of loyalty” or “exploit teenagers' impressionability, or susceptibility to peer or social pressures”.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It is </a:t>
            </a:r>
            <a:r>
              <a:rPr lang="en-CA" sz="1200" b="1" kern="1200" dirty="0">
                <a:solidFill>
                  <a:schemeClr val="tx1"/>
                </a:solidFill>
                <a:effectLst/>
                <a:latin typeface="+mn-lt"/>
                <a:ea typeface="+mn-ea"/>
                <a:cs typeface="+mn-cs"/>
              </a:rPr>
              <a:t>explicitly note in that code </a:t>
            </a:r>
            <a:r>
              <a:rPr lang="en-CA" sz="1200" kern="1200" dirty="0">
                <a:solidFill>
                  <a:schemeClr val="tx1"/>
                </a:solidFill>
                <a:effectLst/>
                <a:latin typeface="+mn-lt"/>
                <a:ea typeface="+mn-ea"/>
                <a:cs typeface="+mn-cs"/>
              </a:rPr>
              <a:t>under the section regarding broadcast as specific media that “</a:t>
            </a:r>
            <a:r>
              <a:rPr lang="en-CA" sz="1200" b="1" kern="1200" dirty="0">
                <a:solidFill>
                  <a:schemeClr val="tx1"/>
                </a:solidFill>
                <a:effectLst/>
                <a:latin typeface="+mn-lt"/>
                <a:ea typeface="+mn-ea"/>
                <a:cs typeface="+mn-cs"/>
              </a:rPr>
              <a:t>product placement within entertainment programming is acceptable</a:t>
            </a:r>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In Quebec. The </a:t>
            </a:r>
            <a:r>
              <a:rPr lang="en-CA" sz="1200" b="1" i="1" kern="1200" dirty="0">
                <a:solidFill>
                  <a:schemeClr val="tx1"/>
                </a:solidFill>
                <a:effectLst/>
                <a:latin typeface="+mn-lt"/>
                <a:ea typeface="+mn-ea"/>
                <a:cs typeface="+mn-cs"/>
              </a:rPr>
              <a:t>Quebec Consumer Protection Act </a:t>
            </a:r>
            <a:r>
              <a:rPr lang="en-CA" sz="1200" b="1" kern="1200" dirty="0">
                <a:solidFill>
                  <a:schemeClr val="tx1"/>
                </a:solidFill>
                <a:effectLst/>
                <a:latin typeface="+mn-lt"/>
                <a:ea typeface="+mn-ea"/>
                <a:cs typeface="+mn-cs"/>
              </a:rPr>
              <a:t>prohibits the commercial advertising directed to children under 13 years </a:t>
            </a:r>
            <a:r>
              <a:rPr lang="en-CA" sz="1200" kern="1200" dirty="0">
                <a:solidFill>
                  <a:schemeClr val="tx1"/>
                </a:solidFill>
                <a:effectLst/>
                <a:latin typeface="+mn-lt"/>
                <a:ea typeface="+mn-ea"/>
                <a:cs typeface="+mn-cs"/>
              </a:rPr>
              <a:t>of age subject to some exceptions (sections 248, 249 of the act and sections 87 to 91 of the Regulation respecting the application of the Consumer Protection Act). The SCC’s, in </a:t>
            </a:r>
            <a:r>
              <a:rPr lang="en-CA" sz="1200" b="1" i="1" kern="1200" dirty="0">
                <a:solidFill>
                  <a:schemeClr val="tx1"/>
                </a:solidFill>
                <a:effectLst/>
                <a:latin typeface="+mn-lt"/>
                <a:ea typeface="+mn-ea"/>
                <a:cs typeface="+mn-cs"/>
              </a:rPr>
              <a:t>Irwin Toy Ltd. V. Quebec (Attorney) General</a:t>
            </a:r>
            <a:r>
              <a:rPr lang="en-CA" sz="1200" b="1" kern="1200" dirty="0">
                <a:solidFill>
                  <a:schemeClr val="tx1"/>
                </a:solidFill>
                <a:effectLst/>
                <a:latin typeface="+mn-lt"/>
                <a:ea typeface="+mn-ea"/>
                <a:cs typeface="+mn-cs"/>
              </a:rPr>
              <a:t> [1989], </a:t>
            </a:r>
            <a:r>
              <a:rPr lang="en-CA" b="1" dirty="0"/>
              <a:t>the Court held that a Quebec law that restricted advertising directed to children was valid law which violated section freedom of expression but could be justified </a:t>
            </a:r>
            <a:r>
              <a:rPr lang="en-CA" b="1" i="1" dirty="0"/>
              <a:t>under section 1</a:t>
            </a:r>
            <a:r>
              <a:rPr lang="en-CA" b="1" dirty="0"/>
              <a:t>.</a:t>
            </a:r>
            <a:r>
              <a:rPr lang="en-CA"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Office de la protection du </a:t>
            </a:r>
            <a:r>
              <a:rPr lang="en-CA" sz="1200" i="1" kern="1200" dirty="0" err="1">
                <a:solidFill>
                  <a:schemeClr val="tx1"/>
                </a:solidFill>
                <a:effectLst/>
                <a:latin typeface="+mn-lt"/>
                <a:ea typeface="+mn-ea"/>
                <a:cs typeface="+mn-cs"/>
              </a:rPr>
              <a:t>consommateur</a:t>
            </a:r>
            <a:r>
              <a:rPr lang="en-CA" sz="1200" i="1" kern="1200" dirty="0">
                <a:solidFill>
                  <a:schemeClr val="tx1"/>
                </a:solidFill>
                <a:effectLst/>
                <a:latin typeface="+mn-lt"/>
                <a:ea typeface="+mn-ea"/>
                <a:cs typeface="+mn-cs"/>
              </a:rPr>
              <a:t> du Québec</a:t>
            </a:r>
            <a:r>
              <a:rPr lang="en-CA" sz="1200" kern="1200" dirty="0">
                <a:solidFill>
                  <a:schemeClr val="tx1"/>
                </a:solidFill>
                <a:effectLst/>
                <a:latin typeface="+mn-lt"/>
                <a:ea typeface="+mn-ea"/>
                <a:cs typeface="+mn-cs"/>
              </a:rPr>
              <a:t> has published an application </a:t>
            </a:r>
            <a:r>
              <a:rPr lang="en-CA" sz="1200" b="1" kern="1200" dirty="0">
                <a:solidFill>
                  <a:schemeClr val="tx1"/>
                </a:solidFill>
                <a:effectLst/>
                <a:latin typeface="+mn-lt"/>
                <a:ea typeface="+mn-ea"/>
                <a:cs typeface="+mn-cs"/>
              </a:rPr>
              <a:t>guide for commercial advertising d</a:t>
            </a:r>
            <a:r>
              <a:rPr lang="en-CA" sz="1200" kern="1200" dirty="0">
                <a:solidFill>
                  <a:schemeClr val="tx1"/>
                </a:solidFill>
                <a:effectLst/>
                <a:latin typeface="+mn-lt"/>
                <a:ea typeface="+mn-ea"/>
                <a:cs typeface="+mn-cs"/>
              </a:rPr>
              <a:t>irected at children published. In it, they used as an example of </a:t>
            </a:r>
            <a:r>
              <a:rPr lang="en-CA" sz="1200" b="1" kern="1200" dirty="0">
                <a:solidFill>
                  <a:schemeClr val="tx1"/>
                </a:solidFill>
                <a:effectLst/>
                <a:latin typeface="+mn-lt"/>
                <a:ea typeface="+mn-ea"/>
                <a:cs typeface="+mn-cs"/>
              </a:rPr>
              <a:t>prohibited advertising </a:t>
            </a:r>
            <a:r>
              <a:rPr lang="en-CA" sz="1200" kern="1200" dirty="0">
                <a:solidFill>
                  <a:schemeClr val="tx1"/>
                </a:solidFill>
                <a:effectLst/>
                <a:latin typeface="+mn-lt"/>
                <a:ea typeface="+mn-ea"/>
                <a:cs typeface="+mn-cs"/>
              </a:rPr>
              <a:t>the case of an </a:t>
            </a:r>
            <a:r>
              <a:rPr lang="en-CA" sz="1200" b="1" kern="1200" dirty="0">
                <a:solidFill>
                  <a:schemeClr val="tx1"/>
                </a:solidFill>
                <a:effectLst/>
                <a:latin typeface="+mn-lt"/>
                <a:ea typeface="+mn-ea"/>
                <a:cs typeface="+mn-cs"/>
              </a:rPr>
              <a:t>advergaming b</a:t>
            </a:r>
            <a:r>
              <a:rPr lang="en-CA" sz="1200" kern="1200" dirty="0">
                <a:solidFill>
                  <a:schemeClr val="tx1"/>
                </a:solidFill>
                <a:effectLst/>
                <a:latin typeface="+mn-lt"/>
                <a:ea typeface="+mn-ea"/>
                <a:cs typeface="+mn-cs"/>
              </a:rPr>
              <a:t>y a cereal company aimed at children.</a:t>
            </a:r>
            <a:endParaRPr lang="en-CA" sz="11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In the United Stated,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in 2005, the FTC </a:t>
            </a:r>
            <a:r>
              <a:rPr lang="en-CA" sz="1200" i="1" kern="1200" dirty="0">
                <a:solidFill>
                  <a:schemeClr val="tx1"/>
                </a:solidFill>
                <a:effectLst/>
                <a:latin typeface="+mn-lt"/>
                <a:ea typeface="+mn-ea"/>
                <a:cs typeface="+mn-cs"/>
              </a:rPr>
              <a:t>answered to Commercial Alert is refusal </a:t>
            </a:r>
            <a:r>
              <a:rPr lang="en-CA" sz="1200" b="1" i="0" kern="1200" dirty="0">
                <a:solidFill>
                  <a:schemeClr val="tx1"/>
                </a:solidFill>
                <a:effectLst/>
                <a:latin typeface="+mn-lt"/>
                <a:ea typeface="+mn-ea"/>
                <a:cs typeface="+mn-cs"/>
              </a:rPr>
              <a:t>refuse </a:t>
            </a:r>
            <a:r>
              <a:rPr lang="en-CA" sz="1200" b="1" kern="1200" dirty="0">
                <a:solidFill>
                  <a:schemeClr val="tx1"/>
                </a:solidFill>
                <a:effectLst/>
                <a:latin typeface="+mn-lt"/>
                <a:ea typeface="+mn-ea"/>
                <a:cs typeface="+mn-cs"/>
              </a:rPr>
              <a:t>to impose a general rule (</a:t>
            </a:r>
            <a:r>
              <a:rPr lang="en-CA" sz="1200" kern="1200" dirty="0">
                <a:solidFill>
                  <a:schemeClr val="tx1"/>
                </a:solidFill>
                <a:effectLst/>
                <a:latin typeface="+mn-lt"/>
                <a:ea typeface="+mn-ea"/>
                <a:cs typeface="+mn-cs"/>
              </a:rPr>
              <a:t>e.g. </a:t>
            </a:r>
            <a:r>
              <a:rPr lang="en-CA" sz="1200" b="1" kern="1200" dirty="0">
                <a:solidFill>
                  <a:schemeClr val="tx1"/>
                </a:solidFill>
                <a:effectLst/>
                <a:latin typeface="+mn-lt"/>
                <a:ea typeface="+mn-ea"/>
                <a:cs typeface="+mn-cs"/>
              </a:rPr>
              <a:t>disclosure</a:t>
            </a:r>
            <a:r>
              <a:rPr lang="en-CA" sz="1200" kern="1200" dirty="0">
                <a:solidFill>
                  <a:schemeClr val="tx1"/>
                </a:solidFill>
                <a:effectLst/>
                <a:latin typeface="+mn-lt"/>
                <a:ea typeface="+mn-ea"/>
                <a:cs typeface="+mn-cs"/>
              </a:rPr>
              <a:t>) for paid product placement and will act on a case-by-case basis. The FTC rational is that the product placement and brand integration is about the performance or attribute of the product and will unlikely give more credence to the product. And if the programming directed to children, the Commission will examine the deceptive ads from the standpoint of an ordinary child. </a:t>
            </a:r>
            <a:endParaRPr lang="fr-CA" dirty="0"/>
          </a:p>
          <a:p>
            <a:pPr lvl="1"/>
            <a:endParaRPr lang="fr-CA" dirty="0"/>
          </a:p>
          <a:p>
            <a:r>
              <a:rPr lang="en-CA" dirty="0"/>
              <a:t>*Stop there</a:t>
            </a:r>
          </a:p>
          <a:p>
            <a:pPr lvl="0"/>
            <a:r>
              <a:rPr lang="en-CA" dirty="0">
                <a:effectLst/>
              </a:rPr>
              <a:t>To create positive attitudes </a:t>
            </a:r>
            <a:r>
              <a:rPr lang="en-CA" dirty="0">
                <a:effectLst/>
                <a:sym typeface="Wingdings" panose="05000000000000000000" pitchFamily="2" charset="2"/>
              </a:rPr>
              <a:t> </a:t>
            </a:r>
            <a:r>
              <a:rPr lang="en-CA" dirty="0">
                <a:effectLst/>
              </a:rPr>
              <a:t>A customer with a positive attitude toward a brand gradually moves toward commitment.</a:t>
            </a:r>
          </a:p>
          <a:p>
            <a:pPr lvl="0"/>
            <a:r>
              <a:rPr lang="en-CA" dirty="0">
                <a:effectLst/>
              </a:rPr>
              <a:t>When a brand which has created a positive image in customers' mind is re-advertised or other products and services of the same brand are advertised, customers pay considerable attention to the advertisement of that brand. This is a great step in establishing a group of loyal customers </a:t>
            </a:r>
          </a:p>
          <a:p>
            <a:pPr lvl="0"/>
            <a:endParaRPr lang="en-CA" dirty="0">
              <a:effectLst/>
            </a:endParaRPr>
          </a:p>
          <a:p>
            <a:pPr lvl="0"/>
            <a:r>
              <a:rPr lang="en-CA" dirty="0">
                <a:effectLst/>
              </a:rPr>
              <a:t>Attracting consumers and informing them of new products and services </a:t>
            </a:r>
          </a:p>
          <a:p>
            <a:pPr lvl="0"/>
            <a:endParaRPr lang="en-CA" dirty="0">
              <a:effectLst/>
            </a:endParaRPr>
          </a:p>
          <a:p>
            <a:pPr lvl="0"/>
            <a:r>
              <a:rPr lang="en-CA" dirty="0">
                <a:effectLst/>
              </a:rPr>
              <a:t>Four-word manner to make the advertisement more efficient: notice, interest, desire, and attempt</a:t>
            </a:r>
          </a:p>
          <a:p>
            <a:endParaRPr lang="fr-CA" dirty="0"/>
          </a:p>
        </p:txBody>
      </p:sp>
      <p:sp>
        <p:nvSpPr>
          <p:cNvPr id="4" name="Espace réservé du numéro de diapositive 3"/>
          <p:cNvSpPr>
            <a:spLocks noGrp="1"/>
          </p:cNvSpPr>
          <p:nvPr>
            <p:ph type="sldNum" sz="quarter" idx="10"/>
          </p:nvPr>
        </p:nvSpPr>
        <p:spPr/>
        <p:txBody>
          <a:bodyPr/>
          <a:lstStyle/>
          <a:p>
            <a:fld id="{EBEB59A2-9728-47FF-B03D-29AA983D5A3E}" type="slidenum">
              <a:rPr lang="fr-CA" smtClean="0"/>
              <a:t>9</a:t>
            </a:fld>
            <a:endParaRPr lang="fr-CA"/>
          </a:p>
        </p:txBody>
      </p:sp>
    </p:spTree>
    <p:extLst>
      <p:ext uri="{BB962C8B-B14F-4D97-AF65-F5344CB8AC3E}">
        <p14:creationId xmlns:p14="http://schemas.microsoft.com/office/powerpoint/2010/main" val="403564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78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35BB1C6-BF8F-4481-8AB2-603A1C8A906A}"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36431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35BB1C6-BF8F-4481-8AB2-603A1C8A906A}"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32552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35BB1C6-BF8F-4481-8AB2-603A1C8A906A}" type="datetimeFigureOut">
              <a:rPr lang="en-US" smtClean="0"/>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417044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35BB1C6-BF8F-4481-8AB2-603A1C8A906A}" type="datetimeFigureOut">
              <a:rPr lang="en-US" smtClean="0"/>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83665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35BB1C6-BF8F-4481-8AB2-603A1C8A906A}" type="datetimeFigureOut">
              <a:rPr lang="en-US" smtClean="0"/>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08946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303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032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07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smtClean="0"/>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53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948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726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82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925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smtClean="0"/>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4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smtClean="0"/>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02697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35BB1C6-BF8F-4481-8AB2-603A1C8A906A}" type="datetimeFigureOut">
              <a:rPr lang="en-US" smtClean="0"/>
              <a:t>10/20/17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06052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3EPHnjHu77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MS23XGrQzM"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9ACE649-68E3-471D-AB0B-ED85B9B64120}"/>
              </a:ext>
            </a:extLst>
          </p:cNvPr>
          <p:cNvSpPr>
            <a:spLocks noGrp="1"/>
          </p:cNvSpPr>
          <p:nvPr>
            <p:ph type="ctrTitle"/>
          </p:nvPr>
        </p:nvSpPr>
        <p:spPr>
          <a:xfrm>
            <a:off x="2295617" y="1613641"/>
            <a:ext cx="9208995" cy="3567959"/>
          </a:xfrm>
        </p:spPr>
        <p:txBody>
          <a:bodyPr>
            <a:normAutofit/>
          </a:bodyPr>
          <a:lstStyle/>
          <a:p>
            <a:pPr algn="ctr"/>
            <a:r>
              <a:rPr lang="fr-CA" b="1" dirty="0" err="1"/>
              <a:t>Realism</a:t>
            </a:r>
            <a:r>
              <a:rPr lang="fr-CA" b="1" dirty="0"/>
              <a:t> in </a:t>
            </a:r>
            <a:r>
              <a:rPr lang="fr-CA" b="1" dirty="0" err="1"/>
              <a:t>Video</a:t>
            </a:r>
            <a:r>
              <a:rPr lang="fr-CA" b="1" dirty="0"/>
              <a:t> Games</a:t>
            </a:r>
            <a:br>
              <a:rPr lang="fr-CA" b="1" dirty="0"/>
            </a:br>
            <a:r>
              <a:rPr lang="fr-CA" b="1" dirty="0"/>
              <a:t>&amp; </a:t>
            </a:r>
            <a:br>
              <a:rPr lang="fr-CA" b="1" dirty="0"/>
            </a:br>
            <a:r>
              <a:rPr lang="fr-CA" b="1" dirty="0"/>
              <a:t>D</a:t>
            </a:r>
            <a:r>
              <a:rPr lang="en-CA" b="1" dirty="0" err="1"/>
              <a:t>igital</a:t>
            </a:r>
            <a:r>
              <a:rPr lang="en-CA" b="1" dirty="0"/>
              <a:t> Branded Integration</a:t>
            </a:r>
            <a:r>
              <a:rPr lang="fr-CA" dirty="0"/>
              <a:t/>
            </a:r>
            <a:br>
              <a:rPr lang="fr-CA" dirty="0"/>
            </a:br>
            <a:endParaRPr lang="fr-CA" dirty="0"/>
          </a:p>
        </p:txBody>
      </p:sp>
      <p:sp>
        <p:nvSpPr>
          <p:cNvPr id="3" name="Sous-titre 2">
            <a:extLst>
              <a:ext uri="{FF2B5EF4-FFF2-40B4-BE49-F238E27FC236}">
                <a16:creationId xmlns:a16="http://schemas.microsoft.com/office/drawing/2014/main" xmlns="" id="{F317BAF8-3317-411C-BD33-410339E7D21E}"/>
              </a:ext>
            </a:extLst>
          </p:cNvPr>
          <p:cNvSpPr>
            <a:spLocks noGrp="1"/>
          </p:cNvSpPr>
          <p:nvPr>
            <p:ph type="subTitle" idx="1"/>
          </p:nvPr>
        </p:nvSpPr>
        <p:spPr>
          <a:xfrm>
            <a:off x="2589213" y="4152829"/>
            <a:ext cx="8915399" cy="1750834"/>
          </a:xfrm>
        </p:spPr>
        <p:txBody>
          <a:bodyPr>
            <a:normAutofit fontScale="92500" lnSpcReduction="20000"/>
          </a:bodyPr>
          <a:lstStyle/>
          <a:p>
            <a:pPr algn="ctr"/>
            <a:r>
              <a:rPr lang="fr-CA" sz="4800" dirty="0">
                <a:solidFill>
                  <a:schemeClr val="tx1"/>
                </a:solidFill>
              </a:rPr>
              <a:t/>
            </a:r>
            <a:br>
              <a:rPr lang="fr-CA" sz="4800" dirty="0">
                <a:solidFill>
                  <a:schemeClr val="tx1"/>
                </a:solidFill>
              </a:rPr>
            </a:br>
            <a:endParaRPr lang="fr-CA" sz="4800" b="1" dirty="0">
              <a:solidFill>
                <a:schemeClr val="tx1"/>
              </a:solidFill>
            </a:endParaRPr>
          </a:p>
          <a:p>
            <a:r>
              <a:rPr lang="fr-CA" sz="2800" b="1" dirty="0"/>
              <a:t>By Laura </a:t>
            </a:r>
            <a:r>
              <a:rPr lang="fr-CA" sz="2800" b="1" dirty="0" err="1"/>
              <a:t>Courdi</a:t>
            </a:r>
            <a:r>
              <a:rPr lang="fr-CA" sz="2800" b="1" dirty="0"/>
              <a:t> &amp; Mina Khan</a:t>
            </a:r>
          </a:p>
        </p:txBody>
      </p:sp>
    </p:spTree>
    <p:extLst>
      <p:ext uri="{BB962C8B-B14F-4D97-AF65-F5344CB8AC3E}">
        <p14:creationId xmlns:p14="http://schemas.microsoft.com/office/powerpoint/2010/main" val="75918644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45E816-8BB3-441E-B827-2384D3B5C98A}"/>
              </a:ext>
            </a:extLst>
          </p:cNvPr>
          <p:cNvSpPr>
            <a:spLocks noGrp="1"/>
          </p:cNvSpPr>
          <p:nvPr>
            <p:ph type="title"/>
          </p:nvPr>
        </p:nvSpPr>
        <p:spPr/>
        <p:txBody>
          <a:bodyPr/>
          <a:lstStyle/>
          <a:p>
            <a:r>
              <a:rPr lang="fr-CA" dirty="0" err="1"/>
              <a:t>Concerns</a:t>
            </a:r>
            <a:r>
              <a:rPr lang="fr-CA" dirty="0"/>
              <a:t> &amp; Legal Issues</a:t>
            </a:r>
            <a:endParaRPr lang="en-CA" dirty="0"/>
          </a:p>
        </p:txBody>
      </p:sp>
      <p:sp>
        <p:nvSpPr>
          <p:cNvPr id="3" name="Espace réservé du contenu 2">
            <a:extLst>
              <a:ext uri="{FF2B5EF4-FFF2-40B4-BE49-F238E27FC236}">
                <a16:creationId xmlns:a16="http://schemas.microsoft.com/office/drawing/2014/main" xmlns="" id="{78D21C89-2BE2-4C2B-A57E-63124879FCAE}"/>
              </a:ext>
            </a:extLst>
          </p:cNvPr>
          <p:cNvSpPr>
            <a:spLocks noGrp="1"/>
          </p:cNvSpPr>
          <p:nvPr>
            <p:ph idx="1"/>
          </p:nvPr>
        </p:nvSpPr>
        <p:spPr/>
        <p:txBody>
          <a:bodyPr>
            <a:normAutofit/>
          </a:bodyPr>
          <a:lstStyle/>
          <a:p>
            <a:r>
              <a:rPr lang="en-CA" dirty="0"/>
              <a:t>Power of political, military, educational advertisement </a:t>
            </a:r>
          </a:p>
          <a:p>
            <a:pPr marL="0" indent="0">
              <a:buNone/>
            </a:pPr>
            <a:r>
              <a:rPr lang="en-CA" b="1" dirty="0"/>
              <a:t>Discussion</a:t>
            </a:r>
          </a:p>
          <a:p>
            <a:pPr lvl="1"/>
            <a:r>
              <a:rPr lang="en-CA" dirty="0"/>
              <a:t>Do you think there is a problem?</a:t>
            </a:r>
          </a:p>
          <a:p>
            <a:pPr lvl="1"/>
            <a:r>
              <a:rPr lang="en-CA" dirty="0"/>
              <a:t>Should there be a distinction between commercial &amp; political/military /educational advertising</a:t>
            </a:r>
          </a:p>
          <a:p>
            <a:pPr lvl="1"/>
            <a:r>
              <a:rPr lang="en-CA" dirty="0"/>
              <a:t>Worries about propaganda? Freedom of expression? </a:t>
            </a:r>
          </a:p>
          <a:p>
            <a:pPr marL="0" lvl="1" indent="0">
              <a:buNone/>
            </a:pPr>
            <a:r>
              <a:rPr lang="en-CA" sz="1800" b="1" dirty="0"/>
              <a:t>Some of the Legal Issues</a:t>
            </a:r>
          </a:p>
          <a:p>
            <a:pPr lvl="1"/>
            <a:r>
              <a:rPr lang="en-CA" dirty="0"/>
              <a:t>Freedom of expression </a:t>
            </a:r>
          </a:p>
          <a:p>
            <a:pPr lvl="1"/>
            <a:r>
              <a:rPr lang="en-CA" dirty="0"/>
              <a:t>Public interest</a:t>
            </a:r>
          </a:p>
        </p:txBody>
      </p:sp>
    </p:spTree>
    <p:extLst>
      <p:ext uri="{BB962C8B-B14F-4D97-AF65-F5344CB8AC3E}">
        <p14:creationId xmlns:p14="http://schemas.microsoft.com/office/powerpoint/2010/main" val="2106163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308FC09-E3AE-4946-A5E9-80BC29201376}"/>
              </a:ext>
            </a:extLst>
          </p:cNvPr>
          <p:cNvSpPr>
            <a:spLocks noGrp="1"/>
          </p:cNvSpPr>
          <p:nvPr>
            <p:ph type="title"/>
          </p:nvPr>
        </p:nvSpPr>
        <p:spPr/>
        <p:txBody>
          <a:bodyPr/>
          <a:lstStyle/>
          <a:p>
            <a:r>
              <a:rPr lang="en-CA" dirty="0"/>
              <a:t>Concerns &amp; Legal Issues</a:t>
            </a:r>
          </a:p>
        </p:txBody>
      </p:sp>
      <p:sp>
        <p:nvSpPr>
          <p:cNvPr id="3" name="Espace réservé du contenu 2">
            <a:extLst>
              <a:ext uri="{FF2B5EF4-FFF2-40B4-BE49-F238E27FC236}">
                <a16:creationId xmlns:a16="http://schemas.microsoft.com/office/drawing/2014/main" xmlns="" id="{F3566173-86DE-41C5-BFE8-11AAADA36C74}"/>
              </a:ext>
            </a:extLst>
          </p:cNvPr>
          <p:cNvSpPr>
            <a:spLocks noGrp="1"/>
          </p:cNvSpPr>
          <p:nvPr>
            <p:ph idx="1"/>
          </p:nvPr>
        </p:nvSpPr>
        <p:spPr>
          <a:xfrm>
            <a:off x="2589212" y="2133600"/>
            <a:ext cx="8915400" cy="3777622"/>
          </a:xfrm>
        </p:spPr>
        <p:txBody>
          <a:bodyPr>
            <a:normAutofit/>
          </a:bodyPr>
          <a:lstStyle/>
          <a:p>
            <a:r>
              <a:rPr lang="en-CA" dirty="0"/>
              <a:t>Power of realism and legal responsibility of creators/producers</a:t>
            </a:r>
          </a:p>
          <a:p>
            <a:pPr marL="0" indent="0">
              <a:buNone/>
            </a:pPr>
            <a:r>
              <a:rPr lang="en-CA" dirty="0"/>
              <a:t>   </a:t>
            </a:r>
            <a:r>
              <a:rPr lang="en-CA" b="1" dirty="0"/>
              <a:t>Discussion</a:t>
            </a:r>
          </a:p>
          <a:p>
            <a:pPr lvl="1"/>
            <a:r>
              <a:rPr lang="en-CA" dirty="0"/>
              <a:t>Does the virtual word influence people behavior? (virtual violence, indecency)</a:t>
            </a:r>
          </a:p>
          <a:p>
            <a:pPr lvl="1"/>
            <a:r>
              <a:rPr lang="en-CA" dirty="0"/>
              <a:t>What should be the creators/producers legal responsibility?</a:t>
            </a:r>
          </a:p>
          <a:p>
            <a:pPr lvl="1"/>
            <a:r>
              <a:rPr lang="en-CA" dirty="0"/>
              <a:t>What about virtual reality? </a:t>
            </a:r>
          </a:p>
          <a:p>
            <a:pPr marL="0" lvl="1" indent="0">
              <a:buNone/>
            </a:pPr>
            <a:r>
              <a:rPr lang="en-CA" sz="1800" b="1" dirty="0"/>
              <a:t>Some of the Legal Issues</a:t>
            </a:r>
          </a:p>
          <a:p>
            <a:pPr lvl="1"/>
            <a:r>
              <a:rPr lang="en-CA" dirty="0"/>
              <a:t>Protection of minors; </a:t>
            </a:r>
            <a:r>
              <a:rPr lang="en-CA" i="1" dirty="0"/>
              <a:t>Brown v . Entertainment Merchants Association</a:t>
            </a:r>
            <a:endParaRPr lang="en-CA" dirty="0"/>
          </a:p>
          <a:p>
            <a:pPr lvl="1"/>
            <a:r>
              <a:rPr lang="en-CA" dirty="0"/>
              <a:t>Liability</a:t>
            </a:r>
          </a:p>
          <a:p>
            <a:pPr lvl="1"/>
            <a:r>
              <a:rPr lang="en-CA" dirty="0"/>
              <a:t>Freedom of expression</a:t>
            </a:r>
          </a:p>
          <a:p>
            <a:pPr lvl="1"/>
            <a:r>
              <a:rPr lang="en-CA" dirty="0"/>
              <a:t>Public interest</a:t>
            </a:r>
          </a:p>
          <a:p>
            <a:pPr marL="457200" lvl="1" indent="0">
              <a:buNone/>
            </a:pPr>
            <a:endParaRPr lang="en-CA" dirty="0"/>
          </a:p>
          <a:p>
            <a:pPr marL="0" indent="0">
              <a:buNone/>
            </a:pPr>
            <a:endParaRPr lang="en-CA" dirty="0"/>
          </a:p>
        </p:txBody>
      </p:sp>
    </p:spTree>
    <p:extLst>
      <p:ext uri="{BB962C8B-B14F-4D97-AF65-F5344CB8AC3E}">
        <p14:creationId xmlns:p14="http://schemas.microsoft.com/office/powerpoint/2010/main" val="219398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A5AA159-38E5-400C-8C16-53AA1F95FE01}"/>
              </a:ext>
            </a:extLst>
          </p:cNvPr>
          <p:cNvSpPr>
            <a:spLocks noGrp="1"/>
          </p:cNvSpPr>
          <p:nvPr>
            <p:ph type="title"/>
          </p:nvPr>
        </p:nvSpPr>
        <p:spPr/>
        <p:txBody>
          <a:bodyPr/>
          <a:lstStyle/>
          <a:p>
            <a:r>
              <a:rPr lang="en-CA" dirty="0"/>
              <a:t>Concerns &amp; Legal Issues</a:t>
            </a:r>
          </a:p>
        </p:txBody>
      </p:sp>
      <p:sp>
        <p:nvSpPr>
          <p:cNvPr id="3" name="Espace réservé du contenu 2">
            <a:extLst>
              <a:ext uri="{FF2B5EF4-FFF2-40B4-BE49-F238E27FC236}">
                <a16:creationId xmlns:a16="http://schemas.microsoft.com/office/drawing/2014/main" xmlns="" id="{69D456D5-7638-4D88-A13C-605D91F450FB}"/>
              </a:ext>
            </a:extLst>
          </p:cNvPr>
          <p:cNvSpPr>
            <a:spLocks noGrp="1"/>
          </p:cNvSpPr>
          <p:nvPr>
            <p:ph idx="1"/>
          </p:nvPr>
        </p:nvSpPr>
        <p:spPr/>
        <p:txBody>
          <a:bodyPr>
            <a:normAutofit/>
          </a:bodyPr>
          <a:lstStyle/>
          <a:p>
            <a:r>
              <a:rPr lang="en-CA" dirty="0"/>
              <a:t>Data protection issues regarding private gamer information</a:t>
            </a:r>
          </a:p>
          <a:p>
            <a:pPr marL="0" indent="0">
              <a:buNone/>
            </a:pPr>
            <a:r>
              <a:rPr lang="en-CA" b="1" dirty="0"/>
              <a:t>Discussion</a:t>
            </a:r>
          </a:p>
          <a:p>
            <a:pPr lvl="1"/>
            <a:r>
              <a:rPr lang="en-CA" dirty="0"/>
              <a:t>Ethical point of view </a:t>
            </a:r>
          </a:p>
          <a:p>
            <a:pPr lvl="1"/>
            <a:r>
              <a:rPr lang="en-CA" dirty="0"/>
              <a:t>Informed consent</a:t>
            </a:r>
          </a:p>
          <a:p>
            <a:pPr marL="457200" lvl="1" indent="0">
              <a:buNone/>
            </a:pPr>
            <a:endParaRPr lang="en-CA" dirty="0"/>
          </a:p>
          <a:p>
            <a:r>
              <a:rPr lang="en-CA" dirty="0"/>
              <a:t>Moral right issues with respect of the creator work </a:t>
            </a:r>
          </a:p>
          <a:p>
            <a:pPr marL="0" indent="0">
              <a:buNone/>
            </a:pPr>
            <a:r>
              <a:rPr lang="en-CA" b="1" dirty="0"/>
              <a:t>Discussion</a:t>
            </a:r>
          </a:p>
          <a:p>
            <a:pPr marL="0" indent="0">
              <a:buNone/>
            </a:pPr>
            <a:endParaRPr lang="en-CA" b="1" dirty="0"/>
          </a:p>
        </p:txBody>
      </p:sp>
    </p:spTree>
    <p:extLst>
      <p:ext uri="{BB962C8B-B14F-4D97-AF65-F5344CB8AC3E}">
        <p14:creationId xmlns:p14="http://schemas.microsoft.com/office/powerpoint/2010/main" val="282862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FE3683-B179-4EDE-A679-09A72E526C05}"/>
              </a:ext>
            </a:extLst>
          </p:cNvPr>
          <p:cNvSpPr>
            <a:spLocks noGrp="1"/>
          </p:cNvSpPr>
          <p:nvPr>
            <p:ph type="title"/>
          </p:nvPr>
        </p:nvSpPr>
        <p:spPr/>
        <p:txBody>
          <a:bodyPr/>
          <a:lstStyle/>
          <a:p>
            <a:r>
              <a:rPr lang="fr-CA" dirty="0" err="1"/>
              <a:t>Concerns</a:t>
            </a:r>
            <a:r>
              <a:rPr lang="fr-CA" dirty="0"/>
              <a:t> &amp; Legal Issues</a:t>
            </a:r>
            <a:endParaRPr lang="en-CA" dirty="0"/>
          </a:p>
        </p:txBody>
      </p:sp>
      <p:sp>
        <p:nvSpPr>
          <p:cNvPr id="3" name="Espace réservé du contenu 2">
            <a:extLst>
              <a:ext uri="{FF2B5EF4-FFF2-40B4-BE49-F238E27FC236}">
                <a16:creationId xmlns:a16="http://schemas.microsoft.com/office/drawing/2014/main" xmlns="" id="{C997CAB9-F79E-4091-A939-E44D14FEC6C3}"/>
              </a:ext>
            </a:extLst>
          </p:cNvPr>
          <p:cNvSpPr>
            <a:spLocks noGrp="1"/>
          </p:cNvSpPr>
          <p:nvPr>
            <p:ph idx="1"/>
          </p:nvPr>
        </p:nvSpPr>
        <p:spPr/>
        <p:txBody>
          <a:bodyPr/>
          <a:lstStyle/>
          <a:p>
            <a:r>
              <a:rPr lang="en-CA" dirty="0"/>
              <a:t>Lifelike quality vs appropriation</a:t>
            </a:r>
          </a:p>
          <a:p>
            <a:pPr marL="0" indent="0">
              <a:buNone/>
            </a:pPr>
            <a:r>
              <a:rPr lang="en-CA" b="1" dirty="0"/>
              <a:t>Discussion</a:t>
            </a:r>
          </a:p>
          <a:p>
            <a:pPr lvl="1"/>
            <a:r>
              <a:rPr lang="en-CA" dirty="0"/>
              <a:t>Freedom of expression</a:t>
            </a:r>
          </a:p>
          <a:p>
            <a:pPr lvl="1"/>
            <a:r>
              <a:rPr lang="en-CA" dirty="0"/>
              <a:t>Trademark part of the reality… fair use</a:t>
            </a:r>
          </a:p>
          <a:p>
            <a:pPr lvl="1"/>
            <a:r>
              <a:rPr lang="en-CA" dirty="0"/>
              <a:t>Publicity right</a:t>
            </a:r>
          </a:p>
        </p:txBody>
      </p:sp>
    </p:spTree>
    <p:extLst>
      <p:ext uri="{BB962C8B-B14F-4D97-AF65-F5344CB8AC3E}">
        <p14:creationId xmlns:p14="http://schemas.microsoft.com/office/powerpoint/2010/main" val="366480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5">
            <a:extLst>
              <a:ext uri="{FF2B5EF4-FFF2-40B4-BE49-F238E27FC236}">
                <a16:creationId xmlns:a16="http://schemas.microsoft.com/office/drawing/2014/main" xmlns="" id="{9F10815E-B9C0-4D1E-9B9E-1817DCE3E7C6}"/>
              </a:ext>
            </a:extLst>
          </p:cNvPr>
          <p:cNvPicPr>
            <a:picLocks noChangeAspect="1"/>
          </p:cNvPicPr>
          <p:nvPr/>
        </p:nvPicPr>
        <p:blipFill>
          <a:blip r:embed="rId3"/>
          <a:stretch>
            <a:fillRect/>
          </a:stretch>
        </p:blipFill>
        <p:spPr>
          <a:xfrm rot="21405867">
            <a:off x="3596414" y="2049418"/>
            <a:ext cx="5280885" cy="2452870"/>
          </a:xfrm>
          <a:prstGeom prst="rect">
            <a:avLst/>
          </a:prstGeom>
        </p:spPr>
      </p:pic>
    </p:spTree>
    <p:extLst>
      <p:ext uri="{BB962C8B-B14F-4D97-AF65-F5344CB8AC3E}">
        <p14:creationId xmlns:p14="http://schemas.microsoft.com/office/powerpoint/2010/main" val="314093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6C1426-1F24-445E-9874-259931C34B15}"/>
              </a:ext>
            </a:extLst>
          </p:cNvPr>
          <p:cNvSpPr>
            <a:spLocks noGrp="1"/>
          </p:cNvSpPr>
          <p:nvPr>
            <p:ph type="title"/>
          </p:nvPr>
        </p:nvSpPr>
        <p:spPr/>
        <p:txBody>
          <a:bodyPr>
            <a:normAutofit fontScale="90000"/>
          </a:bodyPr>
          <a:lstStyle/>
          <a:p>
            <a:r>
              <a:rPr lang="fr-CA" dirty="0" err="1"/>
              <a:t>Realism</a:t>
            </a:r>
            <a:r>
              <a:rPr lang="fr-CA" dirty="0"/>
              <a:t> in </a:t>
            </a:r>
            <a:r>
              <a:rPr lang="fr-CA" dirty="0" err="1"/>
              <a:t>Video</a:t>
            </a:r>
            <a:r>
              <a:rPr lang="fr-CA" dirty="0"/>
              <a:t> Games &amp; </a:t>
            </a:r>
            <a:br>
              <a:rPr lang="fr-CA" dirty="0"/>
            </a:br>
            <a:r>
              <a:rPr lang="fr-CA" dirty="0"/>
              <a:t>D</a:t>
            </a:r>
            <a:r>
              <a:rPr lang="en-CA" dirty="0" err="1"/>
              <a:t>igital</a:t>
            </a:r>
            <a:r>
              <a:rPr lang="en-CA" dirty="0"/>
              <a:t> Branded Integration</a:t>
            </a:r>
            <a:r>
              <a:rPr lang="fr-CA" dirty="0"/>
              <a:t/>
            </a:r>
            <a:br>
              <a:rPr lang="fr-CA" dirty="0"/>
            </a:br>
            <a:endParaRPr lang="en-CA" dirty="0"/>
          </a:p>
        </p:txBody>
      </p:sp>
      <p:sp>
        <p:nvSpPr>
          <p:cNvPr id="3" name="Espace réservé du contenu 2">
            <a:extLst>
              <a:ext uri="{FF2B5EF4-FFF2-40B4-BE49-F238E27FC236}">
                <a16:creationId xmlns:a16="http://schemas.microsoft.com/office/drawing/2014/main" xmlns="" id="{DF2C5A1D-75B2-45B1-A2D4-3D96D06A6664}"/>
              </a:ext>
            </a:extLst>
          </p:cNvPr>
          <p:cNvSpPr>
            <a:spLocks noGrp="1"/>
          </p:cNvSpPr>
          <p:nvPr>
            <p:ph idx="1"/>
          </p:nvPr>
        </p:nvSpPr>
        <p:spPr/>
        <p:txBody>
          <a:bodyPr/>
          <a:lstStyle/>
          <a:p>
            <a:r>
              <a:rPr lang="fr-CA" dirty="0" err="1"/>
              <a:t>Realistic</a:t>
            </a:r>
            <a:r>
              <a:rPr lang="fr-CA" dirty="0"/>
              <a:t> </a:t>
            </a:r>
            <a:r>
              <a:rPr lang="fr-CA" dirty="0" err="1"/>
              <a:t>effect</a:t>
            </a:r>
            <a:endParaRPr lang="fr-CA" dirty="0"/>
          </a:p>
          <a:p>
            <a:r>
              <a:rPr lang="fr-CA" dirty="0" err="1"/>
              <a:t>Why</a:t>
            </a:r>
            <a:r>
              <a:rPr lang="fr-CA" dirty="0"/>
              <a:t> </a:t>
            </a:r>
            <a:r>
              <a:rPr lang="fr-CA" dirty="0" err="1"/>
              <a:t>Make</a:t>
            </a:r>
            <a:r>
              <a:rPr lang="fr-CA" dirty="0"/>
              <a:t> Games </a:t>
            </a:r>
            <a:r>
              <a:rPr lang="fr-CA" dirty="0" err="1"/>
              <a:t>Realistic</a:t>
            </a:r>
            <a:r>
              <a:rPr lang="fr-CA" dirty="0"/>
              <a:t>? </a:t>
            </a:r>
            <a:r>
              <a:rPr lang="fr-CA" dirty="0" err="1"/>
              <a:t>Escapism</a:t>
            </a:r>
            <a:endParaRPr lang="fr-CA" dirty="0"/>
          </a:p>
          <a:p>
            <a:r>
              <a:rPr lang="en-CA" dirty="0"/>
              <a:t>Digital Branded Integration</a:t>
            </a:r>
          </a:p>
          <a:p>
            <a:r>
              <a:rPr lang="fr-CA" dirty="0"/>
              <a:t>C</a:t>
            </a:r>
            <a:r>
              <a:rPr lang="en-CA" dirty="0" err="1"/>
              <a:t>oncerns</a:t>
            </a:r>
            <a:r>
              <a:rPr lang="en-CA" dirty="0"/>
              <a:t> &amp; </a:t>
            </a:r>
            <a:r>
              <a:rPr lang="fr-CA" dirty="0"/>
              <a:t>L</a:t>
            </a:r>
            <a:r>
              <a:rPr lang="en-CA" dirty="0" err="1"/>
              <a:t>egal</a:t>
            </a:r>
            <a:r>
              <a:rPr lang="en-CA" dirty="0"/>
              <a:t> Issues</a:t>
            </a:r>
          </a:p>
        </p:txBody>
      </p:sp>
    </p:spTree>
    <p:extLst>
      <p:ext uri="{BB962C8B-B14F-4D97-AF65-F5344CB8AC3E}">
        <p14:creationId xmlns:p14="http://schemas.microsoft.com/office/powerpoint/2010/main" val="222701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8AFADF-CFD0-42ED-AE32-E3530BC8046B}"/>
              </a:ext>
            </a:extLst>
          </p:cNvPr>
          <p:cNvSpPr>
            <a:spLocks noGrp="1"/>
          </p:cNvSpPr>
          <p:nvPr>
            <p:ph type="title"/>
          </p:nvPr>
        </p:nvSpPr>
        <p:spPr/>
        <p:txBody>
          <a:bodyPr/>
          <a:lstStyle/>
          <a:p>
            <a:r>
              <a:rPr lang="en-CA" dirty="0"/>
              <a:t>How Visuals Have Evolved </a:t>
            </a:r>
            <a:endParaRPr lang="fr-CA" dirty="0"/>
          </a:p>
        </p:txBody>
      </p:sp>
      <p:sp>
        <p:nvSpPr>
          <p:cNvPr id="7" name="Espace réservé du contenu 6">
            <a:extLst>
              <a:ext uri="{FF2B5EF4-FFF2-40B4-BE49-F238E27FC236}">
                <a16:creationId xmlns:a16="http://schemas.microsoft.com/office/drawing/2014/main" xmlns="" id="{47728414-01E7-42E7-A83F-B2187B905871}"/>
              </a:ext>
            </a:extLst>
          </p:cNvPr>
          <p:cNvSpPr>
            <a:spLocks noGrp="1"/>
          </p:cNvSpPr>
          <p:nvPr>
            <p:ph idx="1"/>
          </p:nvPr>
        </p:nvSpPr>
        <p:spPr/>
        <p:txBody>
          <a:bodyPr/>
          <a:lstStyle/>
          <a:p>
            <a:r>
              <a:rPr lang="en-CA" dirty="0"/>
              <a:t>Realism: Def.: “representing things as they are in real life”</a:t>
            </a:r>
          </a:p>
          <a:p>
            <a:r>
              <a:rPr lang="en-CA" dirty="0"/>
              <a:t>In a video game: Reproduction of the environment and goods</a:t>
            </a:r>
          </a:p>
          <a:p>
            <a:r>
              <a:rPr lang="en-CA" dirty="0"/>
              <a:t>Video games then and now: FF </a:t>
            </a:r>
            <a:r>
              <a:rPr lang="en-CA" dirty="0">
                <a:sym typeface="Wingdings" panose="05000000000000000000" pitchFamily="2" charset="2"/>
              </a:rPr>
              <a:t> </a:t>
            </a:r>
            <a:r>
              <a:rPr lang="en-CA" dirty="0"/>
              <a:t>1987 (2D), 1997 (3D), 2000, 2016 </a:t>
            </a:r>
          </a:p>
          <a:p>
            <a:endParaRPr lang="en-CA" dirty="0"/>
          </a:p>
        </p:txBody>
      </p:sp>
      <p:pic>
        <p:nvPicPr>
          <p:cNvPr id="3" name="Image 2">
            <a:extLst>
              <a:ext uri="{FF2B5EF4-FFF2-40B4-BE49-F238E27FC236}">
                <a16:creationId xmlns:a16="http://schemas.microsoft.com/office/drawing/2014/main" xmlns="" id="{76DA04BC-C63B-4F59-A582-0DD0A74D56CA}"/>
              </a:ext>
            </a:extLst>
          </p:cNvPr>
          <p:cNvPicPr>
            <a:picLocks noChangeAspect="1"/>
          </p:cNvPicPr>
          <p:nvPr/>
        </p:nvPicPr>
        <p:blipFill>
          <a:blip r:embed="rId3"/>
          <a:stretch>
            <a:fillRect/>
          </a:stretch>
        </p:blipFill>
        <p:spPr>
          <a:xfrm>
            <a:off x="2799734" y="3503678"/>
            <a:ext cx="2840359" cy="1377996"/>
          </a:xfrm>
          <a:prstGeom prst="rect">
            <a:avLst/>
          </a:prstGeom>
        </p:spPr>
      </p:pic>
      <p:pic>
        <p:nvPicPr>
          <p:cNvPr id="9" name="Image 8">
            <a:extLst>
              <a:ext uri="{FF2B5EF4-FFF2-40B4-BE49-F238E27FC236}">
                <a16:creationId xmlns:a16="http://schemas.microsoft.com/office/drawing/2014/main" xmlns="" id="{626AFA08-6347-4F86-8E8A-0C2FB1A935AD}"/>
              </a:ext>
            </a:extLst>
          </p:cNvPr>
          <p:cNvPicPr>
            <a:picLocks noChangeAspect="1"/>
          </p:cNvPicPr>
          <p:nvPr/>
        </p:nvPicPr>
        <p:blipFill>
          <a:blip r:embed="rId4"/>
          <a:stretch>
            <a:fillRect/>
          </a:stretch>
        </p:blipFill>
        <p:spPr>
          <a:xfrm>
            <a:off x="2799734" y="5110274"/>
            <a:ext cx="2858596" cy="1274855"/>
          </a:xfrm>
          <a:prstGeom prst="rect">
            <a:avLst/>
          </a:prstGeom>
        </p:spPr>
      </p:pic>
      <p:pic>
        <p:nvPicPr>
          <p:cNvPr id="10" name="Image 9">
            <a:extLst>
              <a:ext uri="{FF2B5EF4-FFF2-40B4-BE49-F238E27FC236}">
                <a16:creationId xmlns:a16="http://schemas.microsoft.com/office/drawing/2014/main" xmlns="" id="{259F3E42-8CBC-495A-BEF6-BBECD32E3928}"/>
              </a:ext>
            </a:extLst>
          </p:cNvPr>
          <p:cNvPicPr>
            <a:picLocks noChangeAspect="1"/>
          </p:cNvPicPr>
          <p:nvPr/>
        </p:nvPicPr>
        <p:blipFill>
          <a:blip r:embed="rId5"/>
          <a:stretch>
            <a:fillRect/>
          </a:stretch>
        </p:blipFill>
        <p:spPr>
          <a:xfrm>
            <a:off x="5956663" y="3420429"/>
            <a:ext cx="2262164" cy="2964700"/>
          </a:xfrm>
          <a:prstGeom prst="rect">
            <a:avLst/>
          </a:prstGeom>
        </p:spPr>
      </p:pic>
      <p:pic>
        <p:nvPicPr>
          <p:cNvPr id="14" name="Image 13">
            <a:extLst>
              <a:ext uri="{FF2B5EF4-FFF2-40B4-BE49-F238E27FC236}">
                <a16:creationId xmlns:a16="http://schemas.microsoft.com/office/drawing/2014/main" xmlns="" id="{933D8B10-23F1-4CB9-ADCE-19DB5ADE2461}"/>
              </a:ext>
            </a:extLst>
          </p:cNvPr>
          <p:cNvPicPr>
            <a:picLocks noChangeAspect="1"/>
          </p:cNvPicPr>
          <p:nvPr/>
        </p:nvPicPr>
        <p:blipFill>
          <a:blip r:embed="rId6"/>
          <a:stretch>
            <a:fillRect/>
          </a:stretch>
        </p:blipFill>
        <p:spPr>
          <a:xfrm>
            <a:off x="8517159" y="3423566"/>
            <a:ext cx="2689120" cy="2961563"/>
          </a:xfrm>
          <a:prstGeom prst="rect">
            <a:avLst/>
          </a:prstGeom>
        </p:spPr>
      </p:pic>
    </p:spTree>
    <p:extLst>
      <p:ext uri="{BB962C8B-B14F-4D97-AF65-F5344CB8AC3E}">
        <p14:creationId xmlns:p14="http://schemas.microsoft.com/office/powerpoint/2010/main" val="30443189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8AFADF-CFD0-42ED-AE32-E3530BC8046B}"/>
              </a:ext>
            </a:extLst>
          </p:cNvPr>
          <p:cNvSpPr>
            <a:spLocks noGrp="1"/>
          </p:cNvSpPr>
          <p:nvPr>
            <p:ph type="title"/>
          </p:nvPr>
        </p:nvSpPr>
        <p:spPr/>
        <p:txBody>
          <a:bodyPr/>
          <a:lstStyle/>
          <a:p>
            <a:r>
              <a:rPr lang="en-CA" dirty="0"/>
              <a:t>Visually Realistic</a:t>
            </a:r>
          </a:p>
        </p:txBody>
      </p:sp>
      <p:sp>
        <p:nvSpPr>
          <p:cNvPr id="7" name="Espace réservé du contenu 6">
            <a:extLst>
              <a:ext uri="{FF2B5EF4-FFF2-40B4-BE49-F238E27FC236}">
                <a16:creationId xmlns:a16="http://schemas.microsoft.com/office/drawing/2014/main" xmlns="" id="{47728414-01E7-42E7-A83F-B2187B905871}"/>
              </a:ext>
            </a:extLst>
          </p:cNvPr>
          <p:cNvSpPr>
            <a:spLocks noGrp="1"/>
          </p:cNvSpPr>
          <p:nvPr>
            <p:ph idx="1"/>
          </p:nvPr>
        </p:nvSpPr>
        <p:spPr/>
        <p:txBody>
          <a:bodyPr/>
          <a:lstStyle/>
          <a:p>
            <a:r>
              <a:rPr lang="fr-CA" dirty="0"/>
              <a:t>Failure:</a:t>
            </a:r>
          </a:p>
          <a:p>
            <a:endParaRPr lang="fr-CA" dirty="0"/>
          </a:p>
          <a:p>
            <a:endParaRPr lang="fr-CA" dirty="0"/>
          </a:p>
          <a:p>
            <a:pPr marL="0" indent="0">
              <a:buNone/>
            </a:pPr>
            <a:endParaRPr lang="fr-CA" dirty="0"/>
          </a:p>
          <a:p>
            <a:r>
              <a:rPr lang="en-CA" dirty="0"/>
              <a:t>Success</a:t>
            </a:r>
            <a:r>
              <a:rPr lang="fr-CA" dirty="0"/>
              <a:t>:</a:t>
            </a:r>
          </a:p>
          <a:p>
            <a:pPr marL="0" indent="0">
              <a:buNone/>
            </a:pPr>
            <a:endParaRPr lang="fr-CA" dirty="0"/>
          </a:p>
          <a:p>
            <a:pPr marL="0" indent="0">
              <a:buNone/>
            </a:pPr>
            <a:endParaRPr lang="fr-CA" dirty="0"/>
          </a:p>
          <a:p>
            <a:pPr marL="0" indent="0">
              <a:buNone/>
            </a:pPr>
            <a:endParaRPr lang="fr-CA" dirty="0"/>
          </a:p>
          <a:p>
            <a:endParaRPr lang="fr-CA" dirty="0"/>
          </a:p>
          <a:p>
            <a:endParaRPr lang="en-CA" dirty="0"/>
          </a:p>
        </p:txBody>
      </p:sp>
      <p:pic>
        <p:nvPicPr>
          <p:cNvPr id="4" name="Espace réservé du contenu 6">
            <a:extLst>
              <a:ext uri="{FF2B5EF4-FFF2-40B4-BE49-F238E27FC236}">
                <a16:creationId xmlns:a16="http://schemas.microsoft.com/office/drawing/2014/main" xmlns="" id="{19310281-1376-434B-9014-4D51836DC9A5}"/>
              </a:ext>
            </a:extLst>
          </p:cNvPr>
          <p:cNvPicPr>
            <a:picLocks noChangeAspect="1"/>
          </p:cNvPicPr>
          <p:nvPr/>
        </p:nvPicPr>
        <p:blipFill>
          <a:blip r:embed="rId3"/>
          <a:stretch>
            <a:fillRect/>
          </a:stretch>
        </p:blipFill>
        <p:spPr>
          <a:xfrm>
            <a:off x="4339580" y="3745099"/>
            <a:ext cx="2137585" cy="1378851"/>
          </a:xfrm>
          <a:prstGeom prst="rect">
            <a:avLst/>
          </a:prstGeom>
        </p:spPr>
      </p:pic>
      <p:pic>
        <p:nvPicPr>
          <p:cNvPr id="5" name="Espace réservé du contenu 7">
            <a:extLst>
              <a:ext uri="{FF2B5EF4-FFF2-40B4-BE49-F238E27FC236}">
                <a16:creationId xmlns:a16="http://schemas.microsoft.com/office/drawing/2014/main" xmlns="" id="{7D1BA273-EB32-4729-9B70-1994FF17B39A}"/>
              </a:ext>
            </a:extLst>
          </p:cNvPr>
          <p:cNvPicPr>
            <a:picLocks noChangeAspect="1"/>
          </p:cNvPicPr>
          <p:nvPr/>
        </p:nvPicPr>
        <p:blipFill>
          <a:blip r:embed="rId4"/>
          <a:stretch>
            <a:fillRect/>
          </a:stretch>
        </p:blipFill>
        <p:spPr>
          <a:xfrm>
            <a:off x="4407327" y="5218600"/>
            <a:ext cx="2193270" cy="1431265"/>
          </a:xfrm>
          <a:prstGeom prst="rect">
            <a:avLst/>
          </a:prstGeom>
        </p:spPr>
      </p:pic>
      <p:pic>
        <p:nvPicPr>
          <p:cNvPr id="11" name="Espace réservé du contenu 6">
            <a:extLst>
              <a:ext uri="{FF2B5EF4-FFF2-40B4-BE49-F238E27FC236}">
                <a16:creationId xmlns:a16="http://schemas.microsoft.com/office/drawing/2014/main" xmlns="" id="{AE992478-C5AB-4C8A-A2E1-64596081D4C9}"/>
              </a:ext>
            </a:extLst>
          </p:cNvPr>
          <p:cNvPicPr>
            <a:picLocks noChangeAspect="1"/>
          </p:cNvPicPr>
          <p:nvPr/>
        </p:nvPicPr>
        <p:blipFill>
          <a:blip r:embed="rId5"/>
          <a:stretch>
            <a:fillRect/>
          </a:stretch>
        </p:blipFill>
        <p:spPr>
          <a:xfrm>
            <a:off x="6904452" y="5267175"/>
            <a:ext cx="2413234" cy="1382690"/>
          </a:xfrm>
          <a:prstGeom prst="rect">
            <a:avLst/>
          </a:prstGeom>
        </p:spPr>
      </p:pic>
      <p:pic>
        <p:nvPicPr>
          <p:cNvPr id="12" name="Espace réservé du contenu 7">
            <a:extLst>
              <a:ext uri="{FF2B5EF4-FFF2-40B4-BE49-F238E27FC236}">
                <a16:creationId xmlns:a16="http://schemas.microsoft.com/office/drawing/2014/main" xmlns="" id="{C53D1F73-602A-4BF7-AD45-8F1C15F44F20}"/>
              </a:ext>
            </a:extLst>
          </p:cNvPr>
          <p:cNvPicPr>
            <a:picLocks noChangeAspect="1"/>
          </p:cNvPicPr>
          <p:nvPr/>
        </p:nvPicPr>
        <p:blipFill>
          <a:blip r:embed="rId6"/>
          <a:stretch>
            <a:fillRect/>
          </a:stretch>
        </p:blipFill>
        <p:spPr>
          <a:xfrm>
            <a:off x="6904452" y="3685647"/>
            <a:ext cx="2438892" cy="1438303"/>
          </a:xfrm>
          <a:prstGeom prst="rect">
            <a:avLst/>
          </a:prstGeom>
        </p:spPr>
      </p:pic>
      <p:pic>
        <p:nvPicPr>
          <p:cNvPr id="3" name="Image 2">
            <a:extLst>
              <a:ext uri="{FF2B5EF4-FFF2-40B4-BE49-F238E27FC236}">
                <a16:creationId xmlns:a16="http://schemas.microsoft.com/office/drawing/2014/main" xmlns="" id="{6726614E-7BCB-4FC9-ABE3-C0D7A89D84F2}"/>
              </a:ext>
            </a:extLst>
          </p:cNvPr>
          <p:cNvPicPr>
            <a:picLocks noChangeAspect="1"/>
          </p:cNvPicPr>
          <p:nvPr/>
        </p:nvPicPr>
        <p:blipFill>
          <a:blip r:embed="rId7"/>
          <a:stretch>
            <a:fillRect/>
          </a:stretch>
        </p:blipFill>
        <p:spPr>
          <a:xfrm>
            <a:off x="4339580" y="2194764"/>
            <a:ext cx="2328801" cy="1280543"/>
          </a:xfrm>
          <a:prstGeom prst="rect">
            <a:avLst/>
          </a:prstGeom>
        </p:spPr>
      </p:pic>
      <p:pic>
        <p:nvPicPr>
          <p:cNvPr id="9" name="Image 8">
            <a:extLst>
              <a:ext uri="{FF2B5EF4-FFF2-40B4-BE49-F238E27FC236}">
                <a16:creationId xmlns:a16="http://schemas.microsoft.com/office/drawing/2014/main" xmlns="" id="{FDDED8DD-14C0-4967-B45A-43A2E4B9F961}"/>
              </a:ext>
            </a:extLst>
          </p:cNvPr>
          <p:cNvPicPr>
            <a:picLocks noChangeAspect="1"/>
          </p:cNvPicPr>
          <p:nvPr/>
        </p:nvPicPr>
        <p:blipFill>
          <a:blip r:embed="rId8"/>
          <a:stretch>
            <a:fillRect/>
          </a:stretch>
        </p:blipFill>
        <p:spPr>
          <a:xfrm>
            <a:off x="6904452" y="2250690"/>
            <a:ext cx="2332971" cy="1304259"/>
          </a:xfrm>
          <a:prstGeom prst="rect">
            <a:avLst/>
          </a:prstGeom>
        </p:spPr>
      </p:pic>
    </p:spTree>
    <p:extLst>
      <p:ext uri="{BB962C8B-B14F-4D97-AF65-F5344CB8AC3E}">
        <p14:creationId xmlns:p14="http://schemas.microsoft.com/office/powerpoint/2010/main" val="178738825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CCB275C-537F-470C-8D46-25629EE0AF91}"/>
              </a:ext>
            </a:extLst>
          </p:cNvPr>
          <p:cNvSpPr>
            <a:spLocks noGrp="1"/>
          </p:cNvSpPr>
          <p:nvPr>
            <p:ph idx="1"/>
          </p:nvPr>
        </p:nvSpPr>
        <p:spPr>
          <a:xfrm>
            <a:off x="2757462" y="2065020"/>
            <a:ext cx="8915400" cy="3802380"/>
          </a:xfrm>
        </p:spPr>
        <p:txBody>
          <a:bodyPr>
            <a:normAutofit lnSpcReduction="10000"/>
          </a:bodyPr>
          <a:lstStyle/>
          <a:p>
            <a:r>
              <a:rPr lang="en-CA" dirty="0"/>
              <a:t>Following the rules of reality: beyond graphics to lifelike physics, characters and controls</a:t>
            </a:r>
          </a:p>
          <a:p>
            <a:r>
              <a:rPr lang="en-CA" dirty="0"/>
              <a:t>Benefits of including physics into game: Enemies are smart and unpredictable</a:t>
            </a:r>
          </a:p>
          <a:p>
            <a:pPr lvl="1"/>
            <a:r>
              <a:rPr lang="en-CA" dirty="0"/>
              <a:t>Different every time you play</a:t>
            </a:r>
          </a:p>
          <a:p>
            <a:pPr lvl="2"/>
            <a:r>
              <a:rPr lang="en-CA" dirty="0"/>
              <a:t>The Force </a:t>
            </a:r>
            <a:r>
              <a:rPr lang="en-CA" dirty="0" err="1"/>
              <a:t>Unleasched</a:t>
            </a:r>
            <a:endParaRPr lang="en-CA" dirty="0"/>
          </a:p>
          <a:p>
            <a:pPr lvl="2"/>
            <a:r>
              <a:rPr lang="en-CA" dirty="0"/>
              <a:t>Fallout 3</a:t>
            </a:r>
          </a:p>
          <a:p>
            <a:pPr lvl="2"/>
            <a:r>
              <a:rPr lang="en-CA" dirty="0"/>
              <a:t>Tom </a:t>
            </a:r>
            <a:r>
              <a:rPr lang="en-CA" dirty="0" err="1"/>
              <a:t>Clanc’s</a:t>
            </a:r>
            <a:r>
              <a:rPr lang="en-CA" dirty="0"/>
              <a:t> </a:t>
            </a:r>
            <a:r>
              <a:rPr lang="en-CA" dirty="0" err="1"/>
              <a:t>Endwar</a:t>
            </a:r>
            <a:endParaRPr lang="en-CA" dirty="0"/>
          </a:p>
          <a:p>
            <a:r>
              <a:rPr lang="en-CA" dirty="0"/>
              <a:t>Cons:</a:t>
            </a:r>
          </a:p>
          <a:p>
            <a:pPr lvl="1"/>
            <a:r>
              <a:rPr lang="en-CA" dirty="0"/>
              <a:t>Reality or departure from reality?  Better? </a:t>
            </a:r>
          </a:p>
          <a:p>
            <a:pPr lvl="1"/>
            <a:r>
              <a:rPr lang="en-CA" dirty="0"/>
              <a:t>Some games that we love are not based on reality</a:t>
            </a:r>
          </a:p>
          <a:p>
            <a:pPr marL="914400" lvl="2" indent="0">
              <a:buNone/>
            </a:pPr>
            <a:endParaRPr lang="en-CA" dirty="0"/>
          </a:p>
          <a:p>
            <a:endParaRPr lang="en-CA" dirty="0"/>
          </a:p>
        </p:txBody>
      </p:sp>
      <p:pic>
        <p:nvPicPr>
          <p:cNvPr id="5" name="Image 4">
            <a:extLst>
              <a:ext uri="{FF2B5EF4-FFF2-40B4-BE49-F238E27FC236}">
                <a16:creationId xmlns:a16="http://schemas.microsoft.com/office/drawing/2014/main" xmlns="" id="{39A47170-D69F-44B5-9579-7EC3BF3F68BE}"/>
              </a:ext>
            </a:extLst>
          </p:cNvPr>
          <p:cNvPicPr>
            <a:picLocks noChangeAspect="1"/>
          </p:cNvPicPr>
          <p:nvPr/>
        </p:nvPicPr>
        <p:blipFill>
          <a:blip r:embed="rId3"/>
          <a:stretch>
            <a:fillRect/>
          </a:stretch>
        </p:blipFill>
        <p:spPr>
          <a:xfrm>
            <a:off x="6845568" y="3238327"/>
            <a:ext cx="2222232" cy="1235246"/>
          </a:xfrm>
          <a:prstGeom prst="rect">
            <a:avLst/>
          </a:prstGeom>
        </p:spPr>
      </p:pic>
      <p:pic>
        <p:nvPicPr>
          <p:cNvPr id="6" name="Image 5">
            <a:extLst>
              <a:ext uri="{FF2B5EF4-FFF2-40B4-BE49-F238E27FC236}">
                <a16:creationId xmlns:a16="http://schemas.microsoft.com/office/drawing/2014/main" xmlns="" id="{ADA1DD60-90F7-4FEC-B690-AFB7DC0FCB1A}"/>
              </a:ext>
            </a:extLst>
          </p:cNvPr>
          <p:cNvPicPr>
            <a:picLocks noChangeAspect="1"/>
          </p:cNvPicPr>
          <p:nvPr/>
        </p:nvPicPr>
        <p:blipFill>
          <a:blip r:embed="rId4"/>
          <a:stretch>
            <a:fillRect/>
          </a:stretch>
        </p:blipFill>
        <p:spPr>
          <a:xfrm>
            <a:off x="9326247" y="4710465"/>
            <a:ext cx="2178365" cy="1217497"/>
          </a:xfrm>
          <a:prstGeom prst="rect">
            <a:avLst/>
          </a:prstGeom>
        </p:spPr>
      </p:pic>
      <p:sp>
        <p:nvSpPr>
          <p:cNvPr id="2" name="Titre 1">
            <a:extLst>
              <a:ext uri="{FF2B5EF4-FFF2-40B4-BE49-F238E27FC236}">
                <a16:creationId xmlns:a16="http://schemas.microsoft.com/office/drawing/2014/main" xmlns="" id="{916760EC-AFEB-4731-A2A5-0D47BD4733DE}"/>
              </a:ext>
            </a:extLst>
          </p:cNvPr>
          <p:cNvSpPr>
            <a:spLocks noGrp="1"/>
          </p:cNvSpPr>
          <p:nvPr>
            <p:ph type="title"/>
          </p:nvPr>
        </p:nvSpPr>
        <p:spPr/>
        <p:txBody>
          <a:bodyPr/>
          <a:lstStyle/>
          <a:p>
            <a:r>
              <a:rPr lang="en-CA" dirty="0"/>
              <a:t>Realistic Games</a:t>
            </a:r>
          </a:p>
        </p:txBody>
      </p:sp>
      <p:pic>
        <p:nvPicPr>
          <p:cNvPr id="4" name="Image 3">
            <a:extLst>
              <a:ext uri="{FF2B5EF4-FFF2-40B4-BE49-F238E27FC236}">
                <a16:creationId xmlns:a16="http://schemas.microsoft.com/office/drawing/2014/main" xmlns="" id="{7DBFED01-1D98-4702-B824-E2936B15FEF1}"/>
              </a:ext>
            </a:extLst>
          </p:cNvPr>
          <p:cNvPicPr>
            <a:picLocks noChangeAspect="1"/>
          </p:cNvPicPr>
          <p:nvPr/>
        </p:nvPicPr>
        <p:blipFill>
          <a:blip r:embed="rId5"/>
          <a:stretch>
            <a:fillRect/>
          </a:stretch>
        </p:blipFill>
        <p:spPr>
          <a:xfrm>
            <a:off x="8657845" y="624110"/>
            <a:ext cx="2149856" cy="1214378"/>
          </a:xfrm>
          <a:prstGeom prst="rect">
            <a:avLst/>
          </a:prstGeom>
        </p:spPr>
      </p:pic>
    </p:spTree>
    <p:extLst>
      <p:ext uri="{BB962C8B-B14F-4D97-AF65-F5344CB8AC3E}">
        <p14:creationId xmlns:p14="http://schemas.microsoft.com/office/powerpoint/2010/main" val="57042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2AEFB0-452D-4687-9577-A7F75C1B1139}"/>
              </a:ext>
            </a:extLst>
          </p:cNvPr>
          <p:cNvSpPr>
            <a:spLocks noGrp="1"/>
          </p:cNvSpPr>
          <p:nvPr>
            <p:ph type="title"/>
          </p:nvPr>
        </p:nvSpPr>
        <p:spPr/>
        <p:txBody>
          <a:bodyPr/>
          <a:lstStyle/>
          <a:p>
            <a:r>
              <a:rPr lang="fr-CA" dirty="0" err="1"/>
              <a:t>Why</a:t>
            </a:r>
            <a:r>
              <a:rPr lang="fr-CA" dirty="0"/>
              <a:t> </a:t>
            </a:r>
            <a:r>
              <a:rPr lang="fr-CA" dirty="0" err="1"/>
              <a:t>Make</a:t>
            </a:r>
            <a:r>
              <a:rPr lang="fr-CA" dirty="0"/>
              <a:t> Games </a:t>
            </a:r>
            <a:r>
              <a:rPr lang="fr-CA" dirty="0" err="1"/>
              <a:t>Realistic</a:t>
            </a:r>
            <a:r>
              <a:rPr lang="fr-CA" dirty="0"/>
              <a:t>? </a:t>
            </a:r>
            <a:br>
              <a:rPr lang="fr-CA" dirty="0"/>
            </a:br>
            <a:r>
              <a:rPr lang="fr-CA" dirty="0" err="1"/>
              <a:t>Escapism</a:t>
            </a:r>
            <a:endParaRPr lang="en-CA" dirty="0"/>
          </a:p>
        </p:txBody>
      </p:sp>
      <p:sp>
        <p:nvSpPr>
          <p:cNvPr id="3" name="Espace réservé du contenu 2">
            <a:extLst>
              <a:ext uri="{FF2B5EF4-FFF2-40B4-BE49-F238E27FC236}">
                <a16:creationId xmlns:a16="http://schemas.microsoft.com/office/drawing/2014/main" xmlns="" id="{73097E9F-F1B9-46DE-9CB1-7B156AFC81CE}"/>
              </a:ext>
            </a:extLst>
          </p:cNvPr>
          <p:cNvSpPr>
            <a:spLocks noGrp="1"/>
          </p:cNvSpPr>
          <p:nvPr>
            <p:ph idx="1"/>
          </p:nvPr>
        </p:nvSpPr>
        <p:spPr/>
        <p:txBody>
          <a:bodyPr>
            <a:normAutofit/>
          </a:bodyPr>
          <a:lstStyle/>
          <a:p>
            <a:r>
              <a:rPr lang="en-CA" dirty="0"/>
              <a:t>Definition: </a:t>
            </a:r>
          </a:p>
          <a:p>
            <a:pPr lvl="1"/>
            <a:r>
              <a:rPr lang="en-CA" dirty="0"/>
              <a:t>The avoidance of reality by absorption of the mind in entertainment or in an imaginative situation, activity, etc.</a:t>
            </a:r>
          </a:p>
          <a:p>
            <a:pPr lvl="1"/>
            <a:r>
              <a:rPr lang="en-CA" dirty="0"/>
              <a:t>Wikipedia : Escapism is the avoidance of unpleasant, boring, arduous, scary, or banal aspects of daily life. It can also be used as a term to define the actions people take to help relieve persisting feelings of depression or general sadness.</a:t>
            </a:r>
          </a:p>
          <a:p>
            <a:r>
              <a:rPr lang="en-CA" dirty="0"/>
              <a:t>Question: </a:t>
            </a:r>
          </a:p>
          <a:p>
            <a:pPr lvl="1"/>
            <a:r>
              <a:rPr lang="en-CA" dirty="0"/>
              <a:t>Do you agree?</a:t>
            </a:r>
          </a:p>
          <a:p>
            <a:pPr marL="0" indent="0">
              <a:buNone/>
            </a:pPr>
            <a:endParaRPr lang="en-CA" dirty="0"/>
          </a:p>
        </p:txBody>
      </p:sp>
    </p:spTree>
    <p:extLst>
      <p:ext uri="{BB962C8B-B14F-4D97-AF65-F5344CB8AC3E}">
        <p14:creationId xmlns:p14="http://schemas.microsoft.com/office/powerpoint/2010/main" val="193729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4E04C5-C07E-4378-B473-865BB4C0CA6C}"/>
              </a:ext>
            </a:extLst>
          </p:cNvPr>
          <p:cNvSpPr>
            <a:spLocks noGrp="1"/>
          </p:cNvSpPr>
          <p:nvPr>
            <p:ph type="title"/>
          </p:nvPr>
        </p:nvSpPr>
        <p:spPr/>
        <p:txBody>
          <a:bodyPr/>
          <a:lstStyle/>
          <a:p>
            <a:r>
              <a:rPr lang="fr-CA" dirty="0"/>
              <a:t>Living the </a:t>
            </a:r>
            <a:r>
              <a:rPr lang="fr-CA" dirty="0" err="1"/>
              <a:t>Dream</a:t>
            </a:r>
            <a:r>
              <a:rPr lang="fr-CA" dirty="0"/>
              <a:t>!</a:t>
            </a:r>
            <a:endParaRPr lang="en-CA" dirty="0"/>
          </a:p>
        </p:txBody>
      </p:sp>
      <p:sp>
        <p:nvSpPr>
          <p:cNvPr id="3" name="Espace réservé du contenu 2">
            <a:extLst>
              <a:ext uri="{FF2B5EF4-FFF2-40B4-BE49-F238E27FC236}">
                <a16:creationId xmlns:a16="http://schemas.microsoft.com/office/drawing/2014/main" xmlns="" id="{4BE85969-5CDC-48E8-8476-1DE667F61145}"/>
              </a:ext>
            </a:extLst>
          </p:cNvPr>
          <p:cNvSpPr>
            <a:spLocks noGrp="1"/>
          </p:cNvSpPr>
          <p:nvPr>
            <p:ph idx="1"/>
          </p:nvPr>
        </p:nvSpPr>
        <p:spPr/>
        <p:txBody>
          <a:bodyPr/>
          <a:lstStyle/>
          <a:p>
            <a:r>
              <a:rPr lang="en-CA" b="1" dirty="0"/>
              <a:t>NBA 2K18</a:t>
            </a:r>
            <a:endParaRPr lang="en-CA" b="1" dirty="0">
              <a:hlinkClick r:id="rId3"/>
            </a:endParaRPr>
          </a:p>
          <a:p>
            <a:pPr lvl="1"/>
            <a:r>
              <a:rPr lang="en-CA" dirty="0">
                <a:hlinkClick r:id="rId3"/>
              </a:rPr>
              <a:t>https://www.youtube.com/watch?v=3EPHnjHu77g</a:t>
            </a:r>
            <a:endParaRPr lang="en-CA" dirty="0"/>
          </a:p>
          <a:p>
            <a:pPr marL="0" indent="0">
              <a:buNone/>
            </a:pPr>
            <a:endParaRPr lang="en-CA" b="1" dirty="0"/>
          </a:p>
          <a:p>
            <a:pPr marL="0" indent="0">
              <a:buNone/>
            </a:pPr>
            <a:r>
              <a:rPr lang="en-CA" b="1" dirty="0"/>
              <a:t>Discussion</a:t>
            </a:r>
          </a:p>
          <a:p>
            <a:r>
              <a:rPr lang="en-CA" dirty="0"/>
              <a:t>What do you think about products placement into the video game?</a:t>
            </a:r>
          </a:p>
          <a:p>
            <a:r>
              <a:rPr lang="en-CA" dirty="0"/>
              <a:t>How is it affecting the gaming experience? </a:t>
            </a:r>
          </a:p>
          <a:p>
            <a:r>
              <a:rPr lang="en-CA" dirty="0"/>
              <a:t>Are you inclined to those brands? </a:t>
            </a:r>
          </a:p>
          <a:p>
            <a:pPr marL="0" indent="0">
              <a:buNone/>
            </a:pPr>
            <a:endParaRPr lang="en-CA" dirty="0"/>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22761423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AE727A-1B3D-425E-9181-B1DC04854C72}"/>
              </a:ext>
            </a:extLst>
          </p:cNvPr>
          <p:cNvSpPr>
            <a:spLocks noGrp="1"/>
          </p:cNvSpPr>
          <p:nvPr>
            <p:ph type="title"/>
          </p:nvPr>
        </p:nvSpPr>
        <p:spPr/>
        <p:txBody>
          <a:bodyPr/>
          <a:lstStyle/>
          <a:p>
            <a:r>
              <a:rPr lang="en-CA" dirty="0"/>
              <a:t>Digital Branded Integration</a:t>
            </a:r>
          </a:p>
        </p:txBody>
      </p:sp>
      <p:sp>
        <p:nvSpPr>
          <p:cNvPr id="3" name="Espace réservé du contenu 2">
            <a:extLst>
              <a:ext uri="{FF2B5EF4-FFF2-40B4-BE49-F238E27FC236}">
                <a16:creationId xmlns:a16="http://schemas.microsoft.com/office/drawing/2014/main" xmlns="" id="{18BDBA32-9972-474A-AF08-20EF64B0CEEE}"/>
              </a:ext>
            </a:extLst>
          </p:cNvPr>
          <p:cNvSpPr>
            <a:spLocks noGrp="1"/>
          </p:cNvSpPr>
          <p:nvPr>
            <p:ph idx="1"/>
          </p:nvPr>
        </p:nvSpPr>
        <p:spPr/>
        <p:txBody>
          <a:bodyPr>
            <a:normAutofit/>
          </a:bodyPr>
          <a:lstStyle/>
          <a:p>
            <a:r>
              <a:rPr lang="en-CA" dirty="0"/>
              <a:t>Before businesses did not pay for advertising; creators paid them</a:t>
            </a:r>
          </a:p>
          <a:p>
            <a:r>
              <a:rPr lang="en-CA" dirty="0"/>
              <a:t>“Advergaming”</a:t>
            </a:r>
          </a:p>
          <a:p>
            <a:r>
              <a:rPr lang="en-CA" dirty="0"/>
              <a:t>“Static In-game advertising”</a:t>
            </a:r>
          </a:p>
          <a:p>
            <a:r>
              <a:rPr lang="fr-CA" dirty="0"/>
              <a:t>New technologies</a:t>
            </a:r>
          </a:p>
          <a:p>
            <a:pPr lvl="1"/>
            <a:r>
              <a:rPr lang="en-CA" dirty="0"/>
              <a:t>“Dynamic In-game advertising”</a:t>
            </a:r>
          </a:p>
          <a:p>
            <a:pPr lvl="1"/>
            <a:r>
              <a:rPr lang="fr-CA" dirty="0"/>
              <a:t>M</a:t>
            </a:r>
            <a:r>
              <a:rPr lang="en-CA" dirty="0" err="1"/>
              <a:t>obile</a:t>
            </a:r>
            <a:r>
              <a:rPr lang="en-CA" dirty="0"/>
              <a:t> games</a:t>
            </a:r>
          </a:p>
          <a:p>
            <a:r>
              <a:rPr lang="en-CA" dirty="0"/>
              <a:t>Benefits of brand owners</a:t>
            </a:r>
          </a:p>
          <a:p>
            <a:r>
              <a:rPr lang="en-CA" dirty="0"/>
              <a:t>Benefits of gamers </a:t>
            </a:r>
          </a:p>
          <a:p>
            <a:r>
              <a:rPr lang="en-CA" dirty="0">
                <a:hlinkClick r:id="rId3"/>
              </a:rPr>
              <a:t>Ads Worsen Gaming Experience</a:t>
            </a:r>
            <a:endParaRPr lang="en-CA" dirty="0"/>
          </a:p>
        </p:txBody>
      </p:sp>
      <p:pic>
        <p:nvPicPr>
          <p:cNvPr id="4" name="Image 3">
            <a:extLst>
              <a:ext uri="{FF2B5EF4-FFF2-40B4-BE49-F238E27FC236}">
                <a16:creationId xmlns:a16="http://schemas.microsoft.com/office/drawing/2014/main" xmlns="" id="{B9958084-1C76-46BE-A5F8-D13F4130CDDB}"/>
              </a:ext>
            </a:extLst>
          </p:cNvPr>
          <p:cNvPicPr>
            <a:picLocks noChangeAspect="1"/>
          </p:cNvPicPr>
          <p:nvPr/>
        </p:nvPicPr>
        <p:blipFill>
          <a:blip r:embed="rId4"/>
          <a:stretch>
            <a:fillRect/>
          </a:stretch>
        </p:blipFill>
        <p:spPr>
          <a:xfrm>
            <a:off x="7613258" y="3510643"/>
            <a:ext cx="3346229" cy="2253343"/>
          </a:xfrm>
          <a:prstGeom prst="rect">
            <a:avLst/>
          </a:prstGeom>
        </p:spPr>
      </p:pic>
    </p:spTree>
    <p:extLst>
      <p:ext uri="{BB962C8B-B14F-4D97-AF65-F5344CB8AC3E}">
        <p14:creationId xmlns:p14="http://schemas.microsoft.com/office/powerpoint/2010/main" val="162760137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A5AA159-38E5-400C-8C16-53AA1F95FE01}"/>
              </a:ext>
            </a:extLst>
          </p:cNvPr>
          <p:cNvSpPr>
            <a:spLocks noGrp="1"/>
          </p:cNvSpPr>
          <p:nvPr>
            <p:ph type="title"/>
          </p:nvPr>
        </p:nvSpPr>
        <p:spPr/>
        <p:txBody>
          <a:bodyPr/>
          <a:lstStyle/>
          <a:p>
            <a:r>
              <a:rPr lang="fr-CA" dirty="0" err="1"/>
              <a:t>Concerns</a:t>
            </a:r>
            <a:r>
              <a:rPr lang="fr-CA" dirty="0"/>
              <a:t> &amp; Legal Issues</a:t>
            </a:r>
            <a:endParaRPr lang="en-CA" dirty="0"/>
          </a:p>
        </p:txBody>
      </p:sp>
      <p:sp>
        <p:nvSpPr>
          <p:cNvPr id="3" name="Espace réservé du contenu 2">
            <a:extLst>
              <a:ext uri="{FF2B5EF4-FFF2-40B4-BE49-F238E27FC236}">
                <a16:creationId xmlns:a16="http://schemas.microsoft.com/office/drawing/2014/main" xmlns="" id="{69D456D5-7638-4D88-A13C-605D91F450FB}"/>
              </a:ext>
            </a:extLst>
          </p:cNvPr>
          <p:cNvSpPr>
            <a:spLocks noGrp="1"/>
          </p:cNvSpPr>
          <p:nvPr>
            <p:ph idx="1"/>
          </p:nvPr>
        </p:nvSpPr>
        <p:spPr/>
        <p:txBody>
          <a:bodyPr>
            <a:normAutofit/>
          </a:bodyPr>
          <a:lstStyle/>
          <a:p>
            <a:r>
              <a:rPr lang="en-CA" dirty="0"/>
              <a:t>Power of commercial advertising</a:t>
            </a:r>
          </a:p>
          <a:p>
            <a:pPr marL="57150" indent="0">
              <a:buNone/>
            </a:pPr>
            <a:r>
              <a:rPr lang="en-CA" b="1" dirty="0"/>
              <a:t>Discussion</a:t>
            </a:r>
          </a:p>
          <a:p>
            <a:pPr lvl="1"/>
            <a:r>
              <a:rPr lang="en-CA" dirty="0"/>
              <a:t>Should we protect children and teenagers?</a:t>
            </a:r>
            <a:endParaRPr lang="en-CA" b="1" dirty="0"/>
          </a:p>
          <a:p>
            <a:pPr marL="0" lvl="1" indent="0">
              <a:buNone/>
            </a:pPr>
            <a:r>
              <a:rPr lang="en-CA" sz="1800" b="1" dirty="0"/>
              <a:t>Some of the Legal Issues</a:t>
            </a:r>
          </a:p>
          <a:p>
            <a:pPr lvl="1"/>
            <a:r>
              <a:rPr lang="en-CA" dirty="0"/>
              <a:t>Canada:</a:t>
            </a:r>
            <a:endParaRPr lang="en-CA" dirty="0">
              <a:solidFill>
                <a:schemeClr val="tx1"/>
              </a:solidFill>
            </a:endParaRPr>
          </a:p>
          <a:p>
            <a:pPr lvl="2"/>
            <a:r>
              <a:rPr lang="en-CA" dirty="0">
                <a:solidFill>
                  <a:schemeClr val="tx1"/>
                </a:solidFill>
              </a:rPr>
              <a:t>Ads directed to children </a:t>
            </a:r>
            <a:r>
              <a:rPr lang="en-CA" dirty="0">
                <a:solidFill>
                  <a:schemeClr val="tx1"/>
                </a:solidFill>
                <a:sym typeface="Wingdings" panose="05000000000000000000" pitchFamily="2" charset="2"/>
              </a:rPr>
              <a:t></a:t>
            </a:r>
            <a:r>
              <a:rPr lang="en-CA" dirty="0">
                <a:solidFill>
                  <a:schemeClr val="tx1"/>
                </a:solidFill>
              </a:rPr>
              <a:t> not to exploit their credulity, lack of experience</a:t>
            </a:r>
          </a:p>
          <a:p>
            <a:pPr lvl="2"/>
            <a:r>
              <a:rPr lang="en-CA" dirty="0">
                <a:solidFill>
                  <a:schemeClr val="tx1"/>
                </a:solidFill>
              </a:rPr>
              <a:t>Product placement within entertainment programming is acceptable</a:t>
            </a:r>
          </a:p>
          <a:p>
            <a:pPr lvl="2"/>
            <a:r>
              <a:rPr lang="en-CA" i="1" dirty="0"/>
              <a:t>Quebec Consumer Protection Act </a:t>
            </a:r>
            <a:r>
              <a:rPr lang="en-CA" dirty="0">
                <a:solidFill>
                  <a:schemeClr val="tx1"/>
                </a:solidFill>
              </a:rPr>
              <a:t> </a:t>
            </a:r>
            <a:r>
              <a:rPr lang="en-CA" dirty="0">
                <a:solidFill>
                  <a:schemeClr val="tx1"/>
                </a:solidFill>
                <a:sym typeface="Wingdings" panose="05000000000000000000" pitchFamily="2" charset="2"/>
              </a:rPr>
              <a:t> </a:t>
            </a:r>
            <a:r>
              <a:rPr lang="en-CA" dirty="0">
                <a:solidFill>
                  <a:schemeClr val="tx1"/>
                </a:solidFill>
              </a:rPr>
              <a:t>prohibits ads directed to children under 13 - </a:t>
            </a:r>
            <a:r>
              <a:rPr lang="en-CA" i="1" dirty="0"/>
              <a:t>Irwin</a:t>
            </a:r>
            <a:endParaRPr lang="en-CA" dirty="0">
              <a:solidFill>
                <a:schemeClr val="tx1"/>
              </a:solidFill>
            </a:endParaRPr>
          </a:p>
          <a:p>
            <a:pPr lvl="1"/>
            <a:r>
              <a:rPr lang="en-CA" dirty="0">
                <a:solidFill>
                  <a:schemeClr val="tx1"/>
                </a:solidFill>
              </a:rPr>
              <a:t>USA : FTC refused, in 2005, to impose a general rule for paid product placement </a:t>
            </a:r>
          </a:p>
          <a:p>
            <a:pPr lvl="1"/>
            <a:r>
              <a:rPr lang="en-CA" dirty="0"/>
              <a:t>Freedom of expression</a:t>
            </a:r>
          </a:p>
          <a:p>
            <a:pPr marL="457200" lvl="1" indent="0">
              <a:buNone/>
            </a:pPr>
            <a:endParaRPr lang="en-CA" dirty="0"/>
          </a:p>
        </p:txBody>
      </p:sp>
    </p:spTree>
    <p:extLst>
      <p:ext uri="{BB962C8B-B14F-4D97-AF65-F5344CB8AC3E}">
        <p14:creationId xmlns:p14="http://schemas.microsoft.com/office/powerpoint/2010/main" val="4143189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1962</TotalTime>
  <Words>3492</Words>
  <Application>Microsoft Macintosh PowerPoint</Application>
  <PresentationFormat>Widescreen</PresentationFormat>
  <Paragraphs>412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Brin</vt:lpstr>
      <vt:lpstr>Realism in Video Games &amp;  Digital Branded Integration </vt:lpstr>
      <vt:lpstr>Realism in Video Games &amp;  Digital Branded Integration </vt:lpstr>
      <vt:lpstr>How Visuals Have Evolved </vt:lpstr>
      <vt:lpstr>Visually Realistic</vt:lpstr>
      <vt:lpstr>Realistic Games</vt:lpstr>
      <vt:lpstr>Why Make Games Realistic?  Escapism</vt:lpstr>
      <vt:lpstr>Living the Dream!</vt:lpstr>
      <vt:lpstr>Digital Branded Integration</vt:lpstr>
      <vt:lpstr>Concerns &amp; Legal Issues</vt:lpstr>
      <vt:lpstr>Concerns &amp; Legal Issues</vt:lpstr>
      <vt:lpstr>Concerns &amp; Legal Issues</vt:lpstr>
      <vt:lpstr>Concerns &amp; Legal Issues</vt:lpstr>
      <vt:lpstr>Concerns &amp; Legal Issues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sale</dc:title>
  <dc:creator>Laura Courdi</dc:creator>
  <cp:lastModifiedBy>khanrmina@gmail.com</cp:lastModifiedBy>
  <cp:revision>204</cp:revision>
  <dcterms:created xsi:type="dcterms:W3CDTF">2017-10-13T02:56:12Z</dcterms:created>
  <dcterms:modified xsi:type="dcterms:W3CDTF">2017-10-20T16:24:39Z</dcterms:modified>
</cp:coreProperties>
</file>