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  <p:sldMasterId id="2147483662" r:id="rId3"/>
  </p:sldMasterIdLst>
  <p:notesMasterIdLst>
    <p:notesMasterId r:id="rId71"/>
  </p:notesMasterIdLst>
  <p:sldIdLst>
    <p:sldId id="299" r:id="rId4"/>
    <p:sldId id="413" r:id="rId5"/>
    <p:sldId id="362" r:id="rId6"/>
    <p:sldId id="365" r:id="rId7"/>
    <p:sldId id="412" r:id="rId8"/>
    <p:sldId id="366" r:id="rId9"/>
    <p:sldId id="367" r:id="rId10"/>
    <p:sldId id="373" r:id="rId11"/>
    <p:sldId id="374" r:id="rId12"/>
    <p:sldId id="381" r:id="rId13"/>
    <p:sldId id="378" r:id="rId14"/>
    <p:sldId id="379" r:id="rId15"/>
    <p:sldId id="354" r:id="rId16"/>
    <p:sldId id="368" r:id="rId17"/>
    <p:sldId id="370" r:id="rId18"/>
    <p:sldId id="371" r:id="rId19"/>
    <p:sldId id="256" r:id="rId20"/>
    <p:sldId id="313" r:id="rId21"/>
    <p:sldId id="284" r:id="rId22"/>
    <p:sldId id="319" r:id="rId23"/>
    <p:sldId id="298" r:id="rId24"/>
    <p:sldId id="431" r:id="rId25"/>
    <p:sldId id="429" r:id="rId26"/>
    <p:sldId id="430" r:id="rId27"/>
    <p:sldId id="410" r:id="rId28"/>
    <p:sldId id="320" r:id="rId29"/>
    <p:sldId id="321" r:id="rId30"/>
    <p:sldId id="411" r:id="rId31"/>
    <p:sldId id="337" r:id="rId32"/>
    <p:sldId id="338" r:id="rId33"/>
    <p:sldId id="339" r:id="rId34"/>
    <p:sldId id="340" r:id="rId35"/>
    <p:sldId id="341" r:id="rId36"/>
    <p:sldId id="396" r:id="rId37"/>
    <p:sldId id="397" r:id="rId38"/>
    <p:sldId id="399" r:id="rId39"/>
    <p:sldId id="400" r:id="rId40"/>
    <p:sldId id="342" r:id="rId41"/>
    <p:sldId id="322" r:id="rId42"/>
    <p:sldId id="323" r:id="rId43"/>
    <p:sldId id="392" r:id="rId44"/>
    <p:sldId id="393" r:id="rId45"/>
    <p:sldId id="385" r:id="rId46"/>
    <p:sldId id="394" r:id="rId47"/>
    <p:sldId id="395" r:id="rId48"/>
    <p:sldId id="422" r:id="rId49"/>
    <p:sldId id="419" r:id="rId50"/>
    <p:sldId id="423" r:id="rId51"/>
    <p:sldId id="424" r:id="rId52"/>
    <p:sldId id="425" r:id="rId53"/>
    <p:sldId id="426" r:id="rId54"/>
    <p:sldId id="427" r:id="rId55"/>
    <p:sldId id="434" r:id="rId56"/>
    <p:sldId id="435" r:id="rId57"/>
    <p:sldId id="436" r:id="rId58"/>
    <p:sldId id="437" r:id="rId59"/>
    <p:sldId id="438" r:id="rId60"/>
    <p:sldId id="439" r:id="rId61"/>
    <p:sldId id="440" r:id="rId62"/>
    <p:sldId id="442" r:id="rId63"/>
    <p:sldId id="443" r:id="rId64"/>
    <p:sldId id="441" r:id="rId65"/>
    <p:sldId id="444" r:id="rId66"/>
    <p:sldId id="445" r:id="rId67"/>
    <p:sldId id="446" r:id="rId68"/>
    <p:sldId id="432" r:id="rId69"/>
    <p:sldId id="433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7"/>
  </p:normalViewPr>
  <p:slideViewPr>
    <p:cSldViewPr snapToGrid="0" snapToObjects="1">
      <p:cViewPr varScale="1">
        <p:scale>
          <a:sx n="108" d="100"/>
          <a:sy n="108" d="100"/>
        </p:scale>
        <p:origin x="17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slide" Target="slides/slide67.xml"/><Relationship Id="rId71" Type="http://schemas.openxmlformats.org/officeDocument/2006/relationships/notesMaster" Target="notesMasters/notesMaster1.xml"/><Relationship Id="rId72" Type="http://schemas.openxmlformats.org/officeDocument/2006/relationships/presProps" Target="pres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202BD-CF37-7941-B69F-ED83CD9CEFE7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3FEEC-81F5-9048-8408-13A7B5AB1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3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43DED-E70C-3E4A-94E7-E4A33D16A5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17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3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1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3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7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3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emf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7" Type="http://schemas.openxmlformats.org/officeDocument/2006/relationships/image" Target="../media/image1.emf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7" Type="http://schemas.openxmlformats.org/officeDocument/2006/relationships/image" Target="../media/image1.emf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1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5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videogamelaw.allard.ubc.ca/" TargetMode="External"/><Relationship Id="rId5" Type="http://schemas.openxmlformats.org/officeDocument/2006/relationships/hyperlink" Target="mailto:jon_festinger@thecdm.ca" TargetMode="External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tiff"/><Relationship Id="rId3" Type="http://schemas.openxmlformats.org/officeDocument/2006/relationships/hyperlink" Target="http://www.geekculture.com/joyoftech/joyarchives/2210.html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hyperlink" Target="http://www.gamerlaw.co.uk/2014/australia-steam-and-consumer-legal-rights-in-video-games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3" Type="http://schemas.openxmlformats.org/officeDocument/2006/relationships/hyperlink" Target="https://www.techdirt.com/articles/20141013/11010528810/nintendo-bricks-wii-u-consoles-unless-owners-agree-to-new-eula.shtml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hyperlink" Target="http://arstechnica.com/gaming/2014/02/eu-takes-on-misleading-free-to-play-games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hyperlink" Target="http://www.gamesindustry.biz/articles/2014-05-06-valve-refunding-earth-year-2066-customers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hyperlink" Target="https://www.techdirt.com/articles/20140702/07443127757/uk-advertising-regulator-nixes-eas-dungeon-keeper-advertisement-due-to-microtransactions.shtml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hyperlink" Target="http://www.gamesindustry.biz/articles/2014-08-07-big-fish-accused-of-unfair-of-deceptive-trade-practices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hyperlink" Target="http://arstechnica.com/gaming/2014/08/california-man-sues-sony-over-killzones-1080p-graphics-claims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hyperlink" Target="http://www.gamepolitics.com/2014/10/07/report-wb-strong-arms-shadow-mordor-reviewers#.VDxyXpRdX9Q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1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61" y="390193"/>
            <a:ext cx="8980120" cy="1016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5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4800" b="1" dirty="0" smtClean="0">
                <a:solidFill>
                  <a:srgbClr val="000000"/>
                </a:solidFill>
                <a:latin typeface="+mn-lt"/>
                <a:cs typeface="Times New Roman"/>
              </a:rPr>
              <a:t>What’s it </a:t>
            </a:r>
            <a:r>
              <a:rPr lang="en-US" sz="4800" b="1" dirty="0">
                <a:solidFill>
                  <a:srgbClr val="000000"/>
                </a:solidFill>
                <a:latin typeface="+mn-lt"/>
                <a:cs typeface="Times New Roman"/>
              </a:rPr>
              <a:t>a</a:t>
            </a:r>
            <a:r>
              <a:rPr lang="en-US" sz="4800" b="1" dirty="0" smtClean="0">
                <a:solidFill>
                  <a:srgbClr val="000000"/>
                </a:solidFill>
                <a:latin typeface="+mn-lt"/>
                <a:cs typeface="Times New Roman"/>
              </a:rPr>
              <a:t>ll </a:t>
            </a:r>
            <a:r>
              <a:rPr lang="en-US" sz="4800" b="1" dirty="0">
                <a:solidFill>
                  <a:srgbClr val="000000"/>
                </a:solidFill>
                <a:latin typeface="+mn-lt"/>
                <a:cs typeface="Times New Roman"/>
              </a:rPr>
              <a:t>a</a:t>
            </a:r>
            <a:r>
              <a:rPr lang="en-US" sz="4800" b="1" dirty="0" smtClean="0">
                <a:solidFill>
                  <a:srgbClr val="000000"/>
                </a:solidFill>
                <a:latin typeface="+mn-lt"/>
                <a:cs typeface="Times New Roman"/>
              </a:rPr>
              <a:t>bout…</a:t>
            </a:r>
            <a:r>
              <a:rPr lang="en-US" sz="4800" b="1" i="1" dirty="0" smtClean="0">
                <a:solidFill>
                  <a:srgbClr val="FF6600"/>
                </a:solidFill>
                <a:latin typeface="+mn-lt"/>
                <a:cs typeface="Times New Roman"/>
              </a:rPr>
              <a:t>EULA</a:t>
            </a:r>
            <a:r>
              <a:rPr lang="en-US" sz="4800" b="1" dirty="0" smtClean="0">
                <a:solidFill>
                  <a:srgbClr val="000000"/>
                </a:solidFill>
                <a:latin typeface="+mn-lt"/>
                <a:cs typeface="Times New Roman"/>
              </a:rPr>
              <a:t>?</a:t>
            </a:r>
            <a:endParaRPr lang="en-US" sz="4800" b="1" dirty="0">
              <a:solidFill>
                <a:srgbClr val="000000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576300"/>
            <a:ext cx="8229600" cy="452298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600" b="1" dirty="0" smtClean="0">
                <a:solidFill>
                  <a:srgbClr val="000000"/>
                </a:solidFill>
                <a:latin typeface="+mn-lt"/>
                <a:cs typeface="Lucida Console"/>
              </a:rPr>
              <a:t>Talk 8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600" b="1" dirty="0" smtClean="0">
                <a:solidFill>
                  <a:srgbClr val="000000"/>
                </a:solidFill>
                <a:latin typeface="+mn-lt"/>
                <a:cs typeface="Lucida Console"/>
              </a:rPr>
              <a:t>Part B </a:t>
            </a:r>
            <a:r>
              <a:rPr lang="en-US" sz="2600" b="1" dirty="0">
                <a:solidFill>
                  <a:srgbClr val="000000"/>
                </a:solidFill>
                <a:latin typeface="+mn-lt"/>
                <a:cs typeface="Lucida Console"/>
              </a:rPr>
              <a:t>“</a:t>
            </a:r>
            <a:r>
              <a:rPr lang="en-US" sz="2600" b="1" dirty="0" smtClean="0">
                <a:solidFill>
                  <a:srgbClr val="000000"/>
                </a:solidFill>
                <a:latin typeface="+mn-lt"/>
                <a:cs typeface="Lucida Console"/>
              </a:rPr>
              <a:t>Connecting”</a:t>
            </a:r>
            <a:endParaRPr lang="en-US" sz="2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+mn-lt"/>
                <a:cs typeface="Lucida Console"/>
              </a:rPr>
              <a:t>Video Game Law </a:t>
            </a:r>
            <a:r>
              <a:rPr lang="en-US" sz="2600" b="1" dirty="0" smtClean="0">
                <a:solidFill>
                  <a:srgbClr val="000000"/>
                </a:solidFill>
                <a:latin typeface="+mn-lt"/>
                <a:cs typeface="Lucida Console"/>
              </a:rPr>
              <a:t>2017</a:t>
            </a:r>
            <a:endParaRPr lang="en-US" sz="2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+mn-lt"/>
                <a:cs typeface="Lucida Console"/>
              </a:rPr>
              <a:t>UBC Law @ Allard Hall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 smtClean="0"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Jon Festinger Q.C.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Centre for Digital Media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Allard Law of Law, UBC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QMUL School of Law (CCLS)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Festinger Law &amp; Strategy </a:t>
            </a:r>
          </a:p>
          <a:p>
            <a:pPr marL="0" indent="0">
              <a:buNone/>
            </a:pPr>
            <a:r>
              <a:rPr lang="en-US" sz="1800" dirty="0">
                <a:hlinkClick r:id="rId4"/>
              </a:rPr>
              <a:t>http://videogamelaw.allard.ubc.ca/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Twitter: @</a:t>
            </a:r>
            <a:r>
              <a:rPr lang="en-US" sz="1800" dirty="0" err="1">
                <a:solidFill>
                  <a:schemeClr val="tx1"/>
                </a:solidFill>
              </a:rPr>
              <a:t>jonfestinger</a:t>
            </a: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>
                <a:hlinkClick r:id="rId5"/>
              </a:rPr>
              <a:t>jon_festinger@thecdm.ca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1321" y="2381118"/>
            <a:ext cx="1752761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4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772" y="255588"/>
            <a:ext cx="6970456" cy="5664200"/>
          </a:xfrm>
        </p:spPr>
      </p:pic>
    </p:spTree>
    <p:extLst>
      <p:ext uri="{BB962C8B-B14F-4D97-AF65-F5344CB8AC3E}">
        <p14:creationId xmlns:p14="http://schemas.microsoft.com/office/powerpoint/2010/main" val="1018859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056" y="393700"/>
            <a:ext cx="7057888" cy="5437188"/>
          </a:xfrm>
        </p:spPr>
      </p:pic>
    </p:spTree>
    <p:extLst>
      <p:ext uri="{BB962C8B-B14F-4D97-AF65-F5344CB8AC3E}">
        <p14:creationId xmlns:p14="http://schemas.microsoft.com/office/powerpoint/2010/main" val="2094192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62" y="344488"/>
            <a:ext cx="7241475" cy="5505450"/>
          </a:xfrm>
        </p:spPr>
      </p:pic>
    </p:spTree>
    <p:extLst>
      <p:ext uri="{BB962C8B-B14F-4D97-AF65-F5344CB8AC3E}">
        <p14:creationId xmlns:p14="http://schemas.microsoft.com/office/powerpoint/2010/main" val="1989924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852" y="201613"/>
            <a:ext cx="6062296" cy="5629275"/>
          </a:xfrm>
        </p:spPr>
      </p:pic>
    </p:spTree>
    <p:extLst>
      <p:ext uri="{BB962C8B-B14F-4D97-AF65-F5344CB8AC3E}">
        <p14:creationId xmlns:p14="http://schemas.microsoft.com/office/powerpoint/2010/main" val="141197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764" y="201613"/>
            <a:ext cx="6500472" cy="5629275"/>
          </a:xfrm>
        </p:spPr>
      </p:pic>
    </p:spTree>
    <p:extLst>
      <p:ext uri="{BB962C8B-B14F-4D97-AF65-F5344CB8AC3E}">
        <p14:creationId xmlns:p14="http://schemas.microsoft.com/office/powerpoint/2010/main" val="886465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725" y="201613"/>
            <a:ext cx="6916550" cy="5629275"/>
          </a:xfrm>
        </p:spPr>
      </p:pic>
    </p:spTree>
    <p:extLst>
      <p:ext uri="{BB962C8B-B14F-4D97-AF65-F5344CB8AC3E}">
        <p14:creationId xmlns:p14="http://schemas.microsoft.com/office/powerpoint/2010/main" val="1927408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219" y="201613"/>
            <a:ext cx="5187561" cy="5629275"/>
          </a:xfrm>
        </p:spPr>
      </p:pic>
    </p:spTree>
    <p:extLst>
      <p:ext uri="{BB962C8B-B14F-4D97-AF65-F5344CB8AC3E}">
        <p14:creationId xmlns:p14="http://schemas.microsoft.com/office/powerpoint/2010/main" val="1309949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3055"/>
            <a:ext cx="9144000" cy="1016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</a:t>
            </a:r>
            <a:r>
              <a:rPr lang="en-US" sz="4800" b="1" dirty="0" smtClean="0">
                <a:solidFill>
                  <a:srgbClr val="FFFF00"/>
                </a:solidFill>
                <a:latin typeface="+mn-lt"/>
                <a:cs typeface="Times New Roman"/>
              </a:rPr>
              <a:t>Taking Stock: Where Are We?</a:t>
            </a:r>
            <a:endParaRPr lang="en-US" sz="4800" b="1" dirty="0">
              <a:solidFill>
                <a:srgbClr val="FFFF00"/>
              </a:solidFill>
              <a:latin typeface="+mn-lt"/>
              <a:cs typeface="Times New Roman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200" y="1069056"/>
            <a:ext cx="8686800" cy="5204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latin typeface="+mn-lt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+mn-lt"/>
              </a:rPr>
              <a:t>           </a:t>
            </a:r>
            <a:r>
              <a:rPr lang="en-US" sz="3600" b="1" dirty="0" smtClean="0">
                <a:solidFill>
                  <a:srgbClr val="D7E4BD"/>
                </a:solidFill>
                <a:latin typeface="+mn-lt"/>
              </a:rPr>
              <a:t>Part A: Memes of “Creating”</a:t>
            </a:r>
          </a:p>
          <a:p>
            <a:r>
              <a:rPr lang="en-US" sz="3600" dirty="0" smtClean="0">
                <a:solidFill>
                  <a:srgbClr val="FFFFFF"/>
                </a:solidFill>
                <a:latin typeface="+mn-lt"/>
              </a:rPr>
              <a:t>Meaning &amp; purpose of creating (in a video game context)</a:t>
            </a:r>
          </a:p>
          <a:p>
            <a:pPr>
              <a:buFontTx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+mn-lt"/>
              </a:rPr>
              <a:t>Right to </a:t>
            </a:r>
            <a:r>
              <a:rPr lang="en-US" sz="3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CREAte</a:t>
            </a:r>
            <a:r>
              <a:rPr lang="en-US" sz="3600" dirty="0" smtClean="0">
                <a:solidFill>
                  <a:srgbClr val="FFFFFF"/>
                </a:solidFill>
                <a:latin typeface="+mn-lt"/>
              </a:rPr>
              <a:t> (mod)</a:t>
            </a:r>
          </a:p>
          <a:p>
            <a:pPr>
              <a:buFontTx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+mn-lt"/>
              </a:rPr>
              <a:t>Games as social reaction (McLuhan)</a:t>
            </a:r>
          </a:p>
          <a:p>
            <a:pPr>
              <a:buFontTx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+mn-lt"/>
              </a:rPr>
              <a:t>Games as empty vessels (Boyden)</a:t>
            </a:r>
          </a:p>
          <a:p>
            <a:pPr>
              <a:buFontTx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+mn-lt"/>
              </a:rPr>
              <a:t>Role of the “Magic Circle”?</a:t>
            </a:r>
            <a:endParaRPr lang="en-US" sz="3600" dirty="0">
              <a:solidFill>
                <a:srgbClr val="FFFFFF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en-US" sz="3600" dirty="0" smtClean="0">
                <a:solidFill>
                  <a:srgbClr val="FFFF00"/>
                </a:solidFill>
                <a:latin typeface="+mn-lt"/>
              </a:rPr>
              <a:t>Copyright as </a:t>
            </a: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power</a:t>
            </a:r>
            <a:r>
              <a:rPr lang="en-US" sz="3600" dirty="0" smtClean="0">
                <a:solidFill>
                  <a:srgbClr val="FFFF00"/>
                </a:solidFill>
                <a:latin typeface="+mn-lt"/>
              </a:rPr>
              <a:t> &amp; </a:t>
            </a: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constraint</a:t>
            </a:r>
            <a:endParaRPr lang="en-US" sz="3600" b="1" dirty="0" smtClean="0">
              <a:solidFill>
                <a:srgbClr val="D7E4BD"/>
              </a:solidFill>
              <a:latin typeface="+mn-lt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D7E4BD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D7E4BD"/>
                </a:solidFill>
                <a:latin typeface="+mn-lt"/>
              </a:rPr>
              <a:t>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7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936"/>
            <a:ext cx="8686800" cy="10160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  <a:cs typeface="Times New Roman"/>
              </a:rPr>
              <a:t>Taking Stock: Where Are We</a:t>
            </a:r>
            <a:r>
              <a:rPr lang="en-US" b="1" dirty="0" smtClean="0">
                <a:solidFill>
                  <a:srgbClr val="FFFF00"/>
                </a:solidFill>
                <a:cs typeface="Times New Roman"/>
              </a:rPr>
              <a:t>?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53936"/>
            <a:ext cx="8686800" cy="489239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rgbClr val="D7E4BD"/>
                </a:solidFill>
                <a:latin typeface="+mn-lt"/>
              </a:rPr>
              <a:t> Part B</a:t>
            </a:r>
            <a:r>
              <a:rPr lang="en-US" sz="2800" dirty="0">
                <a:solidFill>
                  <a:srgbClr val="D7E4BD"/>
                </a:solidFill>
                <a:latin typeface="+mn-lt"/>
              </a:rPr>
              <a:t>:  </a:t>
            </a:r>
            <a:r>
              <a:rPr lang="en-US" sz="2800" b="1" dirty="0">
                <a:solidFill>
                  <a:srgbClr val="D7E4BD"/>
                </a:solidFill>
                <a:latin typeface="+mn-lt"/>
              </a:rPr>
              <a:t>Memes of “Connecting”</a:t>
            </a:r>
          </a:p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How connecting creativity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transforms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restrains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it</a:t>
            </a:r>
          </a:p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Creation as Connection: Connection as both the cause &amp; the purpose of Creation </a:t>
            </a:r>
            <a:r>
              <a:rPr lang="en-US" sz="2800" dirty="0">
                <a:solidFill>
                  <a:srgbClr val="FFFF00"/>
                </a:solidFill>
                <a:latin typeface="+mn-lt"/>
              </a:rPr>
              <a:t>=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Games are post-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structuralist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Video-games (like all creative works) as merger of Creativity &amp; Connection of both Developer/Creator &amp; Player/Creator</a:t>
            </a:r>
          </a:p>
          <a:p>
            <a:pPr>
              <a:buFontTx/>
              <a:buChar char="•"/>
            </a:pPr>
            <a:r>
              <a:rPr lang="en-US" sz="28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Connections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sym typeface="Wingdings"/>
              </a:rPr>
              <a:t></a:t>
            </a:r>
            <a:r>
              <a:rPr lang="en-US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Creation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sym typeface="Wingdings"/>
              </a:rPr>
              <a:t></a:t>
            </a:r>
            <a:r>
              <a:rPr lang="en-US" sz="2800" b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Greater</a:t>
            </a:r>
            <a:r>
              <a:rPr lang="en-US" sz="2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Connections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sym typeface="Wingdings"/>
              </a:rPr>
              <a:t></a:t>
            </a:r>
            <a:r>
              <a:rPr lang="en-US" sz="2800" b="1" dirty="0" err="1">
                <a:solidFill>
                  <a:srgbClr val="FFFF00"/>
                </a:solidFill>
                <a:latin typeface="+mn-lt"/>
                <a:sym typeface="Wingdings"/>
              </a:rPr>
              <a:t>Legal</a:t>
            </a:r>
            <a:r>
              <a:rPr lang="en-US" sz="2800" b="1" dirty="0">
                <a:solidFill>
                  <a:srgbClr val="FFFF00"/>
                </a:solidFill>
                <a:latin typeface="+mn-lt"/>
                <a:sym typeface="Wingdings"/>
              </a:rPr>
              <a:t> implications of post-</a:t>
            </a:r>
            <a:r>
              <a:rPr lang="en-US" sz="2800" b="1" dirty="0" err="1">
                <a:solidFill>
                  <a:srgbClr val="FFFF00"/>
                </a:solidFill>
                <a:latin typeface="+mn-lt"/>
                <a:sym typeface="Wingdings"/>
              </a:rPr>
              <a:t>structuralist</a:t>
            </a:r>
            <a:r>
              <a:rPr lang="en-US" sz="2800" b="1" dirty="0">
                <a:solidFill>
                  <a:srgbClr val="FFFF00"/>
                </a:solidFill>
                <a:latin typeface="+mn-lt"/>
                <a:sym typeface="Wingdings"/>
              </a:rPr>
              <a:t> nature of games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2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6000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+mn-lt"/>
                <a:cs typeface="Times New Roman"/>
              </a:rPr>
              <a:t> Leading to </a:t>
            </a:r>
            <a:r>
              <a:rPr lang="en-US" sz="4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“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THE POST IP WORLD</a:t>
            </a:r>
            <a:r>
              <a:rPr lang="en-US" dirty="0" smtClean="0">
                <a:solidFill>
                  <a:srgbClr val="FFFF00"/>
                </a:solidFill>
              </a:rPr>
              <a:t>”?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016000"/>
            <a:ext cx="9144000" cy="54903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* Does the 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dominance of contracts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 mean we are already in a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The Post 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IP 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World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”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??</a:t>
            </a:r>
          </a:p>
          <a:p>
            <a:pPr marL="0" indent="0">
              <a:buNone/>
            </a:pPr>
            <a:endParaRPr lang="en-US" sz="3200" dirty="0" smtClean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* Focus on 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contractual</a:t>
            </a:r>
            <a:r>
              <a:rPr lang="en-US" sz="3200" i="1" dirty="0" smtClean="0">
                <a:solidFill>
                  <a:srgbClr val="FF0000"/>
                </a:solidFill>
                <a:latin typeface="+mn-lt"/>
              </a:rPr>
              <a:t> restraints 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(digital re-sale; transferability by will, contracting out of IP law permissions e.g. </a:t>
            </a:r>
            <a:r>
              <a:rPr lang="en-US" sz="3200" dirty="0" err="1" smtClean="0">
                <a:solidFill>
                  <a:schemeClr val="bg1"/>
                </a:solidFill>
                <a:latin typeface="+mn-lt"/>
              </a:rPr>
              <a:t>ToS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 prohibitions of reverse engineering)</a:t>
            </a:r>
            <a:endParaRPr lang="en-US" sz="3200" b="1" i="1" dirty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2800" b="1" i="1" dirty="0" smtClean="0">
                <a:solidFill>
                  <a:srgbClr val="0000FF"/>
                </a:solidFill>
              </a:rPr>
              <a:t>       </a:t>
            </a:r>
            <a:endParaRPr lang="en-US" sz="2800" b="1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800" b="1" i="1" dirty="0" smtClean="0">
                <a:solidFill>
                  <a:srgbClr val="0000FF"/>
                </a:solidFill>
              </a:rPr>
              <a:t>     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  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CREATION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+mn-lt"/>
                <a:cs typeface="Apple Chancery"/>
              </a:rPr>
              <a:t>goes with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+mn-lt"/>
                <a:cs typeface="Apple Chancery"/>
              </a:rPr>
              <a:t> 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COPYRIGHT/IP </a:t>
            </a:r>
            <a:r>
              <a:rPr 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LAW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      </a:t>
            </a:r>
            <a:r>
              <a:rPr lang="en-US" sz="3200" b="1" dirty="0" smtClean="0">
                <a:solidFill>
                  <a:srgbClr val="558ED5"/>
                </a:solidFill>
                <a:latin typeface="+mn-lt"/>
              </a:rPr>
              <a:t>CONNECTING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+mn-lt"/>
                <a:cs typeface="Apple Chancery"/>
              </a:rPr>
              <a:t>goes with </a:t>
            </a:r>
            <a:r>
              <a:rPr lang="en-US" sz="3200" b="1" dirty="0">
                <a:solidFill>
                  <a:srgbClr val="B3A2C7"/>
                </a:solidFill>
                <a:latin typeface="+mn-lt"/>
              </a:rPr>
              <a:t>CONTRACT LAW </a:t>
            </a:r>
          </a:p>
          <a:p>
            <a:endParaRPr lang="en-US" sz="2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72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Happy </a:t>
            </a:r>
            <a:r>
              <a:rPr lang="en-US" sz="4400" b="1" dirty="0" smtClean="0">
                <a:solidFill>
                  <a:schemeClr val="bg1"/>
                </a:solidFill>
              </a:rPr>
              <a:t>NFS</a:t>
            </a:r>
            <a:r>
              <a:rPr lang="en-US" sz="4400" b="1" dirty="0" smtClean="0">
                <a:solidFill>
                  <a:srgbClr val="FFFF00"/>
                </a:solidFill>
              </a:rPr>
              <a:t> Release Date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750" y="1865313"/>
            <a:ext cx="2730500" cy="3403600"/>
          </a:xfrm>
        </p:spPr>
      </p:pic>
    </p:spTree>
    <p:extLst>
      <p:ext uri="{BB962C8B-B14F-4D97-AF65-F5344CB8AC3E}">
        <p14:creationId xmlns:p14="http://schemas.microsoft.com/office/powerpoint/2010/main" val="86579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417"/>
            <a:ext cx="8229600" cy="1016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  Nasty Questions:</a:t>
            </a:r>
            <a:endParaRPr lang="en-US" sz="4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255436"/>
            <a:ext cx="8519037" cy="447069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3600" dirty="0" smtClean="0">
                <a:solidFill>
                  <a:schemeClr val="bg1"/>
                </a:solidFill>
                <a:latin typeface="+mn-lt"/>
              </a:rPr>
              <a:t>Has the trajectory of copyright freedoms/uncertainties led to a contractual backlash?</a:t>
            </a:r>
          </a:p>
          <a:p>
            <a:pPr marL="457200" indent="-457200">
              <a:buAutoNum type="arabicPeriod"/>
            </a:pPr>
            <a:r>
              <a:rPr lang="en-US" sz="3600" dirty="0" smtClean="0">
                <a:solidFill>
                  <a:schemeClr val="bg1"/>
                </a:solidFill>
                <a:latin typeface="+mn-lt"/>
              </a:rPr>
              <a:t>Does copyright matter in a “Post IP World”?</a:t>
            </a:r>
          </a:p>
          <a:p>
            <a:pPr marL="457200" indent="-457200">
              <a:buFont typeface="Arial"/>
              <a:buAutoNum type="arabicPeriod"/>
            </a:pPr>
            <a:r>
              <a:rPr lang="en-US" sz="3600" dirty="0" smtClean="0">
                <a:solidFill>
                  <a:schemeClr val="bg1"/>
                </a:solidFill>
                <a:latin typeface="+mn-lt"/>
              </a:rPr>
              <a:t>Do freedoms exist outside of contract in a “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Post IP World”</a:t>
            </a:r>
            <a:r>
              <a:rPr lang="en-US" sz="3600" dirty="0" smtClean="0">
                <a:solidFill>
                  <a:schemeClr val="bg1"/>
                </a:solidFill>
                <a:latin typeface="+mn-lt"/>
              </a:rPr>
              <a:t>?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Content Placeholder 3" descr="1024px-Донецкая_библиотека_имени_Крупской_09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4941545"/>
            <a:ext cx="8229600" cy="7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66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569"/>
            <a:ext cx="8229600" cy="10160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  <a:latin typeface="+mn-lt"/>
                <a:cs typeface="Times New Roman"/>
              </a:rPr>
              <a:t> Today</a:t>
            </a:r>
            <a:endParaRPr lang="en-US" sz="6000" b="1" dirty="0">
              <a:solidFill>
                <a:srgbClr val="FFFF00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 An </a:t>
            </a:r>
            <a:r>
              <a:rPr lang="en-US" sz="4400" b="1" dirty="0">
                <a:solidFill>
                  <a:schemeClr val="bg1"/>
                </a:solidFill>
                <a:latin typeface="+mn-lt"/>
              </a:rPr>
              <a:t>assessment of the utility </a:t>
            </a:r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of </a:t>
            </a:r>
            <a:r>
              <a:rPr lang="en-US" sz="4400" b="1" dirty="0">
                <a:solidFill>
                  <a:schemeClr val="bg1"/>
                </a:solidFill>
                <a:latin typeface="+mn-lt"/>
              </a:rPr>
              <a:t>EULA’s (etc.) </a:t>
            </a:r>
            <a:endParaRPr lang="en-US" sz="4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Content Placeholder 3" descr="file884126194841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7"/>
          <a:stretch/>
        </p:blipFill>
        <p:spPr>
          <a:xfrm>
            <a:off x="2266462" y="2754924"/>
            <a:ext cx="4584799" cy="31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2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No</a:t>
            </a:r>
            <a:r>
              <a:rPr lang="en-US" sz="4800" b="1" dirty="0" smtClean="0">
                <a:solidFill>
                  <a:srgbClr val="FFFF00"/>
                </a:solidFill>
              </a:rPr>
              <a:t> EULA </a:t>
            </a:r>
            <a:r>
              <a:rPr lang="en-US" sz="4800" b="1" dirty="0" smtClean="0">
                <a:solidFill>
                  <a:srgbClr val="FF0000"/>
                </a:solidFill>
              </a:rPr>
              <a:t>or</a:t>
            </a:r>
            <a:r>
              <a:rPr lang="en-US" sz="4800" b="1" dirty="0" smtClean="0">
                <a:solidFill>
                  <a:srgbClr val="FFFF00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ToS</a:t>
            </a:r>
            <a:r>
              <a:rPr lang="en-US" sz="4800" b="1" dirty="0" smtClean="0">
                <a:solidFill>
                  <a:srgbClr val="FFFF00"/>
                </a:solidFill>
              </a:rPr>
              <a:t> </a:t>
            </a:r>
            <a:r>
              <a:rPr lang="en-US" sz="4800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999" y="1208869"/>
            <a:ext cx="3672002" cy="4466072"/>
          </a:xfrm>
        </p:spPr>
      </p:pic>
    </p:spTree>
    <p:extLst>
      <p:ext uri="{BB962C8B-B14F-4D97-AF65-F5344CB8AC3E}">
        <p14:creationId xmlns:p14="http://schemas.microsoft.com/office/powerpoint/2010/main" val="164836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7086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Threshold Issue</a:t>
            </a:r>
            <a:r>
              <a:rPr lang="en-US" sz="4400" b="1" dirty="0" smtClean="0">
                <a:solidFill>
                  <a:srgbClr val="FF0000"/>
                </a:solidFill>
              </a:rPr>
              <a:t>:</a:t>
            </a:r>
            <a:br>
              <a:rPr lang="en-US" sz="4400" b="1" dirty="0" smtClean="0">
                <a:solidFill>
                  <a:srgbClr val="FF0000"/>
                </a:solidFill>
              </a:rPr>
            </a:br>
            <a:r>
              <a:rPr lang="en-US" sz="4400" b="1" dirty="0" smtClean="0">
                <a:solidFill>
                  <a:schemeClr val="bg1"/>
                </a:solidFill>
              </a:rPr>
              <a:t>No one </a:t>
            </a:r>
            <a:r>
              <a:rPr lang="en-US" sz="4400" b="1" dirty="0" smtClean="0">
                <a:solidFill>
                  <a:schemeClr val="accent5"/>
                </a:solidFill>
              </a:rPr>
              <a:t>reads these </a:t>
            </a:r>
            <a:r>
              <a:rPr lang="en-US" sz="4400" b="1" dirty="0" smtClean="0">
                <a:solidFill>
                  <a:srgbClr val="FF0000"/>
                </a:solidFill>
              </a:rPr>
              <a:t>things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289" y="1408134"/>
            <a:ext cx="5523421" cy="4435475"/>
          </a:xfrm>
        </p:spPr>
      </p:pic>
    </p:spTree>
    <p:extLst>
      <p:ext uri="{BB962C8B-B14F-4D97-AF65-F5344CB8AC3E}">
        <p14:creationId xmlns:p14="http://schemas.microsoft.com/office/powerpoint/2010/main" val="116008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245" y="403225"/>
            <a:ext cx="5965510" cy="5486400"/>
          </a:xfrm>
        </p:spPr>
      </p:pic>
    </p:spTree>
    <p:extLst>
      <p:ext uri="{BB962C8B-B14F-4D97-AF65-F5344CB8AC3E}">
        <p14:creationId xmlns:p14="http://schemas.microsoft.com/office/powerpoint/2010/main" val="61661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astedGraphic-1.tiff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7" r="-594"/>
          <a:stretch/>
        </p:blipFill>
        <p:spPr>
          <a:xfrm>
            <a:off x="5454490" y="841269"/>
            <a:ext cx="3199626" cy="3284801"/>
          </a:xfrm>
        </p:spPr>
      </p:pic>
      <p:sp>
        <p:nvSpPr>
          <p:cNvPr id="5" name="TextBox 4"/>
          <p:cNvSpPr txBox="1"/>
          <p:nvPr/>
        </p:nvSpPr>
        <p:spPr>
          <a:xfrm>
            <a:off x="676265" y="841269"/>
            <a:ext cx="4778226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The Joy of Tech: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“Support group for writers of end-user</a:t>
            </a:r>
          </a:p>
          <a:p>
            <a:r>
              <a:rPr lang="en-US" sz="3200" dirty="0">
                <a:solidFill>
                  <a:srgbClr val="FFFFFF"/>
                </a:solidFill>
              </a:rPr>
              <a:t>l</a:t>
            </a:r>
            <a:r>
              <a:rPr lang="en-US" sz="3200" dirty="0" smtClean="0">
                <a:solidFill>
                  <a:srgbClr val="FFFFFF"/>
                </a:solidFill>
              </a:rPr>
              <a:t>icense agreements” by </a:t>
            </a:r>
            <a:r>
              <a:rPr lang="en-US" sz="3200" dirty="0" err="1" smtClean="0">
                <a:solidFill>
                  <a:srgbClr val="FFFFFF"/>
                </a:solidFill>
              </a:rPr>
              <a:t>Nitrozac</a:t>
            </a:r>
            <a:r>
              <a:rPr lang="en-US" sz="3200" dirty="0" smtClean="0">
                <a:solidFill>
                  <a:srgbClr val="FFFFFF"/>
                </a:solidFill>
              </a:rPr>
              <a:t> &amp; </a:t>
            </a:r>
            <a:r>
              <a:rPr lang="en-US" sz="3200" dirty="0" err="1" smtClean="0">
                <a:solidFill>
                  <a:srgbClr val="FFFFFF"/>
                </a:solidFill>
              </a:rPr>
              <a:t>Snaggy</a:t>
            </a:r>
            <a:endParaRPr lang="en-US" sz="3200" dirty="0" smtClean="0">
              <a:solidFill>
                <a:srgbClr val="FFFFFF"/>
              </a:solidFill>
            </a:endParaRPr>
          </a:p>
          <a:p>
            <a:r>
              <a:rPr lang="en-US" sz="3200" dirty="0">
                <a:solidFill>
                  <a:srgbClr val="FFFFFF"/>
                </a:solidFill>
                <a:hlinkClick r:id="rId3"/>
              </a:rPr>
              <a:t>http://www.geekculture.com/joyoftech/joyarchives/2210.</a:t>
            </a:r>
            <a:r>
              <a:rPr lang="en-US" sz="3200" dirty="0" smtClean="0">
                <a:solidFill>
                  <a:srgbClr val="FFFFFF"/>
                </a:solidFill>
                <a:hlinkClick r:id="rId3"/>
              </a:rPr>
              <a:t>html</a:t>
            </a:r>
            <a:endParaRPr lang="en-US" sz="3200" dirty="0" smtClean="0">
              <a:solidFill>
                <a:srgbClr val="FFFFFF"/>
              </a:solidFill>
            </a:endParaRPr>
          </a:p>
          <a:p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38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10-09 at 11.22.21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" r="148"/>
          <a:stretch/>
        </p:blipFill>
        <p:spPr>
          <a:xfrm>
            <a:off x="1036814" y="782442"/>
            <a:ext cx="6918428" cy="4758794"/>
          </a:xfrm>
        </p:spPr>
      </p:pic>
      <p:sp>
        <p:nvSpPr>
          <p:cNvPr id="5" name="Rectangle 4"/>
          <p:cNvSpPr/>
          <p:nvPr/>
        </p:nvSpPr>
        <p:spPr>
          <a:xfrm>
            <a:off x="533957" y="554123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hlinkClick r:id="rId3"/>
              </a:rPr>
              <a:t>http</a:t>
            </a:r>
            <a:r>
              <a:rPr lang="en-US" sz="1600" dirty="0">
                <a:hlinkClick r:id="rId3"/>
              </a:rPr>
              <a:t>://www.gamerlaw.co.uk/2014/australia-steam-and-consumer-legal-rights-in-video-games</a:t>
            </a:r>
            <a:r>
              <a:rPr lang="en-US" sz="1600" dirty="0" smtClean="0">
                <a:hlinkClick r:id="rId3"/>
              </a:rPr>
              <a:t>/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50425" y="74555"/>
            <a:ext cx="7062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THINGS ARE CHANGING…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08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9407"/>
            <a:ext cx="8686800" cy="43180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FF00"/>
                </a:solidFill>
                <a:latin typeface="+mn-lt"/>
              </a:rPr>
              <a:t>Jas </a:t>
            </a:r>
            <a:r>
              <a:rPr lang="en-US" sz="2800" b="1" dirty="0" err="1" smtClean="0">
                <a:solidFill>
                  <a:srgbClr val="FFFF00"/>
                </a:solidFill>
                <a:latin typeface="+mn-lt"/>
              </a:rPr>
              <a:t>Purewal</a:t>
            </a:r>
            <a:r>
              <a:rPr lang="en-US" sz="2800" b="1" dirty="0" smtClean="0">
                <a:solidFill>
                  <a:srgbClr val="FFFF00"/>
                </a:solidFill>
                <a:latin typeface="+mn-lt"/>
              </a:rPr>
              <a:t>:</a:t>
            </a:r>
            <a:r>
              <a:rPr lang="en-US" sz="2800" dirty="0" smtClean="0">
                <a:solidFill>
                  <a:srgbClr val="FFFFFF"/>
                </a:solidFill>
                <a:latin typeface="+mn-lt"/>
              </a:rPr>
              <a:t> “</a:t>
            </a:r>
            <a:r>
              <a:rPr lang="en-CA" sz="2800" dirty="0">
                <a:solidFill>
                  <a:srgbClr val="FFFFFF"/>
                </a:solidFill>
                <a:latin typeface="+mn-lt"/>
              </a:rPr>
              <a:t>This is a really interesting development to me for a few </a:t>
            </a:r>
            <a:r>
              <a:rPr lang="en-CA" sz="2800" dirty="0" smtClean="0">
                <a:solidFill>
                  <a:srgbClr val="FFFFFF"/>
                </a:solidFill>
                <a:latin typeface="+mn-lt"/>
              </a:rPr>
              <a:t>reasons: </a:t>
            </a:r>
            <a:r>
              <a:rPr lang="en-CA" sz="2800" dirty="0" smtClean="0">
                <a:solidFill>
                  <a:srgbClr val="FFFF00"/>
                </a:solidFill>
                <a:latin typeface="+mn-lt"/>
              </a:rPr>
              <a:t>This </a:t>
            </a:r>
            <a:r>
              <a:rPr lang="en-CA" sz="2800" dirty="0">
                <a:solidFill>
                  <a:srgbClr val="FFFF00"/>
                </a:solidFill>
                <a:latin typeface="+mn-lt"/>
              </a:rPr>
              <a:t>is the first regulator</a:t>
            </a:r>
            <a:r>
              <a:rPr lang="en-CA" sz="2800" dirty="0">
                <a:solidFill>
                  <a:srgbClr val="FFFFFF"/>
                </a:solidFill>
                <a:latin typeface="+mn-lt"/>
              </a:rPr>
              <a:t> to my knowledge </a:t>
            </a:r>
            <a:r>
              <a:rPr lang="en-CA" sz="2800" dirty="0">
                <a:solidFill>
                  <a:srgbClr val="FFFF00"/>
                </a:solidFill>
                <a:latin typeface="+mn-lt"/>
              </a:rPr>
              <a:t>which is specifically investigating the topic of digital distribution platforms’ compliance with consumer protection law, particularly regarding issues like refund rights </a:t>
            </a:r>
            <a:r>
              <a:rPr lang="en-CA" sz="2800" dirty="0">
                <a:solidFill>
                  <a:srgbClr val="FFFFFF"/>
                </a:solidFill>
                <a:latin typeface="+mn-lt"/>
              </a:rPr>
              <a:t>and the extent to which platforms are bound by legal rules that products must always meet minimum quality standards (</a:t>
            </a:r>
            <a:r>
              <a:rPr lang="en-CA" sz="2800" dirty="0" err="1">
                <a:solidFill>
                  <a:srgbClr val="FFFFFF"/>
                </a:solidFill>
                <a:latin typeface="+mn-lt"/>
              </a:rPr>
              <a:t>eg</a:t>
            </a:r>
            <a:r>
              <a:rPr lang="en-CA" sz="2800" dirty="0">
                <a:solidFill>
                  <a:srgbClr val="FFFFFF"/>
                </a:solidFill>
                <a:latin typeface="+mn-lt"/>
              </a:rPr>
              <a:t> a requirement called called ‘satisfactory quality’ or ‘acceptable quality’ in the UK and Commonwealth countries or ‘merchantable quality’ in the US, among other requirements)</a:t>
            </a:r>
            <a:r>
              <a:rPr lang="en-CA" sz="2800" dirty="0" smtClean="0">
                <a:solidFill>
                  <a:srgbClr val="FFFFFF"/>
                </a:solidFill>
                <a:latin typeface="+mn-lt"/>
              </a:rPr>
              <a:t>.”</a:t>
            </a:r>
            <a:endParaRPr lang="en-CA" sz="2800" dirty="0">
              <a:solidFill>
                <a:srgbClr val="FFFFFF"/>
              </a:solidFill>
              <a:latin typeface="+mn-lt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team_Store_Selected_Oct_2014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965" y="4199217"/>
            <a:ext cx="3032773" cy="183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6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357" y="0"/>
            <a:ext cx="8875643" cy="834887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latin typeface="+mn-lt"/>
              </a:rPr>
              <a:t>    More EULA Unfairness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405" y="834886"/>
            <a:ext cx="7416012" cy="4806676"/>
          </a:xfrm>
        </p:spPr>
      </p:pic>
      <p:sp>
        <p:nvSpPr>
          <p:cNvPr id="5" name="Rectangle 4"/>
          <p:cNvSpPr/>
          <p:nvPr/>
        </p:nvSpPr>
        <p:spPr>
          <a:xfrm>
            <a:off x="268357" y="5733858"/>
            <a:ext cx="89849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hlinkClick r:id="rId3"/>
              </a:rPr>
              <a:t>https://</a:t>
            </a:r>
            <a:r>
              <a:rPr lang="en-US" sz="1200" dirty="0" smtClean="0">
                <a:solidFill>
                  <a:prstClr val="black"/>
                </a:solidFill>
                <a:hlinkClick r:id="rId3"/>
              </a:rPr>
              <a:t>www.techdirt.com/articles/20141013/11010528810/nintendo-bricks-wii-u-consoles-unless-owners-agree-to-new-eula.shtml</a:t>
            </a:r>
            <a:r>
              <a:rPr lang="en-US" sz="1200" dirty="0" smtClean="0">
                <a:solidFill>
                  <a:prstClr val="black"/>
                </a:solidFill>
              </a:rPr>
              <a:t> 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71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10-15 at 1.19.58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" r="213" b="484"/>
          <a:stretch/>
        </p:blipFill>
        <p:spPr>
          <a:xfrm>
            <a:off x="187333" y="254000"/>
            <a:ext cx="8804875" cy="5177694"/>
          </a:xfrm>
        </p:spPr>
      </p:pic>
      <p:sp>
        <p:nvSpPr>
          <p:cNvPr id="5" name="Rectangle 4"/>
          <p:cNvSpPr/>
          <p:nvPr/>
        </p:nvSpPr>
        <p:spPr>
          <a:xfrm>
            <a:off x="187332" y="5587220"/>
            <a:ext cx="8956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http://arstechnica.com/gaming/2014/02/eu-takes-on-misleading-free-to-play-games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660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946468"/>
            <a:ext cx="8548661" cy="3779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Logistics?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05565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10-15 at 1.23.13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7" r="-77"/>
          <a:stretch/>
        </p:blipFill>
        <p:spPr>
          <a:xfrm>
            <a:off x="513455" y="0"/>
            <a:ext cx="8172533" cy="5557323"/>
          </a:xfrm>
        </p:spPr>
      </p:pic>
      <p:sp>
        <p:nvSpPr>
          <p:cNvPr id="5" name="Rectangle 4"/>
          <p:cNvSpPr/>
          <p:nvPr/>
        </p:nvSpPr>
        <p:spPr>
          <a:xfrm>
            <a:off x="513455" y="5634330"/>
            <a:ext cx="85383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http://www.gamesindustry.biz/articles/2014-05-06-valve-refunding-earth-year-2066-</a:t>
            </a:r>
            <a:r>
              <a:rPr lang="en-US" sz="1400" dirty="0" smtClean="0">
                <a:hlinkClick r:id="rId3"/>
              </a:rPr>
              <a:t>customers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65838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10-15 at 1.27.41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8"/>
          <a:stretch/>
        </p:blipFill>
        <p:spPr>
          <a:xfrm>
            <a:off x="136769" y="235825"/>
            <a:ext cx="8858612" cy="5058793"/>
          </a:xfrm>
        </p:spPr>
      </p:pic>
      <p:sp>
        <p:nvSpPr>
          <p:cNvPr id="5" name="Rectangle 4"/>
          <p:cNvSpPr/>
          <p:nvPr/>
        </p:nvSpPr>
        <p:spPr>
          <a:xfrm>
            <a:off x="307310" y="5294618"/>
            <a:ext cx="8688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https://www.techdirt.com/articles/20140702/07443127757/uk-advertising-regulator-nixes-eas-dungeon-keeper-advertisement-due-to-</a:t>
            </a:r>
            <a:r>
              <a:rPr lang="en-US" dirty="0" smtClean="0">
                <a:hlinkClick r:id="rId3"/>
              </a:rPr>
              <a:t>microtransactions.shtml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915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10-15 at 1.32.21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" r="-388"/>
          <a:stretch/>
        </p:blipFill>
        <p:spPr>
          <a:xfrm>
            <a:off x="710013" y="136769"/>
            <a:ext cx="7750141" cy="5472145"/>
          </a:xfrm>
        </p:spPr>
      </p:pic>
      <p:sp>
        <p:nvSpPr>
          <p:cNvPr id="5" name="Rectangle 4"/>
          <p:cNvSpPr/>
          <p:nvPr/>
        </p:nvSpPr>
        <p:spPr>
          <a:xfrm>
            <a:off x="710013" y="5608914"/>
            <a:ext cx="84339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http://www.gamesindustry.biz/articles/2014-08-07-big-fish-accused-of-unfair-of-deceptive-trade-</a:t>
            </a:r>
            <a:r>
              <a:rPr lang="en-US" sz="1400" dirty="0" smtClean="0">
                <a:hlinkClick r:id="rId3"/>
              </a:rPr>
              <a:t>practices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5573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10-15 at 1.36.30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9" b="-270"/>
          <a:stretch/>
        </p:blipFill>
        <p:spPr>
          <a:xfrm>
            <a:off x="105072" y="1740593"/>
            <a:ext cx="8863082" cy="3640345"/>
          </a:xfrm>
        </p:spPr>
      </p:pic>
      <p:pic>
        <p:nvPicPr>
          <p:cNvPr id="5" name="Picture 4" descr="Screen Shot 2014-10-15 at 1.36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2" y="410307"/>
            <a:ext cx="3302000" cy="1282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5380938"/>
            <a:ext cx="868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http://arstechnica.com/gaming/2014/08/california-man-sues-sony-over-killzones-1080p-graphics-claims</a:t>
            </a:r>
            <a:r>
              <a:rPr lang="en-US" sz="1400" dirty="0" smtClean="0">
                <a:hlinkClick r:id="rId4"/>
              </a:rPr>
              <a:t>/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78092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74278" y="173611"/>
            <a:ext cx="4305690" cy="569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31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16968" y="371748"/>
            <a:ext cx="6453150" cy="546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3631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97248" y="236270"/>
            <a:ext cx="6300516" cy="560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37236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762" y="341313"/>
            <a:ext cx="6150476" cy="5516562"/>
          </a:xfrm>
        </p:spPr>
      </p:pic>
    </p:spTree>
    <p:extLst>
      <p:ext uri="{BB962C8B-B14F-4D97-AF65-F5344CB8AC3E}">
        <p14:creationId xmlns:p14="http://schemas.microsoft.com/office/powerpoint/2010/main" val="4070448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332154"/>
            <a:ext cx="8229600" cy="50032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 smtClean="0">
                <a:solidFill>
                  <a:srgbClr val="FF0000"/>
                </a:solidFill>
                <a:latin typeface="+mn-lt"/>
              </a:rPr>
              <a:t>Weird</a:t>
            </a:r>
            <a:r>
              <a:rPr lang="en-US" sz="6000" b="1" dirty="0" smtClean="0">
                <a:solidFill>
                  <a:srgbClr val="FFFF00"/>
                </a:solidFill>
                <a:latin typeface="+mn-lt"/>
              </a:rPr>
              <a:t> contractual </a:t>
            </a:r>
            <a:r>
              <a:rPr lang="en-US" sz="6000" b="1" dirty="0">
                <a:solidFill>
                  <a:srgbClr val="FFFF00"/>
                </a:solidFill>
                <a:latin typeface="+mn-lt"/>
              </a:rPr>
              <a:t>issues</a:t>
            </a:r>
            <a:r>
              <a:rPr lang="en-US" sz="6000" b="1" dirty="0">
                <a:solidFill>
                  <a:srgbClr val="FF0000"/>
                </a:solidFill>
                <a:latin typeface="+mn-lt"/>
              </a:rPr>
              <a:t>…</a:t>
            </a:r>
            <a:endParaRPr lang="en-US" sz="6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Picture 3" descr="file10412532278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815" y="2090615"/>
            <a:ext cx="5091724" cy="381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673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10-12 at 3.19.39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" r="-942"/>
          <a:stretch/>
        </p:blipFill>
        <p:spPr>
          <a:xfrm>
            <a:off x="82099" y="461769"/>
            <a:ext cx="9006003" cy="4990189"/>
          </a:xfrm>
        </p:spPr>
      </p:pic>
      <p:sp>
        <p:nvSpPr>
          <p:cNvPr id="5" name="Rectangle 4"/>
          <p:cNvSpPr/>
          <p:nvPr/>
        </p:nvSpPr>
        <p:spPr>
          <a:xfrm>
            <a:off x="346350" y="5629862"/>
            <a:ext cx="86596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http://www.gamepolitics.com/2014/10/07/report-wb-strong-arms-shadow-mordor-reviewers#.</a:t>
            </a:r>
            <a:r>
              <a:rPr lang="en-US" sz="1400" dirty="0" smtClean="0">
                <a:hlinkClick r:id="rId3"/>
              </a:rPr>
              <a:t>VDxyXpRdX9Q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27034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342593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latin typeface="Arial"/>
                <a:cs typeface="Arial"/>
              </a:rPr>
              <a:t>Questions on..</a:t>
            </a:r>
            <a:endParaRPr lang="en-US" sz="66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819074"/>
            <a:ext cx="8229600" cy="3907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solidFill>
                  <a:schemeClr val="bg1"/>
                </a:solidFill>
                <a:latin typeface="Arial"/>
                <a:cs typeface="Arial"/>
              </a:rPr>
              <a:t>Papers </a:t>
            </a:r>
            <a:r>
              <a:rPr lang="en-US" sz="6000" dirty="0" smtClean="0">
                <a:solidFill>
                  <a:srgbClr val="FF0000"/>
                </a:solidFill>
                <a:latin typeface="Arial"/>
                <a:cs typeface="Arial"/>
              </a:rPr>
              <a:t>?</a:t>
            </a:r>
            <a:r>
              <a:rPr lang="en-US" sz="60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Participation </a:t>
            </a:r>
            <a:r>
              <a:rPr lang="en-US" sz="60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?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Class Presentations </a:t>
            </a:r>
            <a:r>
              <a:rPr lang="en-US" sz="60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?</a:t>
            </a:r>
            <a:r>
              <a:rPr lang="en-US" sz="6000" dirty="0" smtClean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endParaRPr lang="en-US" sz="6000" dirty="0">
              <a:solidFill>
                <a:srgbClr val="CCFF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38097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418479"/>
            <a:ext cx="8686800" cy="565667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CA" sz="2800" dirty="0" smtClean="0">
                <a:solidFill>
                  <a:srgbClr val="FFFF00"/>
                </a:solidFill>
                <a:latin typeface="+mn-lt"/>
              </a:rPr>
              <a:t>“</a:t>
            </a:r>
            <a:r>
              <a:rPr lang="en-CA" sz="2800" dirty="0" err="1" smtClean="0">
                <a:solidFill>
                  <a:srgbClr val="FFFF00"/>
                </a:solidFill>
                <a:latin typeface="+mn-lt"/>
              </a:rPr>
              <a:t>YouTubers</a:t>
            </a:r>
            <a:r>
              <a:rPr lang="en-CA" sz="28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CA" sz="2800" dirty="0">
                <a:solidFill>
                  <a:srgbClr val="FFFF00"/>
                </a:solidFill>
                <a:latin typeface="+mn-lt"/>
              </a:rPr>
              <a:t>had </a:t>
            </a:r>
            <a:r>
              <a:rPr lang="en-CA" sz="2800" dirty="0" smtClean="0">
                <a:solidFill>
                  <a:srgbClr val="FFFF00"/>
                </a:solidFill>
                <a:latin typeface="+mn-lt"/>
              </a:rPr>
              <a:t>to </a:t>
            </a:r>
            <a:r>
              <a:rPr lang="en-CA" sz="2800" dirty="0">
                <a:solidFill>
                  <a:srgbClr val="FFFF00"/>
                </a:solidFill>
                <a:latin typeface="+mn-lt"/>
              </a:rPr>
              <a:t>agree to do the following</a:t>
            </a:r>
            <a:r>
              <a:rPr lang="en-CA" sz="2800" dirty="0" smtClean="0">
                <a:solidFill>
                  <a:srgbClr val="FFFF00"/>
                </a:solidFill>
                <a:latin typeface="+mn-lt"/>
              </a:rPr>
              <a:t>:</a:t>
            </a:r>
          </a:p>
          <a:p>
            <a:pPr marL="0" indent="0">
              <a:buNone/>
            </a:pPr>
            <a:r>
              <a:rPr lang="en-CA" sz="2800" dirty="0" smtClean="0">
                <a:solidFill>
                  <a:srgbClr val="FF0000"/>
                </a:solidFill>
                <a:latin typeface="+mn-lt"/>
              </a:rPr>
              <a:t>-</a:t>
            </a:r>
            <a:r>
              <a:rPr lang="en-CA" sz="2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CA" sz="2800" dirty="0">
                <a:solidFill>
                  <a:srgbClr val="FF0000"/>
                </a:solidFill>
                <a:latin typeface="+mn-lt"/>
              </a:rPr>
              <a:t>Maximize awareness for the game</a:t>
            </a:r>
            <a:r>
              <a:rPr lang="en-CA" sz="2800" dirty="0">
                <a:solidFill>
                  <a:schemeClr val="bg1"/>
                </a:solidFill>
                <a:latin typeface="+mn-lt"/>
              </a:rPr>
              <a:t> during the ‘week of vengeance’</a:t>
            </a:r>
          </a:p>
          <a:p>
            <a:pPr>
              <a:buFontTx/>
              <a:buChar char="-"/>
            </a:pPr>
            <a:r>
              <a:rPr lang="en-CA" sz="2800" dirty="0" smtClean="0">
                <a:solidFill>
                  <a:srgbClr val="FF0000"/>
                </a:solidFill>
                <a:latin typeface="+mn-lt"/>
              </a:rPr>
              <a:t>Persuade </a:t>
            </a:r>
            <a:r>
              <a:rPr lang="en-CA" sz="2800" dirty="0">
                <a:solidFill>
                  <a:srgbClr val="FF0000"/>
                </a:solidFill>
                <a:latin typeface="+mn-lt"/>
              </a:rPr>
              <a:t>viewers to purchase game </a:t>
            </a:r>
            <a:endParaRPr lang="en-CA" sz="2800" dirty="0" smtClean="0">
              <a:solidFill>
                <a:schemeClr val="bg1"/>
              </a:solidFill>
              <a:latin typeface="+mn-lt"/>
            </a:endParaRPr>
          </a:p>
          <a:p>
            <a:pPr>
              <a:buFontTx/>
              <a:buChar char="-"/>
            </a:pPr>
            <a:r>
              <a:rPr lang="en-CA" sz="2800" dirty="0" smtClean="0">
                <a:solidFill>
                  <a:srgbClr val="FF0000"/>
                </a:solidFill>
                <a:latin typeface="+mn-lt"/>
              </a:rPr>
              <a:t>Not </a:t>
            </a:r>
            <a:r>
              <a:rPr lang="en-CA" sz="2800" dirty="0">
                <a:solidFill>
                  <a:srgbClr val="FF0000"/>
                </a:solidFill>
                <a:latin typeface="+mn-lt"/>
              </a:rPr>
              <a:t>show bugs or glitches </a:t>
            </a:r>
            <a:r>
              <a:rPr lang="en-CA" sz="2800" dirty="0">
                <a:solidFill>
                  <a:schemeClr val="bg1"/>
                </a:solidFill>
                <a:latin typeface="+mn-lt"/>
              </a:rPr>
              <a:t>that may </a:t>
            </a:r>
            <a:r>
              <a:rPr lang="en-CA" sz="2800" dirty="0" smtClean="0">
                <a:solidFill>
                  <a:schemeClr val="bg1"/>
                </a:solidFill>
                <a:latin typeface="+mn-lt"/>
              </a:rPr>
              <a:t>exist</a:t>
            </a:r>
          </a:p>
          <a:p>
            <a:pPr>
              <a:buFontTx/>
              <a:buChar char="-"/>
            </a:pPr>
            <a:endParaRPr lang="en-CA" sz="2800" dirty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en-CA" sz="2800" dirty="0" smtClean="0">
                <a:solidFill>
                  <a:schemeClr val="bg1"/>
                </a:solidFill>
                <a:latin typeface="+mn-lt"/>
              </a:rPr>
              <a:t>The </a:t>
            </a:r>
            <a:r>
              <a:rPr lang="en-CA" sz="2800" dirty="0">
                <a:solidFill>
                  <a:schemeClr val="bg1"/>
                </a:solidFill>
                <a:latin typeface="+mn-lt"/>
              </a:rPr>
              <a:t>agreement also notes that "</a:t>
            </a:r>
            <a:r>
              <a:rPr lang="en-CA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videos will promote positive sentiment about the game</a:t>
            </a:r>
            <a:r>
              <a:rPr lang="en-CA" sz="2800" dirty="0" smtClean="0">
                <a:solidFill>
                  <a:schemeClr val="bg1"/>
                </a:solidFill>
                <a:latin typeface="+mn-lt"/>
              </a:rPr>
              <a:t>.”</a:t>
            </a:r>
          </a:p>
          <a:p>
            <a:pPr marL="0" indent="0">
              <a:buNone/>
            </a:pPr>
            <a:endParaRPr lang="en-CA" sz="2800" dirty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en-CA" sz="2800" dirty="0" smtClean="0">
                <a:solidFill>
                  <a:schemeClr val="bg1"/>
                </a:solidFill>
                <a:latin typeface="+mn-lt"/>
              </a:rPr>
              <a:t>”…the </a:t>
            </a:r>
            <a:r>
              <a:rPr lang="en-CA" sz="2800" dirty="0">
                <a:solidFill>
                  <a:schemeClr val="bg1"/>
                </a:solidFill>
                <a:latin typeface="+mn-lt"/>
              </a:rPr>
              <a:t>company has final approval on the YouTube video at least 48 hours before any video goes live</a:t>
            </a:r>
            <a:r>
              <a:rPr lang="en-CA" sz="2800" dirty="0" smtClean="0">
                <a:solidFill>
                  <a:schemeClr val="bg1"/>
                </a:solidFill>
                <a:latin typeface="+mn-lt"/>
              </a:rPr>
              <a:t>,”</a:t>
            </a:r>
          </a:p>
          <a:p>
            <a:pPr marL="0" indent="0">
              <a:buNone/>
            </a:pPr>
            <a:endParaRPr lang="en-CA" sz="2800" dirty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en-CA" sz="2800" dirty="0" smtClean="0">
                <a:solidFill>
                  <a:schemeClr val="bg1"/>
                </a:solidFill>
                <a:latin typeface="+mn-lt"/>
              </a:rPr>
              <a:t>Those </a:t>
            </a:r>
            <a:r>
              <a:rPr lang="en-CA" sz="2800" dirty="0">
                <a:solidFill>
                  <a:schemeClr val="bg1"/>
                </a:solidFill>
                <a:latin typeface="+mn-lt"/>
              </a:rPr>
              <a:t>who didn't sign the "branding agreement" and made their own </a:t>
            </a:r>
            <a:r>
              <a:rPr lang="en-CA" sz="2800" dirty="0">
                <a:solidFill>
                  <a:srgbClr val="FF0000"/>
                </a:solidFill>
                <a:latin typeface="+mn-lt"/>
              </a:rPr>
              <a:t>found their videos taken down </a:t>
            </a:r>
            <a:r>
              <a:rPr lang="en-CA" sz="2800" dirty="0">
                <a:solidFill>
                  <a:schemeClr val="bg1"/>
                </a:solidFill>
                <a:latin typeface="+mn-lt"/>
              </a:rPr>
              <a:t>by a YouTube </a:t>
            </a:r>
            <a:r>
              <a:rPr lang="en-CA" sz="2800" dirty="0" err="1">
                <a:solidFill>
                  <a:schemeClr val="bg1"/>
                </a:solidFill>
                <a:latin typeface="+mn-lt"/>
              </a:rPr>
              <a:t>ContentID</a:t>
            </a:r>
            <a:r>
              <a:rPr lang="en-CA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CA" sz="2800" dirty="0" smtClean="0">
                <a:solidFill>
                  <a:schemeClr val="bg1"/>
                </a:solidFill>
                <a:latin typeface="+mn-lt"/>
              </a:rPr>
              <a:t>claim” </a:t>
            </a:r>
            <a:r>
              <a:rPr lang="en-CA" sz="2800" b="1" dirty="0" smtClean="0">
                <a:solidFill>
                  <a:srgbClr val="FFFF00"/>
                </a:solidFill>
                <a:latin typeface="+mn-lt"/>
              </a:rPr>
              <a:t>(Abuse of copyright law?)</a:t>
            </a:r>
            <a:endParaRPr lang="en-CA" sz="2800" b="1" dirty="0">
              <a:solidFill>
                <a:srgbClr val="FFFF00"/>
              </a:solidFill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0297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71"/>
            <a:ext cx="9144000" cy="1016000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FFFF00"/>
                </a:solidFill>
              </a:rPr>
              <a:t>A Cautionary Tale</a:t>
            </a:r>
            <a:endParaRPr lang="en-US" sz="4800" dirty="0"/>
          </a:p>
        </p:txBody>
      </p:sp>
      <p:pic>
        <p:nvPicPr>
          <p:cNvPr id="5" name="Content Placeholder 3" descr="Screen Shot 2016-06-15 at 3.43.32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0" t="145" r="-1" b="249"/>
          <a:stretch/>
        </p:blipFill>
        <p:spPr>
          <a:xfrm>
            <a:off x="2170857" y="1025525"/>
            <a:ext cx="4802286" cy="4770438"/>
          </a:xfrm>
        </p:spPr>
      </p:pic>
    </p:spTree>
    <p:extLst>
      <p:ext uri="{BB962C8B-B14F-4D97-AF65-F5344CB8AC3E}">
        <p14:creationId xmlns:p14="http://schemas.microsoft.com/office/powerpoint/2010/main" val="20071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7-12 at 9.25.45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8" r="-353"/>
          <a:stretch/>
        </p:blipFill>
        <p:spPr>
          <a:xfrm>
            <a:off x="1350460" y="464950"/>
            <a:ext cx="6626424" cy="5449466"/>
          </a:xfrm>
        </p:spPr>
      </p:pic>
    </p:spTree>
    <p:extLst>
      <p:ext uri="{BB962C8B-B14F-4D97-AF65-F5344CB8AC3E}">
        <p14:creationId xmlns:p14="http://schemas.microsoft.com/office/powerpoint/2010/main" val="18788726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465" y="136588"/>
            <a:ext cx="7518335" cy="1016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Led to</a:t>
            </a:r>
            <a:r>
              <a:rPr lang="mr-IN" sz="4800" b="1" dirty="0" smtClean="0">
                <a:solidFill>
                  <a:srgbClr val="FFFF00"/>
                </a:solidFill>
              </a:rPr>
              <a:t>…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465" y="1408113"/>
            <a:ext cx="6566721" cy="4482048"/>
          </a:xfrm>
        </p:spPr>
      </p:pic>
    </p:spTree>
    <p:extLst>
      <p:ext uri="{BB962C8B-B14F-4D97-AF65-F5344CB8AC3E}">
        <p14:creationId xmlns:p14="http://schemas.microsoft.com/office/powerpoint/2010/main" val="1545330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390" y="293688"/>
            <a:ext cx="4427220" cy="5534025"/>
          </a:xfrm>
        </p:spPr>
      </p:pic>
    </p:spTree>
    <p:extLst>
      <p:ext uri="{BB962C8B-B14F-4D97-AF65-F5344CB8AC3E}">
        <p14:creationId xmlns:p14="http://schemas.microsoft.com/office/powerpoint/2010/main" val="16134528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680" y="0"/>
            <a:ext cx="6522120" cy="1016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Canada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680" y="1016000"/>
            <a:ext cx="4814640" cy="4873625"/>
          </a:xfrm>
        </p:spPr>
      </p:pic>
    </p:spTree>
    <p:extLst>
      <p:ext uri="{BB962C8B-B14F-4D97-AF65-F5344CB8AC3E}">
        <p14:creationId xmlns:p14="http://schemas.microsoft.com/office/powerpoint/2010/main" val="10254678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40989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One Last Thing</a:t>
            </a:r>
            <a:r>
              <a:rPr lang="en-US" sz="4400" b="1" dirty="0" smtClean="0">
                <a:solidFill>
                  <a:srgbClr val="92D050"/>
                </a:solidFill>
              </a:rPr>
              <a:t>:</a:t>
            </a:r>
            <a:r>
              <a:rPr lang="en-US" sz="4400" b="1" dirty="0" smtClean="0">
                <a:solidFill>
                  <a:srgbClr val="FFFF00"/>
                </a:solidFill>
              </a:rPr>
              <a:t> We are all </a:t>
            </a:r>
            <a:r>
              <a:rPr lang="en-US" sz="4400" b="1" dirty="0" smtClean="0">
                <a:solidFill>
                  <a:schemeClr val="accent5"/>
                </a:solidFill>
              </a:rPr>
              <a:t>international</a:t>
            </a:r>
            <a:r>
              <a:rPr lang="en-US" sz="4400" b="1" dirty="0" smtClean="0">
                <a:solidFill>
                  <a:srgbClr val="FFFF00"/>
                </a:solidFill>
              </a:rPr>
              <a:t> lawyers</a:t>
            </a:r>
            <a:r>
              <a:rPr lang="en-US" sz="4400" b="1" dirty="0" smtClean="0">
                <a:solidFill>
                  <a:srgbClr val="92D050"/>
                </a:solidFill>
              </a:rPr>
              <a:t>!</a:t>
            </a:r>
            <a:endParaRPr lang="en-US" sz="4400" b="1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519" y="2507039"/>
            <a:ext cx="3474526" cy="34745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837408"/>
            <a:ext cx="8020373" cy="81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2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24113"/>
            <a:ext cx="8229600" cy="5060499"/>
          </a:xfrm>
        </p:spPr>
      </p:pic>
    </p:spTree>
    <p:extLst>
      <p:ext uri="{BB962C8B-B14F-4D97-AF65-F5344CB8AC3E}">
        <p14:creationId xmlns:p14="http://schemas.microsoft.com/office/powerpoint/2010/main" val="63721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739" y="325438"/>
            <a:ext cx="6712521" cy="5532437"/>
          </a:xfrm>
        </p:spPr>
      </p:pic>
    </p:spTree>
    <p:extLst>
      <p:ext uri="{BB962C8B-B14F-4D97-AF65-F5344CB8AC3E}">
        <p14:creationId xmlns:p14="http://schemas.microsoft.com/office/powerpoint/2010/main" val="211797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32" y="602679"/>
            <a:ext cx="7902314" cy="5038703"/>
          </a:xfrm>
        </p:spPr>
      </p:pic>
    </p:spTree>
    <p:extLst>
      <p:ext uri="{BB962C8B-B14F-4D97-AF65-F5344CB8AC3E}">
        <p14:creationId xmlns:p14="http://schemas.microsoft.com/office/powerpoint/2010/main" val="9154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0"/>
            <a:ext cx="8636000" cy="1016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E-Sports Follow-Up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425" y="3569854"/>
            <a:ext cx="3492500" cy="232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076" y="1168070"/>
            <a:ext cx="4649849" cy="26155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9" y="1139618"/>
            <a:ext cx="3393685" cy="45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520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346" y="726954"/>
            <a:ext cx="6845300" cy="2730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346" y="4218768"/>
            <a:ext cx="6771078" cy="8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8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28" y="643535"/>
            <a:ext cx="7793144" cy="5044343"/>
          </a:xfrm>
        </p:spPr>
      </p:pic>
    </p:spTree>
    <p:extLst>
      <p:ext uri="{BB962C8B-B14F-4D97-AF65-F5344CB8AC3E}">
        <p14:creationId xmlns:p14="http://schemas.microsoft.com/office/powerpoint/2010/main" val="176780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610"/>
            <a:ext cx="91440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Do you think it</a:t>
            </a:r>
            <a:r>
              <a:rPr lang="en-US" sz="4400" b="1" dirty="0" smtClean="0">
                <a:solidFill>
                  <a:srgbClr val="FF0000"/>
                </a:solidFill>
              </a:rPr>
              <a:t>’</a:t>
            </a:r>
            <a:r>
              <a:rPr lang="en-US" sz="4400" b="1" dirty="0" smtClean="0">
                <a:solidFill>
                  <a:srgbClr val="FFFF00"/>
                </a:solidFill>
              </a:rPr>
              <a:t>s </a:t>
            </a:r>
            <a:r>
              <a:rPr lang="en-US" sz="4400" b="1" dirty="0" smtClean="0">
                <a:solidFill>
                  <a:srgbClr val="FF0000"/>
                </a:solidFill>
              </a:rPr>
              <a:t>(</a:t>
            </a:r>
            <a:r>
              <a:rPr lang="en-US" sz="4400" b="1" dirty="0" smtClean="0">
                <a:solidFill>
                  <a:schemeClr val="bg1"/>
                </a:solidFill>
              </a:rPr>
              <a:t>perhaps</a:t>
            </a:r>
            <a:r>
              <a:rPr lang="en-US" sz="4400" b="1" dirty="0" smtClean="0">
                <a:solidFill>
                  <a:srgbClr val="FF0000"/>
                </a:solidFill>
              </a:rPr>
              <a:t>)</a:t>
            </a:r>
            <a:r>
              <a:rPr lang="en-US" sz="4400" b="1" dirty="0" smtClean="0">
                <a:solidFill>
                  <a:srgbClr val="FFFF00"/>
                </a:solidFill>
              </a:rPr>
              <a:t> a </a:t>
            </a:r>
            <a:r>
              <a:rPr lang="en-US" sz="4400" b="1" dirty="0" smtClean="0">
                <a:solidFill>
                  <a:schemeClr val="accent5"/>
                </a:solidFill>
              </a:rPr>
              <a:t>license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34" y="2551112"/>
            <a:ext cx="7919756" cy="2386367"/>
          </a:xfrm>
        </p:spPr>
      </p:pic>
    </p:spTree>
    <p:extLst>
      <p:ext uri="{BB962C8B-B14F-4D97-AF65-F5344CB8AC3E}">
        <p14:creationId xmlns:p14="http://schemas.microsoft.com/office/powerpoint/2010/main" val="110846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383043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rgbClr val="FFFF00"/>
                </a:solidFill>
              </a:rPr>
              <a:t>Click-Wrap </a:t>
            </a:r>
            <a:br>
              <a:rPr lang="en-US" sz="9600" dirty="0" smtClean="0">
                <a:solidFill>
                  <a:srgbClr val="FFFF00"/>
                </a:solidFill>
              </a:rPr>
            </a:br>
            <a:r>
              <a:rPr lang="en-US" sz="9600" dirty="0" smtClean="0">
                <a:solidFill>
                  <a:srgbClr val="FF0000"/>
                </a:solidFill>
              </a:rPr>
              <a:t>&amp;</a:t>
            </a:r>
            <a:r>
              <a:rPr lang="en-US" sz="9600" dirty="0" smtClean="0">
                <a:solidFill>
                  <a:srgbClr val="FFFF00"/>
                </a:solidFill>
              </a:rPr>
              <a:t> </a:t>
            </a:r>
            <a:r>
              <a:rPr lang="en-US" sz="9600" dirty="0" smtClean="0">
                <a:solidFill>
                  <a:schemeClr val="bg1"/>
                </a:solidFill>
              </a:rPr>
              <a:t>Clauses</a:t>
            </a:r>
            <a:endParaRPr lang="en-US" sz="96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830437"/>
            <a:ext cx="8229600" cy="1364145"/>
          </a:xfrm>
        </p:spPr>
      </p:pic>
    </p:spTree>
    <p:extLst>
      <p:ext uri="{BB962C8B-B14F-4D97-AF65-F5344CB8AC3E}">
        <p14:creationId xmlns:p14="http://schemas.microsoft.com/office/powerpoint/2010/main" val="27048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52" y="149224"/>
            <a:ext cx="7756902" cy="15474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53" y="1696711"/>
            <a:ext cx="7756902" cy="423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6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977909"/>
            <a:ext cx="8229600" cy="4203683"/>
          </a:xfrm>
        </p:spPr>
      </p:pic>
    </p:spTree>
    <p:extLst>
      <p:ext uri="{BB962C8B-B14F-4D97-AF65-F5344CB8AC3E}">
        <p14:creationId xmlns:p14="http://schemas.microsoft.com/office/powerpoint/2010/main" val="152509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101" y="389960"/>
            <a:ext cx="6654800" cy="2768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101" y="3401878"/>
            <a:ext cx="6654800" cy="223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2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6593"/>
            <a:ext cx="9144000" cy="1016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DRM</a:t>
            </a:r>
            <a:r>
              <a:rPr lang="en-US" sz="5400" b="1" dirty="0" smtClean="0"/>
              <a:t> </a:t>
            </a:r>
            <a:r>
              <a:rPr lang="en-US" sz="5400" b="1" dirty="0" smtClean="0">
                <a:solidFill>
                  <a:srgbClr val="FFFF00"/>
                </a:solidFill>
              </a:rPr>
              <a:t>consequences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88" y="2061276"/>
            <a:ext cx="7954824" cy="3299444"/>
          </a:xfrm>
        </p:spPr>
      </p:pic>
    </p:spTree>
    <p:extLst>
      <p:ext uri="{BB962C8B-B14F-4D97-AF65-F5344CB8AC3E}">
        <p14:creationId xmlns:p14="http://schemas.microsoft.com/office/powerpoint/2010/main" val="181436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6111"/>
            <a:ext cx="9144000" cy="10160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Virtual Currency </a:t>
            </a:r>
            <a:r>
              <a:rPr lang="en-US" sz="4400" b="1" dirty="0" smtClean="0">
                <a:solidFill>
                  <a:schemeClr val="bg1"/>
                </a:solidFill>
              </a:rPr>
              <a:t>&amp;</a:t>
            </a:r>
            <a:r>
              <a:rPr lang="en-US" sz="4400" b="1" dirty="0" smtClean="0">
                <a:solidFill>
                  <a:srgbClr val="FFFF00"/>
                </a:solidFill>
              </a:rPr>
              <a:t> Digital Mining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28" y="1456841"/>
            <a:ext cx="8237543" cy="4386020"/>
          </a:xfrm>
        </p:spPr>
      </p:pic>
    </p:spTree>
    <p:extLst>
      <p:ext uri="{BB962C8B-B14F-4D97-AF65-F5344CB8AC3E}">
        <p14:creationId xmlns:p14="http://schemas.microsoft.com/office/powerpoint/2010/main" val="198152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Reverse engineering </a:t>
            </a:r>
            <a:r>
              <a:rPr lang="en-US" sz="4400" b="1" dirty="0" smtClean="0">
                <a:solidFill>
                  <a:schemeClr val="bg1"/>
                </a:solidFill>
              </a:rPr>
              <a:t>&amp;</a:t>
            </a:r>
            <a:r>
              <a:rPr lang="en-US" sz="4400" b="1" dirty="0" smtClean="0">
                <a:solidFill>
                  <a:srgbClr val="FFFF00"/>
                </a:solidFill>
              </a:rPr>
              <a:t> </a:t>
            </a:r>
            <a:r>
              <a:rPr lang="en-US" sz="4400" b="1" dirty="0" smtClean="0">
                <a:solidFill>
                  <a:schemeClr val="accent5"/>
                </a:solidFill>
              </a:rPr>
              <a:t>BNETD</a:t>
            </a:r>
            <a:endParaRPr lang="en-US" sz="4400" b="1" dirty="0">
              <a:solidFill>
                <a:schemeClr val="accent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750" y="1560513"/>
            <a:ext cx="6794500" cy="4013200"/>
          </a:xfrm>
        </p:spPr>
      </p:pic>
    </p:spTree>
    <p:extLst>
      <p:ext uri="{BB962C8B-B14F-4D97-AF65-F5344CB8AC3E}">
        <p14:creationId xmlns:p14="http://schemas.microsoft.com/office/powerpoint/2010/main" val="39328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04138" y="1659467"/>
            <a:ext cx="6582660" cy="3998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News of the Week</a:t>
            </a:r>
            <a:endParaRPr lang="en-US" sz="96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4532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702" y="1364979"/>
            <a:ext cx="8229600" cy="3166884"/>
          </a:xfrm>
        </p:spPr>
        <p:txBody>
          <a:bodyPr>
            <a:normAutofit/>
          </a:bodyPr>
          <a:lstStyle/>
          <a:p>
            <a:pPr algn="ctr"/>
            <a:r>
              <a:rPr lang="en-CA" sz="9600" b="1" dirty="0" smtClean="0">
                <a:solidFill>
                  <a:srgbClr val="FFFF00"/>
                </a:solidFill>
                <a:latin typeface="+mj-lt"/>
              </a:rPr>
              <a:t>MODS </a:t>
            </a:r>
            <a:r>
              <a:rPr lang="en-CA" sz="9600" b="1" dirty="0" smtClean="0">
                <a:solidFill>
                  <a:srgbClr val="FF0000"/>
                </a:solidFill>
                <a:latin typeface="+mj-lt"/>
              </a:rPr>
              <a:t>?</a:t>
            </a:r>
            <a:endParaRPr lang="en-CA" sz="9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32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200" y="474663"/>
            <a:ext cx="6959600" cy="5219700"/>
          </a:xfrm>
        </p:spPr>
      </p:pic>
    </p:spTree>
    <p:extLst>
      <p:ext uri="{BB962C8B-B14F-4D97-AF65-F5344CB8AC3E}">
        <p14:creationId xmlns:p14="http://schemas.microsoft.com/office/powerpoint/2010/main" val="166190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400" y="0"/>
            <a:ext cx="6807200" cy="1813301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chemeClr val="accent5"/>
                </a:solidFill>
                <a:latin typeface="+mj-lt"/>
              </a:rPr>
              <a:t>But para</a:t>
            </a:r>
            <a:r>
              <a:rPr lang="en-US" sz="9600" b="1" dirty="0" smtClean="0">
                <a:solidFill>
                  <a:srgbClr val="FF0000"/>
                </a:solidFill>
                <a:latin typeface="+mj-lt"/>
              </a:rPr>
              <a:t>.</a:t>
            </a:r>
            <a:r>
              <a:rPr lang="en-US" sz="9600" b="1" dirty="0" smtClean="0">
                <a:latin typeface="+mj-lt"/>
              </a:rPr>
              <a:t> </a:t>
            </a:r>
            <a:r>
              <a:rPr lang="en-US" sz="9600" b="1" dirty="0" smtClean="0">
                <a:solidFill>
                  <a:srgbClr val="FFFF00"/>
                </a:solidFill>
                <a:latin typeface="+mj-lt"/>
              </a:rPr>
              <a:t>F</a:t>
            </a:r>
            <a:r>
              <a:rPr lang="en-US" sz="9600" b="1" dirty="0" smtClean="0">
                <a:solidFill>
                  <a:srgbClr val="FF0000"/>
                </a:solidFill>
                <a:latin typeface="+mj-lt"/>
              </a:rPr>
              <a:t>.</a:t>
            </a:r>
            <a:endParaRPr lang="en-US" sz="9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400" y="1841500"/>
            <a:ext cx="6807200" cy="3987800"/>
          </a:xfrm>
        </p:spPr>
      </p:pic>
    </p:spTree>
    <p:extLst>
      <p:ext uri="{BB962C8B-B14F-4D97-AF65-F5344CB8AC3E}">
        <p14:creationId xmlns:p14="http://schemas.microsoft.com/office/powerpoint/2010/main" val="2046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702" y="1162373"/>
            <a:ext cx="8229600" cy="3859078"/>
          </a:xfrm>
        </p:spPr>
        <p:txBody>
          <a:bodyPr>
            <a:normAutofit/>
          </a:bodyPr>
          <a:lstStyle/>
          <a:p>
            <a:pPr algn="ctr"/>
            <a:r>
              <a:rPr lang="en-CA" sz="9600" b="1" dirty="0" smtClean="0">
                <a:solidFill>
                  <a:schemeClr val="bg1"/>
                </a:solidFill>
                <a:latin typeface="+mj-lt"/>
              </a:rPr>
              <a:t>(</a:t>
            </a:r>
            <a:r>
              <a:rPr lang="en-CA" sz="9600" b="1" dirty="0" smtClean="0">
                <a:solidFill>
                  <a:srgbClr val="FFC000"/>
                </a:solidFill>
                <a:latin typeface="+mj-lt"/>
              </a:rPr>
              <a:t>NOT</a:t>
            </a:r>
            <a:r>
              <a:rPr lang="en-CA" sz="9600" b="1" dirty="0" smtClean="0">
                <a:solidFill>
                  <a:srgbClr val="FF0000"/>
                </a:solidFill>
                <a:latin typeface="+mj-lt"/>
              </a:rPr>
              <a:t>?</a:t>
            </a:r>
            <a:r>
              <a:rPr lang="en-CA" sz="9600" b="1" dirty="0" smtClean="0">
                <a:solidFill>
                  <a:schemeClr val="bg1"/>
                </a:solidFill>
                <a:latin typeface="+mj-lt"/>
              </a:rPr>
              <a:t>)</a:t>
            </a:r>
            <a:r>
              <a:rPr lang="en-CA" sz="9600" b="1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en-CA" sz="9600" b="1" dirty="0" smtClean="0">
                <a:solidFill>
                  <a:srgbClr val="FFFF00"/>
                </a:solidFill>
                <a:latin typeface="+mj-lt"/>
              </a:rPr>
            </a:br>
            <a:r>
              <a:rPr lang="en-CA" sz="9600" b="1" dirty="0" smtClean="0">
                <a:solidFill>
                  <a:srgbClr val="FFFF00"/>
                </a:solidFill>
                <a:latin typeface="+mj-lt"/>
              </a:rPr>
              <a:t>PRIVACY</a:t>
            </a:r>
            <a:endParaRPr lang="en-CA" sz="9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001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4081" y="309563"/>
            <a:ext cx="4415837" cy="5548312"/>
          </a:xfrm>
        </p:spPr>
      </p:pic>
    </p:spTree>
    <p:extLst>
      <p:ext uri="{BB962C8B-B14F-4D97-AF65-F5344CB8AC3E}">
        <p14:creationId xmlns:p14="http://schemas.microsoft.com/office/powerpoint/2010/main" val="3415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465"/>
            <a:ext cx="8229600" cy="1016000"/>
          </a:xfrm>
        </p:spPr>
        <p:txBody>
          <a:bodyPr/>
          <a:lstStyle/>
          <a:p>
            <a:r>
              <a:rPr lang="en-US" sz="4800" b="1" dirty="0" smtClean="0">
                <a:solidFill>
                  <a:srgbClr val="FFFF00"/>
                </a:solidFill>
                <a:latin typeface="+mn-lt"/>
                <a:cs typeface="Times New Roman"/>
              </a:rPr>
              <a:t>NEXT TIME….</a:t>
            </a:r>
            <a:endParaRPr lang="en-US" sz="4800" b="1" dirty="0">
              <a:solidFill>
                <a:srgbClr val="FFFF00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80999"/>
            <a:ext cx="8686800" cy="4445135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FROM WHEELBARROWS TO HOLODECKS: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“CONNECTING” LIVING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ROOMS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…THINGS…MOBILE DEVICES…EACH OTHER…AND WAY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BEYOND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…ON THE LEGAL IMPLICATIONS OF </a:t>
            </a:r>
            <a:r>
              <a:rPr lang="en-US" sz="2800" b="1" dirty="0" smtClean="0">
                <a:solidFill>
                  <a:srgbClr val="FFFF00"/>
                </a:solidFill>
                <a:latin typeface="+mn-lt"/>
              </a:rPr>
              <a:t>CONVERGEANCE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…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3" descr="streaming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365" y="3717636"/>
            <a:ext cx="2559300" cy="2008498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9"/>
          <a:stretch/>
        </p:blipFill>
        <p:spPr>
          <a:xfrm>
            <a:off x="2743665" y="3717636"/>
            <a:ext cx="2993853" cy="2257450"/>
          </a:xfrm>
          <a:prstGeom prst="rect">
            <a:avLst/>
          </a:prstGeom>
        </p:spPr>
      </p:pic>
      <p:pic>
        <p:nvPicPr>
          <p:cNvPr id="9" name="Content Placeholder 5" descr="file000283972546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3877" y="3717636"/>
            <a:ext cx="3174627" cy="23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3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2"/>
            <a:ext cx="9144000" cy="1250982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+mn-lt"/>
                <a:cs typeface="Times New Roman"/>
              </a:rPr>
              <a:t>  Always </a:t>
            </a:r>
            <a:r>
              <a:rPr lang="en-US" sz="4800" b="1" dirty="0">
                <a:solidFill>
                  <a:srgbClr val="FFFF00"/>
                </a:solidFill>
                <a:latin typeface="+mn-lt"/>
                <a:cs typeface="Times New Roman"/>
              </a:rPr>
              <a:t>include a cat </a:t>
            </a:r>
            <a:r>
              <a:rPr lang="en-US" sz="4800" b="1" dirty="0" smtClean="0">
                <a:solidFill>
                  <a:srgbClr val="FFFF00"/>
                </a:solidFill>
                <a:latin typeface="+mn-lt"/>
                <a:cs typeface="Times New Roman"/>
              </a:rPr>
              <a:t>picture</a:t>
            </a:r>
            <a:endParaRPr lang="en-US" sz="4800" b="1" dirty="0">
              <a:solidFill>
                <a:srgbClr val="FFFF00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7114"/>
            <a:ext cx="8229600" cy="446902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+mn-lt"/>
                <a:cs typeface="Times New Roman"/>
              </a:rPr>
              <a:t>          </a:t>
            </a:r>
            <a:endParaRPr lang="en-US" sz="3200" dirty="0" smtClean="0">
              <a:solidFill>
                <a:schemeClr val="bg1"/>
              </a:solidFill>
              <a:latin typeface="+mn-lt"/>
              <a:cs typeface="Times New Roman"/>
            </a:endParaRP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3" descr="cat-1382015906Wuw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9" r="-270"/>
          <a:stretch/>
        </p:blipFill>
        <p:spPr>
          <a:xfrm>
            <a:off x="1303130" y="1408134"/>
            <a:ext cx="65487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657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6078"/>
            <a:ext cx="9144000" cy="1016000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r>
              <a:rPr lang="en-US" sz="6000" b="1" dirty="0" smtClean="0">
                <a:solidFill>
                  <a:srgbClr val="FFFF00"/>
                </a:solidFill>
                <a:latin typeface="+mn-lt"/>
                <a:cs typeface="Times New Roman"/>
              </a:rPr>
              <a:t>Our Academic Partners </a:t>
            </a:r>
            <a:endParaRPr lang="en-US" sz="6000" b="1" dirty="0">
              <a:solidFill>
                <a:srgbClr val="FFFF00"/>
              </a:solidFill>
              <a:latin typeface="+mn-lt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391" y="2771403"/>
            <a:ext cx="6570518" cy="98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9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748964"/>
            <a:ext cx="8548661" cy="39771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Yours?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157875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76" y="284163"/>
            <a:ext cx="7898647" cy="5580062"/>
          </a:xfrm>
        </p:spPr>
      </p:pic>
    </p:spTree>
    <p:extLst>
      <p:ext uri="{BB962C8B-B14F-4D97-AF65-F5344CB8AC3E}">
        <p14:creationId xmlns:p14="http://schemas.microsoft.com/office/powerpoint/2010/main" val="1469542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049" y="412750"/>
            <a:ext cx="6131901" cy="5507038"/>
          </a:xfrm>
        </p:spPr>
      </p:pic>
    </p:spTree>
    <p:extLst>
      <p:ext uri="{BB962C8B-B14F-4D97-AF65-F5344CB8AC3E}">
        <p14:creationId xmlns:p14="http://schemas.microsoft.com/office/powerpoint/2010/main" val="399575169"/>
      </p:ext>
    </p:extLst>
  </p:cSld>
  <p:clrMapOvr>
    <a:masterClrMapping/>
  </p:clrMapOvr>
</p:sld>
</file>

<file path=ppt/theme/theme1.xml><?xml version="1.0" encoding="utf-8"?>
<a:theme xmlns:a="http://schemas.openxmlformats.org/drawingml/2006/main" name="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CDM_PPT_Template .thmx</Template>
  <TotalTime>2783</TotalTime>
  <Words>699</Words>
  <Application>Microsoft Macintosh PowerPoint</Application>
  <PresentationFormat>On-screen Show (4:3)</PresentationFormat>
  <Paragraphs>107</Paragraphs>
  <Slides>67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79" baseType="lpstr">
      <vt:lpstr>American Typewriter</vt:lpstr>
      <vt:lpstr>Apple Chancery</vt:lpstr>
      <vt:lpstr>Arial</vt:lpstr>
      <vt:lpstr>Calibri</vt:lpstr>
      <vt:lpstr>Klavika</vt:lpstr>
      <vt:lpstr>Lucida Console</vt:lpstr>
      <vt:lpstr>Mangal</vt:lpstr>
      <vt:lpstr>Times New Roman</vt:lpstr>
      <vt:lpstr>Wingdings</vt:lpstr>
      <vt:lpstr>CDM_PPT_Template </vt:lpstr>
      <vt:lpstr>2_CDM_PPT_Template </vt:lpstr>
      <vt:lpstr>1_CDM_PPT_Template </vt:lpstr>
      <vt:lpstr>  What’s it all about…EULA?</vt:lpstr>
      <vt:lpstr>Happy NFS Release Date</vt:lpstr>
      <vt:lpstr>PowerPoint Presentation</vt:lpstr>
      <vt:lpstr>Questions on..</vt:lpstr>
      <vt:lpstr>E-Sports Follow-Up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Taking Stock: Where Are We?</vt:lpstr>
      <vt:lpstr> Taking Stock: Where Are We? (2)</vt:lpstr>
      <vt:lpstr> Leading to “THE POST IP WORLD”?</vt:lpstr>
      <vt:lpstr>   Nasty Questions:</vt:lpstr>
      <vt:lpstr> Today</vt:lpstr>
      <vt:lpstr>No EULA or ToS !</vt:lpstr>
      <vt:lpstr>Threshold Issue: No one reads these things</vt:lpstr>
      <vt:lpstr>PowerPoint Presentation</vt:lpstr>
      <vt:lpstr>PowerPoint Presentation</vt:lpstr>
      <vt:lpstr>PowerPoint Presentation</vt:lpstr>
      <vt:lpstr>PowerPoint Presentation</vt:lpstr>
      <vt:lpstr>    More EULA Unfairness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Cautionary Tale</vt:lpstr>
      <vt:lpstr>PowerPoint Presentation</vt:lpstr>
      <vt:lpstr>Led to…</vt:lpstr>
      <vt:lpstr>PowerPoint Presentation</vt:lpstr>
      <vt:lpstr>Canada</vt:lpstr>
      <vt:lpstr>One Last Thing: We are all international lawyers!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you think it’s (perhaps) a license?</vt:lpstr>
      <vt:lpstr>Click-Wrap  &amp; Clauses</vt:lpstr>
      <vt:lpstr>PowerPoint Presentation</vt:lpstr>
      <vt:lpstr>PowerPoint Presentation</vt:lpstr>
      <vt:lpstr>PowerPoint Presentation</vt:lpstr>
      <vt:lpstr>DRM consequences</vt:lpstr>
      <vt:lpstr>Virtual Currency &amp; Digital Mining</vt:lpstr>
      <vt:lpstr>Reverse engineering &amp; BNETD</vt:lpstr>
      <vt:lpstr>MODS ?</vt:lpstr>
      <vt:lpstr>PowerPoint Presentation</vt:lpstr>
      <vt:lpstr>But para. F.</vt:lpstr>
      <vt:lpstr>(NOT?) PRIVACY</vt:lpstr>
      <vt:lpstr>PowerPoint Presentation</vt:lpstr>
      <vt:lpstr>NEXT TIME….</vt:lpstr>
      <vt:lpstr>  Always include a cat picture</vt:lpstr>
      <vt:lpstr>    Our Academic Partners </vt:lpstr>
    </vt:vector>
  </TitlesOfParts>
  <Manager/>
  <Company>Festinger Bahniwal Law &amp; Strategy LLP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What's it all about Beta</dc:title>
  <dc:subject/>
  <dc:creator>Jon Festinger</dc:creator>
  <cp:keywords/>
  <dc:description/>
  <cp:lastModifiedBy>Microsoft Office User</cp:lastModifiedBy>
  <cp:revision>315</cp:revision>
  <cp:lastPrinted>2013-10-23T04:51:36Z</cp:lastPrinted>
  <dcterms:created xsi:type="dcterms:W3CDTF">2013-02-08T08:35:59Z</dcterms:created>
  <dcterms:modified xsi:type="dcterms:W3CDTF">2017-11-15T19:50:38Z</dcterms:modified>
  <cp:category/>
</cp:coreProperties>
</file>