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2"/>
    <p:restoredTop sz="74295"/>
  </p:normalViewPr>
  <p:slideViewPr>
    <p:cSldViewPr snapToGrid="0" snapToObjects="1">
      <p:cViewPr varScale="1">
        <p:scale>
          <a:sx n="52" d="100"/>
          <a:sy n="52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87636-FCDF-5E4D-9238-6E9455CF29B3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B1FCE-2621-B94D-B1E8-0D046A37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llingstone.com/glixel/news/pewdiepie-streams-racist-slur-prompts-dmca-threat-w502231" TargetMode="External"/><Relationship Id="rId4" Type="http://schemas.openxmlformats.org/officeDocument/2006/relationships/hyperlink" Target="https://kotaku.com/lets-play-copyright-threat-raises-questions-about-the-l-1803784376" TargetMode="External"/><Relationship Id="rId5" Type="http://schemas.openxmlformats.org/officeDocument/2006/relationships/hyperlink" Target="http://www.gamesindustry.biz/articles/2017-10-02-nintendo-creators-program-cuts-off-livestreamers" TargetMode="External"/><Relationship Id="rId6" Type="http://schemas.openxmlformats.org/officeDocument/2006/relationships/hyperlink" Target="https://arstechnica.com/gaming/2017/10/nintendo-cuts-off-ad-program-for-youtube-livestreamers/" TargetMode="External"/><Relationship Id="rId7" Type="http://schemas.openxmlformats.org/officeDocument/2006/relationships/hyperlink" Target="http://www.tubefilter.com/2017/10/02/nintendo-youtube-creator-program-live-stream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http://www.rollingstone.com/glixel/news/pewdiepie-streams-racist-slur-prompts-dmca-threat-w502231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ctr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fontAlgn="ctr"/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https://kotaku.com/lets-play-copyright-threat-raises-questions-about-the-l-1803784376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ctr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http://www.gamesindustry.biz/articles/2017-10-02-nintendo-creators-program-cuts-off-livestreamers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https://arstechnica.com/gaming/2017/10/nintendo-cuts-off-ad-program-for-youtube-livestreamers/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http://www.tubefilter.com/2017/10/02/nintendo-youtube-creator-program-live-stream/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B1FCE-2621-B94D-B1E8-0D046A37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8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cHQ0OBXDTY" TargetMode="External"/><Relationship Id="rId3" Type="http://schemas.openxmlformats.org/officeDocument/2006/relationships/hyperlink" Target="https://youtu.be/rc1XYAJCZ80?t=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-pDcNJedoZE?t=119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_jzI0dsmVE?t=410" TargetMode="External"/><Relationship Id="rId4" Type="http://schemas.openxmlformats.org/officeDocument/2006/relationships/hyperlink" Target="http://www.independent.co.uk/news/people/forbes-names-pewdiepie-as-highest-earning-youtuber-with-annual-income-reaching-12m-a6695536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RyPjRrjS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llingstone.com/glixel/news/pewdiepie-streams-racist-slur-prompts-dmca-threat-w502231" TargetMode="External"/><Relationship Id="rId4" Type="http://schemas.openxmlformats.org/officeDocument/2006/relationships/hyperlink" Target="http://www.gamesindustry.biz/articles/2017-10-02-nintendo-creators-program-cuts-off-livestreamer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532238"/>
            <a:ext cx="10572000" cy="2097128"/>
          </a:xfrm>
        </p:spPr>
        <p:txBody>
          <a:bodyPr/>
          <a:lstStyle/>
          <a:p>
            <a:r>
              <a:rPr lang="en-US" dirty="0"/>
              <a:t>YouTube ’Let’s Play’ videos and the D</a:t>
            </a:r>
            <a:r>
              <a:rPr lang="en-US" dirty="0" smtClean="0"/>
              <a:t>efense </a:t>
            </a:r>
            <a:r>
              <a:rPr lang="en-US" dirty="0"/>
              <a:t>of  Fair Comment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650396"/>
          </a:xfrm>
        </p:spPr>
        <p:txBody>
          <a:bodyPr>
            <a:normAutofit fontScale="55000" lnSpcReduction="20000"/>
          </a:bodyPr>
          <a:lstStyle/>
          <a:p>
            <a:r>
              <a:rPr lang="en-US" sz="7000" dirty="0"/>
              <a:t>Columban Young-Smith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‘Substantial’ </a:t>
            </a:r>
            <a:r>
              <a:rPr lang="mr-IN" dirty="0" smtClean="0"/>
              <a:t>–</a:t>
            </a:r>
            <a:r>
              <a:rPr lang="en-US" dirty="0" smtClean="0"/>
              <a:t> how much is too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right to prevent use where less than a substantial part of the work is being used (Harris, 2013)</a:t>
            </a:r>
          </a:p>
          <a:p>
            <a:r>
              <a:rPr lang="en-US" dirty="0" smtClean="0"/>
              <a:t>Not defined in law</a:t>
            </a:r>
          </a:p>
          <a:p>
            <a:r>
              <a:rPr lang="en-US" dirty="0" smtClean="0"/>
              <a:t>Matter of degree</a:t>
            </a:r>
          </a:p>
          <a:p>
            <a:endParaRPr lang="en-US" dirty="0"/>
          </a:p>
          <a:p>
            <a:r>
              <a:rPr lang="en-US" dirty="0" smtClean="0"/>
              <a:t>Frankie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Battlefield 1 Let’s Play</a:t>
            </a:r>
            <a:endParaRPr lang="en-US" dirty="0" smtClean="0"/>
          </a:p>
          <a:p>
            <a:r>
              <a:rPr lang="en-US" dirty="0" err="1" smtClean="0"/>
              <a:t>PewDiePie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Garry’s Mod Montage</a:t>
            </a:r>
            <a:endParaRPr lang="en-US" dirty="0" smtClean="0"/>
          </a:p>
          <a:p>
            <a:r>
              <a:rPr lang="en-US" dirty="0" smtClean="0"/>
              <a:t>Is this substantial re the rest of the game?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06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Dealing </a:t>
            </a:r>
            <a:r>
              <a:rPr lang="mr-IN" dirty="0" smtClean="0"/>
              <a:t>–</a:t>
            </a:r>
            <a:r>
              <a:rPr lang="en-US" dirty="0" smtClean="0"/>
              <a:t> Judicial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Théberge</a:t>
            </a:r>
            <a:r>
              <a:rPr lang="en-US" i="1" dirty="0" smtClean="0"/>
              <a:t>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author’s rights can be constrained</a:t>
            </a:r>
          </a:p>
          <a:p>
            <a:endParaRPr lang="en-US" dirty="0" smtClean="0"/>
          </a:p>
          <a:p>
            <a:r>
              <a:rPr lang="en-US" i="1" dirty="0" smtClean="0"/>
              <a:t>CCH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fair dealing as a </a:t>
            </a:r>
            <a:r>
              <a:rPr lang="en-US" b="1" dirty="0" smtClean="0"/>
              <a:t>user’s</a:t>
            </a:r>
            <a:r>
              <a:rPr lang="en-US" dirty="0" smtClean="0"/>
              <a:t> right.</a:t>
            </a:r>
          </a:p>
          <a:p>
            <a:endParaRPr lang="en-US" dirty="0" smtClean="0"/>
          </a:p>
          <a:p>
            <a:r>
              <a:rPr lang="en-US" i="1" dirty="0" smtClean="0"/>
              <a:t>SOCAN</a:t>
            </a:r>
            <a:r>
              <a:rPr lang="en-US" dirty="0" smtClean="0"/>
              <a:t> and </a:t>
            </a:r>
            <a:r>
              <a:rPr lang="en-US" i="1" dirty="0" smtClean="0"/>
              <a:t>CCLA </a:t>
            </a:r>
            <a:r>
              <a:rPr lang="mr-IN" dirty="0" smtClean="0"/>
              <a:t>–</a:t>
            </a:r>
            <a:r>
              <a:rPr lang="en-US" dirty="0" smtClean="0"/>
              <a:t> application of </a:t>
            </a:r>
            <a:r>
              <a:rPr lang="en-US" i="1" dirty="0" smtClean="0"/>
              <a:t>CCH </a:t>
            </a:r>
            <a:r>
              <a:rPr lang="en-GB" dirty="0" smtClean="0"/>
              <a:t>and clarification of </a:t>
            </a:r>
            <a:r>
              <a:rPr lang="en-GB" i="1" dirty="0" smtClean="0"/>
              <a:t>two-step test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i="1" dirty="0" smtClean="0"/>
              <a:t>Does the dealing in question fall within a legislated category?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i="1" dirty="0" smtClean="0"/>
              <a:t>Is the dealing fair, in light of CCH?</a:t>
            </a:r>
          </a:p>
          <a:p>
            <a:pPr marL="800100" lvl="1" indent="-342900">
              <a:buFont typeface="+mj-lt"/>
              <a:buAutoNum type="arabicPeriod"/>
            </a:pPr>
            <a:endParaRPr lang="en-GB" i="1" dirty="0" smtClean="0"/>
          </a:p>
          <a:p>
            <a:pPr marL="57150" indent="0" algn="r">
              <a:buNone/>
            </a:pPr>
            <a:r>
              <a:rPr lang="en-GB" dirty="0" smtClean="0"/>
              <a:t>Myra </a:t>
            </a:r>
            <a:r>
              <a:rPr lang="en-GB" dirty="0" err="1" smtClean="0"/>
              <a:t>Tawfik</a:t>
            </a:r>
            <a:r>
              <a:rPr lang="en-GB" dirty="0" smtClean="0"/>
              <a:t>, </a:t>
            </a:r>
            <a:r>
              <a:rPr lang="en-GB" i="1" dirty="0" smtClean="0"/>
              <a:t>The Supreme Court of Canada and the Fair Deal Trilogy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1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Dealing </a:t>
            </a:r>
            <a:r>
              <a:rPr lang="mr-IN" dirty="0" smtClean="0"/>
              <a:t>–</a:t>
            </a:r>
            <a:r>
              <a:rPr lang="en-US" dirty="0" smtClean="0"/>
              <a:t> Judicial Interpretation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SOCAN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threshold for the test: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Court in CCH created a relatively low threshold for the first step so that the </a:t>
            </a:r>
            <a:r>
              <a:rPr lang="en-GB" dirty="0" smtClean="0"/>
              <a:t>analytical </a:t>
            </a:r>
            <a:r>
              <a:rPr lang="en-GB" dirty="0"/>
              <a:t>heavy-hitting is done in determining whether the dealing was fair.” (para 27</a:t>
            </a:r>
            <a:r>
              <a:rPr lang="en-GB" dirty="0" smtClean="0"/>
              <a:t>)</a:t>
            </a:r>
          </a:p>
          <a:p>
            <a:endParaRPr lang="en-GB" i="1" dirty="0"/>
          </a:p>
          <a:p>
            <a:r>
              <a:rPr lang="en-GB" dirty="0" smtClean="0"/>
              <a:t>BUT</a:t>
            </a:r>
          </a:p>
          <a:p>
            <a:pPr lvl="1"/>
            <a:r>
              <a:rPr lang="en-GB" dirty="0" err="1" smtClean="0"/>
              <a:t>Tawfik</a:t>
            </a:r>
            <a:r>
              <a:rPr lang="en-GB" dirty="0" smtClean="0"/>
              <a:t> - </a:t>
            </a:r>
            <a:r>
              <a:rPr lang="en-GB" dirty="0"/>
              <a:t>“no matter how broadly one sets the boundaries of each category, they are nevertheless exhaustive. There will always be factual situations </a:t>
            </a:r>
            <a:r>
              <a:rPr lang="en-GB" b="1" dirty="0"/>
              <a:t>that will fall outside even the most generous interpretation </a:t>
            </a:r>
            <a:r>
              <a:rPr lang="en-GB" dirty="0"/>
              <a:t>of any given category, in which case the matter will end there.”</a:t>
            </a:r>
            <a:r>
              <a:rPr lang="en-GB" dirty="0"/>
              <a:t>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Contrast with US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8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Fair Dealing determination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50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Step 1 </a:t>
            </a:r>
            <a:r>
              <a:rPr lang="mr-IN" dirty="0" smtClean="0"/>
              <a:t>–</a:t>
            </a:r>
            <a:r>
              <a:rPr lang="en-US" dirty="0" smtClean="0"/>
              <a:t> Does it fall within a protected purpose?</a:t>
            </a:r>
          </a:p>
          <a:p>
            <a:pPr lvl="1"/>
            <a:r>
              <a:rPr lang="en-US" dirty="0" smtClean="0"/>
              <a:t>Research; private study; education; parody; satire; criticism; review; news reporting</a:t>
            </a:r>
          </a:p>
          <a:p>
            <a:endParaRPr lang="en-US" dirty="0"/>
          </a:p>
          <a:p>
            <a:r>
              <a:rPr lang="en-US" dirty="0" smtClean="0"/>
              <a:t>Angry Joe’s review </a:t>
            </a:r>
            <a:r>
              <a:rPr lang="en-GB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Star Wars BF Poo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Frankie playing BF1 </a:t>
            </a:r>
            <a:r>
              <a:rPr lang="mr-IN" dirty="0" smtClean="0"/>
              <a:t>–</a:t>
            </a:r>
            <a:r>
              <a:rPr lang="en-US" dirty="0" smtClean="0"/>
              <a:t> historically educational?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videos fall into the categories; but</a:t>
            </a:r>
          </a:p>
          <a:p>
            <a:r>
              <a:rPr lang="en-US" dirty="0" smtClean="0"/>
              <a:t>Some are more difficult, even with a generous interpretation per </a:t>
            </a:r>
            <a:r>
              <a:rPr lang="en-US" i="1" dirty="0" smtClean="0"/>
              <a:t>SOCAN</a:t>
            </a:r>
          </a:p>
          <a:p>
            <a:endParaRPr lang="en-US" i="1" dirty="0"/>
          </a:p>
          <a:p>
            <a:r>
              <a:rPr lang="en-US" dirty="0" smtClean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408697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Fair Dealing determination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52368"/>
            <a:ext cx="10554574" cy="4905631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b="1" u="sng" dirty="0" smtClean="0"/>
              <a:t>Step 2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is the use fair?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CCH; SOCAN: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Purpose of the dealing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Character of the dealing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Amount of the dealing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Alternatives to the dealing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Nature of the work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The effect of the dealing on the work</a:t>
            </a:r>
          </a:p>
          <a:p>
            <a:pPr lvl="2" defTabSz="914400">
              <a:spcBef>
                <a:spcPts val="0"/>
              </a:spcBef>
              <a:spcAft>
                <a:spcPts val="0"/>
              </a:spcAft>
              <a:buClrTx/>
            </a:pPr>
            <a:endParaRPr lang="en-US" i="1" dirty="0" smtClean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Not an exhaustive list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Intentionally ambiguous </a:t>
            </a:r>
            <a:r>
              <a:rPr lang="mr-IN" dirty="0" smtClean="0"/>
              <a:t>–</a:t>
            </a:r>
            <a:r>
              <a:rPr lang="en-US" dirty="0" smtClean="0"/>
              <a:t> applying the law to your facts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endParaRPr lang="en-US" dirty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1" dirty="0" smtClean="0"/>
              <a:t>Hubbard v Vosper (1972)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long extracts and short comments vs short extracts and long comments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endParaRPr lang="en-US" dirty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User’s Rights!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endParaRPr lang="en-US" dirty="0"/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644080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Exceptions: Non-commercial User-Generated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50362"/>
          </a:xfrm>
        </p:spPr>
        <p:txBody>
          <a:bodyPr>
            <a:normAutofit/>
          </a:bodyPr>
          <a:lstStyle/>
          <a:p>
            <a:r>
              <a:rPr lang="en-US" dirty="0" smtClean="0"/>
              <a:t>S.29.21(1) Copyright Act - The ’</a:t>
            </a:r>
            <a:r>
              <a:rPr lang="en-US" dirty="0" err="1" smtClean="0"/>
              <a:t>Youtube</a:t>
            </a:r>
            <a:r>
              <a:rPr lang="en-US" dirty="0" smtClean="0"/>
              <a:t>’ or ‘mash-up’ provision</a:t>
            </a:r>
          </a:p>
          <a:p>
            <a:r>
              <a:rPr lang="en-US" dirty="0" smtClean="0"/>
              <a:t>Not illegal for an individual to use an existing work or other subject-matter in order to create a new work or other subject matter and to share that new work.</a:t>
            </a:r>
          </a:p>
          <a:p>
            <a:r>
              <a:rPr lang="en-US" dirty="0" smtClean="0"/>
              <a:t>Can be shared through intermediary </a:t>
            </a:r>
            <a:r>
              <a:rPr lang="mr-IN" dirty="0" smtClean="0"/>
              <a:t>–</a:t>
            </a:r>
            <a:r>
              <a:rPr lang="en-US" dirty="0" smtClean="0"/>
              <a:t> YouTube</a:t>
            </a:r>
          </a:p>
          <a:p>
            <a:r>
              <a:rPr lang="en-US" dirty="0" smtClean="0"/>
              <a:t>Conditions: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Existing work is published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Non-commercial purposes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Source is included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Existing work </a:t>
            </a:r>
            <a:r>
              <a:rPr lang="en-US" dirty="0" err="1" smtClean="0"/>
              <a:t>doesn</a:t>
            </a:r>
            <a:r>
              <a:rPr lang="mr-IN" dirty="0" smtClean="0"/>
              <a:t>’</a:t>
            </a:r>
            <a:r>
              <a:rPr lang="en-US" dirty="0" smtClean="0"/>
              <a:t>t infringe copyright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Use of work has no financially adverse effect on original author</a:t>
            </a:r>
          </a:p>
        </p:txBody>
      </p:sp>
    </p:spTree>
    <p:extLst>
      <p:ext uri="{BB962C8B-B14F-4D97-AF65-F5344CB8AC3E}">
        <p14:creationId xmlns:p14="http://schemas.microsoft.com/office/powerpoint/2010/main" val="1938212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over the border (because we have to, not because we want to)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SOCAN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distancing from US Fair Use doctrine</a:t>
            </a:r>
          </a:p>
          <a:p>
            <a:endParaRPr lang="en-US" dirty="0" smtClean="0"/>
          </a:p>
          <a:p>
            <a:r>
              <a:rPr lang="en-US" dirty="0" smtClean="0"/>
              <a:t>Canadian two step process  vs Jon’s ‘stew’: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Nature of the work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Amount of original work used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Purpose and character of the use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Effect of the use on the works value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 smtClean="0"/>
          </a:p>
          <a:p>
            <a:pPr marL="400050"/>
            <a:r>
              <a:rPr lang="en-US" dirty="0" smtClean="0"/>
              <a:t>Which is the better model?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06489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 law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&amp; technology </a:t>
            </a:r>
            <a:r>
              <a:rPr lang="mr-IN" dirty="0" smtClean="0"/>
              <a:t>–</a:t>
            </a:r>
            <a:r>
              <a:rPr lang="en-US" dirty="0" smtClean="0"/>
              <a:t> always playing catch-up?</a:t>
            </a:r>
          </a:p>
          <a:p>
            <a:endParaRPr lang="en-US" dirty="0" smtClean="0"/>
          </a:p>
          <a:p>
            <a:r>
              <a:rPr lang="en-US" dirty="0" smtClean="0"/>
              <a:t>Greater development of user rights principles?</a:t>
            </a:r>
          </a:p>
          <a:p>
            <a:endParaRPr lang="en-US" dirty="0" smtClean="0"/>
          </a:p>
          <a:p>
            <a:r>
              <a:rPr lang="en-US" dirty="0" smtClean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351900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a great semester!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31" y="2174615"/>
            <a:ext cx="7161736" cy="4028476"/>
          </a:xfrm>
        </p:spPr>
      </p:pic>
      <p:sp>
        <p:nvSpPr>
          <p:cNvPr id="5" name="TextBox 4"/>
          <p:cNvSpPr txBox="1"/>
          <p:nvPr/>
        </p:nvSpPr>
        <p:spPr>
          <a:xfrm>
            <a:off x="9715362" y="5279761"/>
            <a:ext cx="2125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Game Law Seminar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October 2017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52060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94323"/>
            <a:ext cx="10571998" cy="970450"/>
          </a:xfrm>
        </p:spPr>
        <p:txBody>
          <a:bodyPr/>
          <a:lstStyle/>
          <a:p>
            <a:r>
              <a:rPr lang="en-US" sz="4400" dirty="0" smtClean="0"/>
              <a:t>Forget Who Dares Wins, It’s Who Prepares Wins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What is a Let’s Play Video?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History of Copyright Takedowns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Overview and recap of Canadian Copyright Law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Limitations on Copyrights </a:t>
            </a:r>
            <a:r>
              <a:rPr lang="mr-IN" dirty="0" smtClean="0"/>
              <a:t>–</a:t>
            </a:r>
            <a:r>
              <a:rPr lang="en-US" dirty="0" smtClean="0"/>
              <a:t> Fair Dealing </a:t>
            </a:r>
            <a:r>
              <a:rPr lang="en-US" dirty="0" err="1" smtClean="0"/>
              <a:t>Defence</a:t>
            </a:r>
            <a:endParaRPr lang="en-US" dirty="0" smtClean="0"/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Specific Exception </a:t>
            </a:r>
            <a:r>
              <a:rPr lang="mr-IN" dirty="0" smtClean="0"/>
              <a:t>–</a:t>
            </a:r>
            <a:r>
              <a:rPr lang="en-US" dirty="0" smtClean="0"/>
              <a:t> The ‘YouTube’ clause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American Law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dirty="0" smtClean="0"/>
              <a:t>Looking to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79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Let’s Play videos?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document </a:t>
            </a:r>
            <a:r>
              <a:rPr lang="en-GB" dirty="0"/>
              <a:t>the </a:t>
            </a:r>
            <a:r>
              <a:rPr lang="en-GB" b="1" dirty="0"/>
              <a:t>play-through</a:t>
            </a:r>
            <a:r>
              <a:rPr lang="en-GB" dirty="0"/>
              <a:t> of a video game</a:t>
            </a:r>
          </a:p>
          <a:p>
            <a:pPr lvl="0"/>
            <a:r>
              <a:rPr lang="en-GB" dirty="0"/>
              <a:t>usually </a:t>
            </a:r>
            <a:r>
              <a:rPr lang="en-GB" dirty="0" smtClean="0"/>
              <a:t>include </a:t>
            </a:r>
            <a:r>
              <a:rPr lang="en-GB" b="1" dirty="0"/>
              <a:t>commentary</a:t>
            </a:r>
            <a:r>
              <a:rPr lang="en-GB" dirty="0"/>
              <a:t> by the gamer</a:t>
            </a:r>
          </a:p>
          <a:p>
            <a:pPr lvl="0"/>
            <a:r>
              <a:rPr lang="en-GB" dirty="0"/>
              <a:t>different from </a:t>
            </a:r>
            <a:r>
              <a:rPr lang="en-GB" dirty="0" smtClean="0"/>
              <a:t>a video game walkthrough</a:t>
            </a:r>
            <a:r>
              <a:rPr lang="en-GB" dirty="0"/>
              <a:t> or </a:t>
            </a:r>
            <a:r>
              <a:rPr lang="en-GB" dirty="0" smtClean="0"/>
              <a:t>strategy guide</a:t>
            </a:r>
            <a:endParaRPr lang="en-GB" dirty="0"/>
          </a:p>
          <a:p>
            <a:pPr lvl="0"/>
            <a:r>
              <a:rPr lang="en-GB" dirty="0" smtClean="0"/>
              <a:t>focus </a:t>
            </a:r>
            <a:r>
              <a:rPr lang="en-GB" dirty="0"/>
              <a:t>on an individual's subjective experience with the game, </a:t>
            </a:r>
          </a:p>
          <a:p>
            <a:pPr lvl="0"/>
            <a:r>
              <a:rPr lang="en-GB" dirty="0"/>
              <a:t>often with humorous, irreverent, or critical commentary from the gamer, </a:t>
            </a:r>
          </a:p>
          <a:p>
            <a:r>
              <a:rPr lang="en-GB" dirty="0" smtClean="0"/>
              <a:t>tend </a:t>
            </a:r>
            <a:r>
              <a:rPr lang="en-GB" dirty="0"/>
              <a:t>to be curated experiences that include editing and scripted </a:t>
            </a:r>
            <a:r>
              <a:rPr lang="en-GB" dirty="0" smtClean="0"/>
              <a:t>narration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Wikipedia(!)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7729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PewDiePie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57 million subscribers; 14 billion total views: </a:t>
            </a:r>
            <a:r>
              <a:rPr lang="en-US" i="1" dirty="0">
                <a:hlinkClick r:id="rId2"/>
              </a:rPr>
              <a:t>Let’s Play </a:t>
            </a:r>
            <a:r>
              <a:rPr lang="en-US" i="1" dirty="0" smtClean="0">
                <a:hlinkClick r:id="rId2"/>
              </a:rPr>
              <a:t>Montage</a:t>
            </a:r>
            <a:endParaRPr lang="en-US" i="1" dirty="0" smtClean="0"/>
          </a:p>
          <a:p>
            <a:pPr>
              <a:lnSpc>
                <a:spcPct val="200000"/>
              </a:lnSpc>
            </a:pPr>
            <a:r>
              <a:rPr lang="en-GB" dirty="0" smtClean="0"/>
              <a:t>FrankieOnPCin1080P </a:t>
            </a:r>
            <a:r>
              <a:rPr lang="mr-IN" dirty="0" smtClean="0"/>
              <a:t>–</a:t>
            </a:r>
            <a:r>
              <a:rPr lang="en-GB" dirty="0" smtClean="0"/>
              <a:t> 3.5 million subscribers: </a:t>
            </a:r>
            <a:r>
              <a:rPr lang="en-GB" i="1" dirty="0" smtClean="0">
                <a:hlinkClick r:id="rId3"/>
              </a:rPr>
              <a:t>Prey </a:t>
            </a:r>
            <a:r>
              <a:rPr lang="en-GB" dirty="0" smtClean="0">
                <a:hlinkClick r:id="rId3"/>
              </a:rPr>
              <a:t>Walkthrough 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err="1" smtClean="0"/>
              <a:t>PewdiePie</a:t>
            </a:r>
            <a:r>
              <a:rPr lang="en-GB" dirty="0" smtClean="0"/>
              <a:t> 2015 earnings - $12 million pre-tax (</a:t>
            </a:r>
            <a:r>
              <a:rPr lang="en-GB" i="1" dirty="0" smtClean="0">
                <a:hlinkClick r:id="rId4"/>
              </a:rPr>
              <a:t>Forbes x The Independent</a:t>
            </a:r>
            <a:r>
              <a:rPr lang="en-GB" i="1" dirty="0" smtClean="0"/>
              <a:t>)</a:t>
            </a:r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65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History of Copyright Takedowns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44709"/>
            <a:ext cx="10554574" cy="36365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May 2013 </a:t>
            </a:r>
            <a:r>
              <a:rPr lang="mr-IN" dirty="0" smtClean="0"/>
              <a:t>–</a:t>
            </a:r>
            <a:r>
              <a:rPr lang="en-US" dirty="0" smtClean="0"/>
              <a:t> Nintendo starts enforcing </a:t>
            </a:r>
            <a:r>
              <a:rPr lang="en-GB" dirty="0" smtClean="0"/>
              <a:t>its </a:t>
            </a:r>
            <a:r>
              <a:rPr lang="en-GB" dirty="0"/>
              <a:t>copyright by installing ads at the start of user-generated videos of its copyrighted material 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Jan 2016 </a:t>
            </a:r>
            <a:r>
              <a:rPr lang="mr-IN" dirty="0" smtClean="0"/>
              <a:t>–</a:t>
            </a:r>
            <a:r>
              <a:rPr lang="en-GB" dirty="0" smtClean="0"/>
              <a:t> Channel Awesome videos removed for </a:t>
            </a:r>
            <a:r>
              <a:rPr lang="en-GB" i="1" dirty="0" smtClean="0"/>
              <a:t>My Neighbour Totoro </a:t>
            </a:r>
            <a:r>
              <a:rPr lang="en-GB" dirty="0" smtClean="0"/>
              <a:t>infringement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Sep 2017 </a:t>
            </a:r>
            <a:r>
              <a:rPr lang="mr-IN" dirty="0" smtClean="0"/>
              <a:t>–</a:t>
            </a:r>
            <a:r>
              <a:rPr lang="en-GB" dirty="0" smtClean="0"/>
              <a:t> Developer Campo Santos executes copyright takedown of </a:t>
            </a:r>
            <a:r>
              <a:rPr lang="en-GB" dirty="0" err="1" smtClean="0"/>
              <a:t>PewDiePie’s</a:t>
            </a:r>
            <a:r>
              <a:rPr lang="en-GB" dirty="0" smtClean="0"/>
              <a:t> </a:t>
            </a:r>
            <a:r>
              <a:rPr lang="en-GB" dirty="0" err="1" smtClean="0"/>
              <a:t>Firewatch</a:t>
            </a:r>
            <a:r>
              <a:rPr lang="en-GB" dirty="0" smtClean="0"/>
              <a:t> videos for </a:t>
            </a:r>
            <a:r>
              <a:rPr lang="en-GB" dirty="0" smtClean="0">
                <a:hlinkClick r:id="rId3"/>
              </a:rPr>
              <a:t>racists slur 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Oct 2017 </a:t>
            </a:r>
            <a:r>
              <a:rPr lang="mr-IN" dirty="0" smtClean="0"/>
              <a:t>–</a:t>
            </a:r>
            <a:r>
              <a:rPr lang="en-GB" dirty="0" smtClean="0"/>
              <a:t> Nintendo cuts off associated live streamers from YouTube Live using copyright </a:t>
            </a:r>
            <a:r>
              <a:rPr lang="en-GB" dirty="0" smtClean="0">
                <a:hlinkClick r:id="rId4"/>
              </a:rPr>
              <a:t>enforcement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85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Copyright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jurisdiction </a:t>
            </a:r>
            <a:r>
              <a:rPr lang="mr-IN" dirty="0" smtClean="0"/>
              <a:t>–</a:t>
            </a:r>
            <a:r>
              <a:rPr lang="en-US" dirty="0" smtClean="0"/>
              <a:t> consistent throughout the country</a:t>
            </a:r>
          </a:p>
          <a:p>
            <a:r>
              <a:rPr lang="en-US" dirty="0" smtClean="0"/>
              <a:t>Current legislation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Copyright Act</a:t>
            </a:r>
          </a:p>
          <a:p>
            <a:r>
              <a:rPr lang="en-US" dirty="0" smtClean="0"/>
              <a:t>Sole and exclusive right to reproduce, perform or publish a work</a:t>
            </a:r>
          </a:p>
          <a:p>
            <a:r>
              <a:rPr lang="en-US" dirty="0" smtClean="0"/>
              <a:t>Rights subject to </a:t>
            </a:r>
            <a:r>
              <a:rPr lang="en-US" i="1" dirty="0" smtClean="0"/>
              <a:t>specific limitations</a:t>
            </a:r>
            <a:r>
              <a:rPr lang="en-US" dirty="0" smtClean="0"/>
              <a:t> under the Act</a:t>
            </a:r>
          </a:p>
          <a:p>
            <a:r>
              <a:rPr lang="en-US" dirty="0" smtClean="0"/>
              <a:t>Automatically created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Lesley Ellen Harris, </a:t>
            </a:r>
            <a:r>
              <a:rPr lang="en-US" i="1" dirty="0" smtClean="0"/>
              <a:t>Canadian Copyright Law, </a:t>
            </a:r>
            <a:r>
              <a:rPr lang="en-US" dirty="0" smtClean="0"/>
              <a:t>Wiley (Toronto) 2013</a:t>
            </a:r>
          </a:p>
        </p:txBody>
      </p:sp>
    </p:spTree>
    <p:extLst>
      <p:ext uri="{BB962C8B-B14F-4D97-AF65-F5344CB8AC3E}">
        <p14:creationId xmlns:p14="http://schemas.microsoft.com/office/powerpoint/2010/main" val="301770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principles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property right in one physical object </a:t>
            </a:r>
            <a:r>
              <a:rPr lang="mr-IN" dirty="0" smtClean="0"/>
              <a:t>–</a:t>
            </a:r>
            <a:r>
              <a:rPr lang="en-US" dirty="0" smtClean="0"/>
              <a:t> right in object itself, and in tangible property </a:t>
            </a:r>
            <a:r>
              <a:rPr lang="mr-IN" dirty="0" smtClean="0"/>
              <a:t>–</a:t>
            </a:r>
            <a:r>
              <a:rPr lang="en-US" dirty="0" smtClean="0"/>
              <a:t> less needed due to digital downloads</a:t>
            </a:r>
          </a:p>
          <a:p>
            <a:endParaRPr lang="en-US" dirty="0" smtClean="0"/>
          </a:p>
          <a:p>
            <a:r>
              <a:rPr lang="en-US" dirty="0" smtClean="0"/>
              <a:t>Ideas are not protected, but their expression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73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of Copyright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2012 </a:t>
            </a:r>
            <a:r>
              <a:rPr lang="en-US" i="1" dirty="0" smtClean="0"/>
              <a:t>Copyright Modernization Act</a:t>
            </a:r>
          </a:p>
          <a:p>
            <a:pPr lvl="1">
              <a:lnSpc>
                <a:spcPct val="200000"/>
              </a:lnSpc>
            </a:pPr>
            <a:r>
              <a:rPr lang="en-US" i="1" dirty="0" smtClean="0"/>
              <a:t>Non-commercial User-Generated Content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the ‘</a:t>
            </a:r>
            <a:r>
              <a:rPr lang="en-US" dirty="0" err="1" smtClean="0"/>
              <a:t>Youtube</a:t>
            </a:r>
            <a:r>
              <a:rPr lang="en-US" dirty="0" smtClean="0"/>
              <a:t>’ provision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Distinction in damages between commercial and non-commercial infringement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Fair Dealing expanded to education, parody, and satire.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52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Dealing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i="1" dirty="0" smtClean="0"/>
              <a:t>Copyright Act s.29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 defined in the Act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Defense to a claim of unauthorized use of copyright materials.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Onus on User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 exact definition in cases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Case by case basis</a:t>
            </a:r>
          </a:p>
        </p:txBody>
      </p:sp>
    </p:spTree>
    <p:extLst>
      <p:ext uri="{BB962C8B-B14F-4D97-AF65-F5344CB8AC3E}">
        <p14:creationId xmlns:p14="http://schemas.microsoft.com/office/powerpoint/2010/main" val="476381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558</TotalTime>
  <Words>932</Words>
  <Application>Microsoft Macintosh PowerPoint</Application>
  <PresentationFormat>Widescreen</PresentationFormat>
  <Paragraphs>144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Mangal</vt:lpstr>
      <vt:lpstr>Wingdings 2</vt:lpstr>
      <vt:lpstr>Quotable</vt:lpstr>
      <vt:lpstr>YouTube ’Let’s Play’ videos and the Defense of  Fair Comment</vt:lpstr>
      <vt:lpstr>Forget Who Dares Wins, It’s Who Prepares Wins</vt:lpstr>
      <vt:lpstr>What are Let’s Play videos?</vt:lpstr>
      <vt:lpstr>Some examples…</vt:lpstr>
      <vt:lpstr>A History of Copyright Takedowns</vt:lpstr>
      <vt:lpstr>Canadian Copyright Law</vt:lpstr>
      <vt:lpstr>Two key principles…</vt:lpstr>
      <vt:lpstr>Reform of Copyright Law</vt:lpstr>
      <vt:lpstr>Fair Dealing</vt:lpstr>
      <vt:lpstr>‘Substantial’ – how much is too much?</vt:lpstr>
      <vt:lpstr>Fair Dealing – Judicial Interpretation</vt:lpstr>
      <vt:lpstr>Fair Dealing – Judicial Interpretation (cont.)</vt:lpstr>
      <vt:lpstr>Making a Fair Dealing determination…</vt:lpstr>
      <vt:lpstr>Making a Fair Dealing determination…</vt:lpstr>
      <vt:lpstr>Specific Exceptions: Non-commercial User-Generated Content</vt:lpstr>
      <vt:lpstr>Looking over the border (because we have to, not because we want to)…</vt:lpstr>
      <vt:lpstr>Will the law change?</vt:lpstr>
      <vt:lpstr>Thanks for a great semester!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’Let’s Play’ videos and the defense of  Fair Comment</dc:title>
  <dc:creator>Colomban Young-Smith</dc:creator>
  <cp:lastModifiedBy>Colomban Young-Smith</cp:lastModifiedBy>
  <cp:revision>11</cp:revision>
  <dcterms:created xsi:type="dcterms:W3CDTF">2017-12-01T08:11:57Z</dcterms:created>
  <dcterms:modified xsi:type="dcterms:W3CDTF">2017-12-01T17:30:44Z</dcterms:modified>
</cp:coreProperties>
</file>