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6" r:id="rId2"/>
    <p:sldMasterId id="2147483662" r:id="rId3"/>
    <p:sldMasterId id="2147483668" r:id="rId4"/>
  </p:sldMasterIdLst>
  <p:notesMasterIdLst>
    <p:notesMasterId r:id="rId149"/>
  </p:notesMasterIdLst>
  <p:sldIdLst>
    <p:sldId id="299" r:id="rId5"/>
    <p:sldId id="362" r:id="rId6"/>
    <p:sldId id="615" r:id="rId7"/>
    <p:sldId id="365" r:id="rId8"/>
    <p:sldId id="808" r:id="rId9"/>
    <p:sldId id="809" r:id="rId10"/>
    <p:sldId id="595" r:id="rId11"/>
    <p:sldId id="600" r:id="rId12"/>
    <p:sldId id="607" r:id="rId13"/>
    <p:sldId id="616" r:id="rId14"/>
    <p:sldId id="601" r:id="rId15"/>
    <p:sldId id="604" r:id="rId16"/>
    <p:sldId id="603" r:id="rId17"/>
    <p:sldId id="625" r:id="rId18"/>
    <p:sldId id="626" r:id="rId19"/>
    <p:sldId id="627" r:id="rId20"/>
    <p:sldId id="606" r:id="rId21"/>
    <p:sldId id="628" r:id="rId22"/>
    <p:sldId id="629" r:id="rId23"/>
    <p:sldId id="366" r:id="rId24"/>
    <p:sldId id="367" r:id="rId25"/>
    <p:sldId id="608" r:id="rId26"/>
    <p:sldId id="810" r:id="rId27"/>
    <p:sldId id="811" r:id="rId28"/>
    <p:sldId id="609" r:id="rId29"/>
    <p:sldId id="645" r:id="rId30"/>
    <p:sldId id="611" r:id="rId31"/>
    <p:sldId id="650" r:id="rId32"/>
    <p:sldId id="812" r:id="rId33"/>
    <p:sldId id="813" r:id="rId34"/>
    <p:sldId id="814" r:id="rId35"/>
    <p:sldId id="646" r:id="rId36"/>
    <p:sldId id="649" r:id="rId37"/>
    <p:sldId id="651" r:id="rId38"/>
    <p:sldId id="831" r:id="rId39"/>
    <p:sldId id="832" r:id="rId40"/>
    <p:sldId id="833" r:id="rId41"/>
    <p:sldId id="677" r:id="rId42"/>
    <p:sldId id="661" r:id="rId43"/>
    <p:sldId id="662" r:id="rId44"/>
    <p:sldId id="663" r:id="rId45"/>
    <p:sldId id="750" r:id="rId46"/>
    <p:sldId id="751" r:id="rId47"/>
    <p:sldId id="752" r:id="rId48"/>
    <p:sldId id="753" r:id="rId49"/>
    <p:sldId id="754" r:id="rId50"/>
    <p:sldId id="755" r:id="rId51"/>
    <p:sldId id="756" r:id="rId52"/>
    <p:sldId id="757" r:id="rId53"/>
    <p:sldId id="758" r:id="rId54"/>
    <p:sldId id="759" r:id="rId55"/>
    <p:sldId id="760" r:id="rId56"/>
    <p:sldId id="761" r:id="rId57"/>
    <p:sldId id="762" r:id="rId58"/>
    <p:sldId id="763" r:id="rId59"/>
    <p:sldId id="764" r:id="rId60"/>
    <p:sldId id="765" r:id="rId61"/>
    <p:sldId id="766" r:id="rId62"/>
    <p:sldId id="767" r:id="rId63"/>
    <p:sldId id="768" r:id="rId64"/>
    <p:sldId id="769" r:id="rId65"/>
    <p:sldId id="770" r:id="rId66"/>
    <p:sldId id="771" r:id="rId67"/>
    <p:sldId id="772" r:id="rId68"/>
    <p:sldId id="773" r:id="rId69"/>
    <p:sldId id="774" r:id="rId70"/>
    <p:sldId id="775" r:id="rId71"/>
    <p:sldId id="776" r:id="rId72"/>
    <p:sldId id="777" r:id="rId73"/>
    <p:sldId id="778" r:id="rId74"/>
    <p:sldId id="779" r:id="rId75"/>
    <p:sldId id="780" r:id="rId76"/>
    <p:sldId id="781" r:id="rId77"/>
    <p:sldId id="782" r:id="rId78"/>
    <p:sldId id="783" r:id="rId79"/>
    <p:sldId id="784" r:id="rId80"/>
    <p:sldId id="785" r:id="rId81"/>
    <p:sldId id="786" r:id="rId82"/>
    <p:sldId id="787" r:id="rId83"/>
    <p:sldId id="788" r:id="rId84"/>
    <p:sldId id="789" r:id="rId85"/>
    <p:sldId id="790" r:id="rId86"/>
    <p:sldId id="791" r:id="rId87"/>
    <p:sldId id="792" r:id="rId88"/>
    <p:sldId id="793" r:id="rId89"/>
    <p:sldId id="794" r:id="rId90"/>
    <p:sldId id="795" r:id="rId91"/>
    <p:sldId id="796" r:id="rId92"/>
    <p:sldId id="800" r:id="rId93"/>
    <p:sldId id="801" r:id="rId94"/>
    <p:sldId id="807" r:id="rId95"/>
    <p:sldId id="694" r:id="rId96"/>
    <p:sldId id="695" r:id="rId97"/>
    <p:sldId id="696" r:id="rId98"/>
    <p:sldId id="697" r:id="rId99"/>
    <p:sldId id="698" r:id="rId100"/>
    <p:sldId id="699" r:id="rId101"/>
    <p:sldId id="700" r:id="rId102"/>
    <p:sldId id="701" r:id="rId103"/>
    <p:sldId id="704" r:id="rId104"/>
    <p:sldId id="705" r:id="rId105"/>
    <p:sldId id="706" r:id="rId106"/>
    <p:sldId id="707" r:id="rId107"/>
    <p:sldId id="708" r:id="rId108"/>
    <p:sldId id="709" r:id="rId109"/>
    <p:sldId id="710" r:id="rId110"/>
    <p:sldId id="711" r:id="rId111"/>
    <p:sldId id="712" r:id="rId112"/>
    <p:sldId id="713" r:id="rId113"/>
    <p:sldId id="714" r:id="rId114"/>
    <p:sldId id="715" r:id="rId115"/>
    <p:sldId id="716" r:id="rId116"/>
    <p:sldId id="718" r:id="rId117"/>
    <p:sldId id="719" r:id="rId118"/>
    <p:sldId id="727" r:id="rId119"/>
    <p:sldId id="728" r:id="rId120"/>
    <p:sldId id="729" r:id="rId121"/>
    <p:sldId id="730" r:id="rId122"/>
    <p:sldId id="731" r:id="rId123"/>
    <p:sldId id="732" r:id="rId124"/>
    <p:sldId id="733" r:id="rId125"/>
    <p:sldId id="734" r:id="rId126"/>
    <p:sldId id="735" r:id="rId127"/>
    <p:sldId id="736" r:id="rId128"/>
    <p:sldId id="737" r:id="rId129"/>
    <p:sldId id="738" r:id="rId130"/>
    <p:sldId id="740" r:id="rId131"/>
    <p:sldId id="745" r:id="rId132"/>
    <p:sldId id="617" r:id="rId133"/>
    <p:sldId id="618" r:id="rId134"/>
    <p:sldId id="619" r:id="rId135"/>
    <p:sldId id="620" r:id="rId136"/>
    <p:sldId id="621" r:id="rId137"/>
    <p:sldId id="622" r:id="rId138"/>
    <p:sldId id="623" r:id="rId139"/>
    <p:sldId id="624" r:id="rId140"/>
    <p:sldId id="672" r:id="rId141"/>
    <p:sldId id="666" r:id="rId142"/>
    <p:sldId id="667" r:id="rId143"/>
    <p:sldId id="668" r:id="rId144"/>
    <p:sldId id="670" r:id="rId145"/>
    <p:sldId id="669" r:id="rId146"/>
    <p:sldId id="542" r:id="rId147"/>
    <p:sldId id="548" r:id="rId1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174"/>
    <p:restoredTop sz="94697"/>
  </p:normalViewPr>
  <p:slideViewPr>
    <p:cSldViewPr snapToGrid="0" snapToObjects="1">
      <p:cViewPr varScale="1">
        <p:scale>
          <a:sx n="108" d="100"/>
          <a:sy n="108" d="100"/>
        </p:scale>
        <p:origin x="928"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20" Type="http://schemas.openxmlformats.org/officeDocument/2006/relationships/slide" Target="slides/slide116.xml"/><Relationship Id="rId121" Type="http://schemas.openxmlformats.org/officeDocument/2006/relationships/slide" Target="slides/slide117.xml"/><Relationship Id="rId122" Type="http://schemas.openxmlformats.org/officeDocument/2006/relationships/slide" Target="slides/slide118.xml"/><Relationship Id="rId123" Type="http://schemas.openxmlformats.org/officeDocument/2006/relationships/slide" Target="slides/slide119.xml"/><Relationship Id="rId124" Type="http://schemas.openxmlformats.org/officeDocument/2006/relationships/slide" Target="slides/slide120.xml"/><Relationship Id="rId125" Type="http://schemas.openxmlformats.org/officeDocument/2006/relationships/slide" Target="slides/slide121.xml"/><Relationship Id="rId126" Type="http://schemas.openxmlformats.org/officeDocument/2006/relationships/slide" Target="slides/slide122.xml"/><Relationship Id="rId127" Type="http://schemas.openxmlformats.org/officeDocument/2006/relationships/slide" Target="slides/slide123.xml"/><Relationship Id="rId128" Type="http://schemas.openxmlformats.org/officeDocument/2006/relationships/slide" Target="slides/slide124.xml"/><Relationship Id="rId129" Type="http://schemas.openxmlformats.org/officeDocument/2006/relationships/slide" Target="slides/slide1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slide" Target="slides/slide92.xml"/><Relationship Id="rId101" Type="http://schemas.openxmlformats.org/officeDocument/2006/relationships/slide" Target="slides/slide97.xml"/><Relationship Id="rId102" Type="http://schemas.openxmlformats.org/officeDocument/2006/relationships/slide" Target="slides/slide98.xml"/><Relationship Id="rId103" Type="http://schemas.openxmlformats.org/officeDocument/2006/relationships/slide" Target="slides/slide99.xml"/><Relationship Id="rId104" Type="http://schemas.openxmlformats.org/officeDocument/2006/relationships/slide" Target="slides/slide100.xml"/><Relationship Id="rId105" Type="http://schemas.openxmlformats.org/officeDocument/2006/relationships/slide" Target="slides/slide101.xml"/><Relationship Id="rId106" Type="http://schemas.openxmlformats.org/officeDocument/2006/relationships/slide" Target="slides/slide102.xml"/><Relationship Id="rId107" Type="http://schemas.openxmlformats.org/officeDocument/2006/relationships/slide" Target="slides/slide103.xml"/><Relationship Id="rId108" Type="http://schemas.openxmlformats.org/officeDocument/2006/relationships/slide" Target="slides/slide104.xml"/><Relationship Id="rId109" Type="http://schemas.openxmlformats.org/officeDocument/2006/relationships/slide" Target="slides/slide105.xml"/><Relationship Id="rId97" Type="http://schemas.openxmlformats.org/officeDocument/2006/relationships/slide" Target="slides/slide93.xml"/><Relationship Id="rId98" Type="http://schemas.openxmlformats.org/officeDocument/2006/relationships/slide" Target="slides/slide94.xml"/><Relationship Id="rId99" Type="http://schemas.openxmlformats.org/officeDocument/2006/relationships/slide" Target="slides/slide95.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00" Type="http://schemas.openxmlformats.org/officeDocument/2006/relationships/slide" Target="slides/slide96.xml"/><Relationship Id="rId150" Type="http://schemas.openxmlformats.org/officeDocument/2006/relationships/presProps" Target="presProps.xml"/><Relationship Id="rId151" Type="http://schemas.openxmlformats.org/officeDocument/2006/relationships/viewProps" Target="viewProps.xml"/><Relationship Id="rId152" Type="http://schemas.openxmlformats.org/officeDocument/2006/relationships/theme" Target="theme/theme1.xml"/><Relationship Id="rId153"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30" Type="http://schemas.openxmlformats.org/officeDocument/2006/relationships/slide" Target="slides/slide126.xml"/><Relationship Id="rId131" Type="http://schemas.openxmlformats.org/officeDocument/2006/relationships/slide" Target="slides/slide127.xml"/><Relationship Id="rId132" Type="http://schemas.openxmlformats.org/officeDocument/2006/relationships/slide" Target="slides/slide128.xml"/><Relationship Id="rId133" Type="http://schemas.openxmlformats.org/officeDocument/2006/relationships/slide" Target="slides/slide129.xml"/><Relationship Id="rId134" Type="http://schemas.openxmlformats.org/officeDocument/2006/relationships/slide" Target="slides/slide130.xml"/><Relationship Id="rId135" Type="http://schemas.openxmlformats.org/officeDocument/2006/relationships/slide" Target="slides/slide131.xml"/><Relationship Id="rId136" Type="http://schemas.openxmlformats.org/officeDocument/2006/relationships/slide" Target="slides/slide132.xml"/><Relationship Id="rId137" Type="http://schemas.openxmlformats.org/officeDocument/2006/relationships/slide" Target="slides/slide133.xml"/><Relationship Id="rId138" Type="http://schemas.openxmlformats.org/officeDocument/2006/relationships/slide" Target="slides/slide134.xml"/><Relationship Id="rId139" Type="http://schemas.openxmlformats.org/officeDocument/2006/relationships/slide" Target="slides/slide13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110" Type="http://schemas.openxmlformats.org/officeDocument/2006/relationships/slide" Target="slides/slide106.xml"/><Relationship Id="rId111" Type="http://schemas.openxmlformats.org/officeDocument/2006/relationships/slide" Target="slides/slide107.xml"/><Relationship Id="rId112" Type="http://schemas.openxmlformats.org/officeDocument/2006/relationships/slide" Target="slides/slide108.xml"/><Relationship Id="rId113" Type="http://schemas.openxmlformats.org/officeDocument/2006/relationships/slide" Target="slides/slide109.xml"/><Relationship Id="rId114" Type="http://schemas.openxmlformats.org/officeDocument/2006/relationships/slide" Target="slides/slide110.xml"/><Relationship Id="rId115" Type="http://schemas.openxmlformats.org/officeDocument/2006/relationships/slide" Target="slides/slide111.xml"/><Relationship Id="rId116" Type="http://schemas.openxmlformats.org/officeDocument/2006/relationships/slide" Target="slides/slide112.xml"/><Relationship Id="rId117" Type="http://schemas.openxmlformats.org/officeDocument/2006/relationships/slide" Target="slides/slide113.xml"/><Relationship Id="rId118" Type="http://schemas.openxmlformats.org/officeDocument/2006/relationships/slide" Target="slides/slide114.xml"/><Relationship Id="rId119" Type="http://schemas.openxmlformats.org/officeDocument/2006/relationships/slide" Target="slides/slide1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 Id="rId140" Type="http://schemas.openxmlformats.org/officeDocument/2006/relationships/slide" Target="slides/slide136.xml"/><Relationship Id="rId141" Type="http://schemas.openxmlformats.org/officeDocument/2006/relationships/slide" Target="slides/slide137.xml"/><Relationship Id="rId142" Type="http://schemas.openxmlformats.org/officeDocument/2006/relationships/slide" Target="slides/slide138.xml"/><Relationship Id="rId143" Type="http://schemas.openxmlformats.org/officeDocument/2006/relationships/slide" Target="slides/slide139.xml"/><Relationship Id="rId144" Type="http://schemas.openxmlformats.org/officeDocument/2006/relationships/slide" Target="slides/slide140.xml"/><Relationship Id="rId145" Type="http://schemas.openxmlformats.org/officeDocument/2006/relationships/slide" Target="slides/slide141.xml"/><Relationship Id="rId146" Type="http://schemas.openxmlformats.org/officeDocument/2006/relationships/slide" Target="slides/slide142.xml"/><Relationship Id="rId147" Type="http://schemas.openxmlformats.org/officeDocument/2006/relationships/slide" Target="slides/slide143.xml"/><Relationship Id="rId148" Type="http://schemas.openxmlformats.org/officeDocument/2006/relationships/slide" Target="slides/slide144.xml"/><Relationship Id="rId1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202BD-CF37-7941-B69F-ED83CD9CEFE7}" type="datetimeFigureOut">
              <a:rPr lang="en-US" smtClean="0"/>
              <a:t>1/3/18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E3FEEC-81F5-9048-8408-13A7B5AB11F1}" type="slidenum">
              <a:rPr lang="en-US" smtClean="0"/>
              <a:t>‹#›</a:t>
            </a:fld>
            <a:endParaRPr lang="en-US"/>
          </a:p>
        </p:txBody>
      </p:sp>
    </p:spTree>
    <p:extLst>
      <p:ext uri="{BB962C8B-B14F-4D97-AF65-F5344CB8AC3E}">
        <p14:creationId xmlns:p14="http://schemas.microsoft.com/office/powerpoint/2010/main" val="20091330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E3FEEC-81F5-9048-8408-13A7B5AB11F1}" type="slidenum">
              <a:rPr lang="en-US" smtClean="0"/>
              <a:t>7</a:t>
            </a:fld>
            <a:endParaRPr lang="en-US"/>
          </a:p>
        </p:txBody>
      </p:sp>
    </p:spTree>
    <p:extLst>
      <p:ext uri="{BB962C8B-B14F-4D97-AF65-F5344CB8AC3E}">
        <p14:creationId xmlns:p14="http://schemas.microsoft.com/office/powerpoint/2010/main" val="1799457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theme" Target="../theme/theme2.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6.xml"/><Relationship Id="rId2"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theme" Target="../theme/theme3.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11.xml"/><Relationship Id="rId2"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theme" Target="../theme/theme4.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16.xml"/><Relationship Id="rId2"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650811559"/>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109285850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23141522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videogamelaw.allard.ubc.ca/" TargetMode="External"/><Relationship Id="rId5" Type="http://schemas.openxmlformats.org/officeDocument/2006/relationships/hyperlink" Target="mailto:jon_festinger@thecdm.ca" TargetMode="External"/><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00.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hyperlink" Target="http://www.pcgamer.com/researchers-find-that-female-pc-gamers-outnumber-males/" TargetMode="External"/><Relationship Id="rId1" Type="http://schemas.openxmlformats.org/officeDocument/2006/relationships/slideLayout" Target="../slideLayouts/slideLayout7.xml"/><Relationship Id="rId2" Type="http://schemas.openxmlformats.org/officeDocument/2006/relationships/image" Target="../media/image88.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png"/><Relationship Id="rId3" Type="http://schemas.openxmlformats.org/officeDocument/2006/relationships/image" Target="../media/image9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png"/></Relationships>
</file>

<file path=ppt/slides/_rels/slide106.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hyperlink" Target="https://www.washingtonpost.com/news/the-intersect/wp/2015/07/20/men-who-harass-women-online-are-quite-literally-losers-new-study-finds/" TargetMode="External"/><Relationship Id="rId1" Type="http://schemas.openxmlformats.org/officeDocument/2006/relationships/slideLayout" Target="../slideLayouts/slideLayout7.xml"/><Relationship Id="rId2" Type="http://schemas.openxmlformats.org/officeDocument/2006/relationships/image" Target="../media/image95.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7.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8.png"/><Relationship Id="rId3" Type="http://schemas.openxmlformats.org/officeDocument/2006/relationships/hyperlink" Target="http://www.gamesindustry.biz/articles/2014-11-03-wu-offers-usd11k-for-harassment-conviction" TargetMode="Externa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9.png"/><Relationship Id="rId3" Type="http://schemas.openxmlformats.org/officeDocument/2006/relationships/hyperlink" Target="http://www.theverge.com/2014/10/14/6978809/utah-state-university-receives-shooting-threat-for-anita-sarkeesian-visit"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0.png"/><Relationship Id="rId3" Type="http://schemas.openxmlformats.org/officeDocument/2006/relationships/hyperlink" Target="http://www.vox.com/2014/9/6/6111065/gamergate-explained-everybody-fighting"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hyperlink" Target="http://www.newsweek.com/gamergate-about-media-ethics-or-harassing-women-harassment-data-show-279736" TargetMode="External"/><Relationship Id="rId1" Type="http://schemas.openxmlformats.org/officeDocument/2006/relationships/slideLayout" Target="../slideLayouts/slideLayout7.xml"/><Relationship Id="rId2" Type="http://schemas.openxmlformats.org/officeDocument/2006/relationships/image" Target="../media/image101.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3.png"/><Relationship Id="rId3" Type="http://schemas.openxmlformats.org/officeDocument/2006/relationships/hyperlink" Target="https://newrepublic.com/article/122785/gamergate-culture-war-people-who-dont-play-videogames"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4.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5.png"/><Relationship Id="rId3" Type="http://schemas.openxmlformats.org/officeDocument/2006/relationships/hyperlink" Target="http://arstechnica.com/gaming/2014/09/new-chat-logs-show-how-4chan-users-pushed-gamergate-into-the-national-spotlight/" TargetMode="Externa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6.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7.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8.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academia.edu/654444/There_is_no_magic_circle" TargetMode="Externa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jpeg"/><Relationship Id="rId5" Type="http://schemas.openxmlformats.org/officeDocument/2006/relationships/image" Target="../media/image111.jpeg"/><Relationship Id="rId1" Type="http://schemas.openxmlformats.org/officeDocument/2006/relationships/slideLayout" Target="../slideLayouts/slideLayout7.xml"/><Relationship Id="rId2" Type="http://schemas.openxmlformats.org/officeDocument/2006/relationships/hyperlink" Target="http://www.theverge.com/2013/10/8/4815090/gamers-committing-war-crimes-should-suffer-virtual-consequences-says"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1" Type="http://schemas.openxmlformats.org/officeDocument/2006/relationships/slideLayout" Target="../slideLayouts/slideLayout7.xml"/><Relationship Id="rId2" Type="http://schemas.openxmlformats.org/officeDocument/2006/relationships/image" Target="../media/image1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5.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6.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7.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8.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9.png"/><Relationship Id="rId3" Type="http://schemas.openxmlformats.org/officeDocument/2006/relationships/image" Target="../media/image120.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1.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2.jpeg"/><Relationship Id="rId3" Type="http://schemas.openxmlformats.org/officeDocument/2006/relationships/image" Target="../media/image12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4.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5.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6.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7.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eval.ctlt.ubc.ca/law"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eorgemasonlawreview.org/doc/Boyden_18-2_2011.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48.xml.rels><?xml version="1.0" encoding="UTF-8" standalone="yes"?>
<Relationships xmlns="http://schemas.openxmlformats.org/package/2006/relationships"><Relationship Id="rId3" Type="http://schemas.openxmlformats.org/officeDocument/2006/relationships/hyperlink" Target="http://scholar.google.ca/scholar_case?case=16631771208846018552&amp;hl=en&amp;as_sdt=2&amp;as_vis=1&amp;oi=scholarr&amp;sa=X&amp;ei=eZUvUq_9G8jRiAKtkICgBA&amp;ved=0CC4QgAMoATAA" TargetMode="External"/><Relationship Id="rId4" Type="http://schemas.openxmlformats.org/officeDocument/2006/relationships/hyperlink" Target="http://scholar.google.ca/scholar_case?case=9699486805539296327&amp;hl=en&amp;as_sdt=2&amp;as_vis=1&amp;oi=scholarr&amp;sa=X&amp;ei=eZUvUq_9G8jRiAKtkICgBA&amp;ved=0CC8QgAMoAjAA" TargetMode="External"/><Relationship Id="rId1" Type="http://schemas.openxmlformats.org/officeDocument/2006/relationships/slideLayout" Target="../slideLayouts/slideLayout7.xml"/><Relationship Id="rId2" Type="http://schemas.openxmlformats.org/officeDocument/2006/relationships/hyperlink" Target="http://scholar.google.ca/scholar_case?case=11202168367195629653&amp;hl=en&amp;as_sdt=2&amp;as_vis=1&amp;oi=scholarr&amp;sa=X&amp;ei=eZUvUq_9G8jRiAKtkICgBA&amp;ved=0CC0QgAMoADAA"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 Id="rId3" Type="http://schemas.openxmlformats.org/officeDocument/2006/relationships/image" Target="../media/image3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 Id="rId3" Type="http://schemas.openxmlformats.org/officeDocument/2006/relationships/image" Target="../media/image3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 Id="rId3" Type="http://schemas.openxmlformats.org/officeDocument/2006/relationships/image" Target="../media/image4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 Id="rId3" Type="http://schemas.openxmlformats.org/officeDocument/2006/relationships/image" Target="../media/image43.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 Id="rId3" Type="http://schemas.openxmlformats.org/officeDocument/2006/relationships/image" Target="../media/image45.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6" Type="http://schemas.openxmlformats.org/officeDocument/2006/relationships/image" Target="../media/image51.jpeg"/><Relationship Id="rId7" Type="http://schemas.openxmlformats.org/officeDocument/2006/relationships/image" Target="../media/image52.jpeg"/><Relationship Id="rId8" Type="http://schemas.openxmlformats.org/officeDocument/2006/relationships/image" Target="../media/image53.jpeg"/><Relationship Id="rId1" Type="http://schemas.openxmlformats.org/officeDocument/2006/relationships/slideLayout" Target="../slideLayouts/slideLayout7.xml"/><Relationship Id="rId2" Type="http://schemas.openxmlformats.org/officeDocument/2006/relationships/image" Target="../media/image47.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eg"/><Relationship Id="rId3" Type="http://schemas.openxmlformats.org/officeDocument/2006/relationships/image" Target="../media/image5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 Id="rId3" Type="http://schemas.openxmlformats.org/officeDocument/2006/relationships/image" Target="../media/image5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 Id="rId3" Type="http://schemas.openxmlformats.org/officeDocument/2006/relationships/hyperlink" Target="http://www.latimes.com/opinion/op-ed/la-oe-raustiala-video-games-lohan-noriega-20141031-story.html"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79.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hyperlink" Target="http://en.wikipedia.org/wiki/Image:Ulala.jpg" TargetMode="External"/><Relationship Id="rId5" Type="http://schemas.openxmlformats.org/officeDocument/2006/relationships/image" Target="../media/image65.jpeg"/><Relationship Id="rId1" Type="http://schemas.openxmlformats.org/officeDocument/2006/relationships/slideLayout" Target="../slideLayouts/slideLayout7.xml"/><Relationship Id="rId2" Type="http://schemas.openxmlformats.org/officeDocument/2006/relationships/hyperlink" Target="http://www.flickr.com/photos/59458068@N00/140446161/in/set-72057594125573269/"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jpeg"/><Relationship Id="rId3" Type="http://schemas.openxmlformats.org/officeDocument/2006/relationships/image" Target="../media/image67.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png"/><Relationship Id="rId3" Type="http://schemas.openxmlformats.org/officeDocument/2006/relationships/hyperlink" Target="http://www.allyourlawarebelongtous.com/justin-biebers-joustin-beaver-lawsuit/"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jpeg"/><Relationship Id="rId3" Type="http://schemas.openxmlformats.org/officeDocument/2006/relationships/image" Target="../media/image70.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jpeg"/><Relationship Id="rId3" Type="http://schemas.openxmlformats.org/officeDocument/2006/relationships/image" Target="../media/image72.jpeg"/></Relationships>
</file>

<file path=ppt/slides/_rels/slide84.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hyperlink" Target="http://volokh.com/2011/06/24/electronic-arts-prevails-over-dillinger-heirs/" TargetMode="External"/><Relationship Id="rId1" Type="http://schemas.openxmlformats.org/officeDocument/2006/relationships/slideLayout" Target="../slideLayouts/slideLayout7.xml"/><Relationship Id="rId2" Type="http://schemas.openxmlformats.org/officeDocument/2006/relationships/image" Target="../media/image7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jpeg"/><Relationship Id="rId3" Type="http://schemas.openxmlformats.org/officeDocument/2006/relationships/image" Target="../media/image76.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jpeg"/><Relationship Id="rId3" Type="http://schemas.openxmlformats.org/officeDocument/2006/relationships/image" Target="../media/image78.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1" Type="http://schemas.openxmlformats.org/officeDocument/2006/relationships/hyperlink" Target="http://www.theregister.co.uk/2013/02/07/games_workshop_in_spurious_space_marines_claim/" TargetMode="External"/><Relationship Id="rId12" Type="http://schemas.openxmlformats.org/officeDocument/2006/relationships/hyperlink" Target="http://the1709blog.blogspot.ca/2013/01/infringing-world-of-warcraft-theme-park.html" TargetMode="External"/><Relationship Id="rId13" Type="http://schemas.openxmlformats.org/officeDocument/2006/relationships/hyperlink" Target="http://arstechnica.com/tech-policy/2012/11/tolkien-estate-unleashes-legal-uruk-hai-on-lotr-online-slot-machines/" TargetMode="External"/><Relationship Id="rId14" Type="http://schemas.openxmlformats.org/officeDocument/2006/relationships/hyperlink" Target="http://tushnet.blogspot.ca/2013/08/keller-v-ea-visual-elements-mean-game.html" TargetMode="External"/><Relationship Id="rId15" Type="http://schemas.openxmlformats.org/officeDocument/2006/relationships/hyperlink" Target="http://tushnet.blogspot.ca/2013/08/the-first-amendment-in-play-brown-v-ea.html" TargetMode="External"/><Relationship Id="rId1" Type="http://schemas.openxmlformats.org/officeDocument/2006/relationships/slideLayout" Target="../slideLayouts/slideLayout7.xml"/><Relationship Id="rId2" Type="http://schemas.openxmlformats.org/officeDocument/2006/relationships/hyperlink" Target="http://www.bakerlaw.com/alerts/patent-watch-igt-v-alliance-gaming-corp-12-20-2012/" TargetMode="External"/><Relationship Id="rId3" Type="http://schemas.openxmlformats.org/officeDocument/2006/relationships/hyperlink" Target="http://www.loeb.com/news/CaseList.aspx?Type=ip&amp;case=1907" TargetMode="External"/><Relationship Id="rId4" Type="http://schemas.openxmlformats.org/officeDocument/2006/relationships/hyperlink" Target="http://gamepolitics.com/2012/12/13/gsc-game-world-claims-ownership-stalker-game-rights#.UTb246XR2kU" TargetMode="External"/><Relationship Id="rId5" Type="http://schemas.openxmlformats.org/officeDocument/2006/relationships/hyperlink" Target="http://www.nintendolife.com/news/2012/12/sega_takes_legal_action_against_level_5_over_nintendo_ds_patent_dispute" TargetMode="External"/><Relationship Id="rId6" Type="http://schemas.openxmlformats.org/officeDocument/2006/relationships/hyperlink" Target="http://www.manatt.com/SportsLaw/Court_Tackles_Copyright_Issue_of_Throwback_NFL_Uniforms_in_Video_Games.aspx" TargetMode="External"/><Relationship Id="rId7" Type="http://schemas.openxmlformats.org/officeDocument/2006/relationships/hyperlink" Target="http://www.gamepolitics.com/2012/12/27/tweeria-struggles-copyright-problems#.UTb6UaXR2kU" TargetMode="External"/><Relationship Id="rId8" Type="http://schemas.openxmlformats.org/officeDocument/2006/relationships/hyperlink" Target="http://uttresl.wordpress.com/2013/02/01/tetricide-2/" TargetMode="External"/><Relationship Id="rId9" Type="http://schemas.openxmlformats.org/officeDocument/2006/relationships/hyperlink" Target="http://gamepolitics.com/2012/11/02/wizards-coast-sued-magic-gathering-online-patent-infringement-claims#.UTb8KKXR2kU" TargetMode="External"/><Relationship Id="rId10" Type="http://schemas.openxmlformats.org/officeDocument/2006/relationships/hyperlink" Target="http://www.lexology.com/library/detail.aspx?g=c918285f-f721-4a1a-8b70-80dce5b422ba"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9.png"/><Relationship Id="rId3" Type="http://schemas.openxmlformats.org/officeDocument/2006/relationships/image" Target="../media/image80.jpeg"/></Relationships>
</file>

<file path=ppt/slides/_rels/slide93.xml.rels><?xml version="1.0" encoding="UTF-8" standalone="yes"?>
<Relationships xmlns="http://schemas.openxmlformats.org/package/2006/relationships"><Relationship Id="rId3" Type="http://schemas.openxmlformats.org/officeDocument/2006/relationships/hyperlink" Target="http://www.theesa.com/facts/pdfs/ESA_EF_2012.pdf" TargetMode="External"/><Relationship Id="rId4" Type="http://schemas.openxmlformats.org/officeDocument/2006/relationships/hyperlink" Target="http://news.cnet.com/8301-13506_3-20118481-17/91-percent-of-kids-are-gamers-research-says/" TargetMode="External"/><Relationship Id="rId1" Type="http://schemas.openxmlformats.org/officeDocument/2006/relationships/slideLayout" Target="../slideLayouts/slideLayout7.xml"/><Relationship Id="rId2" Type="http://schemas.openxmlformats.org/officeDocument/2006/relationships/hyperlink" Target="http://www.theesa.com/facts/gameplayer.asp"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jpeg"/></Relationships>
</file>

<file path=ppt/slides/_rels/slide95.xml.rels><?xml version="1.0" encoding="UTF-8" standalone="yes"?>
<Relationships xmlns="http://schemas.openxmlformats.org/package/2006/relationships"><Relationship Id="rId3" Type="http://schemas.openxmlformats.org/officeDocument/2006/relationships/hyperlink" Target="http://www.eurogamer.net/articles/2013-02-01-shooters-how-video-games-fund-arms-manufacturers" TargetMode="External"/><Relationship Id="rId4" Type="http://schemas.openxmlformats.org/officeDocument/2006/relationships/hyperlink" Target="http://www.theverge.com/2012/12/27/3807900/ea-removes-links-to-gun-sellers-on-medal-of-honor-page" TargetMode="External"/><Relationship Id="rId5" Type="http://schemas.openxmlformats.org/officeDocument/2006/relationships/hyperlink" Target="http://ejas.revues.org/8831" TargetMode="External"/><Relationship Id="rId6" Type="http://schemas.openxmlformats.org/officeDocument/2006/relationships/image" Target="../media/image82.png"/><Relationship Id="rId1" Type="http://schemas.openxmlformats.org/officeDocument/2006/relationships/slideLayout" Target="../slideLayouts/slideLayout7.xml"/><Relationship Id="rId2" Type="http://schemas.openxmlformats.org/officeDocument/2006/relationships/hyperlink" Target="http://home.nra.org/pdf/Transcript_PDF.pdf"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www.gamesindustry.biz/articles/hot-coffee-controversy-grows-as-hilary-clinton-weighs-in" TargetMode="External"/><Relationship Id="rId4" Type="http://schemas.openxmlformats.org/officeDocument/2006/relationships/hyperlink" Target="http://www.esrb.org/about/news/7202005.jsp" TargetMode="External"/><Relationship Id="rId5" Type="http://schemas.openxmlformats.org/officeDocument/2006/relationships/hyperlink" Target="http://kotaku.com/113506/breaking-esrb-recalls-san-andreas" TargetMode="External"/><Relationship Id="rId6" Type="http://schemas.openxmlformats.org/officeDocument/2006/relationships/image" Target="../media/image83.jpeg"/><Relationship Id="rId1" Type="http://schemas.openxmlformats.org/officeDocument/2006/relationships/slideLayout" Target="../slideLayouts/slideLayout7.xml"/><Relationship Id="rId2" Type="http://schemas.openxmlformats.org/officeDocument/2006/relationships/hyperlink" Target="http://www.gamespot.com/news/debate-intensifies-over-hot-coffee-sex-in-gta-6128837"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www.ftc.gov/os/caselist/0523158/0523158c4162TakeTwoInteractiveandRockstarComplaint.pdf" TargetMode="External"/><Relationship Id="rId4" Type="http://schemas.openxmlformats.org/officeDocument/2006/relationships/hyperlink" Target="http://www.ftc.gov/opa/2006/06/grandtheftauto.shtm" TargetMode="External"/><Relationship Id="rId5" Type="http://schemas.openxmlformats.org/officeDocument/2006/relationships/image" Target="../media/image84.jpg"/><Relationship Id="rId6" Type="http://schemas.openxmlformats.org/officeDocument/2006/relationships/image" Target="../media/image85.jpeg"/><Relationship Id="rId1" Type="http://schemas.openxmlformats.org/officeDocument/2006/relationships/slideLayout" Target="../slideLayouts/slideLayout7.xml"/><Relationship Id="rId2" Type="http://schemas.openxmlformats.org/officeDocument/2006/relationships/hyperlink" Target="http://www.eurogamer.net/articles/2012-11-30-who-spilled-hot-coffee"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elizabethsampat.com/quit-fucking-going-to-pax-already-what-is-wrong-with-you/" TargetMode="External"/><Relationship Id="rId4" Type="http://schemas.openxmlformats.org/officeDocument/2006/relationships/image" Target="../media/image86.jpeg"/><Relationship Id="rId1" Type="http://schemas.openxmlformats.org/officeDocument/2006/relationships/slideLayout" Target="../slideLayouts/slideLayout7.xml"/><Relationship Id="rId2" Type="http://schemas.openxmlformats.org/officeDocument/2006/relationships/hyperlink" Target="http://groupthink.jezebel.com/every-misogynistic-argument-youve-ever-heard-about-vid-756662565"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1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646081" cy="1520454"/>
          </a:xfrm>
        </p:spPr>
        <p:txBody>
          <a:bodyPr>
            <a:normAutofit/>
          </a:bodyPr>
          <a:lstStyle/>
          <a:p>
            <a:r>
              <a:rPr lang="en-US" sz="4400" b="1" dirty="0" smtClean="0">
                <a:solidFill>
                  <a:srgbClr val="002060"/>
                </a:solidFill>
                <a:latin typeface="+mn-lt"/>
                <a:cs typeface="Times New Roman"/>
              </a:rPr>
              <a:t>Relating Technology</a:t>
            </a:r>
            <a:r>
              <a:rPr lang="en-US" sz="4400" b="1" dirty="0" smtClean="0">
                <a:solidFill>
                  <a:srgbClr val="FF0000"/>
                </a:solidFill>
                <a:latin typeface="+mn-lt"/>
                <a:cs typeface="Times New Roman"/>
              </a:rPr>
              <a:t>, </a:t>
            </a:r>
            <a:r>
              <a:rPr lang="en-US" sz="4400" b="1" dirty="0" smtClean="0">
                <a:solidFill>
                  <a:srgbClr val="FFFF00"/>
                </a:solidFill>
                <a:latin typeface="+mn-lt"/>
                <a:cs typeface="Times New Roman"/>
              </a:rPr>
              <a:t/>
            </a:r>
            <a:br>
              <a:rPr lang="en-US" sz="4400" b="1" dirty="0" smtClean="0">
                <a:solidFill>
                  <a:srgbClr val="FFFF00"/>
                </a:solidFill>
                <a:latin typeface="+mn-lt"/>
                <a:cs typeface="Times New Roman"/>
              </a:rPr>
            </a:br>
            <a:r>
              <a:rPr lang="en-US" sz="4400" b="1" dirty="0" smtClean="0">
                <a:solidFill>
                  <a:srgbClr val="002060"/>
                </a:solidFill>
                <a:latin typeface="+mn-lt"/>
                <a:cs typeface="Times New Roman"/>
              </a:rPr>
              <a:t>Originality</a:t>
            </a:r>
            <a:r>
              <a:rPr lang="en-US" sz="4400" b="1" dirty="0" smtClean="0">
                <a:solidFill>
                  <a:srgbClr val="FFFF00"/>
                </a:solidFill>
                <a:latin typeface="+mn-lt"/>
                <a:cs typeface="Times New Roman"/>
              </a:rPr>
              <a:t> </a:t>
            </a:r>
            <a:r>
              <a:rPr lang="en-US" sz="4400" b="1" dirty="0" smtClean="0">
                <a:solidFill>
                  <a:srgbClr val="FF0000"/>
                </a:solidFill>
                <a:latin typeface="+mn-lt"/>
                <a:cs typeface="Times New Roman"/>
              </a:rPr>
              <a:t>&amp; </a:t>
            </a:r>
            <a:r>
              <a:rPr lang="en-US" sz="4400" b="1" dirty="0" smtClean="0">
                <a:solidFill>
                  <a:schemeClr val="accent5"/>
                </a:solidFill>
                <a:latin typeface="+mn-lt"/>
                <a:cs typeface="Times New Roman"/>
              </a:rPr>
              <a:t>Identity</a:t>
            </a:r>
            <a:endParaRPr lang="en-US" sz="4400" b="1" dirty="0">
              <a:solidFill>
                <a:schemeClr val="accent5"/>
              </a:solidFill>
              <a:latin typeface="+mn-lt"/>
              <a:cs typeface="Times New Roman"/>
            </a:endParaRPr>
          </a:p>
        </p:txBody>
      </p:sp>
      <p:sp>
        <p:nvSpPr>
          <p:cNvPr id="3" name="Content Placeholder 2"/>
          <p:cNvSpPr>
            <a:spLocks noGrp="1"/>
          </p:cNvSpPr>
          <p:nvPr>
            <p:ph sz="quarter" idx="10"/>
          </p:nvPr>
        </p:nvSpPr>
        <p:spPr>
          <a:xfrm>
            <a:off x="457200" y="1576300"/>
            <a:ext cx="8229600" cy="4522982"/>
          </a:xfrm>
        </p:spPr>
        <p:txBody>
          <a:bodyPr>
            <a:normAutofit fontScale="92500" lnSpcReduction="20000"/>
          </a:bodyPr>
          <a:lstStyle/>
          <a:p>
            <a:pPr marL="0" indent="0">
              <a:lnSpc>
                <a:spcPct val="120000"/>
              </a:lnSpc>
              <a:buNone/>
            </a:pPr>
            <a:r>
              <a:rPr lang="en-US" sz="2600" b="1" dirty="0" smtClean="0">
                <a:solidFill>
                  <a:srgbClr val="000000"/>
                </a:solidFill>
                <a:latin typeface="+mn-lt"/>
                <a:cs typeface="Lucida Console"/>
              </a:rPr>
              <a:t>Talk 11</a:t>
            </a:r>
          </a:p>
          <a:p>
            <a:pPr marL="0" indent="0">
              <a:lnSpc>
                <a:spcPct val="120000"/>
              </a:lnSpc>
              <a:buNone/>
            </a:pPr>
            <a:r>
              <a:rPr lang="en-US" sz="2600" b="1" dirty="0" smtClean="0">
                <a:solidFill>
                  <a:srgbClr val="000000"/>
                </a:solidFill>
                <a:latin typeface="+mn-lt"/>
                <a:cs typeface="Lucida Console"/>
              </a:rPr>
              <a:t>Part B </a:t>
            </a:r>
            <a:r>
              <a:rPr lang="en-US" sz="2600" b="1" dirty="0">
                <a:solidFill>
                  <a:srgbClr val="000000"/>
                </a:solidFill>
                <a:latin typeface="+mn-lt"/>
                <a:cs typeface="Lucida Console"/>
              </a:rPr>
              <a:t>“</a:t>
            </a:r>
            <a:r>
              <a:rPr lang="en-US" sz="2600" b="1" dirty="0" smtClean="0">
                <a:solidFill>
                  <a:srgbClr val="000000"/>
                </a:solidFill>
                <a:latin typeface="+mn-lt"/>
                <a:cs typeface="Lucida Console"/>
              </a:rPr>
              <a:t>Connecting”</a:t>
            </a:r>
            <a:endParaRPr lang="en-US" sz="2600" b="1" dirty="0">
              <a:solidFill>
                <a:srgbClr val="000000"/>
              </a:solidFill>
              <a:latin typeface="+mn-lt"/>
              <a:cs typeface="Lucida Console"/>
            </a:endParaRPr>
          </a:p>
          <a:p>
            <a:pPr marL="0" indent="0">
              <a:lnSpc>
                <a:spcPct val="120000"/>
              </a:lnSpc>
              <a:buNone/>
            </a:pPr>
            <a:r>
              <a:rPr lang="en-US" sz="2600" b="1" dirty="0">
                <a:solidFill>
                  <a:srgbClr val="000000"/>
                </a:solidFill>
                <a:latin typeface="+mn-lt"/>
                <a:cs typeface="Lucida Console"/>
              </a:rPr>
              <a:t>Video Game Law </a:t>
            </a:r>
            <a:r>
              <a:rPr lang="en-US" sz="2600" b="1" dirty="0" smtClean="0">
                <a:solidFill>
                  <a:srgbClr val="000000"/>
                </a:solidFill>
                <a:latin typeface="+mn-lt"/>
                <a:cs typeface="Lucida Console"/>
              </a:rPr>
              <a:t>2017</a:t>
            </a:r>
            <a:endParaRPr lang="en-US" sz="2600" b="1" dirty="0">
              <a:solidFill>
                <a:srgbClr val="000000"/>
              </a:solidFill>
              <a:latin typeface="+mn-lt"/>
              <a:cs typeface="Lucida Console"/>
            </a:endParaRPr>
          </a:p>
          <a:p>
            <a:pPr marL="0" indent="0">
              <a:lnSpc>
                <a:spcPct val="120000"/>
              </a:lnSpc>
              <a:buNone/>
            </a:pPr>
            <a:r>
              <a:rPr lang="en-US" sz="2600" b="1" dirty="0">
                <a:solidFill>
                  <a:srgbClr val="000000"/>
                </a:solidFill>
                <a:latin typeface="+mn-lt"/>
                <a:cs typeface="Lucida Console"/>
              </a:rPr>
              <a:t>UBC Law @ Allard Hall</a:t>
            </a:r>
          </a:p>
          <a:p>
            <a:endParaRPr lang="en-US" dirty="0"/>
          </a:p>
          <a:p>
            <a:pPr marL="0" indent="0">
              <a:buNone/>
            </a:pPr>
            <a:endParaRPr lang="en-US" dirty="0"/>
          </a:p>
          <a:p>
            <a:pPr marL="0" indent="0">
              <a:buNone/>
            </a:pPr>
            <a:endParaRPr lang="en-US" dirty="0"/>
          </a:p>
          <a:p>
            <a:pPr marL="0" indent="0">
              <a:buNone/>
            </a:pPr>
            <a:endParaRPr lang="en-US" sz="1600" dirty="0" smtClean="0">
              <a:latin typeface="+mn-lt"/>
              <a:cs typeface="Lucida Console"/>
            </a:endParaRPr>
          </a:p>
          <a:p>
            <a:pPr marL="0" indent="0">
              <a:buNone/>
            </a:pPr>
            <a:r>
              <a:rPr lang="en-US" sz="1800" dirty="0">
                <a:solidFill>
                  <a:schemeClr val="tx1"/>
                </a:solidFill>
              </a:rPr>
              <a:t>Jon Festinger Q.C.</a:t>
            </a:r>
          </a:p>
          <a:p>
            <a:pPr marL="0" indent="0">
              <a:buNone/>
            </a:pPr>
            <a:r>
              <a:rPr lang="en-US" sz="1800" dirty="0">
                <a:solidFill>
                  <a:schemeClr val="tx1"/>
                </a:solidFill>
              </a:rPr>
              <a:t>Centre for Digital Media</a:t>
            </a:r>
          </a:p>
          <a:p>
            <a:pPr marL="0" indent="0">
              <a:buNone/>
            </a:pPr>
            <a:r>
              <a:rPr lang="en-US" sz="1800" dirty="0">
                <a:solidFill>
                  <a:schemeClr val="tx1"/>
                </a:solidFill>
              </a:rPr>
              <a:t>Allard Law of Law, UBC</a:t>
            </a:r>
          </a:p>
          <a:p>
            <a:pPr marL="0" indent="0">
              <a:buNone/>
            </a:pPr>
            <a:r>
              <a:rPr lang="en-US" sz="1800" dirty="0">
                <a:solidFill>
                  <a:schemeClr val="tx1"/>
                </a:solidFill>
              </a:rPr>
              <a:t>QMUL School of Law (CCLS)</a:t>
            </a:r>
          </a:p>
          <a:p>
            <a:pPr marL="0" indent="0">
              <a:buNone/>
            </a:pPr>
            <a:r>
              <a:rPr lang="en-US" sz="1800" dirty="0">
                <a:solidFill>
                  <a:schemeClr val="tx1"/>
                </a:solidFill>
              </a:rPr>
              <a:t>Festinger Law &amp; Strategy </a:t>
            </a:r>
          </a:p>
          <a:p>
            <a:pPr marL="0" indent="0">
              <a:buNone/>
            </a:pPr>
            <a:r>
              <a:rPr lang="en-US" sz="1800" dirty="0">
                <a:hlinkClick r:id="rId4"/>
              </a:rPr>
              <a:t>http://videogamelaw.allard.ubc.ca/</a:t>
            </a:r>
            <a:r>
              <a:rPr lang="en-US" sz="1800" dirty="0"/>
              <a:t> </a:t>
            </a:r>
          </a:p>
          <a:p>
            <a:pPr marL="0" indent="0">
              <a:buNone/>
            </a:pPr>
            <a:r>
              <a:rPr lang="en-US" sz="1800" dirty="0">
                <a:solidFill>
                  <a:schemeClr val="tx1"/>
                </a:solidFill>
              </a:rPr>
              <a:t>Twitter: @</a:t>
            </a:r>
            <a:r>
              <a:rPr lang="en-US" sz="1800" dirty="0" err="1">
                <a:solidFill>
                  <a:schemeClr val="tx1"/>
                </a:solidFill>
              </a:rPr>
              <a:t>jonfestinger</a:t>
            </a:r>
            <a:endParaRPr lang="en-US" sz="1800" dirty="0">
              <a:solidFill>
                <a:schemeClr val="tx1"/>
              </a:solidFill>
            </a:endParaRPr>
          </a:p>
          <a:p>
            <a:pPr marL="0" indent="0">
              <a:buNone/>
            </a:pPr>
            <a:r>
              <a:rPr lang="en-US" sz="1800" dirty="0">
                <a:hlinkClick r:id="rId5"/>
              </a:rPr>
              <a:t>jon_festinger@thecdm.ca</a:t>
            </a:r>
            <a:endParaRPr lang="en-US" sz="1800" dirty="0"/>
          </a:p>
          <a:p>
            <a:pPr marL="0" indent="0">
              <a:buNone/>
            </a:pPr>
            <a:endParaRPr lang="en-US" sz="1800" dirty="0"/>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4" name="Picture 3"/>
          <p:cNvPicPr>
            <a:picLocks noChangeAspect="1"/>
          </p:cNvPicPr>
          <p:nvPr/>
        </p:nvPicPr>
        <p:blipFill>
          <a:blip r:embed="rId6"/>
          <a:stretch>
            <a:fillRect/>
          </a:stretch>
        </p:blipFill>
        <p:spPr>
          <a:xfrm>
            <a:off x="6611321" y="2084235"/>
            <a:ext cx="1752761" cy="2857500"/>
          </a:xfrm>
          <a:prstGeom prst="rect">
            <a:avLst/>
          </a:prstGeom>
        </p:spPr>
      </p:pic>
    </p:spTree>
    <p:extLst>
      <p:ext uri="{BB962C8B-B14F-4D97-AF65-F5344CB8AC3E}">
        <p14:creationId xmlns:p14="http://schemas.microsoft.com/office/powerpoint/2010/main" val="21170459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64810" y="0"/>
            <a:ext cx="6821989" cy="1016000"/>
          </a:xfrm>
        </p:spPr>
        <p:txBody>
          <a:bodyPr/>
          <a:lstStyle/>
          <a:p>
            <a:r>
              <a:rPr lang="en-US" dirty="0" smtClean="0">
                <a:solidFill>
                  <a:srgbClr val="FFFF00"/>
                </a:solidFill>
              </a:rPr>
              <a:t>Class action</a:t>
            </a:r>
            <a:r>
              <a:rPr lang="mr-IN" dirty="0" smtClean="0">
                <a:solidFill>
                  <a:schemeClr val="bg1"/>
                </a:solidFill>
              </a:rPr>
              <a:t>…</a:t>
            </a:r>
            <a:endParaRPr lang="en-US" dirty="0">
              <a:solidFill>
                <a:schemeClr val="bg1"/>
              </a:solidFill>
            </a:endParaRPr>
          </a:p>
        </p:txBody>
      </p:sp>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864811" y="1185863"/>
            <a:ext cx="5414378" cy="4745037"/>
          </a:xfrm>
        </p:spPr>
      </p:pic>
    </p:spTree>
    <p:extLst>
      <p:ext uri="{BB962C8B-B14F-4D97-AF65-F5344CB8AC3E}">
        <p14:creationId xmlns:p14="http://schemas.microsoft.com/office/powerpoint/2010/main" val="8444207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2014-11-05 at 9.23.03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t="-449" b="-449"/>
          <a:stretch/>
        </p:blipFill>
        <p:spPr>
          <a:xfrm>
            <a:off x="381000" y="786925"/>
            <a:ext cx="8229600" cy="2402199"/>
          </a:xfrm>
        </p:spPr>
      </p:pic>
      <p:pic>
        <p:nvPicPr>
          <p:cNvPr id="4" name="Picture 3" descr="Screen Shot 2014-11-05 at 9.21.29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199" y="179727"/>
            <a:ext cx="2445203" cy="607198"/>
          </a:xfrm>
          <a:prstGeom prst="rect">
            <a:avLst/>
          </a:prstGeom>
        </p:spPr>
      </p:pic>
      <p:pic>
        <p:nvPicPr>
          <p:cNvPr id="6" name="Picture 5" descr="Screen Shot 2014-11-05 at 9.22.41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1000" y="3189124"/>
            <a:ext cx="8305800" cy="2425700"/>
          </a:xfrm>
          <a:prstGeom prst="rect">
            <a:avLst/>
          </a:prstGeom>
        </p:spPr>
      </p:pic>
      <p:sp>
        <p:nvSpPr>
          <p:cNvPr id="7" name="Rectangle 6"/>
          <p:cNvSpPr/>
          <p:nvPr/>
        </p:nvSpPr>
        <p:spPr>
          <a:xfrm>
            <a:off x="381000" y="5614824"/>
            <a:ext cx="8686802" cy="369332"/>
          </a:xfrm>
          <a:prstGeom prst="rect">
            <a:avLst/>
          </a:prstGeom>
        </p:spPr>
        <p:txBody>
          <a:bodyPr wrap="square">
            <a:spAutoFit/>
          </a:bodyPr>
          <a:lstStyle/>
          <a:p>
            <a:r>
              <a:rPr lang="en-US" dirty="0">
                <a:hlinkClick r:id="rId5"/>
              </a:rPr>
              <a:t>http://www.pcgamer.com/researchers-find-that-female-pc-gamers-outnumber-males</a:t>
            </a:r>
            <a:r>
              <a:rPr lang="en-US" dirty="0" smtClean="0">
                <a:hlinkClick r:id="rId5"/>
              </a:rPr>
              <a:t>/</a:t>
            </a:r>
            <a:r>
              <a:rPr lang="en-US" dirty="0" smtClean="0"/>
              <a:t> </a:t>
            </a:r>
            <a:endParaRPr lang="en-US" dirty="0"/>
          </a:p>
        </p:txBody>
      </p:sp>
    </p:spTree>
    <p:extLst>
      <p:ext uri="{BB962C8B-B14F-4D97-AF65-F5344CB8AC3E}">
        <p14:creationId xmlns:p14="http://schemas.microsoft.com/office/powerpoint/2010/main" val="136665028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243"/>
            <a:ext cx="8229600" cy="1016000"/>
          </a:xfrm>
        </p:spPr>
        <p:txBody>
          <a:bodyPr>
            <a:normAutofit fontScale="90000"/>
          </a:bodyPr>
          <a:lstStyle/>
          <a:p>
            <a:r>
              <a:rPr lang="en-US" dirty="0" smtClean="0">
                <a:solidFill>
                  <a:schemeClr val="bg1"/>
                </a:solidFill>
              </a:rPr>
              <a:t/>
            </a:r>
            <a:br>
              <a:rPr lang="en-US" dirty="0" smtClean="0">
                <a:solidFill>
                  <a:schemeClr val="bg1"/>
                </a:solidFill>
              </a:rPr>
            </a:br>
            <a:r>
              <a:rPr lang="en-US" dirty="0" smtClean="0">
                <a:solidFill>
                  <a:schemeClr val="bg1"/>
                </a:solidFill>
              </a:rPr>
              <a:t>        </a:t>
            </a:r>
            <a:r>
              <a:rPr lang="en-US" sz="5300" b="1" dirty="0" smtClean="0">
                <a:solidFill>
                  <a:srgbClr val="FFFF00"/>
                </a:solidFill>
                <a:latin typeface="+mn-lt"/>
              </a:rPr>
              <a:t>52% Women/48% </a:t>
            </a:r>
            <a:r>
              <a:rPr lang="en-US" sz="5300" b="1" dirty="0">
                <a:solidFill>
                  <a:srgbClr val="FFFF00"/>
                </a:solidFill>
                <a:latin typeface="+mn-lt"/>
              </a:rPr>
              <a:t>M</a:t>
            </a:r>
            <a:r>
              <a:rPr lang="en-US" sz="5300" b="1" dirty="0" smtClean="0">
                <a:solidFill>
                  <a:srgbClr val="FFFF00"/>
                </a:solidFill>
                <a:latin typeface="+mn-lt"/>
              </a:rPr>
              <a:t>en</a:t>
            </a:r>
            <a:r>
              <a:rPr lang="en-US" sz="5300" b="1" dirty="0">
                <a:solidFill>
                  <a:srgbClr val="FFFF00"/>
                </a:solidFill>
                <a:latin typeface="+mn-lt"/>
              </a:rPr>
              <a:t/>
            </a:r>
            <a:br>
              <a:rPr lang="en-US" sz="5300" b="1" dirty="0">
                <a:solidFill>
                  <a:srgbClr val="FFFF00"/>
                </a:solidFill>
                <a:latin typeface="+mn-lt"/>
              </a:rPr>
            </a:br>
            <a:endParaRPr lang="en-US" sz="5300" b="1" dirty="0">
              <a:solidFill>
                <a:srgbClr val="FFFF00"/>
              </a:solidFill>
              <a:latin typeface="+mn-lt"/>
            </a:endParaRPr>
          </a:p>
        </p:txBody>
      </p:sp>
      <p:pic>
        <p:nvPicPr>
          <p:cNvPr id="4" name="Content Placeholder 3" descr="Screen Shot 2015-10-12 at 2.24.25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r="-279"/>
          <a:stretch/>
        </p:blipFill>
        <p:spPr>
          <a:xfrm>
            <a:off x="1527349" y="1672550"/>
            <a:ext cx="6093321" cy="4285796"/>
          </a:xfrm>
        </p:spPr>
      </p:pic>
      <p:pic>
        <p:nvPicPr>
          <p:cNvPr id="5" name="Picture 4" descr="Screen Shot 2015-10-12 at 2.24.40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7349" y="1053243"/>
            <a:ext cx="2782523" cy="619307"/>
          </a:xfrm>
          <a:prstGeom prst="rect">
            <a:avLst/>
          </a:prstGeom>
        </p:spPr>
      </p:pic>
    </p:spTree>
    <p:extLst>
      <p:ext uri="{BB962C8B-B14F-4D97-AF65-F5344CB8AC3E}">
        <p14:creationId xmlns:p14="http://schemas.microsoft.com/office/powerpoint/2010/main" val="195366810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722542" y="722470"/>
            <a:ext cx="8421457" cy="5122975"/>
          </a:xfrm>
        </p:spPr>
        <p:txBody>
          <a:bodyPr>
            <a:normAutofit lnSpcReduction="10000"/>
          </a:bodyPr>
          <a:lstStyle/>
          <a:p>
            <a:pPr marL="0" indent="0">
              <a:lnSpc>
                <a:spcPct val="100000"/>
              </a:lnSpc>
              <a:buNone/>
            </a:pPr>
            <a:r>
              <a:rPr lang="en-US" sz="7200" dirty="0" smtClean="0">
                <a:solidFill>
                  <a:srgbClr val="FFFFFF"/>
                </a:solidFill>
                <a:latin typeface="+mn-lt"/>
              </a:rPr>
              <a:t>The question of gamer identity/gender appears as a </a:t>
            </a:r>
            <a:r>
              <a:rPr lang="en-US" sz="7200" dirty="0" smtClean="0">
                <a:solidFill>
                  <a:srgbClr val="FFFF00"/>
                </a:solidFill>
                <a:latin typeface="+mn-lt"/>
              </a:rPr>
              <a:t>“trigger” </a:t>
            </a:r>
            <a:r>
              <a:rPr lang="en-US" sz="7200" dirty="0" smtClean="0">
                <a:solidFill>
                  <a:srgbClr val="FFFFFF"/>
                </a:solidFill>
                <a:latin typeface="+mn-lt"/>
              </a:rPr>
              <a:t>?</a:t>
            </a:r>
            <a:endParaRPr lang="en-US" sz="7200" dirty="0">
              <a:solidFill>
                <a:srgbClr val="FFFFFF"/>
              </a:solidFill>
              <a:latin typeface="+mn-lt"/>
            </a:endParaRPr>
          </a:p>
        </p:txBody>
      </p:sp>
    </p:spTree>
    <p:extLst>
      <p:ext uri="{BB962C8B-B14F-4D97-AF65-F5344CB8AC3E}">
        <p14:creationId xmlns:p14="http://schemas.microsoft.com/office/powerpoint/2010/main" val="2748276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437861"/>
            <a:ext cx="8686800" cy="5473264"/>
          </a:xfrm>
        </p:spPr>
        <p:txBody>
          <a:bodyPr>
            <a:noAutofit/>
          </a:bodyPr>
          <a:lstStyle/>
          <a:p>
            <a:pPr marL="0" indent="0">
              <a:buNone/>
            </a:pPr>
            <a:r>
              <a:rPr lang="en-US" sz="6000" b="1" dirty="0" smtClean="0">
                <a:solidFill>
                  <a:srgbClr val="FFFF00"/>
                </a:solidFill>
                <a:latin typeface="+mn-lt"/>
              </a:rPr>
              <a:t>You can think</a:t>
            </a:r>
            <a:r>
              <a:rPr lang="is-IS" sz="6000" b="1" dirty="0" smtClean="0">
                <a:solidFill>
                  <a:srgbClr val="FFFF00"/>
                </a:solidFill>
                <a:latin typeface="+mn-lt"/>
              </a:rPr>
              <a:t>…</a:t>
            </a:r>
          </a:p>
          <a:p>
            <a:pPr marL="0" indent="0">
              <a:buNone/>
            </a:pPr>
            <a:r>
              <a:rPr lang="is-IS" sz="6000" dirty="0" smtClean="0">
                <a:solidFill>
                  <a:schemeClr val="bg1"/>
                </a:solidFill>
                <a:latin typeface="American Typewriter"/>
                <a:cs typeface="American Typewriter"/>
              </a:rPr>
              <a:t>“Get over it/get over yourself, the world has changed.”</a:t>
            </a:r>
          </a:p>
          <a:p>
            <a:pPr marL="0" indent="0">
              <a:buNone/>
            </a:pPr>
            <a:r>
              <a:rPr lang="en-US" sz="6000" b="1" dirty="0" smtClean="0">
                <a:solidFill>
                  <a:srgbClr val="FFFF00"/>
                </a:solidFill>
                <a:latin typeface="+mn-lt"/>
              </a:rPr>
              <a:t>But maybe look at the research and think again</a:t>
            </a:r>
            <a:r>
              <a:rPr lang="is-IS" sz="6000" b="1" dirty="0" smtClean="0">
                <a:solidFill>
                  <a:srgbClr val="FFFF00"/>
                </a:solidFill>
                <a:latin typeface="+mn-lt"/>
              </a:rPr>
              <a:t>…</a:t>
            </a:r>
            <a:endParaRPr lang="is-IS" sz="6000" b="1" dirty="0">
              <a:solidFill>
                <a:srgbClr val="FFFF00"/>
              </a:solidFill>
              <a:latin typeface="+mn-lt"/>
            </a:endParaRPr>
          </a:p>
        </p:txBody>
      </p:sp>
    </p:spTree>
    <p:extLst>
      <p:ext uri="{BB962C8B-B14F-4D97-AF65-F5344CB8AC3E}">
        <p14:creationId xmlns:p14="http://schemas.microsoft.com/office/powerpoint/2010/main" val="19390439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1246"/>
            <a:ext cx="8686800" cy="1350437"/>
          </a:xfrm>
        </p:spPr>
        <p:txBody>
          <a:bodyPr>
            <a:noAutofit/>
          </a:bodyPr>
          <a:lstStyle/>
          <a:p>
            <a:r>
              <a:rPr lang="en-US" sz="4400" b="1" dirty="0" smtClean="0">
                <a:solidFill>
                  <a:srgbClr val="FFFF00"/>
                </a:solidFill>
                <a:latin typeface="Arial"/>
                <a:cs typeface="Arial"/>
              </a:rPr>
              <a:t> “</a:t>
            </a:r>
            <a:r>
              <a:rPr lang="en-US" sz="4400" b="1" dirty="0" smtClean="0">
                <a:solidFill>
                  <a:srgbClr val="FF0000"/>
                </a:solidFill>
                <a:latin typeface="Arial"/>
                <a:cs typeface="Arial"/>
              </a:rPr>
              <a:t>Trolls</a:t>
            </a:r>
            <a:r>
              <a:rPr lang="en-US" sz="4400" b="1" dirty="0" smtClean="0">
                <a:solidFill>
                  <a:srgbClr val="FFFF00"/>
                </a:solidFill>
                <a:latin typeface="Arial"/>
                <a:cs typeface="Arial"/>
              </a:rPr>
              <a:t>” are likely </a:t>
            </a:r>
            <a:r>
              <a:rPr lang="en-US" sz="4400" b="1" dirty="0" smtClean="0">
                <a:solidFill>
                  <a:schemeClr val="bg1"/>
                </a:solidFill>
                <a:latin typeface="Arial"/>
                <a:cs typeface="Arial"/>
              </a:rPr>
              <a:t>vulnerable</a:t>
            </a:r>
            <a:r>
              <a:rPr lang="en-US" sz="4400" b="1" dirty="0" smtClean="0">
                <a:solidFill>
                  <a:srgbClr val="FFFF00"/>
                </a:solidFill>
                <a:latin typeface="Arial"/>
                <a:cs typeface="Arial"/>
              </a:rPr>
              <a:t>   </a:t>
            </a:r>
            <a:br>
              <a:rPr lang="en-US" sz="4400" b="1" dirty="0" smtClean="0">
                <a:solidFill>
                  <a:srgbClr val="FFFF00"/>
                </a:solidFill>
                <a:latin typeface="Arial"/>
                <a:cs typeface="Arial"/>
              </a:rPr>
            </a:br>
            <a:r>
              <a:rPr lang="en-US" sz="4400" b="1" dirty="0">
                <a:solidFill>
                  <a:srgbClr val="FFFF00"/>
                </a:solidFill>
                <a:latin typeface="Arial"/>
                <a:cs typeface="Arial"/>
              </a:rPr>
              <a:t> </a:t>
            </a:r>
            <a:r>
              <a:rPr lang="en-US" sz="4400" b="1" dirty="0" smtClean="0">
                <a:solidFill>
                  <a:srgbClr val="FFFF00"/>
                </a:solidFill>
                <a:latin typeface="Arial"/>
                <a:cs typeface="Arial"/>
              </a:rPr>
              <a:t>       members of society</a:t>
            </a:r>
            <a:endParaRPr lang="en-US" sz="4400" b="1" dirty="0">
              <a:solidFill>
                <a:srgbClr val="FFFF00"/>
              </a:solidFill>
              <a:latin typeface="Arial"/>
              <a:cs typeface="Arial"/>
            </a:endParaRPr>
          </a:p>
        </p:txBody>
      </p:sp>
      <p:pic>
        <p:nvPicPr>
          <p:cNvPr id="4" name="Content Placeholder 3" descr="Screen Shot 2015-02-12 at 2.10.16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219" r="-657"/>
          <a:stretch/>
        </p:blipFill>
        <p:spPr>
          <a:xfrm>
            <a:off x="1592452" y="1693863"/>
            <a:ext cx="5926340" cy="4211637"/>
          </a:xfrm>
        </p:spPr>
      </p:pic>
    </p:spTree>
    <p:extLst>
      <p:ext uri="{BB962C8B-B14F-4D97-AF65-F5344CB8AC3E}">
        <p14:creationId xmlns:p14="http://schemas.microsoft.com/office/powerpoint/2010/main" val="14471227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2-12 at 2.11.11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95" r="-590"/>
          <a:stretch/>
        </p:blipFill>
        <p:spPr>
          <a:xfrm>
            <a:off x="260098" y="484295"/>
            <a:ext cx="8589097" cy="5241840"/>
          </a:xfrm>
        </p:spPr>
      </p:pic>
    </p:spTree>
    <p:extLst>
      <p:ext uri="{BB962C8B-B14F-4D97-AF65-F5344CB8AC3E}">
        <p14:creationId xmlns:p14="http://schemas.microsoft.com/office/powerpoint/2010/main" val="15396057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10-12 at 5.23.50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213" r="-81" b="-2642"/>
          <a:stretch/>
        </p:blipFill>
        <p:spPr>
          <a:xfrm>
            <a:off x="812338" y="551156"/>
            <a:ext cx="7274275" cy="5019812"/>
          </a:xfrm>
        </p:spPr>
      </p:pic>
      <p:pic>
        <p:nvPicPr>
          <p:cNvPr id="5" name="Picture 4" descr="Screen Shot 2015-10-12 at 5.22.5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2338" y="43156"/>
            <a:ext cx="7213600" cy="508000"/>
          </a:xfrm>
          <a:prstGeom prst="rect">
            <a:avLst/>
          </a:prstGeom>
        </p:spPr>
      </p:pic>
      <p:sp>
        <p:nvSpPr>
          <p:cNvPr id="6" name="TextBox 5"/>
          <p:cNvSpPr txBox="1"/>
          <p:nvPr/>
        </p:nvSpPr>
        <p:spPr>
          <a:xfrm>
            <a:off x="812338" y="5401488"/>
            <a:ext cx="8100753" cy="923330"/>
          </a:xfrm>
          <a:prstGeom prst="rect">
            <a:avLst/>
          </a:prstGeom>
          <a:noFill/>
        </p:spPr>
        <p:txBody>
          <a:bodyPr wrap="square" rtlCol="0">
            <a:spAutoFit/>
          </a:bodyPr>
          <a:lstStyle/>
          <a:p>
            <a:pPr defTabSz="457200"/>
            <a:r>
              <a:rPr lang="en-US" dirty="0">
                <a:solidFill>
                  <a:prstClr val="black"/>
                </a:solidFill>
                <a:latin typeface="Arial"/>
                <a:hlinkClick r:id="rId4"/>
              </a:rPr>
              <a:t>https://www.washingtonpost.com/news/the-intersect/wp/2015/07/20/men-who-harass-women-online-are-quite-literally-losers-new-study-finds</a:t>
            </a:r>
            <a:r>
              <a:rPr lang="en-US" dirty="0" smtClean="0">
                <a:solidFill>
                  <a:prstClr val="black"/>
                </a:solidFill>
                <a:latin typeface="Arial"/>
                <a:hlinkClick r:id="rId4"/>
              </a:rPr>
              <a:t>/</a:t>
            </a:r>
            <a:endParaRPr lang="en-US" dirty="0" smtClean="0">
              <a:solidFill>
                <a:prstClr val="black"/>
              </a:solidFill>
              <a:latin typeface="Arial"/>
            </a:endParaRPr>
          </a:p>
          <a:p>
            <a:pPr defTabSz="457200"/>
            <a:endParaRPr lang="en-US" dirty="0">
              <a:solidFill>
                <a:prstClr val="black"/>
              </a:solidFill>
              <a:latin typeface="Arial"/>
            </a:endParaRPr>
          </a:p>
        </p:txBody>
      </p:sp>
    </p:spTree>
    <p:extLst>
      <p:ext uri="{BB962C8B-B14F-4D97-AF65-F5344CB8AC3E}">
        <p14:creationId xmlns:p14="http://schemas.microsoft.com/office/powerpoint/2010/main" val="112273888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10-12 at 5.24.26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801" t="-1" r="-146" b="-3955"/>
          <a:stretch/>
        </p:blipFill>
        <p:spPr>
          <a:xfrm>
            <a:off x="827793" y="283506"/>
            <a:ext cx="7388140" cy="5613410"/>
          </a:xfrm>
        </p:spPr>
      </p:pic>
    </p:spTree>
    <p:extLst>
      <p:ext uri="{BB962C8B-B14F-4D97-AF65-F5344CB8AC3E}">
        <p14:creationId xmlns:p14="http://schemas.microsoft.com/office/powerpoint/2010/main" val="208105042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771"/>
            <a:ext cx="8229600" cy="900085"/>
          </a:xfrm>
        </p:spPr>
        <p:txBody>
          <a:bodyPr/>
          <a:lstStyle/>
          <a:p>
            <a:r>
              <a:rPr lang="en-US" b="1" dirty="0" smtClean="0">
                <a:solidFill>
                  <a:srgbClr val="FFFF00"/>
                </a:solidFill>
              </a:rPr>
              <a:t>  We </a:t>
            </a:r>
            <a:r>
              <a:rPr lang="en-US" b="1" dirty="0">
                <a:solidFill>
                  <a:srgbClr val="FFFF00"/>
                </a:solidFill>
              </a:rPr>
              <a:t>have arrived…</a:t>
            </a:r>
            <a:r>
              <a:rPr lang="en-US" b="1" dirty="0">
                <a:solidFill>
                  <a:srgbClr val="FF0000"/>
                </a:solidFill>
              </a:rPr>
              <a:t>#</a:t>
            </a:r>
            <a:r>
              <a:rPr lang="en-US" b="1" dirty="0" err="1">
                <a:solidFill>
                  <a:srgbClr val="FF0000"/>
                </a:solidFill>
              </a:rPr>
              <a:t>gamergate</a:t>
            </a:r>
            <a:endParaRPr lang="en-US" dirty="0"/>
          </a:p>
        </p:txBody>
      </p:sp>
      <p:pic>
        <p:nvPicPr>
          <p:cNvPr id="6" name="Content Placeholder 5" descr="Screen Shot 2014-11-05 at 12.43.02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89" r="-265"/>
          <a:stretch/>
        </p:blipFill>
        <p:spPr>
          <a:xfrm>
            <a:off x="2377250" y="987855"/>
            <a:ext cx="4124909" cy="4622085"/>
          </a:xfrm>
        </p:spPr>
      </p:pic>
      <p:sp>
        <p:nvSpPr>
          <p:cNvPr id="7" name="Rectangle 6"/>
          <p:cNvSpPr/>
          <p:nvPr/>
        </p:nvSpPr>
        <p:spPr>
          <a:xfrm>
            <a:off x="923967" y="5609940"/>
            <a:ext cx="7597226" cy="307777"/>
          </a:xfrm>
          <a:prstGeom prst="rect">
            <a:avLst/>
          </a:prstGeom>
        </p:spPr>
        <p:txBody>
          <a:bodyPr wrap="square">
            <a:spAutoFit/>
          </a:bodyPr>
          <a:lstStyle/>
          <a:p>
            <a:r>
              <a:rPr lang="en-US" sz="1400" dirty="0">
                <a:hlinkClick r:id="rId3"/>
              </a:rPr>
              <a:t>http://www.gamesindustry.biz/articles/2014-11-03-wu-offers-usd11k-for-harassment-</a:t>
            </a:r>
            <a:r>
              <a:rPr lang="en-US" sz="1400" dirty="0" smtClean="0">
                <a:hlinkClick r:id="rId3"/>
              </a:rPr>
              <a:t>conviction</a:t>
            </a:r>
            <a:r>
              <a:rPr lang="en-US" sz="1400" dirty="0" smtClean="0"/>
              <a:t> </a:t>
            </a:r>
            <a:endParaRPr lang="en-US" sz="1400" dirty="0"/>
          </a:p>
        </p:txBody>
      </p:sp>
    </p:spTree>
    <p:extLst>
      <p:ext uri="{BB962C8B-B14F-4D97-AF65-F5344CB8AC3E}">
        <p14:creationId xmlns:p14="http://schemas.microsoft.com/office/powerpoint/2010/main" val="14833428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11-05 at 12.52.16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t="-268" b="-687"/>
          <a:stretch/>
        </p:blipFill>
        <p:spPr>
          <a:xfrm>
            <a:off x="457200" y="553633"/>
            <a:ext cx="8229600" cy="4070835"/>
          </a:xfrm>
        </p:spPr>
      </p:pic>
      <p:sp>
        <p:nvSpPr>
          <p:cNvPr id="5" name="Rectangle 4"/>
          <p:cNvSpPr/>
          <p:nvPr/>
        </p:nvSpPr>
        <p:spPr>
          <a:xfrm>
            <a:off x="597026" y="4876071"/>
            <a:ext cx="8089774" cy="646331"/>
          </a:xfrm>
          <a:prstGeom prst="rect">
            <a:avLst/>
          </a:prstGeom>
        </p:spPr>
        <p:txBody>
          <a:bodyPr wrap="square">
            <a:spAutoFit/>
          </a:bodyPr>
          <a:lstStyle/>
          <a:p>
            <a:r>
              <a:rPr lang="en-US" dirty="0">
                <a:hlinkClick r:id="rId3"/>
              </a:rPr>
              <a:t>http://www.theverge.com/2014/10/14/6978809/utah-state-university-receives-shooting-threat-for-anita-sarkeesian-</a:t>
            </a:r>
            <a:r>
              <a:rPr lang="en-US" dirty="0" smtClean="0">
                <a:hlinkClick r:id="rId3"/>
              </a:rPr>
              <a:t>visit</a:t>
            </a:r>
            <a:r>
              <a:rPr lang="en-US" dirty="0" smtClean="0"/>
              <a:t> </a:t>
            </a:r>
            <a:endParaRPr lang="en-US" dirty="0"/>
          </a:p>
        </p:txBody>
      </p:sp>
    </p:spTree>
    <p:extLst>
      <p:ext uri="{BB962C8B-B14F-4D97-AF65-F5344CB8AC3E}">
        <p14:creationId xmlns:p14="http://schemas.microsoft.com/office/powerpoint/2010/main" val="1973314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554365" y="296863"/>
            <a:ext cx="6035269" cy="5522912"/>
          </a:xfrm>
        </p:spPr>
      </p:pic>
    </p:spTree>
    <p:extLst>
      <p:ext uri="{BB962C8B-B14F-4D97-AF65-F5344CB8AC3E}">
        <p14:creationId xmlns:p14="http://schemas.microsoft.com/office/powerpoint/2010/main" val="214670323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11-05 at 2.40.57 AM.png"/>
          <p:cNvPicPr>
            <a:picLocks noGrp="1" noChangeAspect="1"/>
          </p:cNvPicPr>
          <p:nvPr>
            <p:ph sz="quarter" idx="10"/>
          </p:nvPr>
        </p:nvPicPr>
        <p:blipFill>
          <a:blip r:embed="rId2" cstate="email">
            <a:extLst>
              <a:ext uri="{28A0092B-C50C-407E-A947-70E740481C1C}">
                <a14:useLocalDpi xmlns:a14="http://schemas.microsoft.com/office/drawing/2010/main"/>
              </a:ext>
            </a:extLst>
          </a:blip>
          <a:srcRect t="-1859" b="-1859"/>
          <a:stretch>
            <a:fillRect/>
          </a:stretch>
        </p:blipFill>
        <p:spPr>
          <a:xfrm>
            <a:off x="132017" y="536073"/>
            <a:ext cx="8914449" cy="4677334"/>
          </a:xfrm>
        </p:spPr>
      </p:pic>
      <p:sp>
        <p:nvSpPr>
          <p:cNvPr id="5" name="Rectangle 4"/>
          <p:cNvSpPr/>
          <p:nvPr/>
        </p:nvSpPr>
        <p:spPr>
          <a:xfrm>
            <a:off x="530774" y="5229113"/>
            <a:ext cx="8515692" cy="369332"/>
          </a:xfrm>
          <a:prstGeom prst="rect">
            <a:avLst/>
          </a:prstGeom>
        </p:spPr>
        <p:txBody>
          <a:bodyPr wrap="square">
            <a:spAutoFit/>
          </a:bodyPr>
          <a:lstStyle/>
          <a:p>
            <a:r>
              <a:rPr lang="en-US" dirty="0">
                <a:hlinkClick r:id="rId3"/>
              </a:rPr>
              <a:t>http://www.vox.com/2014/9/6/6111065/gamergate-explained-everybody-</a:t>
            </a:r>
            <a:r>
              <a:rPr lang="en-US" dirty="0" smtClean="0">
                <a:hlinkClick r:id="rId3"/>
              </a:rPr>
              <a:t>fighting</a:t>
            </a:r>
            <a:r>
              <a:rPr lang="en-US" dirty="0" smtClean="0"/>
              <a:t> </a:t>
            </a:r>
            <a:endParaRPr lang="en-US" dirty="0"/>
          </a:p>
        </p:txBody>
      </p:sp>
    </p:spTree>
    <p:extLst>
      <p:ext uri="{BB962C8B-B14F-4D97-AF65-F5344CB8AC3E}">
        <p14:creationId xmlns:p14="http://schemas.microsoft.com/office/powerpoint/2010/main" val="190317695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11-05 at 1.07.32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r="-178"/>
          <a:stretch/>
        </p:blipFill>
        <p:spPr>
          <a:xfrm>
            <a:off x="987808" y="593089"/>
            <a:ext cx="7153460" cy="5052842"/>
          </a:xfrm>
        </p:spPr>
      </p:pic>
      <p:pic>
        <p:nvPicPr>
          <p:cNvPr id="5" name="Picture 4" descr="Screen Shot 2014-11-05 at 1.07.17 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7808" y="0"/>
            <a:ext cx="3180522" cy="593089"/>
          </a:xfrm>
          <a:prstGeom prst="rect">
            <a:avLst/>
          </a:prstGeom>
        </p:spPr>
      </p:pic>
      <p:sp>
        <p:nvSpPr>
          <p:cNvPr id="6" name="Rectangle 5"/>
          <p:cNvSpPr/>
          <p:nvPr/>
        </p:nvSpPr>
        <p:spPr>
          <a:xfrm>
            <a:off x="188606" y="5645931"/>
            <a:ext cx="8955394" cy="307777"/>
          </a:xfrm>
          <a:prstGeom prst="rect">
            <a:avLst/>
          </a:prstGeom>
        </p:spPr>
        <p:txBody>
          <a:bodyPr wrap="square">
            <a:spAutoFit/>
          </a:bodyPr>
          <a:lstStyle/>
          <a:p>
            <a:r>
              <a:rPr lang="en-US" sz="1400" dirty="0">
                <a:hlinkClick r:id="rId4"/>
              </a:rPr>
              <a:t>http://www.newsweek.com/gamergate-about-media-ethics-or-harassing-women-harassment-data-show-</a:t>
            </a:r>
            <a:r>
              <a:rPr lang="en-US" sz="1400" dirty="0" smtClean="0">
                <a:hlinkClick r:id="rId4"/>
              </a:rPr>
              <a:t>279736</a:t>
            </a:r>
            <a:r>
              <a:rPr lang="en-US" sz="1400" dirty="0" smtClean="0"/>
              <a:t> </a:t>
            </a:r>
            <a:endParaRPr lang="en-US" sz="1400" dirty="0"/>
          </a:p>
        </p:txBody>
      </p:sp>
    </p:spTree>
    <p:extLst>
      <p:ext uri="{BB962C8B-B14F-4D97-AF65-F5344CB8AC3E}">
        <p14:creationId xmlns:p14="http://schemas.microsoft.com/office/powerpoint/2010/main" val="20736106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11-25 at 12.49.20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a:stretch/>
        </p:blipFill>
        <p:spPr>
          <a:xfrm>
            <a:off x="963391" y="284609"/>
            <a:ext cx="6889026" cy="5348808"/>
          </a:xfrm>
        </p:spPr>
      </p:pic>
      <p:sp>
        <p:nvSpPr>
          <p:cNvPr id="5" name="TextBox 4"/>
          <p:cNvSpPr txBox="1"/>
          <p:nvPr/>
        </p:nvSpPr>
        <p:spPr>
          <a:xfrm>
            <a:off x="204082" y="5633417"/>
            <a:ext cx="8939918" cy="338554"/>
          </a:xfrm>
          <a:prstGeom prst="rect">
            <a:avLst/>
          </a:prstGeom>
          <a:noFill/>
        </p:spPr>
        <p:txBody>
          <a:bodyPr wrap="square" rtlCol="0">
            <a:spAutoFit/>
          </a:bodyPr>
          <a:lstStyle/>
          <a:p>
            <a:r>
              <a:rPr lang="en-US" sz="1600" dirty="0">
                <a:solidFill>
                  <a:prstClr val="black"/>
                </a:solidFill>
                <a:latin typeface="Arial"/>
                <a:hlinkClick r:id="rId3"/>
              </a:rPr>
              <a:t>https://newrepublic.com/article/122785/gamergate-culture-war-people-who-dont-play-</a:t>
            </a:r>
            <a:r>
              <a:rPr lang="en-US" sz="1600" dirty="0" smtClean="0">
                <a:solidFill>
                  <a:prstClr val="black"/>
                </a:solidFill>
                <a:latin typeface="Arial"/>
                <a:hlinkClick r:id="rId3"/>
              </a:rPr>
              <a:t>videogames</a:t>
            </a:r>
            <a:r>
              <a:rPr lang="en-US" sz="1600" dirty="0" smtClean="0">
                <a:solidFill>
                  <a:prstClr val="black"/>
                </a:solidFill>
                <a:latin typeface="Arial"/>
              </a:rPr>
              <a:t> </a:t>
            </a:r>
            <a:endParaRPr lang="en-US" sz="1600" dirty="0">
              <a:solidFill>
                <a:prstClr val="black"/>
              </a:solidFill>
              <a:latin typeface="Arial"/>
            </a:endParaRPr>
          </a:p>
        </p:txBody>
      </p:sp>
    </p:spTree>
    <p:extLst>
      <p:ext uri="{BB962C8B-B14F-4D97-AF65-F5344CB8AC3E}">
        <p14:creationId xmlns:p14="http://schemas.microsoft.com/office/powerpoint/2010/main" val="180962145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593"/>
            <a:ext cx="8229600" cy="1016000"/>
          </a:xfrm>
        </p:spPr>
        <p:txBody>
          <a:bodyPr>
            <a:normAutofit/>
          </a:bodyPr>
          <a:lstStyle/>
          <a:p>
            <a:r>
              <a:rPr lang="en-US" sz="4800" b="1" dirty="0" smtClean="0">
                <a:solidFill>
                  <a:srgbClr val="FFFF00"/>
                </a:solidFill>
                <a:latin typeface="+mn-lt"/>
              </a:rPr>
              <a:t>     Most disturbing of all?</a:t>
            </a:r>
            <a:endParaRPr lang="en-US" sz="4800" b="1" dirty="0">
              <a:solidFill>
                <a:srgbClr val="FFFF00"/>
              </a:solidFill>
              <a:latin typeface="+mn-lt"/>
            </a:endParaRPr>
          </a:p>
        </p:txBody>
      </p:sp>
      <p:pic>
        <p:nvPicPr>
          <p:cNvPr id="4" name="Content Placeholder 3" descr="Screen Shot 2015-11-29 at 10.18.25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319"/>
          <a:stretch/>
        </p:blipFill>
        <p:spPr>
          <a:xfrm>
            <a:off x="2485570" y="1089025"/>
            <a:ext cx="4118429" cy="4843463"/>
          </a:xfrm>
        </p:spPr>
      </p:pic>
    </p:spTree>
    <p:extLst>
      <p:ext uri="{BB962C8B-B14F-4D97-AF65-F5344CB8AC3E}">
        <p14:creationId xmlns:p14="http://schemas.microsoft.com/office/powerpoint/2010/main" val="12178771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11-29 at 10.22.57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308" r="39"/>
          <a:stretch/>
        </p:blipFill>
        <p:spPr>
          <a:xfrm>
            <a:off x="736537" y="410277"/>
            <a:ext cx="7622465" cy="4889883"/>
          </a:xfrm>
        </p:spPr>
      </p:pic>
      <p:sp>
        <p:nvSpPr>
          <p:cNvPr id="5" name="TextBox 4"/>
          <p:cNvSpPr txBox="1"/>
          <p:nvPr/>
        </p:nvSpPr>
        <p:spPr>
          <a:xfrm>
            <a:off x="736537" y="5300160"/>
            <a:ext cx="8407463" cy="923330"/>
          </a:xfrm>
          <a:prstGeom prst="rect">
            <a:avLst/>
          </a:prstGeom>
          <a:noFill/>
        </p:spPr>
        <p:txBody>
          <a:bodyPr wrap="square" rtlCol="0">
            <a:spAutoFit/>
          </a:bodyPr>
          <a:lstStyle/>
          <a:p>
            <a:r>
              <a:rPr lang="en-US" dirty="0">
                <a:hlinkClick r:id="rId3"/>
              </a:rPr>
              <a:t>http://arstechnica.com/gaming/2014/09/new-chat-logs-show-how-4chan-users-pushed-gamergate-into-the-national-spotlight</a:t>
            </a:r>
            <a:r>
              <a:rPr lang="en-US" dirty="0" smtClean="0">
                <a:hlinkClick r:id="rId3"/>
              </a:rPr>
              <a:t>/</a:t>
            </a:r>
            <a:r>
              <a:rPr lang="en-US" dirty="0" smtClean="0"/>
              <a:t> </a:t>
            </a:r>
          </a:p>
          <a:p>
            <a:endParaRPr lang="en-US" dirty="0"/>
          </a:p>
        </p:txBody>
      </p:sp>
    </p:spTree>
    <p:extLst>
      <p:ext uri="{BB962C8B-B14F-4D97-AF65-F5344CB8AC3E}">
        <p14:creationId xmlns:p14="http://schemas.microsoft.com/office/powerpoint/2010/main" val="119468772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342593"/>
          </a:xfrm>
        </p:spPr>
        <p:txBody>
          <a:bodyPr>
            <a:noAutofit/>
          </a:bodyPr>
          <a:lstStyle/>
          <a:p>
            <a:r>
              <a:rPr lang="en-US" sz="4800" b="1" dirty="0" smtClean="0">
                <a:solidFill>
                  <a:srgbClr val="FFFF00"/>
                </a:solidFill>
                <a:latin typeface="+mn-lt"/>
              </a:rPr>
              <a:t>Self Identifying is a Right </a:t>
            </a:r>
            <a:br>
              <a:rPr lang="en-US" sz="4800" b="1" dirty="0" smtClean="0">
                <a:solidFill>
                  <a:srgbClr val="FFFF00"/>
                </a:solidFill>
                <a:latin typeface="+mn-lt"/>
              </a:rPr>
            </a:br>
            <a:r>
              <a:rPr lang="en-US" sz="4800" b="1" dirty="0" smtClean="0">
                <a:solidFill>
                  <a:srgbClr val="FFFF00"/>
                </a:solidFill>
                <a:latin typeface="+mn-lt"/>
              </a:rPr>
              <a:t>– isn’t it?</a:t>
            </a:r>
            <a:endParaRPr lang="en-US" sz="4800" b="1" dirty="0">
              <a:solidFill>
                <a:srgbClr val="FFFF00"/>
              </a:solidFill>
              <a:latin typeface="+mn-lt"/>
            </a:endParaRPr>
          </a:p>
        </p:txBody>
      </p:sp>
      <p:sp>
        <p:nvSpPr>
          <p:cNvPr id="3" name="Content Placeholder 2"/>
          <p:cNvSpPr>
            <a:spLocks noGrp="1"/>
          </p:cNvSpPr>
          <p:nvPr>
            <p:ph sz="quarter" idx="10"/>
          </p:nvPr>
        </p:nvSpPr>
        <p:spPr>
          <a:xfrm>
            <a:off x="186967" y="1408133"/>
            <a:ext cx="8957033" cy="4833473"/>
          </a:xfrm>
        </p:spPr>
        <p:txBody>
          <a:bodyPr>
            <a:normAutofit/>
          </a:bodyPr>
          <a:lstStyle/>
          <a:p>
            <a:pPr marL="0" indent="0">
              <a:buNone/>
            </a:pPr>
            <a:r>
              <a:rPr lang="en-US" sz="3200" dirty="0">
                <a:solidFill>
                  <a:schemeClr val="bg1"/>
                </a:solidFill>
                <a:latin typeface="Lucida Grande"/>
                <a:cs typeface="Lucida Grande"/>
              </a:rPr>
              <a:t>* </a:t>
            </a:r>
            <a:r>
              <a:rPr lang="en-US" sz="3200" dirty="0" smtClean="0">
                <a:solidFill>
                  <a:schemeClr val="bg1"/>
                </a:solidFill>
                <a:latin typeface="Lucida Grande"/>
                <a:cs typeface="Lucida Grande"/>
              </a:rPr>
              <a:t>Many (most/all??) </a:t>
            </a:r>
            <a:r>
              <a:rPr lang="en-US" sz="3200" dirty="0">
                <a:solidFill>
                  <a:schemeClr val="bg1"/>
                </a:solidFill>
                <a:latin typeface="Lucida Grande"/>
                <a:cs typeface="Lucida Grande"/>
              </a:rPr>
              <a:t>women playing hardcore (FPS) games pretend not to be.</a:t>
            </a:r>
          </a:p>
          <a:p>
            <a:pPr marL="0" indent="0">
              <a:buNone/>
            </a:pPr>
            <a:r>
              <a:rPr lang="en-US" sz="3200" dirty="0" smtClean="0">
                <a:solidFill>
                  <a:schemeClr val="bg1"/>
                </a:solidFill>
                <a:latin typeface="Lucida Grande"/>
                <a:cs typeface="Lucida Grande"/>
              </a:rPr>
              <a:t>* “</a:t>
            </a:r>
            <a:r>
              <a:rPr lang="en-US" sz="3200" dirty="0">
                <a:solidFill>
                  <a:schemeClr val="bg1"/>
                </a:solidFill>
                <a:latin typeface="Lucida Grande"/>
                <a:cs typeface="Lucida Grande"/>
              </a:rPr>
              <a:t>The most desirable thing in the world is freedom to be true to oneself, i.e., Honesty</a:t>
            </a:r>
            <a:r>
              <a:rPr lang="en-US" sz="3200" dirty="0" smtClean="0">
                <a:solidFill>
                  <a:schemeClr val="bg1"/>
                </a:solidFill>
                <a:latin typeface="Lucida Grande"/>
                <a:cs typeface="Lucida Grande"/>
              </a:rPr>
              <a:t>”, </a:t>
            </a:r>
            <a:r>
              <a:rPr lang="en-US" sz="3200" dirty="0">
                <a:solidFill>
                  <a:schemeClr val="bg1"/>
                </a:solidFill>
                <a:latin typeface="Lucida Grande"/>
                <a:cs typeface="Lucida Grande"/>
              </a:rPr>
              <a:t>Susan Sontag (at 14 years old</a:t>
            </a:r>
            <a:r>
              <a:rPr lang="en-US" sz="3200" dirty="0" smtClean="0">
                <a:solidFill>
                  <a:schemeClr val="bg1"/>
                </a:solidFill>
                <a:latin typeface="Lucida Grande"/>
                <a:cs typeface="Lucida Grande"/>
              </a:rPr>
              <a:t>)</a:t>
            </a:r>
          </a:p>
          <a:p>
            <a:pPr marL="0" indent="0">
              <a:buNone/>
            </a:pPr>
            <a:r>
              <a:rPr lang="en-US" sz="3200" dirty="0" smtClean="0">
                <a:solidFill>
                  <a:srgbClr val="FFFF00"/>
                </a:solidFill>
                <a:latin typeface="Lucida Grande"/>
                <a:cs typeface="Lucida Grande"/>
              </a:rPr>
              <a:t>*Lets not pretend this is a choice. </a:t>
            </a:r>
            <a:endParaRPr lang="en-US" dirty="0">
              <a:solidFill>
                <a:srgbClr val="FFFF00"/>
              </a:solidFill>
            </a:endParaRPr>
          </a:p>
        </p:txBody>
      </p:sp>
      <p:pic>
        <p:nvPicPr>
          <p:cNvPr id="6" name="Content Placeholder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562189" y="4418213"/>
            <a:ext cx="1934645" cy="1863924"/>
          </a:xfrm>
          <a:prstGeom prst="rect">
            <a:avLst/>
          </a:prstGeom>
        </p:spPr>
      </p:pic>
    </p:spTree>
    <p:extLst>
      <p:ext uri="{BB962C8B-B14F-4D97-AF65-F5344CB8AC3E}">
        <p14:creationId xmlns:p14="http://schemas.microsoft.com/office/powerpoint/2010/main" val="99368841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016000"/>
          </a:xfrm>
        </p:spPr>
        <p:txBody>
          <a:bodyPr>
            <a:noAutofit/>
          </a:bodyPr>
          <a:lstStyle/>
          <a:p>
            <a:r>
              <a:rPr lang="en-US" sz="5400" b="1" dirty="0" smtClean="0">
                <a:solidFill>
                  <a:srgbClr val="FFFF00"/>
                </a:solidFill>
                <a:latin typeface="+mn-lt"/>
                <a:cs typeface="Lucida Grande"/>
              </a:rPr>
              <a:t>So why no legal actions?</a:t>
            </a:r>
            <a:endParaRPr lang="en-US" sz="5400" b="1" dirty="0">
              <a:solidFill>
                <a:srgbClr val="FFFF00"/>
              </a:solidFill>
              <a:latin typeface="+mn-lt"/>
              <a:cs typeface="Lucida Grande"/>
            </a:endParaRPr>
          </a:p>
        </p:txBody>
      </p:sp>
      <p:sp>
        <p:nvSpPr>
          <p:cNvPr id="5" name="Content Placeholder 4"/>
          <p:cNvSpPr>
            <a:spLocks noGrp="1"/>
          </p:cNvSpPr>
          <p:nvPr>
            <p:ph sz="quarter" idx="10"/>
          </p:nvPr>
        </p:nvSpPr>
        <p:spPr>
          <a:xfrm>
            <a:off x="0" y="1134838"/>
            <a:ext cx="9144000" cy="4809550"/>
          </a:xfrm>
        </p:spPr>
        <p:txBody>
          <a:bodyPr>
            <a:noAutofit/>
          </a:bodyPr>
          <a:lstStyle/>
          <a:p>
            <a:pPr marL="0" indent="0">
              <a:buNone/>
            </a:pPr>
            <a:r>
              <a:rPr lang="en-US" sz="2800" b="1" dirty="0" smtClean="0">
                <a:solidFill>
                  <a:schemeClr val="bg1"/>
                </a:solidFill>
                <a:latin typeface="+mn-lt"/>
                <a:cs typeface="Lucida Console"/>
              </a:rPr>
              <a:t>Four possible roads (aside from provincial human rights complaints):</a:t>
            </a:r>
          </a:p>
          <a:p>
            <a:pPr marL="457200" indent="-457200">
              <a:buAutoNum type="arabicPeriod"/>
            </a:pPr>
            <a:r>
              <a:rPr lang="en-US" sz="2800" b="1" dirty="0" smtClean="0">
                <a:solidFill>
                  <a:schemeClr val="accent3">
                    <a:lumMod val="40000"/>
                    <a:lumOff val="60000"/>
                  </a:schemeClr>
                </a:solidFill>
                <a:latin typeface="+mn-lt"/>
                <a:cs typeface="Lucida Console"/>
              </a:rPr>
              <a:t>Might ISP’s (</a:t>
            </a:r>
            <a:r>
              <a:rPr lang="en-US" sz="2800" b="1" dirty="0" err="1" smtClean="0">
                <a:solidFill>
                  <a:schemeClr val="accent3">
                    <a:lumMod val="40000"/>
                    <a:lumOff val="60000"/>
                  </a:schemeClr>
                </a:solidFill>
                <a:latin typeface="+mn-lt"/>
                <a:cs typeface="Lucida Console"/>
              </a:rPr>
              <a:t>telco’s</a:t>
            </a:r>
            <a:r>
              <a:rPr lang="en-US" sz="2800" b="1" dirty="0" smtClean="0">
                <a:solidFill>
                  <a:schemeClr val="accent3">
                    <a:lumMod val="40000"/>
                    <a:lumOff val="60000"/>
                  </a:schemeClr>
                </a:solidFill>
                <a:latin typeface="+mn-lt"/>
                <a:cs typeface="Lucida Console"/>
              </a:rPr>
              <a:t>/</a:t>
            </a:r>
            <a:r>
              <a:rPr lang="en-US" sz="2800" b="1" dirty="0" err="1" smtClean="0">
                <a:solidFill>
                  <a:schemeClr val="accent3">
                    <a:lumMod val="40000"/>
                    <a:lumOff val="60000"/>
                  </a:schemeClr>
                </a:solidFill>
                <a:latin typeface="+mn-lt"/>
                <a:cs typeface="Lucida Console"/>
              </a:rPr>
              <a:t>cableco’s</a:t>
            </a:r>
            <a:r>
              <a:rPr lang="en-US" sz="2800" b="1" dirty="0" smtClean="0">
                <a:solidFill>
                  <a:schemeClr val="accent3">
                    <a:lumMod val="40000"/>
                    <a:lumOff val="60000"/>
                  </a:schemeClr>
                </a:solidFill>
                <a:latin typeface="+mn-lt"/>
                <a:cs typeface="Lucida Console"/>
              </a:rPr>
              <a:t>) be seen as  performing a government function in  transmitting information which contravenes S. 15(1) of the Charter (Equality rights)?  (</a:t>
            </a:r>
            <a:r>
              <a:rPr lang="en-US" sz="2800" b="1" dirty="0">
                <a:solidFill>
                  <a:schemeClr val="accent3">
                    <a:lumMod val="40000"/>
                    <a:lumOff val="60000"/>
                  </a:schemeClr>
                </a:solidFill>
                <a:latin typeface="+mn-lt"/>
                <a:cs typeface="Lucida Console"/>
              </a:rPr>
              <a:t>H</a:t>
            </a:r>
            <a:r>
              <a:rPr lang="en-US" sz="2800" b="1" dirty="0" smtClean="0">
                <a:solidFill>
                  <a:schemeClr val="accent3">
                    <a:lumMod val="40000"/>
                    <a:lumOff val="60000"/>
                  </a:schemeClr>
                </a:solidFill>
                <a:latin typeface="+mn-lt"/>
                <a:cs typeface="Lucida Console"/>
              </a:rPr>
              <a:t>ospital analogy) </a:t>
            </a:r>
          </a:p>
          <a:p>
            <a:pPr marL="457200" indent="-457200">
              <a:buFont typeface="Arial"/>
              <a:buAutoNum type="arabicPeriod"/>
            </a:pPr>
            <a:r>
              <a:rPr lang="en-US" sz="2800" b="1" dirty="0" smtClean="0">
                <a:solidFill>
                  <a:schemeClr val="accent2">
                    <a:lumMod val="60000"/>
                    <a:lumOff val="40000"/>
                  </a:schemeClr>
                </a:solidFill>
                <a:latin typeface="+mn-lt"/>
                <a:cs typeface="Lucida Console"/>
              </a:rPr>
              <a:t>Direct </a:t>
            </a:r>
            <a:r>
              <a:rPr lang="en-US" sz="2800" b="1" dirty="0">
                <a:solidFill>
                  <a:schemeClr val="accent2">
                    <a:lumMod val="60000"/>
                    <a:lumOff val="40000"/>
                  </a:schemeClr>
                </a:solidFill>
                <a:latin typeface="+mn-lt"/>
                <a:cs typeface="Lucida Console"/>
              </a:rPr>
              <a:t>attack constitutionally through s. 7 or s. 36  of the Telecommunications Act (S.C. 1993, c. 38)</a:t>
            </a:r>
          </a:p>
          <a:p>
            <a:pPr marL="457200" indent="-457200">
              <a:buAutoNum type="arabicPeriod"/>
            </a:pPr>
            <a:r>
              <a:rPr lang="en-US" sz="2800" b="1" dirty="0">
                <a:solidFill>
                  <a:srgbClr val="FF6600"/>
                </a:solidFill>
                <a:latin typeface="+mn-lt"/>
                <a:cs typeface="Lucida Console"/>
              </a:rPr>
              <a:t>Civil action through s. 72 of the </a:t>
            </a:r>
            <a:r>
              <a:rPr lang="en-US" sz="2800" b="1" dirty="0" smtClean="0">
                <a:solidFill>
                  <a:srgbClr val="FF6600"/>
                </a:solidFill>
                <a:latin typeface="+mn-lt"/>
                <a:cs typeface="Lucida Console"/>
              </a:rPr>
              <a:t>Telecommunications </a:t>
            </a:r>
            <a:r>
              <a:rPr lang="en-US" sz="2800" b="1" dirty="0">
                <a:solidFill>
                  <a:srgbClr val="FF6600"/>
                </a:solidFill>
                <a:latin typeface="+mn-lt"/>
                <a:cs typeface="Lucida Console"/>
              </a:rPr>
              <a:t>Act (S.C. 1993, c. 38</a:t>
            </a:r>
            <a:r>
              <a:rPr lang="en-US" sz="2800" b="1" dirty="0" smtClean="0">
                <a:solidFill>
                  <a:srgbClr val="FF6600"/>
                </a:solidFill>
                <a:latin typeface="+mn-lt"/>
                <a:cs typeface="Lucida Console"/>
              </a:rPr>
              <a:t>)</a:t>
            </a:r>
            <a:endParaRPr lang="en-US" sz="2800" b="1" dirty="0">
              <a:solidFill>
                <a:srgbClr val="FF6600"/>
              </a:solidFill>
              <a:latin typeface="+mn-lt"/>
              <a:cs typeface="Lucida Console"/>
            </a:endParaRPr>
          </a:p>
          <a:p>
            <a:pPr marL="457200" indent="-457200">
              <a:buAutoNum type="arabicPeriod"/>
            </a:pPr>
            <a:r>
              <a:rPr lang="en-US" sz="2800" b="1" dirty="0" smtClean="0">
                <a:solidFill>
                  <a:schemeClr val="bg1"/>
                </a:solidFill>
                <a:latin typeface="+mn-lt"/>
                <a:cs typeface="Lucida Console"/>
              </a:rPr>
              <a:t> </a:t>
            </a:r>
            <a:r>
              <a:rPr lang="en-US" sz="2800" b="1" dirty="0" smtClean="0">
                <a:solidFill>
                  <a:srgbClr val="FF0000"/>
                </a:solidFill>
                <a:latin typeface="+mn-lt"/>
                <a:cs typeface="Lucida Console"/>
              </a:rPr>
              <a:t>Reinterpretation of the definition of “broadcasting” = Regulatory Process</a:t>
            </a:r>
            <a:endParaRPr lang="en-US" sz="2800" b="1" dirty="0">
              <a:solidFill>
                <a:srgbClr val="FF0000"/>
              </a:solidFill>
              <a:latin typeface="+mn-lt"/>
              <a:cs typeface="Lucida Console"/>
            </a:endParaRPr>
          </a:p>
        </p:txBody>
      </p:sp>
    </p:spTree>
    <p:extLst>
      <p:ext uri="{BB962C8B-B14F-4D97-AF65-F5344CB8AC3E}">
        <p14:creationId xmlns:p14="http://schemas.microsoft.com/office/powerpoint/2010/main" val="208828460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021046"/>
            <a:ext cx="8686800" cy="5291915"/>
          </a:xfrm>
        </p:spPr>
        <p:txBody>
          <a:bodyPr>
            <a:normAutofit lnSpcReduction="10000"/>
          </a:bodyPr>
          <a:lstStyle/>
          <a:p>
            <a:pPr marL="0" indent="0" fontAlgn="b">
              <a:buNone/>
            </a:pPr>
            <a:r>
              <a:rPr lang="en-US" b="1" dirty="0">
                <a:solidFill>
                  <a:schemeClr val="accent3"/>
                </a:solidFill>
                <a:latin typeface="+mn-lt"/>
                <a:cs typeface="Lucida Console"/>
              </a:rPr>
              <a:t>CANADIAN CHARTER OF RIGHTS AND </a:t>
            </a:r>
            <a:r>
              <a:rPr lang="en-US" b="1" dirty="0" smtClean="0">
                <a:solidFill>
                  <a:schemeClr val="accent3"/>
                </a:solidFill>
                <a:latin typeface="+mn-lt"/>
                <a:cs typeface="Lucida Console"/>
              </a:rPr>
              <a:t>FREEDOMS</a:t>
            </a:r>
            <a:r>
              <a:rPr lang="en-US" dirty="0">
                <a:solidFill>
                  <a:schemeClr val="accent3"/>
                </a:solidFill>
                <a:latin typeface="+mn-lt"/>
                <a:cs typeface="Lucida Console"/>
              </a:rPr>
              <a:t> </a:t>
            </a:r>
          </a:p>
          <a:p>
            <a:pPr marL="0" lvl="0" indent="0">
              <a:buNone/>
            </a:pPr>
            <a:r>
              <a:rPr lang="en-US" b="1" dirty="0">
                <a:solidFill>
                  <a:schemeClr val="bg1"/>
                </a:solidFill>
                <a:latin typeface="+mn-lt"/>
                <a:cs typeface="Lucida Console"/>
              </a:rPr>
              <a:t>15.</a:t>
            </a:r>
            <a:r>
              <a:rPr lang="en-US" dirty="0">
                <a:solidFill>
                  <a:schemeClr val="bg1"/>
                </a:solidFill>
                <a:latin typeface="+mn-lt"/>
                <a:cs typeface="Lucida Console"/>
              </a:rPr>
              <a:t> (1) Every individual is equal before and under the law and has the right to the equal protection and equal benefit of the law without discrimination and, in particular, without discrimination based </a:t>
            </a:r>
            <a:r>
              <a:rPr lang="en-US" dirty="0" smtClean="0">
                <a:solidFill>
                  <a:schemeClr val="bg1"/>
                </a:solidFill>
                <a:latin typeface="+mn-lt"/>
                <a:cs typeface="Lucida Console"/>
              </a:rPr>
              <a:t>on…sex…</a:t>
            </a:r>
            <a:endParaRPr lang="en-US" dirty="0">
              <a:solidFill>
                <a:schemeClr val="bg1"/>
              </a:solidFill>
              <a:latin typeface="+mn-lt"/>
              <a:cs typeface="Lucida Console"/>
            </a:endParaRPr>
          </a:p>
          <a:p>
            <a:pPr marL="0" indent="0" fontAlgn="b">
              <a:buNone/>
            </a:pPr>
            <a:r>
              <a:rPr lang="en-US" b="1" dirty="0" smtClean="0">
                <a:solidFill>
                  <a:srgbClr val="9BBB59"/>
                </a:solidFill>
                <a:latin typeface="+mn-lt"/>
                <a:cs typeface="Lucida Console"/>
              </a:rPr>
              <a:t>TELECOMMUNICATIONS ACT</a:t>
            </a:r>
            <a:r>
              <a:rPr lang="en-US" b="1" dirty="0">
                <a:solidFill>
                  <a:srgbClr val="9BBB59"/>
                </a:solidFill>
                <a:latin typeface="+mn-lt"/>
                <a:cs typeface="Lucida Console"/>
              </a:rPr>
              <a:t> </a:t>
            </a:r>
            <a:endParaRPr lang="en-US" b="1" dirty="0" smtClean="0">
              <a:solidFill>
                <a:srgbClr val="9BBB59"/>
              </a:solidFill>
              <a:latin typeface="+mn-lt"/>
              <a:cs typeface="Lucida Console"/>
            </a:endParaRPr>
          </a:p>
          <a:p>
            <a:pPr marL="0" indent="0">
              <a:buNone/>
            </a:pPr>
            <a:r>
              <a:rPr lang="en-US" b="1" dirty="0">
                <a:solidFill>
                  <a:schemeClr val="bg1"/>
                </a:solidFill>
                <a:latin typeface="+mn-lt"/>
                <a:cs typeface="Lucida Console"/>
              </a:rPr>
              <a:t>7.</a:t>
            </a:r>
            <a:r>
              <a:rPr lang="en-US" dirty="0">
                <a:solidFill>
                  <a:schemeClr val="bg1"/>
                </a:solidFill>
                <a:latin typeface="+mn-lt"/>
                <a:cs typeface="Lucida Console"/>
              </a:rPr>
              <a:t> It is hereby affirmed that telecommunications performs an essential role in the maintenance of Canada’s identity and sovereignty and that the Canadian telecommunications policy has as its objectives</a:t>
            </a:r>
          </a:p>
          <a:p>
            <a:pPr marL="0" lvl="0" indent="0">
              <a:buNone/>
            </a:pPr>
            <a:r>
              <a:rPr lang="en-US" dirty="0">
                <a:solidFill>
                  <a:schemeClr val="bg1"/>
                </a:solidFill>
                <a:latin typeface="+mn-lt"/>
                <a:cs typeface="Lucida Console"/>
              </a:rPr>
              <a:t>(</a:t>
            </a:r>
            <a:r>
              <a:rPr lang="en-US" i="1" dirty="0">
                <a:solidFill>
                  <a:schemeClr val="bg1"/>
                </a:solidFill>
                <a:latin typeface="+mn-lt"/>
                <a:cs typeface="Lucida Console"/>
              </a:rPr>
              <a:t>a</a:t>
            </a:r>
            <a:r>
              <a:rPr lang="en-US" dirty="0">
                <a:solidFill>
                  <a:schemeClr val="bg1"/>
                </a:solidFill>
                <a:latin typeface="+mn-lt"/>
                <a:cs typeface="Lucida Console"/>
              </a:rPr>
              <a:t>) to facilitate the orderly development throughout Canada of a telecommunications system that serves to safeguard, enrich and </a:t>
            </a:r>
            <a:r>
              <a:rPr lang="en-US" dirty="0">
                <a:solidFill>
                  <a:srgbClr val="FFFF00"/>
                </a:solidFill>
                <a:latin typeface="+mn-lt"/>
                <a:cs typeface="Lucida Console"/>
              </a:rPr>
              <a:t>strengthen the social and economic fabric of Canada and its regions;</a:t>
            </a:r>
          </a:p>
          <a:p>
            <a:pPr marL="0" lvl="0" indent="0">
              <a:buNone/>
            </a:pPr>
            <a:r>
              <a:rPr lang="en-US" dirty="0">
                <a:solidFill>
                  <a:schemeClr val="bg1"/>
                </a:solidFill>
                <a:latin typeface="+mn-lt"/>
                <a:cs typeface="Lucida Console"/>
              </a:rPr>
              <a:t>(</a:t>
            </a:r>
            <a:r>
              <a:rPr lang="en-US" i="1" dirty="0">
                <a:solidFill>
                  <a:schemeClr val="bg1"/>
                </a:solidFill>
                <a:latin typeface="+mn-lt"/>
                <a:cs typeface="Lucida Console"/>
              </a:rPr>
              <a:t>h</a:t>
            </a:r>
            <a:r>
              <a:rPr lang="en-US" dirty="0">
                <a:solidFill>
                  <a:schemeClr val="bg1"/>
                </a:solidFill>
                <a:latin typeface="+mn-lt"/>
                <a:cs typeface="Lucida Console"/>
              </a:rPr>
              <a:t>) </a:t>
            </a:r>
            <a:r>
              <a:rPr lang="en-US" dirty="0">
                <a:solidFill>
                  <a:srgbClr val="FFFF00"/>
                </a:solidFill>
                <a:latin typeface="+mn-lt"/>
                <a:cs typeface="Lucida Console"/>
              </a:rPr>
              <a:t>to respond to the </a:t>
            </a:r>
            <a:r>
              <a:rPr lang="en-US" dirty="0">
                <a:solidFill>
                  <a:schemeClr val="bg1"/>
                </a:solidFill>
                <a:latin typeface="+mn-lt"/>
                <a:cs typeface="Lucida Console"/>
              </a:rPr>
              <a:t>economic and </a:t>
            </a:r>
            <a:r>
              <a:rPr lang="en-US" dirty="0">
                <a:solidFill>
                  <a:srgbClr val="FFFF00"/>
                </a:solidFill>
                <a:latin typeface="+mn-lt"/>
                <a:cs typeface="Lucida Console"/>
              </a:rPr>
              <a:t>social requirements of users</a:t>
            </a:r>
            <a:r>
              <a:rPr lang="en-US" dirty="0">
                <a:solidFill>
                  <a:schemeClr val="bg1"/>
                </a:solidFill>
                <a:latin typeface="+mn-lt"/>
                <a:cs typeface="Lucida Console"/>
              </a:rPr>
              <a:t> of telecommunications services; and</a:t>
            </a:r>
          </a:p>
          <a:p>
            <a:pPr marL="0" lvl="0" indent="0">
              <a:buNone/>
            </a:pPr>
            <a:r>
              <a:rPr lang="en-US" dirty="0">
                <a:solidFill>
                  <a:schemeClr val="bg1"/>
                </a:solidFill>
                <a:latin typeface="+mn-lt"/>
                <a:cs typeface="Lucida Console"/>
              </a:rPr>
              <a:t>(</a:t>
            </a:r>
            <a:r>
              <a:rPr lang="en-US" i="1" dirty="0" err="1">
                <a:solidFill>
                  <a:schemeClr val="bg1"/>
                </a:solidFill>
                <a:latin typeface="+mn-lt"/>
                <a:cs typeface="Lucida Console"/>
              </a:rPr>
              <a:t>i</a:t>
            </a:r>
            <a:r>
              <a:rPr lang="en-US" dirty="0">
                <a:solidFill>
                  <a:schemeClr val="bg1"/>
                </a:solidFill>
                <a:latin typeface="+mn-lt"/>
                <a:cs typeface="Lucida Console"/>
              </a:rPr>
              <a:t>) to contribute to the </a:t>
            </a:r>
            <a:r>
              <a:rPr lang="en-US" dirty="0">
                <a:solidFill>
                  <a:srgbClr val="FFFF00"/>
                </a:solidFill>
                <a:latin typeface="+mn-lt"/>
                <a:cs typeface="Lucida Console"/>
              </a:rPr>
              <a:t>protection of the privacy </a:t>
            </a:r>
            <a:r>
              <a:rPr lang="en-US" dirty="0">
                <a:solidFill>
                  <a:schemeClr val="bg1"/>
                </a:solidFill>
                <a:latin typeface="+mn-lt"/>
                <a:cs typeface="Lucida Console"/>
              </a:rPr>
              <a:t>of persons.</a:t>
            </a:r>
          </a:p>
          <a:p>
            <a:pPr marL="0" indent="0" fontAlgn="b">
              <a:buNone/>
            </a:pPr>
            <a:r>
              <a:rPr lang="en-US" b="1" cap="small" dirty="0"/>
              <a:t> </a:t>
            </a:r>
            <a:endParaRPr lang="en-US" b="1" dirty="0"/>
          </a:p>
          <a:p>
            <a:pPr marL="0" indent="0" fontAlgn="b">
              <a:buNone/>
            </a:pPr>
            <a:endParaRPr lang="en-US" dirty="0"/>
          </a:p>
        </p:txBody>
      </p:sp>
      <p:sp>
        <p:nvSpPr>
          <p:cNvPr id="4" name="Title 1"/>
          <p:cNvSpPr txBox="1">
            <a:spLocks/>
          </p:cNvSpPr>
          <p:nvPr/>
        </p:nvSpPr>
        <p:spPr>
          <a:xfrm>
            <a:off x="457200" y="5047"/>
            <a:ext cx="8686800" cy="1016000"/>
          </a:xfrm>
          <a:prstGeom prst="rect">
            <a:avLst/>
          </a:prstGeom>
        </p:spPr>
        <p:txBody>
          <a:bodyPr vert="horz" lIns="76196" tIns="76196" rIns="76196" bIns="76196" rtlCol="0" anchor="ctr">
            <a:normAutofit fontScale="90000"/>
          </a:bodyPr>
          <a:lstStyle>
            <a:lvl1pPr algn="l" defTabSz="457177" rtl="0" eaLnBrk="1" latinLnBrk="0" hangingPunct="1">
              <a:spcBef>
                <a:spcPct val="0"/>
              </a:spcBef>
              <a:buNone/>
              <a:defRPr sz="4000" kern="1200" cap="none">
                <a:solidFill>
                  <a:srgbClr val="5E6062"/>
                </a:solidFill>
                <a:latin typeface="Klavika"/>
                <a:ea typeface="+mj-ea"/>
                <a:cs typeface="+mj-cs"/>
              </a:defRPr>
            </a:lvl1pPr>
          </a:lstStyle>
          <a:p>
            <a:r>
              <a:rPr lang="en-US" b="1" dirty="0" smtClean="0">
                <a:solidFill>
                  <a:srgbClr val="FF6600"/>
                </a:solidFill>
              </a:rPr>
              <a:t>General</a:t>
            </a:r>
            <a:r>
              <a:rPr lang="en-US" b="1" dirty="0" smtClean="0">
                <a:solidFill>
                  <a:srgbClr val="FFFF00"/>
                </a:solidFill>
              </a:rPr>
              <a:t> Charter &amp; Telecom Act Provisions</a:t>
            </a:r>
            <a:endParaRPr lang="en-US" b="1" dirty="0">
              <a:solidFill>
                <a:srgbClr val="FFFF00"/>
              </a:solidFill>
            </a:endParaRPr>
          </a:p>
        </p:txBody>
      </p:sp>
    </p:spTree>
    <p:extLst>
      <p:ext uri="{BB962C8B-B14F-4D97-AF65-F5344CB8AC3E}">
        <p14:creationId xmlns:p14="http://schemas.microsoft.com/office/powerpoint/2010/main" val="14741133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fontScale="90000"/>
          </a:bodyPr>
          <a:lstStyle/>
          <a:p>
            <a:r>
              <a:rPr lang="en-US" b="1" dirty="0" smtClean="0">
                <a:solidFill>
                  <a:srgbClr val="FF6600"/>
                </a:solidFill>
              </a:rPr>
              <a:t/>
            </a:r>
            <a:br>
              <a:rPr lang="en-US" b="1" dirty="0" smtClean="0">
                <a:solidFill>
                  <a:srgbClr val="FF6600"/>
                </a:solidFill>
              </a:rPr>
            </a:br>
            <a:r>
              <a:rPr lang="en-US" b="1" dirty="0" smtClean="0">
                <a:solidFill>
                  <a:srgbClr val="FF6600"/>
                </a:solidFill>
              </a:rPr>
              <a:t>Specific </a:t>
            </a:r>
            <a:r>
              <a:rPr lang="en-US" b="1" dirty="0" smtClean="0">
                <a:solidFill>
                  <a:srgbClr val="FFFF00"/>
                </a:solidFill>
              </a:rPr>
              <a:t>Telecom </a:t>
            </a:r>
            <a:r>
              <a:rPr lang="en-US" b="1" dirty="0">
                <a:solidFill>
                  <a:srgbClr val="FFFF00"/>
                </a:solidFill>
              </a:rPr>
              <a:t>Act Provisions</a:t>
            </a:r>
            <a:br>
              <a:rPr lang="en-US" b="1" dirty="0">
                <a:solidFill>
                  <a:srgbClr val="FFFF00"/>
                </a:solidFill>
              </a:rPr>
            </a:br>
            <a:endParaRPr lang="en-US" dirty="0"/>
          </a:p>
        </p:txBody>
      </p:sp>
      <p:sp>
        <p:nvSpPr>
          <p:cNvPr id="3" name="Content Placeholder 2"/>
          <p:cNvSpPr>
            <a:spLocks noGrp="1"/>
          </p:cNvSpPr>
          <p:nvPr>
            <p:ph sz="quarter" idx="10"/>
          </p:nvPr>
        </p:nvSpPr>
        <p:spPr>
          <a:xfrm>
            <a:off x="457200" y="1016000"/>
            <a:ext cx="8686800" cy="4710134"/>
          </a:xfrm>
        </p:spPr>
        <p:txBody>
          <a:bodyPr>
            <a:normAutofit lnSpcReduction="10000"/>
          </a:bodyPr>
          <a:lstStyle/>
          <a:p>
            <a:pPr marL="0" indent="0">
              <a:buNone/>
            </a:pPr>
            <a:r>
              <a:rPr lang="en-US" sz="2800" b="1" dirty="0">
                <a:solidFill>
                  <a:schemeClr val="bg1"/>
                </a:solidFill>
                <a:latin typeface="+mn-lt"/>
              </a:rPr>
              <a:t>36.</a:t>
            </a:r>
            <a:r>
              <a:rPr lang="en-US" sz="2800" dirty="0">
                <a:solidFill>
                  <a:schemeClr val="bg1"/>
                </a:solidFill>
                <a:latin typeface="+mn-lt"/>
              </a:rPr>
              <a:t> </a:t>
            </a:r>
            <a:r>
              <a:rPr lang="en-US" sz="2800" dirty="0">
                <a:solidFill>
                  <a:srgbClr val="FFFF00"/>
                </a:solidFill>
                <a:latin typeface="+mn-lt"/>
              </a:rPr>
              <a:t>Except where the Commission approves otherwise, a </a:t>
            </a:r>
            <a:r>
              <a:rPr lang="en-US" sz="2800" dirty="0">
                <a:solidFill>
                  <a:srgbClr val="FF6600"/>
                </a:solidFill>
                <a:latin typeface="+mn-lt"/>
              </a:rPr>
              <a:t>Canadian carrier shall not control the content or influence the meaning or purpose of telecommunications </a:t>
            </a:r>
            <a:r>
              <a:rPr lang="en-US" sz="2800" dirty="0">
                <a:solidFill>
                  <a:schemeClr val="bg1"/>
                </a:solidFill>
                <a:latin typeface="+mn-lt"/>
              </a:rPr>
              <a:t>carried by it for the public</a:t>
            </a:r>
            <a:r>
              <a:rPr lang="en-US" sz="2800" dirty="0" smtClean="0">
                <a:solidFill>
                  <a:schemeClr val="bg1"/>
                </a:solidFill>
                <a:latin typeface="+mn-lt"/>
              </a:rPr>
              <a:t>.</a:t>
            </a:r>
          </a:p>
          <a:p>
            <a:pPr marL="0" indent="0">
              <a:buNone/>
            </a:pPr>
            <a:endParaRPr lang="en-US" sz="2800" dirty="0">
              <a:solidFill>
                <a:schemeClr val="bg1"/>
              </a:solidFill>
              <a:latin typeface="+mn-lt"/>
            </a:endParaRPr>
          </a:p>
          <a:p>
            <a:pPr marL="0" lvl="0" indent="0">
              <a:buNone/>
            </a:pPr>
            <a:r>
              <a:rPr lang="en-US" sz="2800" b="1" dirty="0">
                <a:solidFill>
                  <a:schemeClr val="bg1"/>
                </a:solidFill>
                <a:latin typeface="+mn-lt"/>
              </a:rPr>
              <a:t>72.</a:t>
            </a:r>
            <a:r>
              <a:rPr lang="en-US" sz="2800" dirty="0">
                <a:solidFill>
                  <a:schemeClr val="bg1"/>
                </a:solidFill>
                <a:latin typeface="+mn-lt"/>
              </a:rPr>
              <a:t> (1) Subject to any limitation of liability imposed in accordance with this or any other Act, </a:t>
            </a:r>
            <a:r>
              <a:rPr lang="en-US" sz="2800" dirty="0">
                <a:solidFill>
                  <a:srgbClr val="FFFF00"/>
                </a:solidFill>
                <a:latin typeface="+mn-lt"/>
              </a:rPr>
              <a:t>a person who has sustained loss or damage as a result of any act or omission that is contrary to this Act</a:t>
            </a:r>
            <a:r>
              <a:rPr lang="en-US" sz="2800" dirty="0">
                <a:solidFill>
                  <a:schemeClr val="bg1"/>
                </a:solidFill>
                <a:latin typeface="+mn-lt"/>
              </a:rPr>
              <a:t> or any special Act or a decision or regulation made under either of them may, in a court of competent jurisdiction</a:t>
            </a:r>
            <a:r>
              <a:rPr lang="en-US" sz="2800" dirty="0">
                <a:solidFill>
                  <a:srgbClr val="FFFF00"/>
                </a:solidFill>
                <a:latin typeface="+mn-lt"/>
              </a:rPr>
              <a:t>, sue for and recover an amount equal to the loss or damage</a:t>
            </a:r>
            <a:r>
              <a:rPr lang="en-US" sz="2800" dirty="0">
                <a:solidFill>
                  <a:schemeClr val="bg1"/>
                </a:solidFill>
                <a:latin typeface="+mn-lt"/>
              </a:rPr>
              <a:t> from any person who engaged in, directed, authorized, consented to or participated in the act or omission.</a:t>
            </a:r>
          </a:p>
          <a:p>
            <a:pPr marL="0" indent="0">
              <a:buNone/>
            </a:pPr>
            <a:endParaRPr lang="en-US" dirty="0"/>
          </a:p>
        </p:txBody>
      </p:sp>
    </p:spTree>
    <p:extLst>
      <p:ext uri="{BB962C8B-B14F-4D97-AF65-F5344CB8AC3E}">
        <p14:creationId xmlns:p14="http://schemas.microsoft.com/office/powerpoint/2010/main" val="205111660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47"/>
            <a:ext cx="8686800" cy="1016000"/>
          </a:xfrm>
        </p:spPr>
        <p:txBody>
          <a:bodyPr>
            <a:normAutofit fontScale="90000"/>
          </a:bodyPr>
          <a:lstStyle/>
          <a:p>
            <a:r>
              <a:rPr lang="en-US" b="1" dirty="0">
                <a:solidFill>
                  <a:srgbClr val="FFFF00"/>
                </a:solidFill>
                <a:latin typeface="+mn-lt"/>
              </a:rPr>
              <a:t>I</a:t>
            </a:r>
            <a:r>
              <a:rPr lang="en-US" b="1" dirty="0" smtClean="0">
                <a:solidFill>
                  <a:srgbClr val="FFFF00"/>
                </a:solidFill>
                <a:latin typeface="+mn-lt"/>
                <a:cs typeface="Times New Roman"/>
              </a:rPr>
              <a:t>s multiplayer gaming “broadcasting”?</a:t>
            </a:r>
            <a:endParaRPr lang="en-US" b="1" dirty="0">
              <a:solidFill>
                <a:srgbClr val="FFFF00"/>
              </a:solidFill>
              <a:latin typeface="+mn-lt"/>
              <a:cs typeface="Times New Roman"/>
            </a:endParaRPr>
          </a:p>
        </p:txBody>
      </p:sp>
      <p:sp>
        <p:nvSpPr>
          <p:cNvPr id="3" name="Content Placeholder 2"/>
          <p:cNvSpPr>
            <a:spLocks noGrp="1"/>
          </p:cNvSpPr>
          <p:nvPr>
            <p:ph sz="quarter" idx="10"/>
          </p:nvPr>
        </p:nvSpPr>
        <p:spPr>
          <a:xfrm>
            <a:off x="457200" y="1047747"/>
            <a:ext cx="8686800" cy="5212055"/>
          </a:xfrm>
        </p:spPr>
        <p:txBody>
          <a:bodyPr>
            <a:normAutofit lnSpcReduction="10000"/>
          </a:bodyPr>
          <a:lstStyle/>
          <a:p>
            <a:pPr marL="0" indent="0">
              <a:buNone/>
            </a:pPr>
            <a:r>
              <a:rPr lang="en-US" sz="3200" b="1" dirty="0" smtClean="0">
                <a:solidFill>
                  <a:srgbClr val="FF6600"/>
                </a:solidFill>
                <a:latin typeface="+mn-lt"/>
              </a:rPr>
              <a:t>Broadcasting Act:</a:t>
            </a:r>
          </a:p>
          <a:p>
            <a:pPr marL="0" indent="0">
              <a:buNone/>
            </a:pPr>
            <a:endParaRPr lang="en-US" sz="3200" b="1" dirty="0">
              <a:solidFill>
                <a:srgbClr val="FFFF00"/>
              </a:solidFill>
              <a:latin typeface="+mn-lt"/>
            </a:endParaRPr>
          </a:p>
          <a:p>
            <a:pPr marL="0" indent="0">
              <a:buNone/>
            </a:pPr>
            <a:r>
              <a:rPr lang="en-US" sz="3200" dirty="0">
                <a:solidFill>
                  <a:srgbClr val="FFFF00"/>
                </a:solidFill>
                <a:latin typeface="+mn-lt"/>
              </a:rPr>
              <a:t>“broadcasting” </a:t>
            </a:r>
            <a:r>
              <a:rPr lang="en-US" sz="3200" i="1" dirty="0">
                <a:solidFill>
                  <a:srgbClr val="FFFFFF"/>
                </a:solidFill>
                <a:latin typeface="+mn-lt"/>
              </a:rPr>
              <a:t>means any transmission of </a:t>
            </a:r>
            <a:r>
              <a:rPr lang="en-US" sz="3200" i="1" dirty="0" smtClean="0">
                <a:solidFill>
                  <a:srgbClr val="FF0000"/>
                </a:solidFill>
                <a:latin typeface="+mn-lt"/>
              </a:rPr>
              <a:t>programs</a:t>
            </a:r>
            <a:r>
              <a:rPr lang="en-US" sz="3200" i="1" dirty="0" smtClean="0">
                <a:solidFill>
                  <a:srgbClr val="FFFFFF"/>
                </a:solidFill>
                <a:latin typeface="+mn-lt"/>
              </a:rPr>
              <a:t>…by…</a:t>
            </a:r>
            <a:r>
              <a:rPr lang="en-US" sz="3200" i="1" dirty="0" smtClean="0">
                <a:solidFill>
                  <a:srgbClr val="8EB4E3"/>
                </a:solidFill>
                <a:latin typeface="+mn-lt"/>
              </a:rPr>
              <a:t>means </a:t>
            </a:r>
            <a:r>
              <a:rPr lang="en-US" sz="3200" i="1" dirty="0">
                <a:solidFill>
                  <a:srgbClr val="8EB4E3"/>
                </a:solidFill>
                <a:latin typeface="+mn-lt"/>
              </a:rPr>
              <a:t>of telecommunication </a:t>
            </a:r>
            <a:r>
              <a:rPr lang="en-US" sz="3200" i="1" dirty="0">
                <a:solidFill>
                  <a:srgbClr val="FFFFFF"/>
                </a:solidFill>
                <a:latin typeface="+mn-lt"/>
              </a:rPr>
              <a:t>for reception by the public by means of </a:t>
            </a:r>
            <a:r>
              <a:rPr lang="en-US" sz="3200" i="1" dirty="0">
                <a:solidFill>
                  <a:srgbClr val="8EB4E3"/>
                </a:solidFill>
                <a:latin typeface="+mn-lt"/>
              </a:rPr>
              <a:t>broadcasting receiving </a:t>
            </a:r>
            <a:r>
              <a:rPr lang="en-US" sz="3200" i="1" dirty="0" smtClean="0">
                <a:solidFill>
                  <a:srgbClr val="8EB4E3"/>
                </a:solidFill>
                <a:latin typeface="+mn-lt"/>
              </a:rPr>
              <a:t>apparatus… </a:t>
            </a:r>
          </a:p>
          <a:p>
            <a:pPr marL="0" indent="0">
              <a:buNone/>
            </a:pPr>
            <a:r>
              <a:rPr lang="en-US" sz="3200" i="1" dirty="0" smtClean="0">
                <a:solidFill>
                  <a:srgbClr val="FFFFFF"/>
                </a:solidFill>
                <a:latin typeface="+mn-lt"/>
              </a:rPr>
              <a:t>“</a:t>
            </a:r>
            <a:r>
              <a:rPr lang="en-US" sz="3200" i="1" dirty="0">
                <a:solidFill>
                  <a:srgbClr val="FFFFFF"/>
                </a:solidFill>
                <a:latin typeface="+mn-lt"/>
              </a:rPr>
              <a:t>program” means sounds or visual images, or a </a:t>
            </a:r>
            <a:r>
              <a:rPr lang="en-US" sz="3200" i="1" dirty="0">
                <a:solidFill>
                  <a:srgbClr val="8EB4E3"/>
                </a:solidFill>
                <a:latin typeface="+mn-lt"/>
              </a:rPr>
              <a:t>combination of sounds and visual </a:t>
            </a:r>
            <a:r>
              <a:rPr lang="en-US" sz="3200" i="1" dirty="0">
                <a:solidFill>
                  <a:srgbClr val="95B3D7"/>
                </a:solidFill>
                <a:latin typeface="+mn-lt"/>
              </a:rPr>
              <a:t>images, </a:t>
            </a:r>
            <a:r>
              <a:rPr lang="en-US" sz="3200" i="1" dirty="0">
                <a:solidFill>
                  <a:srgbClr val="FFFFFF"/>
                </a:solidFill>
                <a:latin typeface="+mn-lt"/>
              </a:rPr>
              <a:t>that </a:t>
            </a:r>
            <a:r>
              <a:rPr lang="en-US" sz="3200" i="1" dirty="0">
                <a:solidFill>
                  <a:schemeClr val="accent1">
                    <a:lumMod val="60000"/>
                    <a:lumOff val="40000"/>
                  </a:schemeClr>
                </a:solidFill>
                <a:latin typeface="+mn-lt"/>
              </a:rPr>
              <a:t>are intended to </a:t>
            </a:r>
            <a:r>
              <a:rPr lang="en-US" sz="3200" i="1" dirty="0">
                <a:solidFill>
                  <a:schemeClr val="tx2">
                    <a:lumMod val="40000"/>
                    <a:lumOff val="60000"/>
                  </a:schemeClr>
                </a:solidFill>
                <a:latin typeface="+mn-lt"/>
              </a:rPr>
              <a:t>inform, enlighten or </a:t>
            </a:r>
            <a:r>
              <a:rPr lang="en-US" sz="3200" i="1" dirty="0" smtClean="0">
                <a:solidFill>
                  <a:schemeClr val="tx2">
                    <a:lumMod val="40000"/>
                    <a:lumOff val="60000"/>
                  </a:schemeClr>
                </a:solidFill>
                <a:latin typeface="+mn-lt"/>
              </a:rPr>
              <a:t>entertain… </a:t>
            </a:r>
          </a:p>
          <a:p>
            <a:pPr marL="0" indent="0">
              <a:buNone/>
            </a:pPr>
            <a:endParaRPr lang="en-US" sz="2800" dirty="0" smtClean="0">
              <a:latin typeface="+mn-lt"/>
            </a:endParaRPr>
          </a:p>
          <a:p>
            <a:pPr marL="0" indent="0">
              <a:buNone/>
            </a:pPr>
            <a:endParaRPr lang="en-US" sz="2000" dirty="0" smtClean="0">
              <a:solidFill>
                <a:schemeClr val="bg1"/>
              </a:solidFill>
              <a:latin typeface="+mn-lt"/>
            </a:endParaRPr>
          </a:p>
          <a:p>
            <a:pPr marL="0" indent="0">
              <a:buNone/>
            </a:pPr>
            <a:r>
              <a:rPr lang="en-US" sz="2000" dirty="0" smtClean="0">
                <a:solidFill>
                  <a:schemeClr val="bg1"/>
                </a:solidFill>
                <a:latin typeface="+mn-lt"/>
              </a:rPr>
              <a:t>(</a:t>
            </a:r>
            <a:r>
              <a:rPr lang="en-US" sz="2000" dirty="0" smtClean="0">
                <a:solidFill>
                  <a:srgbClr val="FFFF00"/>
                </a:solidFill>
                <a:latin typeface="+mn-lt"/>
              </a:rPr>
              <a:t>Notes:</a:t>
            </a:r>
            <a:r>
              <a:rPr lang="en-US" sz="2000" dirty="0" smtClean="0">
                <a:solidFill>
                  <a:schemeClr val="bg1"/>
                </a:solidFill>
                <a:latin typeface="+mn-lt"/>
              </a:rPr>
              <a:t> </a:t>
            </a:r>
            <a:r>
              <a:rPr lang="en-US" sz="2000" dirty="0">
                <a:solidFill>
                  <a:schemeClr val="bg1"/>
                </a:solidFill>
                <a:latin typeface="+mn-lt"/>
              </a:rPr>
              <a:t>1. CRTC exemption </a:t>
            </a:r>
            <a:r>
              <a:rPr lang="en-US" sz="2000" dirty="0" smtClean="0">
                <a:solidFill>
                  <a:schemeClr val="bg1"/>
                </a:solidFill>
                <a:latin typeface="+mn-lt"/>
              </a:rPr>
              <a:t>order; </a:t>
            </a:r>
            <a:r>
              <a:rPr lang="en-US" sz="2000" dirty="0">
                <a:solidFill>
                  <a:schemeClr val="bg1"/>
                </a:solidFill>
                <a:latin typeface="+mn-lt"/>
              </a:rPr>
              <a:t>&amp; </a:t>
            </a:r>
            <a:r>
              <a:rPr lang="en-US" sz="2000" dirty="0" smtClean="0">
                <a:solidFill>
                  <a:schemeClr val="bg1"/>
                </a:solidFill>
                <a:latin typeface="+mn-lt"/>
              </a:rPr>
              <a:t>2. SCC </a:t>
            </a:r>
            <a:r>
              <a:rPr lang="en-US" sz="2000" dirty="0">
                <a:solidFill>
                  <a:schemeClr val="bg1"/>
                </a:solidFill>
                <a:latin typeface="+mn-lt"/>
              </a:rPr>
              <a:t>has held ISP’s are not broadcasting. Is W.O.W. an ISP or something else</a:t>
            </a:r>
            <a:r>
              <a:rPr lang="en-US" sz="2000" dirty="0" smtClean="0">
                <a:solidFill>
                  <a:schemeClr val="bg1"/>
                </a:solidFill>
                <a:latin typeface="+mn-lt"/>
              </a:rPr>
              <a:t>? See SCC in Rogers v. SOCAN – streaming on demand = communication to the public)</a:t>
            </a:r>
            <a:endParaRPr lang="en-US" sz="2000" dirty="0">
              <a:solidFill>
                <a:schemeClr val="bg1"/>
              </a:solidFill>
              <a:latin typeface="+mn-lt"/>
            </a:endParaRPr>
          </a:p>
          <a:p>
            <a:pPr marL="0" indent="0">
              <a:buNone/>
            </a:pPr>
            <a:endParaRPr lang="en-US" dirty="0"/>
          </a:p>
          <a:p>
            <a:endParaRPr lang="en-US" dirty="0"/>
          </a:p>
        </p:txBody>
      </p:sp>
    </p:spTree>
    <p:extLst>
      <p:ext uri="{BB962C8B-B14F-4D97-AF65-F5344CB8AC3E}">
        <p14:creationId xmlns:p14="http://schemas.microsoft.com/office/powerpoint/2010/main" val="1709295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751597" y="296863"/>
            <a:ext cx="5640806" cy="5522912"/>
          </a:xfrm>
        </p:spPr>
      </p:pic>
    </p:spTree>
    <p:extLst>
      <p:ext uri="{BB962C8B-B14F-4D97-AF65-F5344CB8AC3E}">
        <p14:creationId xmlns:p14="http://schemas.microsoft.com/office/powerpoint/2010/main" val="140234634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5400" b="1" dirty="0" smtClean="0">
                <a:solidFill>
                  <a:srgbClr val="FFFF00"/>
                </a:solidFill>
                <a:latin typeface="+mn-lt"/>
              </a:rPr>
              <a:t>Conclusions</a:t>
            </a:r>
            <a:endParaRPr lang="en-US" sz="5400" b="1" dirty="0">
              <a:solidFill>
                <a:srgbClr val="FFFF00"/>
              </a:solidFill>
              <a:latin typeface="+mn-lt"/>
            </a:endParaRPr>
          </a:p>
        </p:txBody>
      </p:sp>
      <p:sp>
        <p:nvSpPr>
          <p:cNvPr id="3" name="Content Placeholder 2"/>
          <p:cNvSpPr>
            <a:spLocks noGrp="1"/>
          </p:cNvSpPr>
          <p:nvPr>
            <p:ph sz="quarter" idx="10"/>
          </p:nvPr>
        </p:nvSpPr>
        <p:spPr>
          <a:xfrm>
            <a:off x="457200" y="1016000"/>
            <a:ext cx="8686800" cy="4710134"/>
          </a:xfrm>
        </p:spPr>
        <p:txBody>
          <a:bodyPr>
            <a:noAutofit/>
          </a:bodyPr>
          <a:lstStyle/>
          <a:p>
            <a:pPr>
              <a:buFontTx/>
              <a:buChar char="•"/>
            </a:pPr>
            <a:r>
              <a:rPr lang="en-US" sz="4000" dirty="0" smtClean="0">
                <a:solidFill>
                  <a:schemeClr val="bg1"/>
                </a:solidFill>
                <a:latin typeface="+mn-lt"/>
                <a:cs typeface="Lucida Console"/>
              </a:rPr>
              <a:t>Several options </a:t>
            </a:r>
            <a:r>
              <a:rPr lang="en-US" sz="4000" dirty="0">
                <a:solidFill>
                  <a:schemeClr val="bg1"/>
                </a:solidFill>
                <a:latin typeface="+mn-lt"/>
                <a:cs typeface="Lucida Console"/>
              </a:rPr>
              <a:t>under the Telecom Act &amp; the Broadcast </a:t>
            </a:r>
            <a:r>
              <a:rPr lang="en-US" sz="4000" dirty="0" smtClean="0">
                <a:solidFill>
                  <a:schemeClr val="bg1"/>
                </a:solidFill>
                <a:latin typeface="+mn-lt"/>
                <a:cs typeface="Lucida Console"/>
              </a:rPr>
              <a:t>Act.</a:t>
            </a:r>
          </a:p>
          <a:p>
            <a:pPr>
              <a:buFontTx/>
              <a:buChar char="•"/>
            </a:pPr>
            <a:r>
              <a:rPr lang="en-US" sz="4000" dirty="0" smtClean="0">
                <a:solidFill>
                  <a:srgbClr val="FFFF00"/>
                </a:solidFill>
                <a:latin typeface="+mn-lt"/>
                <a:cs typeface="Lucida Console"/>
              </a:rPr>
              <a:t>Argument </a:t>
            </a:r>
            <a:r>
              <a:rPr lang="en-US" sz="4000" dirty="0">
                <a:solidFill>
                  <a:srgbClr val="FFFF00"/>
                </a:solidFill>
                <a:latin typeface="+mn-lt"/>
                <a:cs typeface="Lucida Console"/>
              </a:rPr>
              <a:t>that if at </a:t>
            </a:r>
            <a:r>
              <a:rPr lang="en-US" sz="4000" dirty="0" smtClean="0">
                <a:solidFill>
                  <a:srgbClr val="FFFF00"/>
                </a:solidFill>
                <a:latin typeface="+mn-lt"/>
                <a:cs typeface="Lucida Console"/>
              </a:rPr>
              <a:t>least </a:t>
            </a:r>
            <a:r>
              <a:rPr lang="en-US" sz="4000" dirty="0">
                <a:solidFill>
                  <a:srgbClr val="FFFF00"/>
                </a:solidFill>
                <a:latin typeface="+mn-lt"/>
                <a:cs typeface="Lucida Console"/>
              </a:rPr>
              <a:t>"some" steps to prevent discriminatory abuse are not taken the Act is breached. </a:t>
            </a:r>
            <a:r>
              <a:rPr lang="en-US" sz="4000" dirty="0" smtClean="0">
                <a:solidFill>
                  <a:schemeClr val="bg1"/>
                </a:solidFill>
                <a:latin typeface="+mn-lt"/>
                <a:cs typeface="Lucida Console"/>
              </a:rPr>
              <a:t>Act </a:t>
            </a:r>
            <a:r>
              <a:rPr lang="en-US" sz="4000" dirty="0">
                <a:solidFill>
                  <a:schemeClr val="bg1"/>
                </a:solidFill>
                <a:latin typeface="+mn-lt"/>
                <a:cs typeface="Lucida Console"/>
              </a:rPr>
              <a:t>has to be read in light of the Charter. </a:t>
            </a:r>
            <a:r>
              <a:rPr lang="en-US" sz="4000" dirty="0" smtClean="0">
                <a:solidFill>
                  <a:schemeClr val="bg1"/>
                </a:solidFill>
                <a:latin typeface="+mn-lt"/>
                <a:cs typeface="Lucida Console"/>
              </a:rPr>
              <a:t>Query if </a:t>
            </a:r>
            <a:r>
              <a:rPr lang="en-US" sz="4000" dirty="0">
                <a:solidFill>
                  <a:schemeClr val="bg1"/>
                </a:solidFill>
                <a:latin typeface="+mn-lt"/>
                <a:cs typeface="Lucida Console"/>
              </a:rPr>
              <a:t>steps are being taken by the </a:t>
            </a:r>
            <a:r>
              <a:rPr lang="en-US" sz="4000" dirty="0" smtClean="0">
                <a:solidFill>
                  <a:schemeClr val="bg1"/>
                </a:solidFill>
                <a:latin typeface="+mn-lt"/>
                <a:cs typeface="Lucida Console"/>
              </a:rPr>
              <a:t>carriers?</a:t>
            </a:r>
            <a:endParaRPr lang="en-US" sz="4000" dirty="0">
              <a:solidFill>
                <a:schemeClr val="bg1"/>
              </a:solidFill>
              <a:latin typeface="+mn-lt"/>
              <a:cs typeface="Lucida Console"/>
            </a:endParaRPr>
          </a:p>
        </p:txBody>
      </p:sp>
    </p:spTree>
    <p:extLst>
      <p:ext uri="{BB962C8B-B14F-4D97-AF65-F5344CB8AC3E}">
        <p14:creationId xmlns:p14="http://schemas.microsoft.com/office/powerpoint/2010/main" val="123900826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904" y="-1"/>
            <a:ext cx="8706095" cy="2887580"/>
          </a:xfrm>
        </p:spPr>
        <p:txBody>
          <a:bodyPr>
            <a:noAutofit/>
          </a:bodyPr>
          <a:lstStyle/>
          <a:p>
            <a:r>
              <a:rPr lang="en-US" sz="6000" b="1" dirty="0">
                <a:solidFill>
                  <a:srgbClr val="FF0000"/>
                </a:solidFill>
                <a:latin typeface="+mn-lt"/>
                <a:cs typeface="Times New Roman"/>
              </a:rPr>
              <a:t>R</a:t>
            </a:r>
            <a:r>
              <a:rPr lang="en-US" sz="6000" b="1" dirty="0" smtClean="0">
                <a:solidFill>
                  <a:srgbClr val="FF0000"/>
                </a:solidFill>
                <a:latin typeface="+mn-lt"/>
                <a:cs typeface="Times New Roman"/>
              </a:rPr>
              <a:t>aising the question:</a:t>
            </a:r>
            <a:r>
              <a:rPr lang="en-US" sz="6000" b="1" dirty="0" smtClean="0">
                <a:solidFill>
                  <a:srgbClr val="FFFF00"/>
                </a:solidFill>
                <a:latin typeface="+mn-lt"/>
                <a:cs typeface="Times New Roman"/>
              </a:rPr>
              <a:t>   Should the idea of the Magic Circle…</a:t>
            </a:r>
            <a:endParaRPr lang="en-US" sz="6000" b="1" dirty="0">
              <a:solidFill>
                <a:srgbClr val="FFFF00"/>
              </a:solidFill>
              <a:latin typeface="+mn-lt"/>
              <a:cs typeface="Times New Roman"/>
            </a:endParaRPr>
          </a:p>
        </p:txBody>
      </p:sp>
      <p:sp>
        <p:nvSpPr>
          <p:cNvPr id="3" name="Content Placeholder 2"/>
          <p:cNvSpPr>
            <a:spLocks noGrp="1"/>
          </p:cNvSpPr>
          <p:nvPr>
            <p:ph sz="quarter" idx="10"/>
          </p:nvPr>
        </p:nvSpPr>
        <p:spPr>
          <a:xfrm>
            <a:off x="437904" y="2887579"/>
            <a:ext cx="8706096" cy="2670468"/>
          </a:xfrm>
        </p:spPr>
        <p:txBody>
          <a:bodyPr>
            <a:normAutofit fontScale="55000" lnSpcReduction="20000"/>
          </a:bodyPr>
          <a:lstStyle/>
          <a:p>
            <a:pPr marL="0" indent="0">
              <a:buNone/>
            </a:pPr>
            <a:endParaRPr lang="en-US" sz="8600" i="1" dirty="0" smtClean="0">
              <a:solidFill>
                <a:srgbClr val="FFFF00"/>
              </a:solidFill>
              <a:latin typeface="+mn-lt"/>
            </a:endParaRPr>
          </a:p>
          <a:p>
            <a:pPr marL="0" indent="0">
              <a:buNone/>
            </a:pPr>
            <a:r>
              <a:rPr lang="en-US" sz="13100" i="1" dirty="0" smtClean="0">
                <a:solidFill>
                  <a:srgbClr val="FFFFFF"/>
                </a:solidFill>
                <a:latin typeface="+mn-lt"/>
              </a:rPr>
              <a:t>EVEN SURVIVE?</a:t>
            </a:r>
          </a:p>
          <a:p>
            <a:pPr marL="0" indent="0">
              <a:buNone/>
            </a:pPr>
            <a:r>
              <a:rPr lang="en-US" sz="7200" dirty="0" smtClean="0">
                <a:solidFill>
                  <a:schemeClr val="bg1"/>
                </a:solidFill>
                <a:latin typeface="+mn-lt"/>
              </a:rPr>
              <a:t>     </a:t>
            </a:r>
          </a:p>
          <a:p>
            <a:pPr marL="0" indent="0">
              <a:buNone/>
            </a:pPr>
            <a:r>
              <a:rPr lang="en-US" sz="7200" b="1" dirty="0">
                <a:solidFill>
                  <a:schemeClr val="bg1"/>
                </a:solidFill>
                <a:latin typeface="+mn-lt"/>
              </a:rPr>
              <a:t> </a:t>
            </a:r>
            <a:r>
              <a:rPr lang="en-US" sz="7200" b="1" dirty="0" smtClean="0">
                <a:solidFill>
                  <a:schemeClr val="bg1"/>
                </a:solidFill>
                <a:latin typeface="+mn-lt"/>
              </a:rPr>
              <a:t>    </a:t>
            </a:r>
          </a:p>
        </p:txBody>
      </p:sp>
    </p:spTree>
    <p:extLst>
      <p:ext uri="{BB962C8B-B14F-4D97-AF65-F5344CB8AC3E}">
        <p14:creationId xmlns:p14="http://schemas.microsoft.com/office/powerpoint/2010/main" val="201050215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400" b="1" dirty="0" smtClean="0">
                <a:solidFill>
                  <a:srgbClr val="FFFF00"/>
                </a:solidFill>
                <a:latin typeface="+mn-lt"/>
              </a:rPr>
              <a:t>Remember</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016000"/>
            <a:ext cx="8529806" cy="4710134"/>
          </a:xfrm>
        </p:spPr>
        <p:txBody>
          <a:bodyPr>
            <a:normAutofit/>
          </a:bodyPr>
          <a:lstStyle/>
          <a:p>
            <a:pPr marL="0" indent="0">
              <a:buNone/>
            </a:pPr>
            <a:r>
              <a:rPr lang="en-US" sz="3600" b="1" dirty="0" smtClean="0">
                <a:solidFill>
                  <a:schemeClr val="bg1"/>
                </a:solidFill>
                <a:latin typeface="+mn-lt"/>
              </a:rPr>
              <a:t>The </a:t>
            </a:r>
            <a:r>
              <a:rPr lang="en-US" sz="3600" b="1" dirty="0" smtClean="0">
                <a:solidFill>
                  <a:schemeClr val="accent4">
                    <a:lumMod val="40000"/>
                    <a:lumOff val="60000"/>
                  </a:schemeClr>
                </a:solidFill>
                <a:latin typeface="+mn-lt"/>
              </a:rPr>
              <a:t>“Magic Circle” </a:t>
            </a:r>
            <a:r>
              <a:rPr lang="en-US" sz="3600" b="1" dirty="0" smtClean="0">
                <a:solidFill>
                  <a:schemeClr val="bg1"/>
                </a:solidFill>
                <a:latin typeface="+mn-lt"/>
              </a:rPr>
              <a:t>acts (in theory) as a fence keeping out real world laws</a:t>
            </a:r>
            <a:endParaRPr lang="en-US" sz="3600" b="1" dirty="0">
              <a:solidFill>
                <a:schemeClr val="bg1"/>
              </a:solidFill>
              <a:latin typeface="+mn-lt"/>
            </a:endParaRPr>
          </a:p>
        </p:txBody>
      </p:sp>
      <p:pic>
        <p:nvPicPr>
          <p:cNvPr id="4" name="Picture 3" descr="1407256259e4wgs.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35144" y="2055542"/>
            <a:ext cx="5833881" cy="3820251"/>
          </a:xfrm>
          <a:prstGeom prst="rect">
            <a:avLst/>
          </a:prstGeom>
        </p:spPr>
      </p:pic>
    </p:spTree>
    <p:extLst>
      <p:ext uri="{BB962C8B-B14F-4D97-AF65-F5344CB8AC3E}">
        <p14:creationId xmlns:p14="http://schemas.microsoft.com/office/powerpoint/2010/main" val="200205080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lstStyle/>
          <a:p>
            <a:r>
              <a:rPr lang="en-US" sz="4800" b="1" dirty="0" smtClean="0">
                <a:solidFill>
                  <a:srgbClr val="FFFF00"/>
                </a:solidFill>
                <a:latin typeface="+mn-lt"/>
                <a:cs typeface="Times New Roman"/>
              </a:rPr>
              <a:t>The “Magic Circle”</a:t>
            </a:r>
            <a:endParaRPr lang="en-US" sz="4800" b="1" dirty="0">
              <a:solidFill>
                <a:srgbClr val="FFFF00"/>
              </a:solidFill>
              <a:latin typeface="+mn-lt"/>
              <a:cs typeface="Times New Roman"/>
            </a:endParaRPr>
          </a:p>
        </p:txBody>
      </p:sp>
      <p:sp>
        <p:nvSpPr>
          <p:cNvPr id="3" name="Content Placeholder 2"/>
          <p:cNvSpPr>
            <a:spLocks noGrp="1"/>
          </p:cNvSpPr>
          <p:nvPr>
            <p:ph sz="quarter" idx="10"/>
          </p:nvPr>
        </p:nvSpPr>
        <p:spPr>
          <a:xfrm>
            <a:off x="0" y="1016000"/>
            <a:ext cx="9144000" cy="4710134"/>
          </a:xfrm>
        </p:spPr>
        <p:txBody>
          <a:bodyPr>
            <a:normAutofit/>
          </a:bodyPr>
          <a:lstStyle/>
          <a:p>
            <a:pPr marL="0" indent="0">
              <a:buNone/>
            </a:pPr>
            <a:r>
              <a:rPr lang="en-US" sz="2000" dirty="0" smtClean="0">
                <a:solidFill>
                  <a:srgbClr val="FFFFFF"/>
                </a:solidFill>
                <a:latin typeface="+mn-lt"/>
              </a:rPr>
              <a:t>“All </a:t>
            </a:r>
            <a:r>
              <a:rPr lang="en-US" sz="2000" dirty="0">
                <a:solidFill>
                  <a:srgbClr val="FFFFFF"/>
                </a:solidFill>
                <a:latin typeface="+mn-lt"/>
              </a:rPr>
              <a:t>play moves and has its being within a play-ground marked off beforehand either materially or ideally, deliberately or as a matter of course. Just as there is no formal difference between play and ritual, so the ‘consecrated spot’ cannot be formally distinguished from the play-ground</a:t>
            </a:r>
            <a:r>
              <a:rPr lang="en-US" sz="2000" dirty="0">
                <a:latin typeface="+mn-lt"/>
              </a:rPr>
              <a:t>. </a:t>
            </a:r>
            <a:r>
              <a:rPr lang="en-US" sz="2000" dirty="0">
                <a:solidFill>
                  <a:schemeClr val="tx2">
                    <a:lumMod val="20000"/>
                    <a:lumOff val="80000"/>
                  </a:schemeClr>
                </a:solidFill>
                <a:latin typeface="+mn-lt"/>
              </a:rPr>
              <a:t>The arena, the card-table, the magic circle, the temple, the stage, the screen, the tennis court, the court of justice, </a:t>
            </a:r>
            <a:r>
              <a:rPr lang="en-US" sz="2000" dirty="0" smtClean="0">
                <a:solidFill>
                  <a:schemeClr val="tx2">
                    <a:lumMod val="20000"/>
                    <a:lumOff val="80000"/>
                  </a:schemeClr>
                </a:solidFill>
                <a:latin typeface="+mn-lt"/>
              </a:rPr>
              <a:t>etc</a:t>
            </a:r>
            <a:r>
              <a:rPr lang="en-US" sz="2000" dirty="0">
                <a:solidFill>
                  <a:schemeClr val="tx2">
                    <a:lumMod val="20000"/>
                    <a:lumOff val="80000"/>
                  </a:schemeClr>
                </a:solidFill>
                <a:latin typeface="+mn-lt"/>
              </a:rPr>
              <a:t>.</a:t>
            </a:r>
            <a:r>
              <a:rPr lang="en-US" sz="2000" dirty="0" smtClean="0">
                <a:solidFill>
                  <a:schemeClr val="tx2">
                    <a:lumMod val="20000"/>
                    <a:lumOff val="80000"/>
                  </a:schemeClr>
                </a:solidFill>
                <a:latin typeface="+mn-lt"/>
              </a:rPr>
              <a:t> </a:t>
            </a:r>
            <a:r>
              <a:rPr lang="en-US" sz="2000" dirty="0">
                <a:solidFill>
                  <a:schemeClr val="tx2">
                    <a:lumMod val="20000"/>
                    <a:lumOff val="80000"/>
                  </a:schemeClr>
                </a:solidFill>
                <a:latin typeface="+mn-lt"/>
              </a:rPr>
              <a:t>are all in form and function play-grounds, i.e. forbidden spots, isolated, hedged round, hallowed, within which special rules obtain. </a:t>
            </a:r>
            <a:r>
              <a:rPr lang="en-US" sz="2000" dirty="0">
                <a:solidFill>
                  <a:srgbClr val="FFFF00"/>
                </a:solidFill>
                <a:latin typeface="+mn-lt"/>
              </a:rPr>
              <a:t>All are temporary worlds within the ordinary world, dedicated to the performance of an act apart</a:t>
            </a:r>
            <a:r>
              <a:rPr lang="en-US" sz="2000" dirty="0" smtClean="0">
                <a:solidFill>
                  <a:srgbClr val="FFFF00"/>
                </a:solidFill>
                <a:latin typeface="+mn-lt"/>
              </a:rPr>
              <a:t>.”</a:t>
            </a:r>
          </a:p>
          <a:p>
            <a:pPr marL="0" indent="0">
              <a:buNone/>
            </a:pPr>
            <a:r>
              <a:rPr lang="en-US" sz="2000" dirty="0" smtClean="0">
                <a:solidFill>
                  <a:schemeClr val="bg1"/>
                </a:solidFill>
                <a:latin typeface="+mn-lt"/>
              </a:rPr>
              <a:t>Johan Huizinga (1872-1945) in “Homo Ludens: </a:t>
            </a:r>
            <a:r>
              <a:rPr lang="en-US" sz="2000" i="1" dirty="0" smtClean="0">
                <a:solidFill>
                  <a:schemeClr val="bg1"/>
                </a:solidFill>
                <a:latin typeface="+mn-lt"/>
              </a:rPr>
              <a:t>A Study of the Play-Element in Culture</a:t>
            </a:r>
            <a:r>
              <a:rPr lang="en-US" sz="2000" dirty="0" smtClean="0">
                <a:solidFill>
                  <a:schemeClr val="bg1"/>
                </a:solidFill>
                <a:latin typeface="+mn-lt"/>
              </a:rPr>
              <a:t>”. Applied to video games by Katie </a:t>
            </a:r>
            <a:r>
              <a:rPr lang="en-US" sz="2000" dirty="0" err="1" smtClean="0">
                <a:solidFill>
                  <a:schemeClr val="bg1"/>
                </a:solidFill>
                <a:latin typeface="+mn-lt"/>
              </a:rPr>
              <a:t>Salen</a:t>
            </a:r>
            <a:r>
              <a:rPr lang="en-US" sz="2000" dirty="0" smtClean="0">
                <a:solidFill>
                  <a:schemeClr val="bg1"/>
                </a:solidFill>
                <a:latin typeface="+mn-lt"/>
              </a:rPr>
              <a:t> &amp; Eric Zimmerman in “Rules of Play: Game Design Fundamentals” (2003)</a:t>
            </a:r>
          </a:p>
          <a:p>
            <a:pPr marL="0" indent="0">
              <a:buNone/>
            </a:pPr>
            <a:endParaRPr lang="en-US" sz="2000" baseline="30000" dirty="0"/>
          </a:p>
          <a:p>
            <a:pPr marL="0" indent="0">
              <a:buNone/>
            </a:pPr>
            <a:endParaRPr lang="en-US" sz="2000" baseline="30000" dirty="0" smtClean="0"/>
          </a:p>
        </p:txBody>
      </p:sp>
      <p:pic>
        <p:nvPicPr>
          <p:cNvPr id="6" name="Content Placeholder 5" descr="220px-CIRCLE_1.png"/>
          <p:cNvPicPr>
            <a:picLocks noChangeAspect="1"/>
          </p:cNvPicPr>
          <p:nvPr/>
        </p:nvPicPr>
        <p:blipFill rotWithShape="1">
          <a:blip r:embed="rId2" cstate="email">
            <a:extLst>
              <a:ext uri="{28A0092B-C50C-407E-A947-70E740481C1C}">
                <a14:useLocalDpi xmlns:a14="http://schemas.microsoft.com/office/drawing/2010/main"/>
              </a:ext>
            </a:extLst>
          </a:blip>
          <a:srcRect l="-625" r="-3610"/>
          <a:stretch/>
        </p:blipFill>
        <p:spPr>
          <a:xfrm>
            <a:off x="5207219" y="3908680"/>
            <a:ext cx="2474352" cy="2351735"/>
          </a:xfrm>
          <a:prstGeom prst="rect">
            <a:avLst/>
          </a:prstGeom>
        </p:spPr>
      </p:pic>
    </p:spTree>
    <p:extLst>
      <p:ext uri="{BB962C8B-B14F-4D97-AF65-F5344CB8AC3E}">
        <p14:creationId xmlns:p14="http://schemas.microsoft.com/office/powerpoint/2010/main" val="169403121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185"/>
            <a:ext cx="8229600" cy="860716"/>
          </a:xfrm>
        </p:spPr>
        <p:txBody>
          <a:bodyPr>
            <a:normAutofit fontScale="90000"/>
          </a:bodyPr>
          <a:lstStyle/>
          <a:p>
            <a:r>
              <a:rPr lang="en-US" dirty="0" smtClean="0"/>
              <a:t> </a:t>
            </a:r>
            <a:r>
              <a:rPr lang="en-US" sz="4800" b="1" dirty="0" smtClean="0">
                <a:latin typeface="Times New Roman"/>
                <a:cs typeface="Times New Roman"/>
              </a:rPr>
              <a:t> </a:t>
            </a:r>
            <a:r>
              <a:rPr lang="en-US" sz="4900" b="1" dirty="0" smtClean="0">
                <a:solidFill>
                  <a:srgbClr val="FFFF00"/>
                </a:solidFill>
                <a:latin typeface="+mn-lt"/>
                <a:cs typeface="Times New Roman"/>
              </a:rPr>
              <a:t>The </a:t>
            </a:r>
            <a:r>
              <a:rPr lang="en-US" sz="4900" b="1" dirty="0">
                <a:solidFill>
                  <a:srgbClr val="FFFF00"/>
                </a:solidFill>
                <a:latin typeface="+mn-lt"/>
                <a:cs typeface="Times New Roman"/>
              </a:rPr>
              <a:t>“Magic Circle</a:t>
            </a:r>
            <a:r>
              <a:rPr lang="en-US" sz="4900" b="1" dirty="0" smtClean="0">
                <a:solidFill>
                  <a:srgbClr val="FFFF00"/>
                </a:solidFill>
                <a:latin typeface="+mn-lt"/>
                <a:cs typeface="Times New Roman"/>
              </a:rPr>
              <a:t>” exposed</a:t>
            </a:r>
            <a:endParaRPr lang="en-US" sz="4900" b="1" dirty="0">
              <a:solidFill>
                <a:srgbClr val="FFFF00"/>
              </a:solidFill>
              <a:latin typeface="+mn-lt"/>
              <a:cs typeface="Times New Roman"/>
            </a:endParaRPr>
          </a:p>
        </p:txBody>
      </p:sp>
      <p:sp>
        <p:nvSpPr>
          <p:cNvPr id="3" name="Content Placeholder 2"/>
          <p:cNvSpPr>
            <a:spLocks noGrp="1"/>
          </p:cNvSpPr>
          <p:nvPr>
            <p:ph sz="quarter" idx="10"/>
          </p:nvPr>
        </p:nvSpPr>
        <p:spPr>
          <a:xfrm>
            <a:off x="457200" y="887901"/>
            <a:ext cx="8686800" cy="5492593"/>
          </a:xfrm>
        </p:spPr>
        <p:txBody>
          <a:bodyPr>
            <a:normAutofit/>
          </a:bodyPr>
          <a:lstStyle/>
          <a:p>
            <a:pPr marL="0" indent="0">
              <a:lnSpc>
                <a:spcPct val="90000"/>
              </a:lnSpc>
              <a:buNone/>
            </a:pPr>
            <a:r>
              <a:rPr lang="en-US" sz="2800" dirty="0" smtClean="0">
                <a:solidFill>
                  <a:srgbClr val="FFFFFF"/>
                </a:solidFill>
                <a:latin typeface="+mn-lt"/>
              </a:rPr>
              <a:t>“As </a:t>
            </a:r>
            <a:r>
              <a:rPr lang="en-US" sz="2800" dirty="0">
                <a:solidFill>
                  <a:srgbClr val="FFFFFF"/>
                </a:solidFill>
                <a:latin typeface="+mn-lt"/>
              </a:rPr>
              <a:t>stated previously, players never play a new game or fail to bring outside </a:t>
            </a:r>
            <a:r>
              <a:rPr lang="en-US" sz="2800" dirty="0" smtClean="0">
                <a:solidFill>
                  <a:srgbClr val="FFFFFF"/>
                </a:solidFill>
                <a:latin typeface="+mn-lt"/>
              </a:rPr>
              <a:t>knowledge </a:t>
            </a:r>
            <a:r>
              <a:rPr lang="en-US" sz="2800" dirty="0">
                <a:solidFill>
                  <a:srgbClr val="FFFFFF"/>
                </a:solidFill>
                <a:latin typeface="+mn-lt"/>
              </a:rPr>
              <a:t>about games and gameplay into their gaming situations. The event is ‘‘tainted’’ perhaps by prior knowledge. </a:t>
            </a:r>
            <a:r>
              <a:rPr lang="en-US" sz="2800" dirty="0">
                <a:solidFill>
                  <a:srgbClr val="FFFF00"/>
                </a:solidFill>
                <a:latin typeface="+mn-lt"/>
              </a:rPr>
              <a:t>There is no innocent </a:t>
            </a:r>
            <a:r>
              <a:rPr lang="en-US" sz="2800" dirty="0" smtClean="0">
                <a:solidFill>
                  <a:srgbClr val="FFFF00"/>
                </a:solidFill>
                <a:latin typeface="+mn-lt"/>
              </a:rPr>
              <a:t>gaming…Players </a:t>
            </a:r>
            <a:r>
              <a:rPr lang="en-US" sz="2800" dirty="0">
                <a:solidFill>
                  <a:srgbClr val="FFFF00"/>
                </a:solidFill>
                <a:latin typeface="+mn-lt"/>
              </a:rPr>
              <a:t>also have real lives, with real commitments, expectations, hopes, and desires. That is also brought into the game world, here </a:t>
            </a:r>
            <a:r>
              <a:rPr lang="en-US" sz="2800" dirty="0" err="1">
                <a:solidFill>
                  <a:srgbClr val="FFFF00"/>
                </a:solidFill>
                <a:latin typeface="+mn-lt"/>
              </a:rPr>
              <a:t>Azeroth</a:t>
            </a:r>
            <a:r>
              <a:rPr lang="en-US" sz="2800" dirty="0">
                <a:solidFill>
                  <a:srgbClr val="FFFF00"/>
                </a:solidFill>
                <a:latin typeface="+mn-lt"/>
              </a:rPr>
              <a:t>. We can neither ignore such realities nor retreat to </a:t>
            </a:r>
            <a:r>
              <a:rPr lang="en-US" sz="2800" dirty="0" err="1">
                <a:solidFill>
                  <a:srgbClr val="FFFF00"/>
                </a:solidFill>
                <a:latin typeface="+mn-lt"/>
              </a:rPr>
              <a:t>structuralist</a:t>
            </a:r>
            <a:r>
              <a:rPr lang="en-US" sz="2800" dirty="0">
                <a:solidFill>
                  <a:srgbClr val="FFFF00"/>
                </a:solidFill>
                <a:latin typeface="+mn-lt"/>
              </a:rPr>
              <a:t> definitions of what makes or </a:t>
            </a:r>
            <a:r>
              <a:rPr lang="en-US" sz="2800" dirty="0" smtClean="0">
                <a:solidFill>
                  <a:srgbClr val="FFFF00"/>
                </a:solidFill>
                <a:latin typeface="+mn-lt"/>
              </a:rPr>
              <a:t>defines a </a:t>
            </a:r>
            <a:r>
              <a:rPr lang="en-US" sz="2800" dirty="0">
                <a:solidFill>
                  <a:srgbClr val="FFFF00"/>
                </a:solidFill>
                <a:latin typeface="+mn-lt"/>
              </a:rPr>
              <a:t>game.</a:t>
            </a:r>
            <a:r>
              <a:rPr lang="en-US" sz="2800" dirty="0">
                <a:solidFill>
                  <a:srgbClr val="B3A2C7"/>
                </a:solidFill>
                <a:latin typeface="+mn-lt"/>
              </a:rPr>
              <a:t> </a:t>
            </a:r>
            <a:r>
              <a:rPr lang="en-US" sz="2800" dirty="0">
                <a:solidFill>
                  <a:srgbClr val="FFFF00"/>
                </a:solidFill>
                <a:latin typeface="+mn-lt"/>
              </a:rPr>
              <a:t>Games are created through the act </a:t>
            </a:r>
            <a:r>
              <a:rPr lang="en-US" sz="2800" dirty="0" smtClean="0">
                <a:solidFill>
                  <a:srgbClr val="FFFF00"/>
                </a:solidFill>
                <a:latin typeface="+mn-lt"/>
              </a:rPr>
              <a:t>of gameplay</a:t>
            </a:r>
            <a:r>
              <a:rPr lang="en-US" sz="2800" dirty="0">
                <a:solidFill>
                  <a:srgbClr val="FFFF00"/>
                </a:solidFill>
                <a:latin typeface="+mn-lt"/>
              </a:rPr>
              <a:t>, which is contingent on acts by players</a:t>
            </a:r>
            <a:r>
              <a:rPr lang="en-US" sz="2800" dirty="0" smtClean="0">
                <a:solidFill>
                  <a:srgbClr val="FFFF00"/>
                </a:solidFill>
                <a:latin typeface="+mn-lt"/>
              </a:rPr>
              <a:t>.</a:t>
            </a:r>
            <a:r>
              <a:rPr lang="en-US" sz="2800" dirty="0" smtClean="0">
                <a:solidFill>
                  <a:schemeClr val="bg1"/>
                </a:solidFill>
                <a:latin typeface="+mn-lt"/>
              </a:rPr>
              <a:t>”</a:t>
            </a:r>
            <a:r>
              <a:rPr lang="en-US" sz="2800" dirty="0">
                <a:solidFill>
                  <a:schemeClr val="bg1"/>
                </a:solidFill>
                <a:latin typeface="+mn-lt"/>
              </a:rPr>
              <a:t> </a:t>
            </a:r>
            <a:endParaRPr lang="en-US" sz="2800" dirty="0" smtClean="0">
              <a:solidFill>
                <a:schemeClr val="bg1"/>
              </a:solidFill>
              <a:latin typeface="+mn-lt"/>
            </a:endParaRPr>
          </a:p>
          <a:p>
            <a:pPr marL="0" indent="0">
              <a:lnSpc>
                <a:spcPct val="90000"/>
              </a:lnSpc>
              <a:buNone/>
            </a:pPr>
            <a:r>
              <a:rPr lang="en-US" sz="2800" dirty="0" smtClean="0">
                <a:solidFill>
                  <a:srgbClr val="FFFFFF"/>
                </a:solidFill>
                <a:latin typeface="+mn-lt"/>
              </a:rPr>
              <a:t>“There is No Magic Circle” - Mia </a:t>
            </a:r>
            <a:r>
              <a:rPr lang="en-US" sz="2800" dirty="0" err="1" smtClean="0">
                <a:solidFill>
                  <a:srgbClr val="FFFFFF"/>
                </a:solidFill>
                <a:latin typeface="+mn-lt"/>
              </a:rPr>
              <a:t>Consalvo</a:t>
            </a:r>
            <a:r>
              <a:rPr lang="en-US" sz="2800" dirty="0">
                <a:solidFill>
                  <a:srgbClr val="FFFFFF"/>
                </a:solidFill>
                <a:latin typeface="+mn-lt"/>
              </a:rPr>
              <a:t> </a:t>
            </a:r>
            <a:r>
              <a:rPr lang="en-US" sz="2800" dirty="0" smtClean="0">
                <a:solidFill>
                  <a:srgbClr val="FFFFFF"/>
                </a:solidFill>
                <a:latin typeface="+mn-lt"/>
              </a:rPr>
              <a:t>(2009)</a:t>
            </a:r>
            <a:r>
              <a:rPr lang="en-US" sz="1400" dirty="0" smtClean="0">
                <a:solidFill>
                  <a:srgbClr val="FFFFFF"/>
                </a:solidFill>
                <a:latin typeface="+mn-lt"/>
                <a:hlinkClick r:id="rId2"/>
              </a:rPr>
              <a:t>http</a:t>
            </a:r>
            <a:r>
              <a:rPr lang="en-US" sz="1400" dirty="0">
                <a:solidFill>
                  <a:srgbClr val="FFFFFF"/>
                </a:solidFill>
                <a:latin typeface="+mn-lt"/>
                <a:hlinkClick r:id="rId2"/>
              </a:rPr>
              <a:t>://www.academia.edu/654444/</a:t>
            </a:r>
            <a:r>
              <a:rPr lang="en-US" sz="1400" dirty="0" smtClean="0">
                <a:solidFill>
                  <a:srgbClr val="FFFFFF"/>
                </a:solidFill>
                <a:latin typeface="+mn-lt"/>
                <a:hlinkClick r:id="rId2"/>
              </a:rPr>
              <a:t>There_is_no_magic_circle</a:t>
            </a:r>
            <a:endParaRPr lang="en-US" sz="1400" dirty="0" smtClean="0">
              <a:solidFill>
                <a:srgbClr val="FFFFFF"/>
              </a:solidFill>
              <a:latin typeface="+mn-lt"/>
            </a:endParaRPr>
          </a:p>
          <a:p>
            <a:pPr marL="0" indent="0">
              <a:buNone/>
            </a:pPr>
            <a:endParaRPr lang="en-US" sz="1400" dirty="0">
              <a:solidFill>
                <a:srgbClr val="FFFFFF"/>
              </a:solidFill>
              <a:latin typeface="+mn-lt"/>
            </a:endParaRPr>
          </a:p>
          <a:p>
            <a:pPr marL="0" indent="0">
              <a:buNone/>
            </a:pPr>
            <a:endParaRPr lang="en-US" sz="2000" dirty="0" smtClean="0">
              <a:solidFill>
                <a:srgbClr val="000000"/>
              </a:solidFill>
            </a:endParaRPr>
          </a:p>
          <a:p>
            <a:endParaRPr lang="en-US" dirty="0"/>
          </a:p>
        </p:txBody>
      </p:sp>
    </p:spTree>
    <p:extLst>
      <p:ext uri="{BB962C8B-B14F-4D97-AF65-F5344CB8AC3E}">
        <p14:creationId xmlns:p14="http://schemas.microsoft.com/office/powerpoint/2010/main" val="24437135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noAutofit/>
          </a:bodyPr>
          <a:lstStyle/>
          <a:p>
            <a:r>
              <a:rPr lang="en-US" sz="3200" b="1" dirty="0" smtClean="0">
                <a:solidFill>
                  <a:srgbClr val="FFFF00"/>
                </a:solidFill>
                <a:latin typeface="+mn-lt"/>
              </a:rPr>
              <a:t>   Violent Games, Liability &amp; Regulation: Cases</a:t>
            </a:r>
            <a:endParaRPr lang="en-US" sz="3200" b="1" dirty="0">
              <a:solidFill>
                <a:srgbClr val="FFFF00"/>
              </a:solidFill>
              <a:latin typeface="+mn-lt"/>
            </a:endParaRPr>
          </a:p>
        </p:txBody>
      </p:sp>
      <p:sp>
        <p:nvSpPr>
          <p:cNvPr id="3" name="Content Placeholder 2"/>
          <p:cNvSpPr>
            <a:spLocks noGrp="1"/>
          </p:cNvSpPr>
          <p:nvPr>
            <p:ph sz="quarter" idx="10"/>
          </p:nvPr>
        </p:nvSpPr>
        <p:spPr>
          <a:xfrm>
            <a:off x="0" y="1016000"/>
            <a:ext cx="9144000" cy="4982308"/>
          </a:xfrm>
        </p:spPr>
        <p:txBody>
          <a:bodyPr>
            <a:normAutofit fontScale="85000" lnSpcReduction="20000"/>
          </a:bodyPr>
          <a:lstStyle/>
          <a:p>
            <a:r>
              <a:rPr lang="en-US" i="1" dirty="0" smtClean="0">
                <a:solidFill>
                  <a:schemeClr val="bg1"/>
                </a:solidFill>
                <a:latin typeface="Lucida Console"/>
                <a:cs typeface="Lucida Console"/>
              </a:rPr>
              <a:t>Watters v. TSR </a:t>
            </a:r>
            <a:r>
              <a:rPr lang="en-US" dirty="0" smtClean="0">
                <a:solidFill>
                  <a:schemeClr val="bg1"/>
                </a:solidFill>
                <a:latin typeface="Lucida Console"/>
                <a:cs typeface="Lucida Console"/>
              </a:rPr>
              <a:t>(D&amp;D) 1990 USCA</a:t>
            </a:r>
          </a:p>
          <a:p>
            <a:r>
              <a:rPr lang="en-US" i="1" dirty="0" smtClean="0">
                <a:solidFill>
                  <a:schemeClr val="bg1"/>
                </a:solidFill>
                <a:latin typeface="Lucida Console"/>
                <a:cs typeface="Lucida Console"/>
              </a:rPr>
              <a:t>James v. Meow </a:t>
            </a:r>
            <a:r>
              <a:rPr lang="en-US" dirty="0" smtClean="0">
                <a:solidFill>
                  <a:schemeClr val="bg1"/>
                </a:solidFill>
                <a:latin typeface="Lucida Console"/>
                <a:cs typeface="Lucida Console"/>
              </a:rPr>
              <a:t>(Heath High, Kentucky) 2002 USCA</a:t>
            </a:r>
          </a:p>
          <a:p>
            <a:r>
              <a:rPr lang="en-US" i="1" dirty="0" smtClean="0">
                <a:solidFill>
                  <a:schemeClr val="bg1"/>
                </a:solidFill>
                <a:latin typeface="Lucida Console"/>
                <a:cs typeface="Lucida Console"/>
              </a:rPr>
              <a:t>Sanders v. Acclaim </a:t>
            </a:r>
            <a:r>
              <a:rPr lang="en-US" dirty="0" smtClean="0">
                <a:solidFill>
                  <a:schemeClr val="bg1"/>
                </a:solidFill>
                <a:latin typeface="Lucida Console"/>
                <a:cs typeface="Lucida Console"/>
              </a:rPr>
              <a:t>(Columbine) 2002 US Dist.</a:t>
            </a:r>
          </a:p>
          <a:p>
            <a:r>
              <a:rPr lang="en-US" i="1" dirty="0" smtClean="0">
                <a:solidFill>
                  <a:schemeClr val="bg1"/>
                </a:solidFill>
                <a:latin typeface="Lucida Console"/>
                <a:cs typeface="Lucida Console"/>
              </a:rPr>
              <a:t>Wilson v. Midway </a:t>
            </a:r>
            <a:r>
              <a:rPr lang="en-US" dirty="0" smtClean="0">
                <a:solidFill>
                  <a:schemeClr val="bg1"/>
                </a:solidFill>
                <a:latin typeface="Lucida Console"/>
                <a:cs typeface="Lucida Console"/>
              </a:rPr>
              <a:t>(Mortal </a:t>
            </a:r>
            <a:r>
              <a:rPr lang="en-US" dirty="0" err="1" smtClean="0">
                <a:solidFill>
                  <a:schemeClr val="bg1"/>
                </a:solidFill>
                <a:latin typeface="Lucida Console"/>
                <a:cs typeface="Lucida Console"/>
              </a:rPr>
              <a:t>Kombat</a:t>
            </a:r>
            <a:r>
              <a:rPr lang="en-US" dirty="0" smtClean="0">
                <a:solidFill>
                  <a:schemeClr val="bg1"/>
                </a:solidFill>
                <a:latin typeface="Lucida Console"/>
                <a:cs typeface="Lucida Console"/>
              </a:rPr>
              <a:t>) 2002 US Dist.</a:t>
            </a:r>
          </a:p>
          <a:p>
            <a:pPr marL="0" indent="0">
              <a:buNone/>
            </a:pPr>
            <a:r>
              <a:rPr lang="en-US" dirty="0" smtClean="0">
                <a:solidFill>
                  <a:schemeClr val="bg1"/>
                </a:solidFill>
                <a:latin typeface="Lucida Console"/>
                <a:cs typeface="Lucida Console"/>
              </a:rPr>
              <a:t>----------------------------------------------------------</a:t>
            </a:r>
          </a:p>
          <a:p>
            <a:r>
              <a:rPr lang="en-US" i="1" dirty="0" smtClean="0">
                <a:solidFill>
                  <a:schemeClr val="bg1"/>
                </a:solidFill>
                <a:latin typeface="Lucida Console"/>
                <a:cs typeface="Lucida Console"/>
              </a:rPr>
              <a:t>American Amusement v. Kendrick </a:t>
            </a:r>
            <a:r>
              <a:rPr lang="en-US" dirty="0" smtClean="0">
                <a:solidFill>
                  <a:schemeClr val="bg1"/>
                </a:solidFill>
                <a:latin typeface="Lucida Console"/>
                <a:cs typeface="Lucida Console"/>
              </a:rPr>
              <a:t>2001 USCA </a:t>
            </a:r>
          </a:p>
          <a:p>
            <a:pPr marL="0" indent="0">
              <a:buNone/>
            </a:pPr>
            <a:r>
              <a:rPr lang="en-US" dirty="0">
                <a:solidFill>
                  <a:schemeClr val="bg1"/>
                </a:solidFill>
                <a:latin typeface="Lucida Console"/>
                <a:cs typeface="Lucida Console"/>
              </a:rPr>
              <a:t> </a:t>
            </a:r>
            <a:r>
              <a:rPr lang="en-US" dirty="0" smtClean="0">
                <a:solidFill>
                  <a:schemeClr val="bg1"/>
                </a:solidFill>
                <a:latin typeface="Lucida Console"/>
                <a:cs typeface="Lucida Console"/>
              </a:rPr>
              <a:t> (</a:t>
            </a:r>
            <a:r>
              <a:rPr lang="en-US" dirty="0">
                <a:solidFill>
                  <a:schemeClr val="bg1"/>
                </a:solidFill>
                <a:latin typeface="Lucida Console"/>
                <a:cs typeface="Lucida Console"/>
              </a:rPr>
              <a:t>protecting </a:t>
            </a:r>
            <a:r>
              <a:rPr lang="en-US" dirty="0" smtClean="0">
                <a:solidFill>
                  <a:schemeClr val="bg1"/>
                </a:solidFill>
                <a:latin typeface="Lucida Console"/>
                <a:cs typeface="Lucida Console"/>
              </a:rPr>
              <a:t>minors)</a:t>
            </a:r>
          </a:p>
          <a:p>
            <a:r>
              <a:rPr lang="en-US" i="1" dirty="0" smtClean="0">
                <a:solidFill>
                  <a:schemeClr val="bg1"/>
                </a:solidFill>
                <a:latin typeface="Lucida Console"/>
                <a:cs typeface="Lucida Console"/>
              </a:rPr>
              <a:t>IDSA v. St. Louis </a:t>
            </a:r>
            <a:r>
              <a:rPr lang="en-US" dirty="0" smtClean="0">
                <a:solidFill>
                  <a:schemeClr val="bg1"/>
                </a:solidFill>
                <a:latin typeface="Lucida Console"/>
                <a:cs typeface="Lucida Console"/>
              </a:rPr>
              <a:t>2003 USCA (protecting minors)</a:t>
            </a:r>
          </a:p>
          <a:p>
            <a:r>
              <a:rPr lang="en-US" i="1" dirty="0">
                <a:solidFill>
                  <a:schemeClr val="bg1"/>
                </a:solidFill>
                <a:latin typeface="Lucida Console"/>
                <a:cs typeface="Lucida Console"/>
              </a:rPr>
              <a:t>VSDA v. Maleng </a:t>
            </a:r>
            <a:r>
              <a:rPr lang="en-US" dirty="0">
                <a:solidFill>
                  <a:schemeClr val="bg1"/>
                </a:solidFill>
                <a:latin typeface="Lucida Console"/>
                <a:cs typeface="Lucida Console"/>
              </a:rPr>
              <a:t>2004 US Dist.</a:t>
            </a:r>
            <a:r>
              <a:rPr lang="en-US" i="1" dirty="0">
                <a:solidFill>
                  <a:schemeClr val="bg1"/>
                </a:solidFill>
                <a:latin typeface="Lucida Console"/>
                <a:cs typeface="Lucida Console"/>
              </a:rPr>
              <a:t> </a:t>
            </a:r>
            <a:r>
              <a:rPr lang="en-US" dirty="0">
                <a:solidFill>
                  <a:schemeClr val="bg1"/>
                </a:solidFill>
                <a:latin typeface="Lucida Console"/>
                <a:cs typeface="Lucida Console"/>
              </a:rPr>
              <a:t>(regulate games </a:t>
            </a:r>
            <a:endParaRPr lang="en-US" dirty="0" smtClean="0">
              <a:solidFill>
                <a:schemeClr val="bg1"/>
              </a:solidFill>
              <a:latin typeface="Lucida Console"/>
              <a:cs typeface="Lucida Console"/>
            </a:endParaRPr>
          </a:p>
          <a:p>
            <a:pPr marL="0" indent="0">
              <a:buNone/>
            </a:pPr>
            <a:r>
              <a:rPr lang="en-US" dirty="0">
                <a:solidFill>
                  <a:schemeClr val="bg1"/>
                </a:solidFill>
                <a:latin typeface="Lucida Console"/>
                <a:cs typeface="Lucida Console"/>
              </a:rPr>
              <a:t> </a:t>
            </a:r>
            <a:r>
              <a:rPr lang="en-US" dirty="0" smtClean="0">
                <a:solidFill>
                  <a:schemeClr val="bg1"/>
                </a:solidFill>
                <a:latin typeface="Lucida Console"/>
                <a:cs typeface="Lucida Console"/>
              </a:rPr>
              <a:t> depicting </a:t>
            </a:r>
            <a:r>
              <a:rPr lang="en-US" dirty="0">
                <a:solidFill>
                  <a:schemeClr val="bg1"/>
                </a:solidFill>
                <a:latin typeface="Lucida Console"/>
                <a:cs typeface="Lucida Console"/>
              </a:rPr>
              <a:t>violence against law enforcement</a:t>
            </a:r>
            <a:r>
              <a:rPr lang="en-US" dirty="0" smtClean="0">
                <a:solidFill>
                  <a:schemeClr val="bg1"/>
                </a:solidFill>
                <a:latin typeface="Lucida Console"/>
                <a:cs typeface="Lucida Console"/>
              </a:rPr>
              <a:t>)</a:t>
            </a:r>
            <a:endParaRPr lang="en-US" dirty="0">
              <a:solidFill>
                <a:schemeClr val="bg1"/>
              </a:solidFill>
              <a:latin typeface="Lucida Console"/>
              <a:cs typeface="Lucida Console"/>
            </a:endParaRPr>
          </a:p>
          <a:p>
            <a:r>
              <a:rPr lang="en-US" i="1" dirty="0" smtClean="0">
                <a:solidFill>
                  <a:schemeClr val="bg1"/>
                </a:solidFill>
                <a:latin typeface="Lucida Console"/>
                <a:cs typeface="Lucida Console"/>
              </a:rPr>
              <a:t>ESA v. Blagojevich </a:t>
            </a:r>
            <a:r>
              <a:rPr lang="en-US" dirty="0" smtClean="0">
                <a:solidFill>
                  <a:schemeClr val="bg1"/>
                </a:solidFill>
                <a:latin typeface="Lucida Console"/>
                <a:cs typeface="Lucida Console"/>
              </a:rPr>
              <a:t>2006 USCA (protecting minors)</a:t>
            </a:r>
          </a:p>
          <a:p>
            <a:r>
              <a:rPr lang="en-US" i="1" dirty="0" smtClean="0">
                <a:solidFill>
                  <a:schemeClr val="bg1"/>
                </a:solidFill>
                <a:latin typeface="Lucida Console"/>
                <a:cs typeface="Lucida Console"/>
              </a:rPr>
              <a:t>EMA v. Henry </a:t>
            </a:r>
            <a:r>
              <a:rPr lang="en-US" dirty="0" smtClean="0">
                <a:solidFill>
                  <a:schemeClr val="bg1"/>
                </a:solidFill>
                <a:latin typeface="Lucida Console"/>
                <a:cs typeface="Lucida Console"/>
              </a:rPr>
              <a:t>2007 US Dist. (protecting minors)</a:t>
            </a:r>
          </a:p>
          <a:p>
            <a:r>
              <a:rPr lang="en-US" i="1" dirty="0">
                <a:solidFill>
                  <a:schemeClr val="bg1"/>
                </a:solidFill>
                <a:latin typeface="Lucida Console"/>
                <a:cs typeface="Lucida Console"/>
              </a:rPr>
              <a:t>ESA v. Swanson </a:t>
            </a:r>
            <a:r>
              <a:rPr lang="en-US" dirty="0">
                <a:solidFill>
                  <a:schemeClr val="bg1"/>
                </a:solidFill>
                <a:latin typeface="Lucida Console"/>
                <a:cs typeface="Lucida Console"/>
              </a:rPr>
              <a:t>2008 USCA (purchase contrary to </a:t>
            </a:r>
            <a:r>
              <a:rPr lang="en-US" dirty="0" smtClean="0">
                <a:solidFill>
                  <a:schemeClr val="bg1"/>
                </a:solidFill>
                <a:latin typeface="Lucida Console"/>
                <a:cs typeface="Lucida Console"/>
              </a:rPr>
              <a:t> </a:t>
            </a:r>
          </a:p>
          <a:p>
            <a:pPr marL="0" indent="0">
              <a:buNone/>
            </a:pPr>
            <a:r>
              <a:rPr lang="en-US" dirty="0">
                <a:solidFill>
                  <a:schemeClr val="bg1"/>
                </a:solidFill>
                <a:latin typeface="Lucida Console"/>
                <a:cs typeface="Lucida Console"/>
              </a:rPr>
              <a:t> </a:t>
            </a:r>
            <a:r>
              <a:rPr lang="en-US" dirty="0" smtClean="0">
                <a:solidFill>
                  <a:schemeClr val="bg1"/>
                </a:solidFill>
                <a:latin typeface="Lucida Console"/>
                <a:cs typeface="Lucida Console"/>
              </a:rPr>
              <a:t> “</a:t>
            </a:r>
            <a:r>
              <a:rPr lang="en-US" dirty="0">
                <a:solidFill>
                  <a:schemeClr val="bg1"/>
                </a:solidFill>
                <a:latin typeface="Lucida Console"/>
                <a:cs typeface="Lucida Console"/>
              </a:rPr>
              <a:t>rating”</a:t>
            </a:r>
            <a:r>
              <a:rPr lang="en-US" dirty="0" smtClean="0">
                <a:solidFill>
                  <a:schemeClr val="bg1"/>
                </a:solidFill>
                <a:latin typeface="Lucida Console"/>
                <a:cs typeface="Lucida Console"/>
              </a:rPr>
              <a:t>)</a:t>
            </a:r>
          </a:p>
          <a:p>
            <a:r>
              <a:rPr lang="en-US" i="1" dirty="0" smtClean="0">
                <a:solidFill>
                  <a:schemeClr val="bg1"/>
                </a:solidFill>
                <a:latin typeface="Lucida Console"/>
                <a:cs typeface="Lucida Console"/>
              </a:rPr>
              <a:t>ESA v. Chicago Transit </a:t>
            </a:r>
            <a:r>
              <a:rPr lang="en-US" dirty="0" smtClean="0">
                <a:solidFill>
                  <a:schemeClr val="bg1"/>
                </a:solidFill>
                <a:latin typeface="Lucida Console"/>
                <a:cs typeface="Lucida Console"/>
              </a:rPr>
              <a:t>2010 US Dist. (restricted </a:t>
            </a:r>
          </a:p>
          <a:p>
            <a:pPr marL="0" indent="0">
              <a:buNone/>
            </a:pPr>
            <a:r>
              <a:rPr lang="en-US" dirty="0">
                <a:solidFill>
                  <a:schemeClr val="bg1"/>
                </a:solidFill>
                <a:latin typeface="Lucida Console"/>
                <a:cs typeface="Lucida Console"/>
              </a:rPr>
              <a:t> </a:t>
            </a:r>
            <a:r>
              <a:rPr lang="en-US" dirty="0" smtClean="0">
                <a:solidFill>
                  <a:schemeClr val="bg1"/>
                </a:solidFill>
                <a:latin typeface="Lucida Console"/>
                <a:cs typeface="Lucida Console"/>
              </a:rPr>
              <a:t> “M” game ads on CTA vehicles)</a:t>
            </a:r>
          </a:p>
          <a:p>
            <a:r>
              <a:rPr lang="en-US" b="1" dirty="0" smtClean="0">
                <a:solidFill>
                  <a:schemeClr val="bg1"/>
                </a:solidFill>
                <a:latin typeface="Lucida Console"/>
                <a:cs typeface="Lucida Console"/>
              </a:rPr>
              <a:t>ESA v. Schwarzenegger 2011 SCOTUS (prohibited violent  </a:t>
            </a:r>
          </a:p>
          <a:p>
            <a:pPr marL="0" indent="0">
              <a:buNone/>
            </a:pPr>
            <a:r>
              <a:rPr lang="en-US" b="1" dirty="0">
                <a:solidFill>
                  <a:schemeClr val="bg1"/>
                </a:solidFill>
                <a:latin typeface="Lucida Console"/>
                <a:cs typeface="Lucida Console"/>
              </a:rPr>
              <a:t> </a:t>
            </a:r>
            <a:r>
              <a:rPr lang="en-US" b="1" dirty="0" smtClean="0">
                <a:solidFill>
                  <a:schemeClr val="bg1"/>
                </a:solidFill>
                <a:latin typeface="Lucida Console"/>
                <a:cs typeface="Lucida Console"/>
              </a:rPr>
              <a:t> video games) - </a:t>
            </a:r>
            <a:r>
              <a:rPr lang="en-US" i="1" dirty="0" smtClean="0">
                <a:solidFill>
                  <a:schemeClr val="bg1"/>
                </a:solidFill>
                <a:latin typeface="Lucida Console"/>
                <a:cs typeface="Lucida Console"/>
              </a:rPr>
              <a:t>Class 12 upcoming</a:t>
            </a:r>
            <a:endParaRPr lang="en-US" i="1" dirty="0">
              <a:solidFill>
                <a:schemeClr val="bg1"/>
              </a:solidFill>
              <a:latin typeface="Lucida Console"/>
              <a:cs typeface="Lucida Console"/>
            </a:endParaRPr>
          </a:p>
        </p:txBody>
      </p:sp>
    </p:spTree>
    <p:extLst>
      <p:ext uri="{BB962C8B-B14F-4D97-AF65-F5344CB8AC3E}">
        <p14:creationId xmlns:p14="http://schemas.microsoft.com/office/powerpoint/2010/main" val="116056319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556"/>
            <a:ext cx="9144000" cy="1016000"/>
          </a:xfrm>
        </p:spPr>
        <p:txBody>
          <a:bodyPr>
            <a:normAutofit fontScale="90000"/>
          </a:bodyPr>
          <a:lstStyle/>
          <a:p>
            <a:r>
              <a:rPr lang="en-US" sz="3200" b="1" dirty="0" smtClean="0">
                <a:solidFill>
                  <a:srgbClr val="FFFF00"/>
                </a:solidFill>
                <a:latin typeface="+mn-lt"/>
              </a:rPr>
              <a:t>  Violent </a:t>
            </a:r>
            <a:r>
              <a:rPr lang="en-US" sz="3200" b="1" dirty="0">
                <a:solidFill>
                  <a:srgbClr val="FFFF00"/>
                </a:solidFill>
                <a:latin typeface="+mn-lt"/>
              </a:rPr>
              <a:t>Games, Liability &amp; Regulation: </a:t>
            </a:r>
            <a:r>
              <a:rPr lang="en-US" sz="3200" b="1" dirty="0" smtClean="0">
                <a:solidFill>
                  <a:srgbClr val="FF6600"/>
                </a:solidFill>
                <a:latin typeface="+mn-lt"/>
              </a:rPr>
              <a:t>Rationales</a:t>
            </a:r>
            <a:endParaRPr lang="en-US" sz="3200" b="1" dirty="0">
              <a:solidFill>
                <a:srgbClr val="FF6600"/>
              </a:solidFill>
              <a:latin typeface="+mn-lt"/>
            </a:endParaRPr>
          </a:p>
        </p:txBody>
      </p:sp>
      <p:sp>
        <p:nvSpPr>
          <p:cNvPr id="3" name="Content Placeholder 2"/>
          <p:cNvSpPr>
            <a:spLocks noGrp="1"/>
          </p:cNvSpPr>
          <p:nvPr>
            <p:ph sz="quarter" idx="10"/>
          </p:nvPr>
        </p:nvSpPr>
        <p:spPr>
          <a:xfrm>
            <a:off x="0" y="1047557"/>
            <a:ext cx="9144000" cy="4904488"/>
          </a:xfrm>
        </p:spPr>
        <p:txBody>
          <a:bodyPr>
            <a:normAutofit fontScale="92500"/>
          </a:bodyPr>
          <a:lstStyle/>
          <a:p>
            <a:r>
              <a:rPr lang="en-US" dirty="0" smtClean="0">
                <a:solidFill>
                  <a:schemeClr val="accent5"/>
                </a:solidFill>
                <a:latin typeface="Lucida Console"/>
                <a:cs typeface="Lucida Console"/>
              </a:rPr>
              <a:t>Proximate cause (civil) not demonstrated </a:t>
            </a:r>
            <a:r>
              <a:rPr lang="en-US" dirty="0" smtClean="0">
                <a:solidFill>
                  <a:schemeClr val="bg1"/>
                </a:solidFill>
                <a:latin typeface="Lucida Console"/>
                <a:cs typeface="Lucida Console"/>
              </a:rPr>
              <a:t>- not </a:t>
            </a:r>
          </a:p>
          <a:p>
            <a:pPr marL="0" indent="0">
              <a:buNone/>
            </a:pPr>
            <a:r>
              <a:rPr lang="en-US" dirty="0">
                <a:solidFill>
                  <a:schemeClr val="bg1"/>
                </a:solidFill>
                <a:latin typeface="Lucida Console"/>
                <a:cs typeface="Lucida Console"/>
              </a:rPr>
              <a:t> </a:t>
            </a:r>
            <a:r>
              <a:rPr lang="en-US" dirty="0" smtClean="0">
                <a:solidFill>
                  <a:schemeClr val="bg1"/>
                </a:solidFill>
                <a:latin typeface="Lucida Console"/>
                <a:cs typeface="Lucida Console"/>
              </a:rPr>
              <a:t> foreseeable - studies ambiguous re “actual harm”</a:t>
            </a:r>
          </a:p>
          <a:p>
            <a:r>
              <a:rPr lang="en-US" dirty="0" smtClean="0">
                <a:solidFill>
                  <a:schemeClr val="bg1"/>
                </a:solidFill>
                <a:latin typeface="Lucida Console"/>
                <a:cs typeface="Lucida Console"/>
              </a:rPr>
              <a:t>Products liability claims inapplicable</a:t>
            </a:r>
          </a:p>
          <a:p>
            <a:r>
              <a:rPr lang="en-US" dirty="0" smtClean="0">
                <a:solidFill>
                  <a:schemeClr val="bg1"/>
                </a:solidFill>
                <a:latin typeface="Lucida Console"/>
                <a:cs typeface="Lucida Console"/>
              </a:rPr>
              <a:t>Duty to exercise ordinary care</a:t>
            </a:r>
          </a:p>
          <a:p>
            <a:pPr marL="0" indent="0">
              <a:buNone/>
            </a:pPr>
            <a:r>
              <a:rPr lang="en-US" dirty="0" smtClean="0">
                <a:solidFill>
                  <a:schemeClr val="bg1"/>
                </a:solidFill>
                <a:latin typeface="Lucida Console"/>
                <a:cs typeface="Lucida Console"/>
              </a:rPr>
              <a:t>-----------------------------------------------------</a:t>
            </a:r>
          </a:p>
          <a:p>
            <a:r>
              <a:rPr lang="en-US" dirty="0" smtClean="0">
                <a:solidFill>
                  <a:schemeClr val="bg1"/>
                </a:solidFill>
                <a:latin typeface="Lucida Console"/>
                <a:cs typeface="Lucida Console"/>
              </a:rPr>
              <a:t>Link of </a:t>
            </a:r>
            <a:r>
              <a:rPr lang="en-US" dirty="0">
                <a:solidFill>
                  <a:schemeClr val="bg1"/>
                </a:solidFill>
                <a:latin typeface="Lucida Console"/>
                <a:cs typeface="Lucida Console"/>
              </a:rPr>
              <a:t>violent games to violence </a:t>
            </a:r>
            <a:r>
              <a:rPr lang="en-US" dirty="0" smtClean="0">
                <a:solidFill>
                  <a:schemeClr val="bg1"/>
                </a:solidFill>
                <a:latin typeface="Lucida Console"/>
                <a:cs typeface="Lucida Console"/>
              </a:rPr>
              <a:t>unproven – causality not demonstrated; </a:t>
            </a:r>
            <a:r>
              <a:rPr lang="en-US" b="1" dirty="0" smtClean="0">
                <a:solidFill>
                  <a:schemeClr val="bg1"/>
                </a:solidFill>
                <a:latin typeface="Lucida Console"/>
                <a:cs typeface="Lucida Console"/>
              </a:rPr>
              <a:t>correlation not cause</a:t>
            </a:r>
          </a:p>
          <a:p>
            <a:r>
              <a:rPr lang="en-US" dirty="0" smtClean="0">
                <a:solidFill>
                  <a:schemeClr val="bg1"/>
                </a:solidFill>
                <a:latin typeface="Lucida Console"/>
                <a:cs typeface="Lucida Console"/>
              </a:rPr>
              <a:t>Thought control = totalitarianism = family  </a:t>
            </a:r>
          </a:p>
          <a:p>
            <a:pPr marL="0" indent="0">
              <a:buNone/>
            </a:pPr>
            <a:r>
              <a:rPr lang="en-US" dirty="0">
                <a:solidFill>
                  <a:schemeClr val="bg1"/>
                </a:solidFill>
                <a:latin typeface="Lucida Console"/>
                <a:cs typeface="Lucida Console"/>
              </a:rPr>
              <a:t> </a:t>
            </a:r>
            <a:r>
              <a:rPr lang="en-US" dirty="0" smtClean="0">
                <a:solidFill>
                  <a:schemeClr val="bg1"/>
                </a:solidFill>
                <a:latin typeface="Lucida Console"/>
                <a:cs typeface="Lucida Console"/>
              </a:rPr>
              <a:t> responsibility</a:t>
            </a:r>
          </a:p>
          <a:p>
            <a:r>
              <a:rPr lang="en-US" dirty="0" smtClean="0">
                <a:solidFill>
                  <a:schemeClr val="bg1"/>
                </a:solidFill>
                <a:latin typeface="Lucida Console"/>
                <a:cs typeface="Lucida Console"/>
              </a:rPr>
              <a:t>Drafting not narrowly tailored to objective</a:t>
            </a:r>
          </a:p>
          <a:p>
            <a:r>
              <a:rPr lang="en-US" dirty="0" smtClean="0">
                <a:solidFill>
                  <a:schemeClr val="bg1"/>
                </a:solidFill>
                <a:latin typeface="Lucida Console"/>
                <a:cs typeface="Lucida Console"/>
              </a:rPr>
              <a:t>Vague &amp; ambiguous definitions/provisions</a:t>
            </a:r>
          </a:p>
          <a:p>
            <a:r>
              <a:rPr lang="en-US" b="1" dirty="0" smtClean="0">
                <a:solidFill>
                  <a:srgbClr val="4BACC6"/>
                </a:solidFill>
                <a:latin typeface="Lucida Console"/>
                <a:cs typeface="Lucida Console"/>
              </a:rPr>
              <a:t>Classic literature/film, Bible, fairy-tale  </a:t>
            </a:r>
          </a:p>
          <a:p>
            <a:pPr marL="0" indent="0">
              <a:buNone/>
            </a:pPr>
            <a:r>
              <a:rPr lang="en-US" b="1" dirty="0">
                <a:solidFill>
                  <a:srgbClr val="4BACC6"/>
                </a:solidFill>
                <a:latin typeface="Lucida Console"/>
                <a:cs typeface="Lucida Console"/>
              </a:rPr>
              <a:t> </a:t>
            </a:r>
            <a:r>
              <a:rPr lang="en-US" b="1" dirty="0" smtClean="0">
                <a:solidFill>
                  <a:srgbClr val="4BACC6"/>
                </a:solidFill>
                <a:latin typeface="Lucida Console"/>
                <a:cs typeface="Lucida Console"/>
              </a:rPr>
              <a:t> comparisons</a:t>
            </a:r>
            <a:endParaRPr lang="en-US" b="1" dirty="0">
              <a:solidFill>
                <a:srgbClr val="4BACC6"/>
              </a:solidFill>
              <a:latin typeface="Lucida Console"/>
              <a:cs typeface="Lucida Console"/>
            </a:endParaRPr>
          </a:p>
          <a:p>
            <a:endParaRPr lang="en-US" dirty="0" smtClean="0">
              <a:solidFill>
                <a:srgbClr val="4BACC6"/>
              </a:solidFill>
            </a:endParaRPr>
          </a:p>
          <a:p>
            <a:pPr marL="0" indent="0">
              <a:buNone/>
            </a:pPr>
            <a:endParaRPr lang="en-US" dirty="0"/>
          </a:p>
        </p:txBody>
      </p:sp>
    </p:spTree>
    <p:extLst>
      <p:ext uri="{BB962C8B-B14F-4D97-AF65-F5344CB8AC3E}">
        <p14:creationId xmlns:p14="http://schemas.microsoft.com/office/powerpoint/2010/main" val="213910269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954" y="0"/>
            <a:ext cx="8916045" cy="1016000"/>
          </a:xfrm>
        </p:spPr>
        <p:txBody>
          <a:bodyPr>
            <a:noAutofit/>
          </a:bodyPr>
          <a:lstStyle/>
          <a:p>
            <a:r>
              <a:rPr lang="en-US" sz="3600" b="1" dirty="0" smtClean="0">
                <a:solidFill>
                  <a:srgbClr val="FFFF00"/>
                </a:solidFill>
                <a:latin typeface="+mn-lt"/>
              </a:rPr>
              <a:t> Start with…</a:t>
            </a:r>
            <a:r>
              <a:rPr lang="en-US" sz="3600" b="1" dirty="0" smtClean="0">
                <a:solidFill>
                  <a:srgbClr val="FF0000"/>
                </a:solidFill>
                <a:latin typeface="+mn-lt"/>
              </a:rPr>
              <a:t>The Painful Truth</a:t>
            </a:r>
            <a:endParaRPr lang="en-US" sz="3600" b="1" dirty="0">
              <a:solidFill>
                <a:srgbClr val="FF0000"/>
              </a:solidFill>
              <a:latin typeface="+mn-lt"/>
            </a:endParaRPr>
          </a:p>
        </p:txBody>
      </p:sp>
      <p:sp>
        <p:nvSpPr>
          <p:cNvPr id="3" name="Content Placeholder 2"/>
          <p:cNvSpPr>
            <a:spLocks noGrp="1"/>
          </p:cNvSpPr>
          <p:nvPr>
            <p:ph sz="quarter" idx="10"/>
          </p:nvPr>
        </p:nvSpPr>
        <p:spPr>
          <a:xfrm>
            <a:off x="0" y="1016000"/>
            <a:ext cx="9144000" cy="5060462"/>
          </a:xfrm>
        </p:spPr>
        <p:txBody>
          <a:bodyPr>
            <a:normAutofit/>
          </a:bodyPr>
          <a:lstStyle/>
          <a:p>
            <a:pPr marL="0" indent="0">
              <a:buNone/>
            </a:pPr>
            <a:r>
              <a:rPr lang="en-US" b="1" dirty="0" smtClean="0">
                <a:solidFill>
                  <a:schemeClr val="bg1"/>
                </a:solidFill>
              </a:rPr>
              <a:t>Watters </a:t>
            </a:r>
            <a:r>
              <a:rPr lang="en-US" b="1" dirty="0">
                <a:solidFill>
                  <a:schemeClr val="bg1"/>
                </a:solidFill>
              </a:rPr>
              <a:t>v. TSR, Inc., 904 F. 2d 378 - Court of Appeals, 6th Circuit </a:t>
            </a:r>
            <a:r>
              <a:rPr lang="en-US" b="1" dirty="0" smtClean="0">
                <a:solidFill>
                  <a:schemeClr val="bg1"/>
                </a:solidFill>
              </a:rPr>
              <a:t>1990 </a:t>
            </a:r>
            <a:r>
              <a:rPr lang="en-US" dirty="0" smtClean="0">
                <a:solidFill>
                  <a:srgbClr val="FF0000"/>
                </a:solidFill>
              </a:rPr>
              <a:t>(Dungeons &amp; Dragons)</a:t>
            </a:r>
            <a:r>
              <a:rPr lang="en-US" dirty="0" smtClean="0">
                <a:solidFill>
                  <a:schemeClr val="bg1"/>
                </a:solidFill>
              </a:rPr>
              <a:t>:</a:t>
            </a:r>
          </a:p>
          <a:p>
            <a:pPr marL="0" indent="0">
              <a:buNone/>
            </a:pPr>
            <a:r>
              <a:rPr lang="en-US" i="1" dirty="0" smtClean="0">
                <a:solidFill>
                  <a:schemeClr val="bg1"/>
                </a:solidFill>
              </a:rPr>
              <a:t>“But </a:t>
            </a:r>
            <a:r>
              <a:rPr lang="en-US" i="1" dirty="0">
                <a:solidFill>
                  <a:schemeClr val="bg1"/>
                </a:solidFill>
              </a:rPr>
              <a:t>if Johnny's suicide was not foreseeable to his own mother, there is no reason to suppose that it was foreseeable to defendant </a:t>
            </a:r>
            <a:r>
              <a:rPr lang="en-US" i="1" dirty="0" smtClean="0">
                <a:solidFill>
                  <a:schemeClr val="bg1"/>
                </a:solidFill>
              </a:rPr>
              <a:t>TSR…</a:t>
            </a:r>
          </a:p>
          <a:p>
            <a:pPr marL="0" indent="0">
              <a:buNone/>
            </a:pPr>
            <a:r>
              <a:rPr lang="en-US" i="1" dirty="0">
                <a:solidFill>
                  <a:schemeClr val="bg1"/>
                </a:solidFill>
              </a:rPr>
              <a:t>…The fact is, unfortunately, that youth is not always proof against the strange waves of despair and hopelessness that sometimes sweep seemingly normal people to suicide, and we have no way of knowing that Johnny would not have committed suicide if he had not played Dungeons &amp; </a:t>
            </a:r>
            <a:r>
              <a:rPr lang="en-US" i="1" dirty="0" smtClean="0">
                <a:solidFill>
                  <a:schemeClr val="bg1"/>
                </a:solidFill>
              </a:rPr>
              <a:t>Dragons… </a:t>
            </a:r>
            <a:endParaRPr lang="en-US" i="1" dirty="0">
              <a:solidFill>
                <a:schemeClr val="bg1"/>
              </a:solidFill>
            </a:endParaRPr>
          </a:p>
          <a:p>
            <a:pPr marL="0" indent="0">
              <a:buNone/>
            </a:pPr>
            <a:r>
              <a:rPr lang="en-US" i="1" dirty="0">
                <a:solidFill>
                  <a:schemeClr val="bg1"/>
                </a:solidFill>
              </a:rPr>
              <a:t>…As far as the record discloses, no one had any reason to know that Johnny Burnett was going to take his own life. We cannot tell why he did so or what his mental state was at the time. </a:t>
            </a:r>
            <a:r>
              <a:rPr lang="en-US" i="1" dirty="0">
                <a:solidFill>
                  <a:schemeClr val="accent1">
                    <a:lumMod val="40000"/>
                    <a:lumOff val="60000"/>
                  </a:schemeClr>
                </a:solidFill>
              </a:rPr>
              <a:t>His death surely was not the fault of his mother, or his school, or his friends, or the manufacturer of the game he and his friends so loved to play. Tragedies such as this simply defy rational explanation, and courts should not pretend otherwise</a:t>
            </a:r>
            <a:r>
              <a:rPr lang="en-US" i="1" dirty="0" smtClean="0">
                <a:solidFill>
                  <a:srgbClr val="FFFFFF"/>
                </a:solidFill>
              </a:rPr>
              <a:t>.”</a:t>
            </a:r>
            <a:endParaRPr lang="en-US" i="1" dirty="0">
              <a:solidFill>
                <a:srgbClr val="FFFFFF"/>
              </a:solidFill>
            </a:endParaRPr>
          </a:p>
          <a:p>
            <a:pPr marL="0" indent="0">
              <a:buNone/>
            </a:pPr>
            <a:endParaRPr lang="en-US" i="1" dirty="0"/>
          </a:p>
        </p:txBody>
      </p:sp>
    </p:spTree>
    <p:extLst>
      <p:ext uri="{BB962C8B-B14F-4D97-AF65-F5344CB8AC3E}">
        <p14:creationId xmlns:p14="http://schemas.microsoft.com/office/powerpoint/2010/main" val="80415001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rmAutofit/>
          </a:bodyPr>
          <a:lstStyle/>
          <a:p>
            <a:r>
              <a:rPr lang="en-US" sz="6600" b="1" dirty="0" smtClean="0">
                <a:solidFill>
                  <a:srgbClr val="FFFF00"/>
                </a:solidFill>
                <a:latin typeface="+mn-lt"/>
              </a:rPr>
              <a:t>What’s Your Take?</a:t>
            </a:r>
            <a:endParaRPr lang="en-US" sz="6600" b="1" dirty="0">
              <a:solidFill>
                <a:srgbClr val="FFFF00"/>
              </a:solidFill>
              <a:latin typeface="+mn-lt"/>
            </a:endParaRPr>
          </a:p>
        </p:txBody>
      </p:sp>
      <p:sp>
        <p:nvSpPr>
          <p:cNvPr id="3" name="Content Placeholder 2"/>
          <p:cNvSpPr>
            <a:spLocks noGrp="1"/>
          </p:cNvSpPr>
          <p:nvPr>
            <p:ph sz="quarter" idx="10"/>
          </p:nvPr>
        </p:nvSpPr>
        <p:spPr/>
        <p:txBody>
          <a:bodyPr>
            <a:normAutofit/>
          </a:bodyPr>
          <a:lstStyle/>
          <a:p>
            <a:pPr marL="0" indent="0">
              <a:buNone/>
            </a:pPr>
            <a:r>
              <a:rPr lang="en-US" sz="4000" i="1" dirty="0" smtClean="0">
                <a:solidFill>
                  <a:schemeClr val="bg1"/>
                </a:solidFill>
              </a:rPr>
              <a:t>“Gamers committing war crimes should suffer ‘virtual consequences,’ says Red Cross”</a:t>
            </a:r>
          </a:p>
          <a:p>
            <a:pPr marL="0" indent="0">
              <a:buNone/>
            </a:pPr>
            <a:r>
              <a:rPr lang="en-US" sz="1600" dirty="0">
                <a:solidFill>
                  <a:schemeClr val="bg1"/>
                </a:solidFill>
                <a:hlinkClick r:id="rId2"/>
              </a:rPr>
              <a:t>http://www.theverge.com/2013/10/8/4815090/gamers-committing-war-crimes-should-suffer-virtual-consequences-</a:t>
            </a:r>
            <a:r>
              <a:rPr lang="en-US" sz="1600" dirty="0" smtClean="0">
                <a:solidFill>
                  <a:schemeClr val="bg1"/>
                </a:solidFill>
                <a:hlinkClick r:id="rId2"/>
              </a:rPr>
              <a:t>says</a:t>
            </a:r>
            <a:endParaRPr lang="en-US" sz="1600" dirty="0" smtClean="0">
              <a:solidFill>
                <a:schemeClr val="bg1"/>
              </a:solidFill>
            </a:endParaRPr>
          </a:p>
          <a:p>
            <a:pPr marL="0" indent="0">
              <a:buNone/>
            </a:pPr>
            <a:endParaRPr lang="en-US" sz="1400" dirty="0"/>
          </a:p>
          <a:p>
            <a:pPr marL="0" indent="0">
              <a:buNone/>
            </a:pPr>
            <a:endParaRPr lang="en-US" sz="1400" dirty="0"/>
          </a:p>
        </p:txBody>
      </p:sp>
      <p:pic>
        <p:nvPicPr>
          <p:cNvPr id="4" name="Content Placeholder 3" descr="436px-Call_of_Duty_Ranks.png"/>
          <p:cNvPicPr>
            <a:picLocks noChangeAspect="1"/>
          </p:cNvPicPr>
          <p:nvPr/>
        </p:nvPicPr>
        <p:blipFill rotWithShape="1">
          <a:blip r:embed="rId3" cstate="email">
            <a:extLst>
              <a:ext uri="{28A0092B-C50C-407E-A947-70E740481C1C}">
                <a14:useLocalDpi xmlns:a14="http://schemas.microsoft.com/office/drawing/2010/main"/>
              </a:ext>
            </a:extLst>
          </a:blip>
          <a:srcRect r="-50"/>
          <a:stretch/>
        </p:blipFill>
        <p:spPr>
          <a:xfrm>
            <a:off x="4620111" y="3365957"/>
            <a:ext cx="2148798" cy="2958698"/>
          </a:xfrm>
          <a:prstGeom prst="rect">
            <a:avLst/>
          </a:prstGeom>
        </p:spPr>
      </p:pic>
      <p:pic>
        <p:nvPicPr>
          <p:cNvPr id="5" name="Content Placeholder 5" descr="Battlefield_Vietnam_logo (1).jpg"/>
          <p:cNvPicPr>
            <a:picLocks noChangeAspect="1"/>
          </p:cNvPicPr>
          <p:nvPr/>
        </p:nvPicPr>
        <p:blipFill rotWithShape="1">
          <a:blip r:embed="rId4" cstate="email">
            <a:extLst>
              <a:ext uri="{28A0092B-C50C-407E-A947-70E740481C1C}">
                <a14:useLocalDpi xmlns:a14="http://schemas.microsoft.com/office/drawing/2010/main"/>
              </a:ext>
            </a:extLst>
          </a:blip>
          <a:srcRect t="-1629" b="-617"/>
          <a:stretch/>
        </p:blipFill>
        <p:spPr>
          <a:xfrm>
            <a:off x="1195847" y="4690781"/>
            <a:ext cx="2721332" cy="1114071"/>
          </a:xfrm>
          <a:prstGeom prst="rect">
            <a:avLst/>
          </a:prstGeom>
        </p:spPr>
      </p:pic>
      <p:pic>
        <p:nvPicPr>
          <p:cNvPr id="6" name="Content Placeholder 7" descr="Call_of_Duty_Black_Ops_-_Teaser_Logo.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96101" y="3388993"/>
            <a:ext cx="3913535" cy="1301788"/>
          </a:xfrm>
          <a:prstGeom prst="rect">
            <a:avLst/>
          </a:prstGeom>
        </p:spPr>
      </p:pic>
    </p:spTree>
    <p:extLst>
      <p:ext uri="{BB962C8B-B14F-4D97-AF65-F5344CB8AC3E}">
        <p14:creationId xmlns:p14="http://schemas.microsoft.com/office/powerpoint/2010/main" val="90996871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700" y="32797"/>
            <a:ext cx="8734300" cy="1016000"/>
          </a:xfrm>
        </p:spPr>
        <p:txBody>
          <a:bodyPr>
            <a:normAutofit/>
          </a:bodyPr>
          <a:lstStyle/>
          <a:p>
            <a:r>
              <a:rPr lang="en-US" b="1" dirty="0" smtClean="0">
                <a:solidFill>
                  <a:srgbClr val="00B0F0"/>
                </a:solidFill>
                <a:latin typeface="Times New Roman"/>
                <a:cs typeface="Times New Roman"/>
              </a:rPr>
              <a:t> </a:t>
            </a:r>
            <a:r>
              <a:rPr lang="en-US" b="1" dirty="0" smtClean="0">
                <a:solidFill>
                  <a:srgbClr val="00B0F0"/>
                </a:solidFill>
                <a:latin typeface="+mn-lt"/>
                <a:cs typeface="Times New Roman"/>
              </a:rPr>
              <a:t>Perspective </a:t>
            </a:r>
            <a:r>
              <a:rPr lang="en-US" b="1" dirty="0" smtClean="0">
                <a:solidFill>
                  <a:srgbClr val="FFFF00"/>
                </a:solidFill>
                <a:latin typeface="+mn-lt"/>
                <a:cs typeface="Times New Roman"/>
              </a:rPr>
              <a:t>when analyzing</a:t>
            </a:r>
            <a:r>
              <a:rPr lang="mr-IN" b="1" dirty="0" smtClean="0">
                <a:solidFill>
                  <a:srgbClr val="FF0000"/>
                </a:solidFill>
                <a:latin typeface="+mn-lt"/>
                <a:cs typeface="Times New Roman"/>
              </a:rPr>
              <a:t>…</a:t>
            </a:r>
            <a:endParaRPr lang="en-US" b="1" dirty="0">
              <a:solidFill>
                <a:srgbClr val="FF0000"/>
              </a:solidFill>
              <a:latin typeface="+mn-lt"/>
              <a:cs typeface="Times New Roman"/>
            </a:endParaRPr>
          </a:p>
        </p:txBody>
      </p:sp>
      <p:sp>
        <p:nvSpPr>
          <p:cNvPr id="9" name="Content Placeholder 8"/>
          <p:cNvSpPr>
            <a:spLocks noGrp="1"/>
          </p:cNvSpPr>
          <p:nvPr>
            <p:ph sz="quarter" idx="10"/>
          </p:nvPr>
        </p:nvSpPr>
        <p:spPr>
          <a:xfrm>
            <a:off x="66347" y="1048797"/>
            <a:ext cx="9077653" cy="4677337"/>
          </a:xfrm>
        </p:spPr>
        <p:txBody>
          <a:bodyPr/>
          <a:lstStyle/>
          <a:p>
            <a:r>
              <a:rPr lang="en-US" dirty="0" smtClean="0">
                <a:solidFill>
                  <a:schemeClr val="bg1"/>
                </a:solidFill>
                <a:latin typeface="Apple Chancery"/>
                <a:cs typeface="Apple Chancery"/>
              </a:rPr>
              <a:t>“</a:t>
            </a:r>
            <a:r>
              <a:rPr lang="en-US" i="1" dirty="0" smtClean="0">
                <a:solidFill>
                  <a:schemeClr val="bg1"/>
                </a:solidFill>
                <a:latin typeface="Apple Chancery"/>
                <a:cs typeface="Apple Chancery"/>
              </a:rPr>
              <a:t>Those who cannot remember history are doomed to repeat it</a:t>
            </a:r>
            <a:r>
              <a:rPr lang="en-US" dirty="0" smtClean="0">
                <a:solidFill>
                  <a:schemeClr val="bg1"/>
                </a:solidFill>
                <a:latin typeface="Apple Chancery"/>
                <a:cs typeface="Apple Chancery"/>
              </a:rPr>
              <a:t>”</a:t>
            </a:r>
          </a:p>
          <a:p>
            <a:pPr marL="0" indent="0">
              <a:buNone/>
            </a:pPr>
            <a:r>
              <a:rPr lang="en-US" dirty="0">
                <a:solidFill>
                  <a:schemeClr val="bg1"/>
                </a:solidFill>
                <a:latin typeface="+mn-lt"/>
                <a:cs typeface="Apple Chancery"/>
              </a:rPr>
              <a:t> </a:t>
            </a:r>
            <a:r>
              <a:rPr lang="en-US" dirty="0" smtClean="0">
                <a:solidFill>
                  <a:schemeClr val="bg1"/>
                </a:solidFill>
                <a:latin typeface="+mn-lt"/>
                <a:cs typeface="Apple Chancery"/>
              </a:rPr>
              <a:t>    - George Santayana</a:t>
            </a:r>
          </a:p>
          <a:p>
            <a:pPr marL="0" indent="0">
              <a:buNone/>
            </a:pPr>
            <a:endParaRPr lang="en-US" dirty="0" smtClean="0">
              <a:solidFill>
                <a:schemeClr val="bg1"/>
              </a:solidFill>
              <a:latin typeface="Apple Chancery"/>
              <a:cs typeface="Apple Chancery"/>
            </a:endParaRPr>
          </a:p>
          <a:p>
            <a:r>
              <a:rPr lang="en-US" dirty="0" smtClean="0">
                <a:solidFill>
                  <a:schemeClr val="bg1"/>
                </a:solidFill>
                <a:latin typeface="+mn-lt"/>
                <a:cs typeface="American Typewriter"/>
              </a:rPr>
              <a:t>So start with the “</a:t>
            </a:r>
            <a:r>
              <a:rPr lang="en-US" b="1" dirty="0" smtClean="0">
                <a:solidFill>
                  <a:schemeClr val="bg1"/>
                </a:solidFill>
                <a:latin typeface="+mn-lt"/>
                <a:cs typeface="American Typewriter"/>
              </a:rPr>
              <a:t>507 patent</a:t>
            </a:r>
            <a:r>
              <a:rPr lang="en-US" dirty="0" smtClean="0">
                <a:solidFill>
                  <a:schemeClr val="bg1"/>
                </a:solidFill>
                <a:latin typeface="+mn-lt"/>
                <a:cs typeface="American Typewriter"/>
              </a:rPr>
              <a:t>”</a:t>
            </a:r>
          </a:p>
          <a:p>
            <a:r>
              <a:rPr lang="en-US" dirty="0" smtClean="0">
                <a:solidFill>
                  <a:schemeClr val="bg1"/>
                </a:solidFill>
                <a:latin typeface="+mn-lt"/>
                <a:cs typeface="American Typewriter"/>
              </a:rPr>
              <a:t>No, not that </a:t>
            </a:r>
            <a:r>
              <a:rPr lang="en-US" b="1" dirty="0" smtClean="0">
                <a:solidFill>
                  <a:schemeClr val="bg1"/>
                </a:solidFill>
                <a:latin typeface="+mn-lt"/>
                <a:cs typeface="Avenir Black Oblique"/>
              </a:rPr>
              <a:t>507</a:t>
            </a:r>
            <a:r>
              <a:rPr lang="en-US" dirty="0" smtClean="0">
                <a:solidFill>
                  <a:schemeClr val="bg1"/>
                </a:solidFill>
                <a:latin typeface="+mn-lt"/>
                <a:cs typeface="American Typewriter"/>
              </a:rPr>
              <a:t>…..</a:t>
            </a:r>
          </a:p>
          <a:p>
            <a:r>
              <a:rPr lang="en-US" dirty="0" smtClean="0">
                <a:solidFill>
                  <a:schemeClr val="bg1"/>
                </a:solidFill>
                <a:latin typeface="+mn-lt"/>
                <a:cs typeface="American Typewriter"/>
              </a:rPr>
              <a:t>…“U.S. Reissue Patent No. 28</a:t>
            </a:r>
            <a:r>
              <a:rPr lang="en-US" b="1" dirty="0" smtClean="0">
                <a:solidFill>
                  <a:srgbClr val="FFFF00"/>
                </a:solidFill>
                <a:latin typeface="+mn-lt"/>
                <a:cs typeface="American Typewriter"/>
              </a:rPr>
              <a:t>507</a:t>
            </a:r>
            <a:r>
              <a:rPr lang="en-US" dirty="0" smtClean="0">
                <a:solidFill>
                  <a:schemeClr val="bg1"/>
                </a:solidFill>
                <a:latin typeface="+mn-lt"/>
                <a:cs typeface="American Typewriter"/>
              </a:rPr>
              <a:t>” </a:t>
            </a:r>
            <a:endParaRPr lang="en-US" dirty="0">
              <a:solidFill>
                <a:schemeClr val="bg1"/>
              </a:solidFill>
              <a:latin typeface="+mn-lt"/>
              <a:cs typeface="American Typewriter"/>
            </a:endParaRPr>
          </a:p>
          <a:p>
            <a:r>
              <a:rPr lang="en-US" dirty="0" smtClean="0">
                <a:solidFill>
                  <a:schemeClr val="bg1"/>
                </a:solidFill>
                <a:latin typeface="+mn-lt"/>
                <a:cs typeface="Apple Chancery"/>
              </a:rPr>
              <a:t>Our tale begins with </a:t>
            </a:r>
            <a:r>
              <a:rPr lang="en-US" i="1" u="sng" dirty="0" smtClean="0">
                <a:solidFill>
                  <a:srgbClr val="FFFF00"/>
                </a:solidFill>
                <a:latin typeface="+mn-lt"/>
                <a:cs typeface="American Typewriter"/>
              </a:rPr>
              <a:t>Magnavox</a:t>
            </a:r>
            <a:r>
              <a:rPr lang="en-US" i="1" dirty="0" smtClean="0">
                <a:solidFill>
                  <a:srgbClr val="FFFF00"/>
                </a:solidFill>
                <a:latin typeface="+mn-lt"/>
                <a:cs typeface="American Typewriter"/>
              </a:rPr>
              <a:t> v. </a:t>
            </a:r>
            <a:r>
              <a:rPr lang="en-US" i="1" u="sng" dirty="0" smtClean="0">
                <a:solidFill>
                  <a:srgbClr val="FFFF00"/>
                </a:solidFill>
                <a:latin typeface="+mn-lt"/>
                <a:cs typeface="American Typewriter"/>
              </a:rPr>
              <a:t>Mattel</a:t>
            </a:r>
            <a:r>
              <a:rPr lang="en-US" i="1" dirty="0" smtClean="0">
                <a:solidFill>
                  <a:srgbClr val="FFFF00"/>
                </a:solidFill>
                <a:latin typeface="+mn-lt"/>
                <a:cs typeface="American Typewriter"/>
              </a:rPr>
              <a:t>  </a:t>
            </a:r>
            <a:r>
              <a:rPr lang="en-US" sz="1400" dirty="0" smtClean="0">
                <a:solidFill>
                  <a:schemeClr val="bg1"/>
                </a:solidFill>
                <a:latin typeface="+mn-lt"/>
                <a:cs typeface="American Typewriter"/>
              </a:rPr>
              <a:t>1982 U.S. Dist. LEXIS 13773 (N.D. Ill.)</a:t>
            </a:r>
            <a:endParaRPr lang="en-US" sz="1400" dirty="0">
              <a:solidFill>
                <a:schemeClr val="bg1"/>
              </a:solidFill>
              <a:latin typeface="+mn-lt"/>
              <a:cs typeface="American Typewriter"/>
            </a:endParaRPr>
          </a:p>
        </p:txBody>
      </p:sp>
      <p:pic>
        <p:nvPicPr>
          <p:cNvPr id="11" name="Content Placeholder 3" descr="280px-BMW_507.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838511" y="1865293"/>
            <a:ext cx="2500275" cy="1213092"/>
          </a:xfrm>
          <a:prstGeom prst="rect">
            <a:avLst/>
          </a:prstGeom>
        </p:spPr>
      </p:pic>
      <p:pic>
        <p:nvPicPr>
          <p:cNvPr id="12" name="Content Placeholder 5" descr="800px-Magnavox-Odyssey-Console-Set.png"/>
          <p:cNvPicPr>
            <a:picLocks noChangeAspect="1"/>
          </p:cNvPicPr>
          <p:nvPr/>
        </p:nvPicPr>
        <p:blipFill rotWithShape="1">
          <a:blip r:embed="rId3" cstate="email">
            <a:extLst>
              <a:ext uri="{28A0092B-C50C-407E-A947-70E740481C1C}">
                <a14:useLocalDpi xmlns:a14="http://schemas.microsoft.com/office/drawing/2010/main"/>
              </a:ext>
            </a:extLst>
          </a:blip>
          <a:srcRect t="-848" b="-661"/>
          <a:stretch/>
        </p:blipFill>
        <p:spPr>
          <a:xfrm>
            <a:off x="66347" y="3851011"/>
            <a:ext cx="4592253" cy="2231739"/>
          </a:xfrm>
          <a:prstGeom prst="rect">
            <a:avLst/>
          </a:prstGeom>
        </p:spPr>
      </p:pic>
      <p:pic>
        <p:nvPicPr>
          <p:cNvPr id="13" name="Content Placeholder 7" descr="800px-Intellivision-Console-Set.png"/>
          <p:cNvPicPr>
            <a:picLocks noChangeAspect="1"/>
          </p:cNvPicPr>
          <p:nvPr/>
        </p:nvPicPr>
        <p:blipFill>
          <a:blip r:embed="rId4" cstate="email">
            <a:extLst>
              <a:ext uri="{28A0092B-C50C-407E-A947-70E740481C1C}">
                <a14:useLocalDpi xmlns:a14="http://schemas.microsoft.com/office/drawing/2010/main"/>
              </a:ext>
            </a:extLst>
          </a:blip>
          <a:srcRect t="-573" b="-573"/>
          <a:stretch>
            <a:fillRect/>
          </a:stretch>
        </p:blipFill>
        <p:spPr>
          <a:xfrm>
            <a:off x="4921387" y="3623682"/>
            <a:ext cx="4222613" cy="2215569"/>
          </a:xfrm>
          <a:prstGeom prst="rect">
            <a:avLst/>
          </a:prstGeom>
        </p:spPr>
      </p:pic>
    </p:spTree>
    <p:extLst>
      <p:ext uri="{BB962C8B-B14F-4D97-AF65-F5344CB8AC3E}">
        <p14:creationId xmlns:p14="http://schemas.microsoft.com/office/powerpoint/2010/main" val="780568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443813" y="296863"/>
            <a:ext cx="6256374" cy="5522912"/>
          </a:xfrm>
        </p:spPr>
      </p:pic>
    </p:spTree>
    <p:extLst>
      <p:ext uri="{BB962C8B-B14F-4D97-AF65-F5344CB8AC3E}">
        <p14:creationId xmlns:p14="http://schemas.microsoft.com/office/powerpoint/2010/main" val="66399282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39"/>
            <a:ext cx="8686800" cy="1016000"/>
          </a:xfrm>
        </p:spPr>
        <p:txBody>
          <a:bodyPr>
            <a:normAutofit/>
          </a:bodyPr>
          <a:lstStyle/>
          <a:p>
            <a:r>
              <a:rPr lang="en-US" sz="4800" dirty="0" smtClean="0">
                <a:solidFill>
                  <a:srgbClr val="FFFF00"/>
                </a:solidFill>
                <a:latin typeface="+mn-lt"/>
                <a:cs typeface="Times New Roman"/>
              </a:rPr>
              <a:t>The Magnavox “apparatus”…</a:t>
            </a:r>
            <a:endParaRPr lang="en-US" sz="4800" dirty="0">
              <a:solidFill>
                <a:srgbClr val="FFFF00"/>
              </a:solidFill>
              <a:latin typeface="+mn-lt"/>
              <a:cs typeface="Times New Roman"/>
            </a:endParaRPr>
          </a:p>
        </p:txBody>
      </p:sp>
      <p:sp>
        <p:nvSpPr>
          <p:cNvPr id="3" name="Content Placeholder 2"/>
          <p:cNvSpPr>
            <a:spLocks noGrp="1"/>
          </p:cNvSpPr>
          <p:nvPr>
            <p:ph sz="quarter" idx="10"/>
          </p:nvPr>
        </p:nvSpPr>
        <p:spPr>
          <a:xfrm>
            <a:off x="457200" y="1043739"/>
            <a:ext cx="8229600" cy="4892806"/>
          </a:xfrm>
        </p:spPr>
        <p:txBody>
          <a:bodyPr>
            <a:normAutofit lnSpcReduction="10000"/>
          </a:bodyPr>
          <a:lstStyle/>
          <a:p>
            <a:pPr marL="0" indent="0">
              <a:lnSpc>
                <a:spcPct val="90000"/>
              </a:lnSpc>
              <a:buNone/>
            </a:pPr>
            <a:r>
              <a:rPr lang="en-US" dirty="0" smtClean="0">
                <a:solidFill>
                  <a:srgbClr val="FFFFFF"/>
                </a:solidFill>
              </a:rPr>
              <a:t>“</a:t>
            </a:r>
            <a:r>
              <a:rPr lang="en-US" dirty="0">
                <a:solidFill>
                  <a:srgbClr val="FFFFFF"/>
                </a:solidFill>
              </a:rPr>
              <a:t>The apparatus generated a display on the </a:t>
            </a:r>
            <a:r>
              <a:rPr lang="en-US" dirty="0" smtClean="0">
                <a:solidFill>
                  <a:srgbClr val="FFFFFF"/>
                </a:solidFill>
              </a:rPr>
              <a:t>screen </a:t>
            </a:r>
            <a:r>
              <a:rPr lang="en-US" dirty="0">
                <a:solidFill>
                  <a:srgbClr val="FFFFFF"/>
                </a:solidFill>
              </a:rPr>
              <a:t>comprising a television picture including </a:t>
            </a:r>
            <a:r>
              <a:rPr lang="en-US" dirty="0">
                <a:solidFill>
                  <a:schemeClr val="accent5"/>
                </a:solidFill>
              </a:rPr>
              <a:t>a symbol on </a:t>
            </a:r>
            <a:r>
              <a:rPr lang="en-US" dirty="0" smtClean="0">
                <a:solidFill>
                  <a:schemeClr val="accent5"/>
                </a:solidFill>
              </a:rPr>
              <a:t>the </a:t>
            </a:r>
            <a:r>
              <a:rPr lang="en-US" dirty="0">
                <a:solidFill>
                  <a:schemeClr val="accent5"/>
                </a:solidFill>
              </a:rPr>
              <a:t>right side of the screen representing a first player</a:t>
            </a:r>
            <a:r>
              <a:rPr lang="en-US" dirty="0">
                <a:solidFill>
                  <a:srgbClr val="FFFFFF"/>
                </a:solidFill>
              </a:rPr>
              <a:t>, a symbol on the left side of the screen representing a second player, and </a:t>
            </a:r>
            <a:r>
              <a:rPr lang="en-US" dirty="0">
                <a:solidFill>
                  <a:srgbClr val="4BACC6"/>
                </a:solidFill>
              </a:rPr>
              <a:t>a symbol which moved across the screen representing a ball</a:t>
            </a:r>
            <a:r>
              <a:rPr lang="en-US" dirty="0">
                <a:solidFill>
                  <a:srgbClr val="FFFFFF"/>
                </a:solidFill>
              </a:rPr>
              <a:t>. Player controls were provided so that each human </a:t>
            </a:r>
            <a:r>
              <a:rPr lang="en-US" dirty="0">
                <a:solidFill>
                  <a:schemeClr val="bg1"/>
                </a:solidFill>
              </a:rPr>
              <a:t>player could move his corresponding player symbol on the face of the television screen</a:t>
            </a:r>
            <a:r>
              <a:rPr lang="en-US" dirty="0">
                <a:solidFill>
                  <a:srgbClr val="FFFFFF"/>
                </a:solidFill>
              </a:rPr>
              <a:t>. Each human player manipulated his corresponding player symbol to intercept the path of the ball as it moved across the screen. When the player symbol intercepted the ball symbol, i.e., two symbols appeared to be coincident on the screen, </a:t>
            </a:r>
            <a:r>
              <a:rPr lang="en-US" dirty="0">
                <a:solidFill>
                  <a:srgbClr val="4BACC6"/>
                </a:solidFill>
              </a:rPr>
              <a:t>the motion of the ball was changed</a:t>
            </a:r>
            <a:r>
              <a:rPr lang="en-US" dirty="0" smtClean="0">
                <a:solidFill>
                  <a:srgbClr val="FFFFFF"/>
                </a:solidFill>
              </a:rPr>
              <a:t>.</a:t>
            </a:r>
            <a:r>
              <a:rPr lang="en-US" dirty="0" smtClean="0">
                <a:solidFill>
                  <a:schemeClr val="bg1"/>
                </a:solidFill>
              </a:rPr>
              <a:t>”</a:t>
            </a:r>
          </a:p>
          <a:p>
            <a:pPr marL="0" indent="0">
              <a:buNone/>
            </a:pPr>
            <a:endParaRPr lang="en-US" dirty="0"/>
          </a:p>
          <a:p>
            <a:pPr marL="0" indent="0">
              <a:buNone/>
            </a:pPr>
            <a:r>
              <a:rPr lang="en-US" sz="2800" b="1" dirty="0" smtClean="0">
                <a:solidFill>
                  <a:schemeClr val="bg1"/>
                </a:solidFill>
              </a:rPr>
              <a:t>Sounds like…??</a:t>
            </a:r>
            <a:endParaRPr lang="en-US" sz="2800" b="1" dirty="0">
              <a:solidFill>
                <a:schemeClr val="bg1"/>
              </a:solidFill>
            </a:endParaRPr>
          </a:p>
        </p:txBody>
      </p:sp>
      <p:pic>
        <p:nvPicPr>
          <p:cNvPr id="4" name="Content Placeholder 3" descr="pong.jpeg"/>
          <p:cNvPicPr>
            <a:picLocks noChangeAspect="1"/>
          </p:cNvPicPr>
          <p:nvPr/>
        </p:nvPicPr>
        <p:blipFill rotWithShape="1">
          <a:blip r:embed="rId2" cstate="email">
            <a:extLst>
              <a:ext uri="{28A0092B-C50C-407E-A947-70E740481C1C}">
                <a14:useLocalDpi xmlns:a14="http://schemas.microsoft.com/office/drawing/2010/main"/>
              </a:ext>
            </a:extLst>
          </a:blip>
          <a:srcRect r="-84"/>
          <a:stretch/>
        </p:blipFill>
        <p:spPr>
          <a:xfrm>
            <a:off x="5132202" y="4627211"/>
            <a:ext cx="2105705" cy="1580410"/>
          </a:xfrm>
          <a:prstGeom prst="rect">
            <a:avLst/>
          </a:prstGeom>
        </p:spPr>
      </p:pic>
    </p:spTree>
    <p:extLst>
      <p:ext uri="{BB962C8B-B14F-4D97-AF65-F5344CB8AC3E}">
        <p14:creationId xmlns:p14="http://schemas.microsoft.com/office/powerpoint/2010/main" val="3228914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912746"/>
          </a:xfrm>
        </p:spPr>
        <p:txBody>
          <a:bodyPr>
            <a:normAutofit fontScale="90000"/>
          </a:bodyPr>
          <a:lstStyle/>
          <a:p>
            <a:r>
              <a:rPr lang="en-US" sz="6000" b="1" dirty="0" smtClean="0">
                <a:solidFill>
                  <a:srgbClr val="FFFF00"/>
                </a:solidFill>
                <a:latin typeface="+mn-lt"/>
                <a:cs typeface="Times New Roman"/>
              </a:rPr>
              <a:t>Chronology</a:t>
            </a:r>
            <a:endParaRPr lang="en-US" sz="6000" b="1" dirty="0">
              <a:solidFill>
                <a:srgbClr val="FFFF00"/>
              </a:solidFill>
              <a:latin typeface="+mn-lt"/>
              <a:cs typeface="Times New Roman"/>
            </a:endParaRPr>
          </a:p>
        </p:txBody>
      </p:sp>
      <p:sp>
        <p:nvSpPr>
          <p:cNvPr id="5" name="Content Placeholder 4"/>
          <p:cNvSpPr>
            <a:spLocks noGrp="1"/>
          </p:cNvSpPr>
          <p:nvPr>
            <p:ph sz="quarter" idx="10"/>
          </p:nvPr>
        </p:nvSpPr>
        <p:spPr>
          <a:xfrm>
            <a:off x="0" y="912747"/>
            <a:ext cx="9144000" cy="5615375"/>
          </a:xfrm>
        </p:spPr>
        <p:txBody>
          <a:bodyPr>
            <a:normAutofit/>
          </a:bodyPr>
          <a:lstStyle/>
          <a:p>
            <a:r>
              <a:rPr lang="en-US" dirty="0" smtClean="0">
                <a:solidFill>
                  <a:srgbClr val="FFFF00"/>
                </a:solidFill>
              </a:rPr>
              <a:t>1962: </a:t>
            </a:r>
            <a:r>
              <a:rPr lang="en-US" dirty="0" err="1" smtClean="0">
                <a:solidFill>
                  <a:srgbClr val="FFFF00"/>
                </a:solidFill>
              </a:rPr>
              <a:t>Spacewar</a:t>
            </a:r>
            <a:r>
              <a:rPr lang="en-US" dirty="0" smtClean="0">
                <a:solidFill>
                  <a:srgbClr val="FFFF00"/>
                </a:solidFill>
              </a:rPr>
              <a:t>! released on DEC PDP-1 mainframe @ MIT</a:t>
            </a:r>
          </a:p>
          <a:p>
            <a:r>
              <a:rPr lang="en-US" dirty="0" smtClean="0">
                <a:solidFill>
                  <a:schemeClr val="bg1"/>
                </a:solidFill>
              </a:rPr>
              <a:t>...</a:t>
            </a:r>
            <a:r>
              <a:rPr lang="en-US" dirty="0" smtClean="0">
                <a:solidFill>
                  <a:srgbClr val="FFFF00"/>
                </a:solidFill>
              </a:rPr>
              <a:t>’507</a:t>
            </a:r>
            <a:r>
              <a:rPr lang="en-US" dirty="0" smtClean="0">
                <a:solidFill>
                  <a:schemeClr val="bg1"/>
                </a:solidFill>
              </a:rPr>
              <a:t> from experiments done by </a:t>
            </a:r>
            <a:r>
              <a:rPr lang="en-US" dirty="0" err="1" smtClean="0">
                <a:solidFill>
                  <a:schemeClr val="bg1"/>
                </a:solidFill>
              </a:rPr>
              <a:t>Rusch</a:t>
            </a:r>
            <a:r>
              <a:rPr lang="en-US" dirty="0" smtClean="0">
                <a:solidFill>
                  <a:schemeClr val="bg1"/>
                </a:solidFill>
              </a:rPr>
              <a:t>, employee of Sanders Associates in </a:t>
            </a:r>
            <a:r>
              <a:rPr lang="en-US" dirty="0" smtClean="0">
                <a:solidFill>
                  <a:srgbClr val="FFFF00"/>
                </a:solidFill>
              </a:rPr>
              <a:t>1967/68</a:t>
            </a:r>
          </a:p>
          <a:p>
            <a:r>
              <a:rPr lang="en-US" dirty="0" smtClean="0">
                <a:solidFill>
                  <a:schemeClr val="bg1"/>
                </a:solidFill>
              </a:rPr>
              <a:t>1971: Sanders &amp; Magnavox enter into exclusive license</a:t>
            </a:r>
          </a:p>
          <a:p>
            <a:r>
              <a:rPr lang="en-US" dirty="0" smtClean="0">
                <a:solidFill>
                  <a:schemeClr val="bg1"/>
                </a:solidFill>
              </a:rPr>
              <a:t>1972: </a:t>
            </a:r>
            <a:r>
              <a:rPr lang="en-US" dirty="0" smtClean="0">
                <a:solidFill>
                  <a:schemeClr val="accent5"/>
                </a:solidFill>
              </a:rPr>
              <a:t>Magnavox Odyssey introduced </a:t>
            </a:r>
            <a:r>
              <a:rPr lang="en-US" dirty="0">
                <a:solidFill>
                  <a:schemeClr val="bg1"/>
                </a:solidFill>
              </a:rPr>
              <a:t>(</a:t>
            </a:r>
            <a:r>
              <a:rPr lang="en-US" dirty="0" smtClean="0">
                <a:solidFill>
                  <a:schemeClr val="bg1"/>
                </a:solidFill>
              </a:rPr>
              <a:t>analog circuitry)</a:t>
            </a:r>
          </a:p>
          <a:p>
            <a:r>
              <a:rPr lang="en-US" dirty="0" smtClean="0">
                <a:solidFill>
                  <a:schemeClr val="bg1"/>
                </a:solidFill>
              </a:rPr>
              <a:t>1975: </a:t>
            </a:r>
            <a:r>
              <a:rPr lang="en-US" dirty="0" smtClean="0">
                <a:solidFill>
                  <a:srgbClr val="CCFFCC"/>
                </a:solidFill>
              </a:rPr>
              <a:t>Atari introduces Pong</a:t>
            </a:r>
            <a:r>
              <a:rPr lang="en-US" dirty="0" smtClean="0">
                <a:solidFill>
                  <a:schemeClr val="bg1"/>
                </a:solidFill>
              </a:rPr>
              <a:t> game console for home use (analog)</a:t>
            </a:r>
          </a:p>
          <a:p>
            <a:r>
              <a:rPr lang="en-US" dirty="0" smtClean="0">
                <a:solidFill>
                  <a:schemeClr val="bg1"/>
                </a:solidFill>
              </a:rPr>
              <a:t>1976 </a:t>
            </a:r>
            <a:r>
              <a:rPr lang="en-US" dirty="0" smtClean="0">
                <a:solidFill>
                  <a:srgbClr val="CCFFCC"/>
                </a:solidFill>
              </a:rPr>
              <a:t>General Instruments introduces TV game microprocessor </a:t>
            </a:r>
            <a:r>
              <a:rPr lang="en-US" dirty="0" smtClean="0">
                <a:solidFill>
                  <a:schemeClr val="bg1"/>
                </a:solidFill>
              </a:rPr>
              <a:t>(digital circuitry)</a:t>
            </a:r>
          </a:p>
          <a:p>
            <a:r>
              <a:rPr lang="en-US" dirty="0" smtClean="0">
                <a:solidFill>
                  <a:schemeClr val="accent5"/>
                </a:solidFill>
              </a:rPr>
              <a:t>Magnavox sues Atari </a:t>
            </a:r>
            <a:r>
              <a:rPr lang="en-US" dirty="0" smtClean="0">
                <a:solidFill>
                  <a:schemeClr val="bg1"/>
                </a:solidFill>
              </a:rPr>
              <a:t>for patent violation &amp; infringing concept of electronic ping pong (</a:t>
            </a:r>
            <a:r>
              <a:rPr lang="en-US" dirty="0" smtClean="0">
                <a:solidFill>
                  <a:srgbClr val="4BACC6"/>
                </a:solidFill>
              </a:rPr>
              <a:t>settled by Atari </a:t>
            </a:r>
            <a:r>
              <a:rPr lang="en-US" dirty="0" smtClean="0">
                <a:solidFill>
                  <a:schemeClr val="bg1"/>
                </a:solidFill>
              </a:rPr>
              <a:t>becoming Magnavox exclusive licensee)</a:t>
            </a:r>
          </a:p>
          <a:p>
            <a:r>
              <a:rPr lang="en-US" dirty="0" smtClean="0">
                <a:solidFill>
                  <a:srgbClr val="FFFF00"/>
                </a:solidFill>
              </a:rPr>
              <a:t>1978</a:t>
            </a:r>
            <a:r>
              <a:rPr lang="en-US" dirty="0" smtClean="0">
                <a:solidFill>
                  <a:schemeClr val="bg1"/>
                </a:solidFill>
              </a:rPr>
              <a:t> Magnavox Odyssey 2 has a </a:t>
            </a:r>
            <a:r>
              <a:rPr lang="en-US" dirty="0" smtClean="0">
                <a:solidFill>
                  <a:srgbClr val="FFFF00"/>
                </a:solidFill>
              </a:rPr>
              <a:t>microprocessor</a:t>
            </a:r>
            <a:r>
              <a:rPr lang="en-US" dirty="0" smtClean="0">
                <a:solidFill>
                  <a:schemeClr val="bg1"/>
                </a:solidFill>
              </a:rPr>
              <a:t> (digital)</a:t>
            </a:r>
          </a:p>
          <a:p>
            <a:r>
              <a:rPr lang="en-US" dirty="0" smtClean="0">
                <a:solidFill>
                  <a:schemeClr val="bg1"/>
                </a:solidFill>
              </a:rPr>
              <a:t>1979 </a:t>
            </a:r>
            <a:r>
              <a:rPr lang="en-US" dirty="0" smtClean="0">
                <a:solidFill>
                  <a:srgbClr val="FFFF00"/>
                </a:solidFill>
              </a:rPr>
              <a:t>Mattel introduces </a:t>
            </a:r>
            <a:r>
              <a:rPr lang="en-US" dirty="0" err="1" smtClean="0">
                <a:solidFill>
                  <a:srgbClr val="FFFF00"/>
                </a:solidFill>
              </a:rPr>
              <a:t>Intellivision</a:t>
            </a:r>
            <a:r>
              <a:rPr lang="en-US" dirty="0">
                <a:solidFill>
                  <a:srgbClr val="FFFF00"/>
                </a:solidFill>
              </a:rPr>
              <a:t> </a:t>
            </a:r>
            <a:r>
              <a:rPr lang="en-US" dirty="0" smtClean="0">
                <a:solidFill>
                  <a:srgbClr val="FFFF00"/>
                </a:solidFill>
              </a:rPr>
              <a:t>with General Instruments microprocessor (digital). Magnavox sues Mattel</a:t>
            </a:r>
            <a:r>
              <a:rPr lang="en-US" dirty="0" smtClean="0">
                <a:solidFill>
                  <a:schemeClr val="bg1"/>
                </a:solidFill>
              </a:rPr>
              <a:t>.</a:t>
            </a:r>
          </a:p>
          <a:p>
            <a:endParaRPr lang="en-US" dirty="0" smtClean="0"/>
          </a:p>
          <a:p>
            <a:endParaRPr lang="en-US" dirty="0" smtClean="0"/>
          </a:p>
          <a:p>
            <a:pPr marL="0" indent="0">
              <a:buNone/>
            </a:pPr>
            <a:endParaRPr lang="en-US" dirty="0" smtClean="0"/>
          </a:p>
          <a:p>
            <a:endParaRPr lang="en-US" dirty="0"/>
          </a:p>
        </p:txBody>
      </p:sp>
    </p:spTree>
    <p:extLst>
      <p:ext uri="{BB962C8B-B14F-4D97-AF65-F5344CB8AC3E}">
        <p14:creationId xmlns:p14="http://schemas.microsoft.com/office/powerpoint/2010/main" val="151769693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485"/>
            <a:ext cx="8229600" cy="817577"/>
          </a:xfrm>
        </p:spPr>
        <p:txBody>
          <a:bodyPr>
            <a:normAutofit fontScale="90000"/>
          </a:bodyPr>
          <a:lstStyle/>
          <a:p>
            <a:r>
              <a:rPr lang="en-US" sz="6600" b="1" dirty="0" smtClean="0">
                <a:solidFill>
                  <a:srgbClr val="FFFF00"/>
                </a:solidFill>
                <a:latin typeface="+mn-lt"/>
                <a:cs typeface="Times New Roman"/>
              </a:rPr>
              <a:t>Court decided…</a:t>
            </a:r>
            <a:endParaRPr lang="en-US" sz="6600" b="1" dirty="0">
              <a:solidFill>
                <a:srgbClr val="FFFF00"/>
              </a:solidFill>
              <a:latin typeface="+mn-lt"/>
              <a:cs typeface="Times New Roman"/>
            </a:endParaRPr>
          </a:p>
        </p:txBody>
      </p:sp>
      <p:sp>
        <p:nvSpPr>
          <p:cNvPr id="3" name="Content Placeholder 2"/>
          <p:cNvSpPr>
            <a:spLocks noGrp="1"/>
          </p:cNvSpPr>
          <p:nvPr>
            <p:ph sz="quarter" idx="10"/>
          </p:nvPr>
        </p:nvSpPr>
        <p:spPr>
          <a:xfrm>
            <a:off x="0" y="1691542"/>
            <a:ext cx="9144000" cy="4380205"/>
          </a:xfrm>
        </p:spPr>
        <p:txBody>
          <a:bodyPr>
            <a:normAutofit fontScale="92500" lnSpcReduction="10000"/>
          </a:bodyPr>
          <a:lstStyle/>
          <a:p>
            <a:pPr marL="0" indent="0">
              <a:buNone/>
            </a:pPr>
            <a:r>
              <a:rPr lang="en-US" sz="4400" dirty="0" smtClean="0">
                <a:solidFill>
                  <a:srgbClr val="CCFFCC"/>
                </a:solidFill>
                <a:latin typeface="+mn-lt"/>
              </a:rPr>
              <a:t>* No distinction between analog and digital: </a:t>
            </a:r>
          </a:p>
          <a:p>
            <a:pPr marL="0" indent="0">
              <a:lnSpc>
                <a:spcPct val="90000"/>
              </a:lnSpc>
              <a:buNone/>
            </a:pPr>
            <a:r>
              <a:rPr lang="en-US" sz="3600" dirty="0" smtClean="0">
                <a:solidFill>
                  <a:srgbClr val="FFFFFF"/>
                </a:solidFill>
                <a:latin typeface="+mn-lt"/>
              </a:rPr>
              <a:t>“I regard analog and digital circuitry as</a:t>
            </a:r>
            <a:r>
              <a:rPr lang="en-US" sz="3600" dirty="0" smtClean="0">
                <a:latin typeface="+mn-lt"/>
              </a:rPr>
              <a:t> </a:t>
            </a:r>
            <a:r>
              <a:rPr lang="en-US" sz="3600" dirty="0" smtClean="0">
                <a:solidFill>
                  <a:schemeClr val="tx2">
                    <a:lumMod val="40000"/>
                    <a:lumOff val="60000"/>
                  </a:schemeClr>
                </a:solidFill>
                <a:latin typeface="+mn-lt"/>
              </a:rPr>
              <a:t>two means which are interchangeable </a:t>
            </a:r>
            <a:r>
              <a:rPr lang="en-US" sz="3600" dirty="0" smtClean="0">
                <a:solidFill>
                  <a:srgbClr val="FFFFFF"/>
                </a:solidFill>
                <a:latin typeface="+mn-lt"/>
              </a:rPr>
              <a:t>largely, which are equivalent, and which are, therefore, essentially the same means for achieving substantially the same results in substantially the same way.”</a:t>
            </a:r>
          </a:p>
          <a:p>
            <a:pPr marL="0" indent="0">
              <a:buNone/>
            </a:pPr>
            <a:r>
              <a:rPr lang="en-US" sz="4000" dirty="0" smtClean="0">
                <a:solidFill>
                  <a:srgbClr val="FFFF00"/>
                </a:solidFill>
                <a:latin typeface="+mn-lt"/>
              </a:rPr>
              <a:t>So far, so good…</a:t>
            </a:r>
          </a:p>
        </p:txBody>
      </p:sp>
      <p:pic>
        <p:nvPicPr>
          <p:cNvPr id="4" name="Content Placeholder 3" descr="220px-PDP-1.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400444" y="88485"/>
            <a:ext cx="1964384" cy="1603058"/>
          </a:xfrm>
          <a:prstGeom prst="rect">
            <a:avLst/>
          </a:prstGeom>
        </p:spPr>
      </p:pic>
    </p:spTree>
    <p:extLst>
      <p:ext uri="{BB962C8B-B14F-4D97-AF65-F5344CB8AC3E}">
        <p14:creationId xmlns:p14="http://schemas.microsoft.com/office/powerpoint/2010/main" val="12164428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838"/>
            <a:ext cx="8229600" cy="1016000"/>
          </a:xfrm>
        </p:spPr>
        <p:txBody>
          <a:bodyPr/>
          <a:lstStyle/>
          <a:p>
            <a:r>
              <a:rPr lang="en-US" b="1" dirty="0" smtClean="0">
                <a:solidFill>
                  <a:srgbClr val="FFFF00"/>
                </a:solidFill>
                <a:latin typeface="Times New Roman"/>
                <a:cs typeface="Times New Roman"/>
              </a:rPr>
              <a:t>       </a:t>
            </a:r>
            <a:r>
              <a:rPr lang="en-US" sz="4400" b="1" dirty="0" smtClean="0">
                <a:solidFill>
                  <a:srgbClr val="FFFF00"/>
                </a:solidFill>
                <a:latin typeface="+mn-lt"/>
                <a:cs typeface="Times New Roman"/>
              </a:rPr>
              <a:t>But…OOPS!</a:t>
            </a:r>
            <a:endParaRPr lang="en-US" sz="4400" b="1" dirty="0">
              <a:solidFill>
                <a:srgbClr val="FFFF00"/>
              </a:solidFill>
              <a:latin typeface="+mn-lt"/>
              <a:cs typeface="Times New Roman"/>
            </a:endParaRPr>
          </a:p>
        </p:txBody>
      </p:sp>
      <p:pic>
        <p:nvPicPr>
          <p:cNvPr id="4" name="Content Placeholder 3"/>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t="-1" r="-473"/>
          <a:stretch/>
        </p:blipFill>
        <p:spPr>
          <a:xfrm>
            <a:off x="1430290" y="1045838"/>
            <a:ext cx="6572851" cy="4901125"/>
          </a:xfrm>
        </p:spPr>
      </p:pic>
    </p:spTree>
    <p:extLst>
      <p:ext uri="{BB962C8B-B14F-4D97-AF65-F5344CB8AC3E}">
        <p14:creationId xmlns:p14="http://schemas.microsoft.com/office/powerpoint/2010/main" val="7108285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88" y="24064"/>
            <a:ext cx="9144000" cy="1342593"/>
          </a:xfrm>
        </p:spPr>
        <p:txBody>
          <a:bodyPr>
            <a:noAutofit/>
          </a:bodyPr>
          <a:lstStyle/>
          <a:p>
            <a:r>
              <a:rPr lang="en-US" b="1" dirty="0" smtClean="0">
                <a:solidFill>
                  <a:srgbClr val="FFFF00"/>
                </a:solidFill>
                <a:latin typeface="+mn-lt"/>
                <a:cs typeface="Times New Roman"/>
              </a:rPr>
              <a:t>   </a:t>
            </a:r>
            <a:r>
              <a:rPr lang="en-US" sz="3600" b="1" dirty="0" smtClean="0">
                <a:solidFill>
                  <a:srgbClr val="FFFF00"/>
                </a:solidFill>
                <a:latin typeface="+mn-lt"/>
                <a:cs typeface="Times New Roman"/>
              </a:rPr>
              <a:t>Creation of a meaningless </a:t>
            </a:r>
            <a:br>
              <a:rPr lang="en-US" sz="3600" b="1" dirty="0" smtClean="0">
                <a:solidFill>
                  <a:srgbClr val="FFFF00"/>
                </a:solidFill>
                <a:latin typeface="+mn-lt"/>
                <a:cs typeface="Times New Roman"/>
              </a:rPr>
            </a:br>
            <a:r>
              <a:rPr lang="en-US" sz="3600" b="1" dirty="0" smtClean="0">
                <a:solidFill>
                  <a:srgbClr val="FFFF00"/>
                </a:solidFill>
                <a:latin typeface="+mn-lt"/>
                <a:cs typeface="Times New Roman"/>
              </a:rPr>
              <a:t>   Computer  Game/TV Console </a:t>
            </a:r>
            <a:r>
              <a:rPr lang="en-US" sz="3600" b="1" dirty="0" smtClean="0">
                <a:solidFill>
                  <a:srgbClr val="FF0000"/>
                </a:solidFill>
                <a:latin typeface="+mn-lt"/>
                <a:cs typeface="Times New Roman"/>
              </a:rPr>
              <a:t>Divide</a:t>
            </a:r>
            <a:endParaRPr lang="en-US" sz="3600" b="1" dirty="0">
              <a:solidFill>
                <a:srgbClr val="FF0000"/>
              </a:solidFill>
              <a:latin typeface="+mn-lt"/>
              <a:cs typeface="Times New Roman"/>
            </a:endParaRPr>
          </a:p>
        </p:txBody>
      </p:sp>
      <p:sp>
        <p:nvSpPr>
          <p:cNvPr id="3" name="Content Placeholder 2"/>
          <p:cNvSpPr>
            <a:spLocks noGrp="1"/>
          </p:cNvSpPr>
          <p:nvPr>
            <p:ph sz="quarter" idx="10"/>
          </p:nvPr>
        </p:nvSpPr>
        <p:spPr>
          <a:xfrm>
            <a:off x="264688" y="1408134"/>
            <a:ext cx="8879312" cy="4582394"/>
          </a:xfrm>
        </p:spPr>
        <p:txBody>
          <a:bodyPr>
            <a:normAutofit fontScale="92500"/>
          </a:bodyPr>
          <a:lstStyle/>
          <a:p>
            <a:pPr marL="0" indent="0">
              <a:lnSpc>
                <a:spcPct val="90000"/>
              </a:lnSpc>
              <a:buNone/>
            </a:pPr>
            <a:r>
              <a:rPr lang="en-US" sz="2800" dirty="0">
                <a:solidFill>
                  <a:srgbClr val="FFFFFF"/>
                </a:solidFill>
                <a:latin typeface="+mn-lt"/>
                <a:cs typeface="Lucida Console"/>
              </a:rPr>
              <a:t>* Mattel argued its console was not based on ’507 but on computer prior art, Space War!</a:t>
            </a:r>
          </a:p>
          <a:p>
            <a:pPr marL="0" indent="0">
              <a:lnSpc>
                <a:spcPct val="90000"/>
              </a:lnSpc>
              <a:buNone/>
            </a:pPr>
            <a:r>
              <a:rPr lang="en-US" sz="2800" dirty="0">
                <a:solidFill>
                  <a:srgbClr val="FFFFFF"/>
                </a:solidFill>
                <a:latin typeface="+mn-lt"/>
                <a:cs typeface="Lucida Console"/>
              </a:rPr>
              <a:t>* Court noted PDP-1 was 6’ tall by 7’ wide, &amp; cost approximately $120K. Court found for Magnavox: “…it is clear from the evidence that </a:t>
            </a:r>
            <a:r>
              <a:rPr lang="en-US" sz="2800" dirty="0">
                <a:solidFill>
                  <a:schemeClr val="tx2">
                    <a:lumMod val="60000"/>
                    <a:lumOff val="40000"/>
                  </a:schemeClr>
                </a:solidFill>
                <a:latin typeface="+mn-lt"/>
                <a:cs typeface="Lucida Console"/>
              </a:rPr>
              <a:t>Mattel did not in fact follow the prior art but, instead, followed developments in the television game industry</a:t>
            </a:r>
            <a:r>
              <a:rPr lang="en-US" sz="2800" dirty="0">
                <a:solidFill>
                  <a:schemeClr val="bg1"/>
                </a:solidFill>
                <a:latin typeface="+mn-lt"/>
                <a:cs typeface="Lucida Console"/>
              </a:rPr>
              <a:t>, an industry which was created because of the work done at Sanders in developing the first television games and an industry which expanded and developed and become economically viable largely because of television games which followed the teachings of the ’507 Patent.”</a:t>
            </a:r>
            <a:r>
              <a:rPr lang="en-US" sz="2800" dirty="0">
                <a:latin typeface="+mn-lt"/>
                <a:cs typeface="Lucida Console"/>
              </a:rPr>
              <a:t> </a:t>
            </a:r>
          </a:p>
          <a:p>
            <a:endParaRPr lang="en-US" b="1" dirty="0">
              <a:solidFill>
                <a:srgbClr val="FF0000"/>
              </a:solidFill>
            </a:endParaRPr>
          </a:p>
          <a:p>
            <a:endParaRPr lang="en-US" dirty="0"/>
          </a:p>
        </p:txBody>
      </p:sp>
    </p:spTree>
    <p:extLst>
      <p:ext uri="{BB962C8B-B14F-4D97-AF65-F5344CB8AC3E}">
        <p14:creationId xmlns:p14="http://schemas.microsoft.com/office/powerpoint/2010/main" val="68868667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468"/>
            <a:ext cx="9144000" cy="1016000"/>
          </a:xfrm>
        </p:spPr>
        <p:txBody>
          <a:bodyPr>
            <a:normAutofit/>
          </a:bodyPr>
          <a:lstStyle/>
          <a:p>
            <a:r>
              <a:rPr lang="en-US" b="1" dirty="0" smtClean="0"/>
              <a:t>    </a:t>
            </a:r>
            <a:r>
              <a:rPr lang="en-US" b="1" dirty="0" smtClean="0">
                <a:solidFill>
                  <a:srgbClr val="FFFF00"/>
                </a:solidFill>
              </a:rPr>
              <a:t>The Importance of </a:t>
            </a:r>
            <a:r>
              <a:rPr lang="en-US" b="1" dirty="0" smtClean="0">
                <a:solidFill>
                  <a:srgbClr val="00B0F0"/>
                </a:solidFill>
              </a:rPr>
              <a:t>Perspective</a:t>
            </a:r>
            <a:endParaRPr lang="en-US" sz="4800" b="1" dirty="0">
              <a:solidFill>
                <a:srgbClr val="00B0F0"/>
              </a:solidFill>
              <a:latin typeface="+mn-lt"/>
              <a:cs typeface="Times New Roman"/>
            </a:endParaRPr>
          </a:p>
        </p:txBody>
      </p:sp>
      <p:sp>
        <p:nvSpPr>
          <p:cNvPr id="3" name="Content Placeholder 2"/>
          <p:cNvSpPr>
            <a:spLocks noGrp="1"/>
          </p:cNvSpPr>
          <p:nvPr>
            <p:ph sz="quarter" idx="10"/>
          </p:nvPr>
        </p:nvSpPr>
        <p:spPr>
          <a:xfrm>
            <a:off x="0" y="2124635"/>
            <a:ext cx="9144000" cy="4046325"/>
          </a:xfrm>
        </p:spPr>
        <p:txBody>
          <a:bodyPr>
            <a:normAutofit fontScale="55000" lnSpcReduction="20000"/>
          </a:bodyPr>
          <a:lstStyle/>
          <a:p>
            <a:pPr marL="0" indent="0">
              <a:buNone/>
            </a:pPr>
            <a:r>
              <a:rPr lang="en-US" sz="5900" b="1" dirty="0" smtClean="0">
                <a:solidFill>
                  <a:srgbClr val="FF0000"/>
                </a:solidFill>
                <a:latin typeface="+mn-lt"/>
              </a:rPr>
              <a:t>   </a:t>
            </a:r>
            <a:r>
              <a:rPr lang="en-US" sz="5900" b="1" dirty="0" smtClean="0">
                <a:solidFill>
                  <a:schemeClr val="bg1"/>
                </a:solidFill>
                <a:latin typeface="+mn-lt"/>
              </a:rPr>
              <a:t>  Consequences of legal </a:t>
            </a:r>
            <a:r>
              <a:rPr lang="en-US" sz="5900" b="1" dirty="0">
                <a:solidFill>
                  <a:schemeClr val="bg1"/>
                </a:solidFill>
                <a:latin typeface="+mn-lt"/>
              </a:rPr>
              <a:t>bifurcation of </a:t>
            </a:r>
          </a:p>
          <a:p>
            <a:pPr marL="0" indent="0">
              <a:buNone/>
            </a:pPr>
            <a:r>
              <a:rPr lang="en-US" sz="5900" b="1" dirty="0" smtClean="0">
                <a:solidFill>
                  <a:schemeClr val="bg1"/>
                </a:solidFill>
                <a:latin typeface="+mn-lt"/>
              </a:rPr>
              <a:t>     Computer Games &amp; Console Games</a:t>
            </a:r>
          </a:p>
          <a:p>
            <a:pPr marL="0" indent="0">
              <a:buNone/>
            </a:pPr>
            <a:endParaRPr lang="en-US" sz="5900" b="1" dirty="0">
              <a:solidFill>
                <a:srgbClr val="FF0000"/>
              </a:solidFill>
              <a:latin typeface="+mn-lt"/>
            </a:endParaRPr>
          </a:p>
          <a:p>
            <a:pPr marL="0" indent="0">
              <a:buNone/>
            </a:pPr>
            <a:r>
              <a:rPr lang="en-US" sz="5900" b="1" i="1" dirty="0" smtClean="0">
                <a:solidFill>
                  <a:schemeClr val="tx1"/>
                </a:solidFill>
                <a:latin typeface="+mn-lt"/>
                <a:cs typeface="Apple Chancery"/>
              </a:rPr>
              <a:t>    </a:t>
            </a:r>
            <a:r>
              <a:rPr lang="en-US" sz="5900" b="1" i="1" dirty="0" smtClean="0">
                <a:solidFill>
                  <a:srgbClr val="FFFFFF"/>
                </a:solidFill>
                <a:latin typeface="Apple Chancery"/>
                <a:cs typeface="Apple Chancery"/>
              </a:rPr>
              <a:t>“</a:t>
            </a:r>
            <a:r>
              <a:rPr lang="en-US" sz="5900" b="1" i="1" dirty="0">
                <a:solidFill>
                  <a:srgbClr val="FFFFFF"/>
                </a:solidFill>
                <a:latin typeface="Apple Chancery"/>
                <a:cs typeface="Apple Chancery"/>
              </a:rPr>
              <a:t>Those who cannot remember history </a:t>
            </a:r>
            <a:r>
              <a:rPr lang="en-US" sz="5900" b="1" i="1" dirty="0" smtClean="0">
                <a:solidFill>
                  <a:srgbClr val="FFFFFF"/>
                </a:solidFill>
                <a:latin typeface="Apple Chancery"/>
                <a:cs typeface="Apple Chancery"/>
              </a:rPr>
              <a:t> </a:t>
            </a:r>
          </a:p>
          <a:p>
            <a:pPr marL="0" indent="0">
              <a:buNone/>
            </a:pPr>
            <a:r>
              <a:rPr lang="en-US" sz="5900" b="1" i="1" dirty="0">
                <a:solidFill>
                  <a:srgbClr val="FFFFFF"/>
                </a:solidFill>
                <a:latin typeface="Apple Chancery"/>
                <a:cs typeface="Apple Chancery"/>
              </a:rPr>
              <a:t> </a:t>
            </a:r>
            <a:r>
              <a:rPr lang="en-US" sz="5900" b="1" i="1" dirty="0" smtClean="0">
                <a:solidFill>
                  <a:srgbClr val="FFFFFF"/>
                </a:solidFill>
                <a:latin typeface="Apple Chancery"/>
                <a:cs typeface="Apple Chancery"/>
              </a:rPr>
              <a:t>                are </a:t>
            </a:r>
            <a:r>
              <a:rPr lang="en-US" sz="5900" b="1" i="1" dirty="0">
                <a:solidFill>
                  <a:srgbClr val="FFFF00"/>
                </a:solidFill>
                <a:latin typeface="Apple Chancery"/>
                <a:cs typeface="Apple Chancery"/>
              </a:rPr>
              <a:t>doomed </a:t>
            </a:r>
            <a:r>
              <a:rPr lang="en-US" sz="5900" b="1" i="1" dirty="0">
                <a:solidFill>
                  <a:srgbClr val="FFFFFF"/>
                </a:solidFill>
                <a:latin typeface="Apple Chancery"/>
                <a:cs typeface="Apple Chancery"/>
              </a:rPr>
              <a:t>to repeat </a:t>
            </a:r>
            <a:r>
              <a:rPr lang="en-US" sz="5900" b="1" i="1" dirty="0" smtClean="0">
                <a:solidFill>
                  <a:srgbClr val="FFFFFF"/>
                </a:solidFill>
                <a:latin typeface="Apple Chancery"/>
                <a:cs typeface="Apple Chancery"/>
              </a:rPr>
              <a:t>it”</a:t>
            </a:r>
          </a:p>
          <a:p>
            <a:pPr marL="0" indent="0">
              <a:buNone/>
            </a:pPr>
            <a:endParaRPr lang="en-US" sz="5900" b="1" dirty="0">
              <a:solidFill>
                <a:srgbClr val="008000"/>
              </a:solidFill>
              <a:latin typeface="+mn-lt"/>
            </a:endParaRPr>
          </a:p>
          <a:p>
            <a:pPr marL="0" indent="0">
              <a:buNone/>
            </a:pPr>
            <a:r>
              <a:rPr lang="en-US" sz="5900" b="1" dirty="0" smtClean="0">
                <a:solidFill>
                  <a:srgbClr val="FF0000"/>
                </a:solidFill>
                <a:latin typeface="+mn-lt"/>
              </a:rPr>
              <a:t>     Television</a:t>
            </a:r>
            <a:r>
              <a:rPr lang="en-US" sz="5900" b="1" dirty="0" smtClean="0">
                <a:solidFill>
                  <a:schemeClr val="accent3">
                    <a:lumMod val="60000"/>
                    <a:lumOff val="40000"/>
                  </a:schemeClr>
                </a:solidFill>
                <a:latin typeface="+mn-lt"/>
              </a:rPr>
              <a:t>  </a:t>
            </a:r>
            <a:r>
              <a:rPr lang="en-US" sz="5900" b="1" dirty="0" smtClean="0">
                <a:solidFill>
                  <a:schemeClr val="accent4">
                    <a:lumMod val="60000"/>
                    <a:lumOff val="40000"/>
                  </a:schemeClr>
                </a:solidFill>
                <a:latin typeface="+mn-lt"/>
              </a:rPr>
              <a:t>Console</a:t>
            </a:r>
            <a:r>
              <a:rPr lang="en-US" sz="5900" b="1" dirty="0" smtClean="0">
                <a:solidFill>
                  <a:schemeClr val="accent3">
                    <a:lumMod val="60000"/>
                    <a:lumOff val="40000"/>
                  </a:schemeClr>
                </a:solidFill>
                <a:latin typeface="+mn-lt"/>
              </a:rPr>
              <a:t>  </a:t>
            </a:r>
            <a:r>
              <a:rPr lang="en-US" sz="5900" b="1" dirty="0" smtClean="0">
                <a:solidFill>
                  <a:srgbClr val="CCFFCC"/>
                </a:solidFill>
                <a:latin typeface="+mn-lt"/>
              </a:rPr>
              <a:t>Computer</a:t>
            </a:r>
            <a:r>
              <a:rPr lang="en-US" sz="5900" dirty="0" smtClean="0">
                <a:solidFill>
                  <a:schemeClr val="tx2">
                    <a:lumMod val="40000"/>
                    <a:lumOff val="60000"/>
                  </a:schemeClr>
                </a:solidFill>
                <a:latin typeface="+mn-lt"/>
              </a:rPr>
              <a:t>  </a:t>
            </a:r>
            <a:r>
              <a:rPr lang="en-US" sz="5900" b="1" dirty="0" smtClean="0">
                <a:solidFill>
                  <a:srgbClr val="FF0000"/>
                </a:solidFill>
                <a:latin typeface="+mn-lt"/>
              </a:rPr>
              <a:t>Mobile </a:t>
            </a:r>
          </a:p>
          <a:p>
            <a:pPr marL="0" indent="0">
              <a:buNone/>
            </a:pPr>
            <a:endParaRPr lang="en-US" sz="5900" b="1" dirty="0" smtClean="0">
              <a:solidFill>
                <a:srgbClr val="FF0000"/>
              </a:solidFill>
              <a:latin typeface="+mn-lt"/>
            </a:endParaRPr>
          </a:p>
          <a:p>
            <a:pPr marL="0" indent="0">
              <a:buNone/>
            </a:pPr>
            <a:r>
              <a:rPr lang="en-US" sz="5900" dirty="0" smtClean="0">
                <a:latin typeface="+mn-lt"/>
              </a:rPr>
              <a:t>                        </a:t>
            </a:r>
            <a:endParaRPr lang="en-US" sz="5900" b="1" dirty="0" smtClean="0">
              <a:solidFill>
                <a:srgbClr val="000000"/>
              </a:solidFill>
              <a:latin typeface="+mn-lt"/>
            </a:endParaRPr>
          </a:p>
          <a:p>
            <a:pPr marL="0" indent="0">
              <a:buNone/>
            </a:pPr>
            <a:endParaRPr lang="en-US" sz="2000" dirty="0" smtClean="0"/>
          </a:p>
          <a:p>
            <a:pPr marL="0" indent="0">
              <a:buNone/>
            </a:pPr>
            <a:r>
              <a:rPr lang="en-US" sz="2000" b="1" dirty="0" smtClean="0">
                <a:solidFill>
                  <a:srgbClr val="000000"/>
                </a:solidFill>
              </a:rPr>
              <a:t>                                   </a:t>
            </a:r>
            <a:endParaRPr lang="en-US" sz="2000" dirty="0"/>
          </a:p>
          <a:p>
            <a:endParaRPr lang="en-US" dirty="0" smtClean="0"/>
          </a:p>
          <a:p>
            <a:pPr marL="0" indent="0">
              <a:buNone/>
            </a:pPr>
            <a:endParaRPr lang="en-US" dirty="0" smtClean="0"/>
          </a:p>
        </p:txBody>
      </p:sp>
    </p:spTree>
    <p:extLst>
      <p:ext uri="{BB962C8B-B14F-4D97-AF65-F5344CB8AC3E}">
        <p14:creationId xmlns:p14="http://schemas.microsoft.com/office/powerpoint/2010/main" val="196755623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457200" y="750888"/>
            <a:ext cx="8229600" cy="4629150"/>
          </a:xfrm>
        </p:spPr>
      </p:pic>
    </p:spTree>
    <p:extLst>
      <p:ext uri="{BB962C8B-B14F-4D97-AF65-F5344CB8AC3E}">
        <p14:creationId xmlns:p14="http://schemas.microsoft.com/office/powerpoint/2010/main" val="176444513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1"/>
            <a:ext cx="8509000" cy="2104571"/>
          </a:xfrm>
        </p:spPr>
        <p:txBody>
          <a:bodyPr>
            <a:noAutofit/>
          </a:bodyPr>
          <a:lstStyle/>
          <a:p>
            <a:r>
              <a:rPr lang="en-US" sz="4400" b="1" dirty="0" smtClean="0">
                <a:solidFill>
                  <a:srgbClr val="FFFF00"/>
                </a:solidFill>
                <a:latin typeface="+mn-lt"/>
              </a:rPr>
              <a:t>Truth </a:t>
            </a:r>
            <a:r>
              <a:rPr lang="en-US" sz="4400" b="1" dirty="0">
                <a:solidFill>
                  <a:srgbClr val="FFFF00"/>
                </a:solidFill>
                <a:latin typeface="+mn-lt"/>
              </a:rPr>
              <a:t>in </a:t>
            </a:r>
            <a:r>
              <a:rPr lang="en-US" sz="4400" b="1" i="1" dirty="0">
                <a:solidFill>
                  <a:schemeClr val="tx2">
                    <a:lumMod val="40000"/>
                    <a:lumOff val="60000"/>
                  </a:schemeClr>
                </a:solidFill>
                <a:latin typeface="+mn-lt"/>
              </a:rPr>
              <a:t>‘tone’</a:t>
            </a:r>
            <a:r>
              <a:rPr lang="en-US" sz="4400" b="1" dirty="0" smtClean="0">
                <a:solidFill>
                  <a:srgbClr val="FFFF00"/>
                </a:solidFill>
                <a:latin typeface="+mn-lt"/>
              </a:rPr>
              <a:t>…it’s about mod-maker &amp; reader as </a:t>
            </a:r>
            <a:r>
              <a:rPr lang="en-US" sz="4400" b="1" dirty="0" smtClean="0">
                <a:solidFill>
                  <a:srgbClr val="CCFFCC"/>
                </a:solidFill>
                <a:latin typeface="+mn-lt"/>
              </a:rPr>
              <a:t>creator</a:t>
            </a:r>
            <a:endParaRPr lang="en-US" sz="4400" b="1" dirty="0">
              <a:solidFill>
                <a:srgbClr val="FFFF00"/>
              </a:solidFill>
              <a:latin typeface="+mn-lt"/>
            </a:endParaRPr>
          </a:p>
        </p:txBody>
      </p:sp>
      <p:sp>
        <p:nvSpPr>
          <p:cNvPr id="5" name="Rectangle 4"/>
          <p:cNvSpPr/>
          <p:nvPr/>
        </p:nvSpPr>
        <p:spPr>
          <a:xfrm>
            <a:off x="2286000" y="2233791"/>
            <a:ext cx="6858000" cy="1631216"/>
          </a:xfrm>
          <a:prstGeom prst="rect">
            <a:avLst/>
          </a:prstGeom>
        </p:spPr>
        <p:txBody>
          <a:bodyPr wrap="square">
            <a:spAutoFit/>
          </a:bodyPr>
          <a:lstStyle/>
          <a:p>
            <a:r>
              <a:rPr lang="en-US" sz="2000" dirty="0">
                <a:solidFill>
                  <a:srgbClr val="FFFFFF"/>
                </a:solidFill>
                <a:latin typeface="Arial"/>
                <a:cs typeface="Lucida Console"/>
              </a:rPr>
              <a:t>Audio of the June 20, 2005 oral </a:t>
            </a:r>
            <a:r>
              <a:rPr lang="en-US" sz="2000" dirty="0" smtClean="0">
                <a:solidFill>
                  <a:srgbClr val="FFFFFF"/>
                </a:solidFill>
                <a:latin typeface="Arial"/>
                <a:cs typeface="Lucida Console"/>
              </a:rPr>
              <a:t>argument in 8</a:t>
            </a:r>
            <a:r>
              <a:rPr lang="en-US" sz="2000" baseline="30000" dirty="0" smtClean="0">
                <a:solidFill>
                  <a:srgbClr val="FFFFFF"/>
                </a:solidFill>
                <a:latin typeface="Arial"/>
                <a:cs typeface="Lucida Console"/>
              </a:rPr>
              <a:t>th</a:t>
            </a:r>
            <a:r>
              <a:rPr lang="en-US" sz="2000" dirty="0" smtClean="0">
                <a:solidFill>
                  <a:srgbClr val="FFFFFF"/>
                </a:solidFill>
                <a:latin typeface="Arial"/>
                <a:cs typeface="Lucida Console"/>
              </a:rPr>
              <a:t> Circuit Court of Appeal </a:t>
            </a:r>
            <a:r>
              <a:rPr lang="en-US" sz="2000" dirty="0">
                <a:solidFill>
                  <a:srgbClr val="FFFFFF"/>
                </a:solidFill>
                <a:latin typeface="Arial"/>
                <a:cs typeface="Lucida Console"/>
              </a:rPr>
              <a:t>in </a:t>
            </a:r>
            <a:r>
              <a:rPr lang="en-US" sz="2000" dirty="0" smtClean="0">
                <a:solidFill>
                  <a:srgbClr val="FFFFFF"/>
                </a:solidFill>
                <a:latin typeface="Arial"/>
                <a:cs typeface="Lucida Console"/>
              </a:rPr>
              <a:t>Blizzard v. BnetD (</a:t>
            </a:r>
            <a:r>
              <a:rPr lang="en-US" sz="2000" u="sng" dirty="0" smtClean="0">
                <a:solidFill>
                  <a:srgbClr val="FFFFFF"/>
                </a:solidFill>
                <a:latin typeface="Arial"/>
                <a:cs typeface="Lucida Console"/>
              </a:rPr>
              <a:t>Davidson</a:t>
            </a:r>
            <a:r>
              <a:rPr lang="en-US" sz="2000" dirty="0" smtClean="0">
                <a:solidFill>
                  <a:srgbClr val="FFFFFF"/>
                </a:solidFill>
                <a:latin typeface="Arial"/>
                <a:cs typeface="Lucida Console"/>
              </a:rPr>
              <a:t>) @ 32:40 – 33:05: </a:t>
            </a:r>
            <a:r>
              <a:rPr lang="en-US" sz="2000" dirty="0" smtClean="0">
                <a:solidFill>
                  <a:srgbClr val="8EB4E3"/>
                </a:solidFill>
                <a:latin typeface="Arial"/>
                <a:cs typeface="Lucida Console"/>
              </a:rPr>
              <a:t>“This case </a:t>
            </a:r>
            <a:r>
              <a:rPr lang="en-US" sz="2000" dirty="0" smtClean="0">
                <a:solidFill>
                  <a:srgbClr val="FFFF00"/>
                </a:solidFill>
                <a:latin typeface="Arial"/>
                <a:cs typeface="Lucida Console"/>
              </a:rPr>
              <a:t>does not involve new creation</a:t>
            </a:r>
            <a:r>
              <a:rPr lang="en-US" sz="2000" dirty="0" smtClean="0">
                <a:solidFill>
                  <a:srgbClr val="8EB4E3"/>
                </a:solidFill>
                <a:latin typeface="Arial"/>
                <a:cs typeface="Lucida Console"/>
              </a:rPr>
              <a:t>. There may be a case that does. This isn’t it…”</a:t>
            </a:r>
          </a:p>
          <a:p>
            <a:r>
              <a:rPr lang="en-US" sz="2000" dirty="0" smtClean="0">
                <a:solidFill>
                  <a:srgbClr val="8EB4E3"/>
                </a:solidFill>
                <a:latin typeface="Arial"/>
                <a:cs typeface="Lucida Console"/>
              </a:rPr>
              <a:t> </a:t>
            </a:r>
            <a:r>
              <a:rPr lang="en-US" sz="2000" b="1" dirty="0" smtClean="0">
                <a:solidFill>
                  <a:srgbClr val="FFFF00"/>
                </a:solidFill>
                <a:latin typeface="Arial"/>
                <a:cs typeface="Lucida Console"/>
              </a:rPr>
              <a:t>ABOUT MOD_MAKER AS CREATOR</a:t>
            </a:r>
            <a:endParaRPr lang="en-US" sz="2000" b="1" dirty="0">
              <a:solidFill>
                <a:srgbClr val="FFFF00"/>
              </a:solidFill>
              <a:latin typeface="Arial"/>
              <a:cs typeface="Lucida Console"/>
            </a:endParaRPr>
          </a:p>
        </p:txBody>
      </p:sp>
      <p:sp>
        <p:nvSpPr>
          <p:cNvPr id="7" name="Rectangle 6"/>
          <p:cNvSpPr/>
          <p:nvPr/>
        </p:nvSpPr>
        <p:spPr>
          <a:xfrm>
            <a:off x="2286000" y="4029035"/>
            <a:ext cx="6400800" cy="1938992"/>
          </a:xfrm>
          <a:prstGeom prst="rect">
            <a:avLst/>
          </a:prstGeom>
        </p:spPr>
        <p:txBody>
          <a:bodyPr wrap="square">
            <a:spAutoFit/>
          </a:bodyPr>
          <a:lstStyle/>
          <a:p>
            <a:r>
              <a:rPr lang="en-CA" sz="2000" dirty="0" smtClean="0">
                <a:solidFill>
                  <a:prstClr val="white"/>
                </a:solidFill>
                <a:latin typeface="Arial"/>
                <a:cs typeface="Lucida Console"/>
              </a:rPr>
              <a:t>Audio of the November 2, 2010 oral argument in the U.S. Supreme Court in </a:t>
            </a:r>
            <a:r>
              <a:rPr lang="en-CA" sz="2000" u="sng" dirty="0" smtClean="0">
                <a:solidFill>
                  <a:prstClr val="white"/>
                </a:solidFill>
                <a:latin typeface="Arial"/>
                <a:cs typeface="Lucida Console"/>
              </a:rPr>
              <a:t>Brown </a:t>
            </a:r>
            <a:r>
              <a:rPr lang="en-CA" sz="2000" u="sng" dirty="0">
                <a:solidFill>
                  <a:prstClr val="white"/>
                </a:solidFill>
                <a:latin typeface="Arial"/>
                <a:cs typeface="Lucida Console"/>
              </a:rPr>
              <a:t>v. Entertainment Merchants </a:t>
            </a:r>
            <a:r>
              <a:rPr lang="en-CA" sz="2000" u="sng" dirty="0" smtClean="0">
                <a:solidFill>
                  <a:prstClr val="white"/>
                </a:solidFill>
                <a:latin typeface="Arial"/>
                <a:cs typeface="Lucida Console"/>
              </a:rPr>
              <a:t>Association</a:t>
            </a:r>
            <a:r>
              <a:rPr lang="en-CA" sz="2000" dirty="0" smtClean="0">
                <a:solidFill>
                  <a:prstClr val="white"/>
                </a:solidFill>
                <a:latin typeface="Arial"/>
                <a:cs typeface="Lucida Console"/>
              </a:rPr>
              <a:t> @ 1:13 - 7:20 </a:t>
            </a:r>
            <a:r>
              <a:rPr lang="en-CA" sz="2000" b="1" dirty="0" smtClean="0">
                <a:solidFill>
                  <a:prstClr val="white"/>
                </a:solidFill>
                <a:latin typeface="Arial"/>
                <a:cs typeface="Lucida Console"/>
              </a:rPr>
              <a:t>+</a:t>
            </a:r>
            <a:r>
              <a:rPr lang="en-CA" sz="2000" dirty="0" smtClean="0">
                <a:solidFill>
                  <a:prstClr val="white"/>
                </a:solidFill>
                <a:latin typeface="Arial"/>
                <a:cs typeface="Lucida Console"/>
              </a:rPr>
              <a:t> 11:25 - 14:04: </a:t>
            </a:r>
            <a:r>
              <a:rPr lang="en-CA" sz="2000" dirty="0" smtClean="0">
                <a:solidFill>
                  <a:srgbClr val="8EB4E3"/>
                </a:solidFill>
                <a:latin typeface="Arial"/>
                <a:cs typeface="Lucida Console"/>
              </a:rPr>
              <a:t>“What’s a deviant violent video game?...Some of the Grimm’s Fairy Tales are quite grim…” </a:t>
            </a:r>
          </a:p>
          <a:p>
            <a:r>
              <a:rPr lang="en-CA" sz="2000" b="1" dirty="0" smtClean="0">
                <a:solidFill>
                  <a:srgbClr val="FFFF00"/>
                </a:solidFill>
                <a:latin typeface="Arial"/>
                <a:cs typeface="Lucida Console"/>
              </a:rPr>
              <a:t>ABOUT THE READER AS CREATOR</a:t>
            </a:r>
            <a:endParaRPr lang="en-US" sz="2000" b="1" i="1" u="sng" dirty="0">
              <a:solidFill>
                <a:srgbClr val="FFFF00"/>
              </a:solidFill>
              <a:latin typeface="Arial"/>
            </a:endParaRPr>
          </a:p>
        </p:txBody>
      </p:sp>
      <p:pic>
        <p:nvPicPr>
          <p:cNvPr id="8" name="Content Placeholder 3" descr="569px-Ork.png"/>
          <p:cNvPicPr>
            <a:picLocks noChangeAspect="1"/>
          </p:cNvPicPr>
          <p:nvPr/>
        </p:nvPicPr>
        <p:blipFill rotWithShape="1">
          <a:blip r:embed="rId2" cstate="email">
            <a:extLst>
              <a:ext uri="{28A0092B-C50C-407E-A947-70E740481C1C}">
                <a14:useLocalDpi xmlns:a14="http://schemas.microsoft.com/office/drawing/2010/main"/>
              </a:ext>
            </a:extLst>
          </a:blip>
          <a:srcRect l="-389" r="-389"/>
          <a:stretch/>
        </p:blipFill>
        <p:spPr>
          <a:xfrm>
            <a:off x="189574" y="2233791"/>
            <a:ext cx="1000401" cy="1045007"/>
          </a:xfrm>
          <a:prstGeom prst="rect">
            <a:avLst/>
          </a:prstGeom>
        </p:spPr>
      </p:pic>
      <p:pic>
        <p:nvPicPr>
          <p:cNvPr id="9" name="Content Placeholder 3" descr="800px-Governor_Arnold_Schwarzenegger.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1920" y="4231415"/>
            <a:ext cx="1002718" cy="812799"/>
          </a:xfrm>
          <a:prstGeom prst="rect">
            <a:avLst/>
          </a:prstGeom>
        </p:spPr>
      </p:pic>
    </p:spTree>
    <p:extLst>
      <p:ext uri="{BB962C8B-B14F-4D97-AF65-F5344CB8AC3E}">
        <p14:creationId xmlns:p14="http://schemas.microsoft.com/office/powerpoint/2010/main" val="18954362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80"/>
            <a:ext cx="8229600" cy="1016000"/>
          </a:xfrm>
        </p:spPr>
        <p:txBody>
          <a:bodyPr>
            <a:normAutofit/>
          </a:bodyPr>
          <a:lstStyle/>
          <a:p>
            <a:r>
              <a:rPr lang="en-US" sz="5400" b="1" dirty="0" smtClean="0">
                <a:solidFill>
                  <a:srgbClr val="FFFF00"/>
                </a:solidFill>
                <a:latin typeface="Arial"/>
                <a:cs typeface="Arial"/>
              </a:rPr>
              <a:t>CONCLUSION</a:t>
            </a:r>
            <a:r>
              <a:rPr lang="en-US" b="1" dirty="0" smtClean="0">
                <a:solidFill>
                  <a:srgbClr val="FFFF00"/>
                </a:solidFill>
                <a:latin typeface="Arial"/>
                <a:cs typeface="Arial"/>
              </a:rPr>
              <a:t> </a:t>
            </a:r>
            <a:endParaRPr lang="en-US" b="1" dirty="0">
              <a:solidFill>
                <a:srgbClr val="FFFF00"/>
              </a:solidFill>
              <a:latin typeface="Arial"/>
              <a:cs typeface="Arial"/>
            </a:endParaRPr>
          </a:p>
        </p:txBody>
      </p:sp>
      <p:sp>
        <p:nvSpPr>
          <p:cNvPr id="3" name="Content Placeholder 2"/>
          <p:cNvSpPr>
            <a:spLocks noGrp="1"/>
          </p:cNvSpPr>
          <p:nvPr>
            <p:ph sz="quarter" idx="10"/>
          </p:nvPr>
        </p:nvSpPr>
        <p:spPr>
          <a:xfrm>
            <a:off x="208005" y="1237205"/>
            <a:ext cx="5451915" cy="4894073"/>
          </a:xfrm>
        </p:spPr>
        <p:txBody>
          <a:bodyPr>
            <a:normAutofit/>
          </a:bodyPr>
          <a:lstStyle/>
          <a:p>
            <a:pPr marL="0" indent="0">
              <a:buNone/>
            </a:pPr>
            <a:r>
              <a:rPr lang="en-US" b="1" dirty="0" smtClean="0">
                <a:solidFill>
                  <a:srgbClr val="CCFFCC"/>
                </a:solidFill>
              </a:rPr>
              <a:t>EVERYTHING IS A VIDEO-GAME:</a:t>
            </a:r>
          </a:p>
          <a:p>
            <a:pPr marL="0" indent="0">
              <a:buNone/>
            </a:pPr>
            <a:endParaRPr lang="en-US" dirty="0"/>
          </a:p>
          <a:p>
            <a:pPr marL="0" indent="0">
              <a:buNone/>
            </a:pPr>
            <a:r>
              <a:rPr lang="en-US" dirty="0" smtClean="0">
                <a:solidFill>
                  <a:schemeClr val="bg1"/>
                </a:solidFill>
                <a:latin typeface="Lucida Console"/>
                <a:cs typeface="Lucida Console"/>
              </a:rPr>
              <a:t>GAMES ARE AND REMAIN AT THE  </a:t>
            </a:r>
          </a:p>
          <a:p>
            <a:pPr marL="0" indent="0">
              <a:buNone/>
            </a:pPr>
            <a:r>
              <a:rPr lang="en-US" dirty="0" smtClean="0">
                <a:solidFill>
                  <a:schemeClr val="bg1"/>
                </a:solidFill>
                <a:latin typeface="Lucida Console"/>
                <a:cs typeface="Lucida Console"/>
              </a:rPr>
              <a:t>CUTTING EDGE CROSS-ROADS OF </a:t>
            </a:r>
          </a:p>
          <a:p>
            <a:pPr marL="0" indent="0">
              <a:buNone/>
            </a:pPr>
            <a:r>
              <a:rPr lang="en-US" dirty="0" smtClean="0">
                <a:solidFill>
                  <a:schemeClr val="bg1"/>
                </a:solidFill>
                <a:latin typeface="Lucida Console"/>
                <a:cs typeface="Lucida Console"/>
              </a:rPr>
              <a:t>FREEDOM OF SPEECH/ </a:t>
            </a:r>
          </a:p>
          <a:p>
            <a:pPr marL="0" indent="0">
              <a:buNone/>
            </a:pPr>
            <a:r>
              <a:rPr lang="en-US" dirty="0" smtClean="0">
                <a:solidFill>
                  <a:schemeClr val="bg1"/>
                </a:solidFill>
                <a:latin typeface="Lucida Console"/>
                <a:cs typeface="Lucida Console"/>
              </a:rPr>
              <a:t>EXPRESSION, COPYRIGHT/IP &amp; </a:t>
            </a:r>
          </a:p>
          <a:p>
            <a:pPr marL="0" indent="0">
              <a:buNone/>
            </a:pPr>
            <a:r>
              <a:rPr lang="en-US" dirty="0" smtClean="0">
                <a:solidFill>
                  <a:schemeClr val="bg1"/>
                </a:solidFill>
                <a:latin typeface="Lucida Console"/>
                <a:cs typeface="Lucida Console"/>
              </a:rPr>
              <a:t>CONTRACTS. NO LENS FOR THE </a:t>
            </a:r>
          </a:p>
          <a:p>
            <a:pPr marL="0" indent="0">
              <a:buNone/>
            </a:pPr>
            <a:r>
              <a:rPr lang="en-US" dirty="0" smtClean="0">
                <a:solidFill>
                  <a:schemeClr val="bg1"/>
                </a:solidFill>
                <a:latin typeface="Lucida Console"/>
                <a:cs typeface="Lucida Console"/>
              </a:rPr>
              <a:t>LAW IS CLEARER OR LESS </a:t>
            </a:r>
          </a:p>
          <a:p>
            <a:pPr marL="0" indent="0">
              <a:buNone/>
            </a:pPr>
            <a:r>
              <a:rPr lang="en-US" dirty="0" smtClean="0">
                <a:solidFill>
                  <a:schemeClr val="bg1"/>
                </a:solidFill>
                <a:latin typeface="Lucida Console"/>
                <a:cs typeface="Lucida Console"/>
              </a:rPr>
              <a:t>FORGIVING BECAUSE VIDEO </a:t>
            </a:r>
          </a:p>
          <a:p>
            <a:pPr marL="0" indent="0">
              <a:buNone/>
            </a:pPr>
            <a:r>
              <a:rPr lang="en-US" dirty="0" smtClean="0">
                <a:solidFill>
                  <a:schemeClr val="bg1"/>
                </a:solidFill>
                <a:latin typeface="Lucida Console"/>
                <a:cs typeface="Lucida Console"/>
              </a:rPr>
              <a:t>GAMES IMPLICATE CREATIVITY, </a:t>
            </a:r>
          </a:p>
          <a:p>
            <a:pPr marL="0" indent="0">
              <a:buNone/>
            </a:pPr>
            <a:r>
              <a:rPr lang="en-US" dirty="0" smtClean="0">
                <a:solidFill>
                  <a:schemeClr val="bg1"/>
                </a:solidFill>
                <a:latin typeface="Lucida Console"/>
                <a:cs typeface="Lucida Console"/>
              </a:rPr>
              <a:t>INTERACTIVITY &amp; CUTTING EDGE </a:t>
            </a:r>
          </a:p>
          <a:p>
            <a:pPr marL="0" indent="0">
              <a:buNone/>
            </a:pPr>
            <a:r>
              <a:rPr lang="en-US" dirty="0" smtClean="0">
                <a:solidFill>
                  <a:schemeClr val="bg1"/>
                </a:solidFill>
                <a:latin typeface="Lucida Console"/>
                <a:cs typeface="Lucida Console"/>
              </a:rPr>
              <a:t>TECHNOLOGY LIKE NOTHING ELSE </a:t>
            </a:r>
          </a:p>
          <a:p>
            <a:pPr marL="0" indent="0">
              <a:buNone/>
            </a:pPr>
            <a:r>
              <a:rPr lang="en-US" dirty="0" smtClean="0">
                <a:solidFill>
                  <a:schemeClr val="bg1"/>
                </a:solidFill>
                <a:latin typeface="Lucida Console"/>
                <a:cs typeface="Lucida Console"/>
              </a:rPr>
              <a:t>DOES.</a:t>
            </a:r>
            <a:endParaRPr lang="en-US" dirty="0">
              <a:solidFill>
                <a:schemeClr val="bg1"/>
              </a:solidFill>
              <a:latin typeface="Lucida Console"/>
              <a:cs typeface="Lucida Console"/>
            </a:endParaRPr>
          </a:p>
        </p:txBody>
      </p:sp>
      <p:pic>
        <p:nvPicPr>
          <p:cNvPr id="4" name="Content Placeholder 3" descr="file000670714310.jpg"/>
          <p:cNvPicPr>
            <a:picLocks noChangeAspect="1"/>
          </p:cNvPicPr>
          <p:nvPr/>
        </p:nvPicPr>
        <p:blipFill rotWithShape="1">
          <a:blip r:embed="rId2" cstate="email">
            <a:extLst>
              <a:ext uri="{28A0092B-C50C-407E-A947-70E740481C1C}">
                <a14:useLocalDpi xmlns:a14="http://schemas.microsoft.com/office/drawing/2010/main"/>
              </a:ext>
            </a:extLst>
          </a:blip>
          <a:srcRect l="-129"/>
          <a:stretch/>
        </p:blipFill>
        <p:spPr>
          <a:xfrm>
            <a:off x="5683536" y="2452512"/>
            <a:ext cx="3460463" cy="2594845"/>
          </a:xfrm>
          <a:prstGeom prst="rect">
            <a:avLst/>
          </a:prstGeom>
        </p:spPr>
      </p:pic>
    </p:spTree>
    <p:extLst>
      <p:ext uri="{BB962C8B-B14F-4D97-AF65-F5344CB8AC3E}">
        <p14:creationId xmlns:p14="http://schemas.microsoft.com/office/powerpoint/2010/main" val="55704549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48641"/>
            <a:ext cx="8229600" cy="5177494"/>
          </a:xfrm>
        </p:spPr>
        <p:txBody>
          <a:bodyPr>
            <a:normAutofit/>
          </a:bodyPr>
          <a:lstStyle/>
          <a:p>
            <a:pPr marL="0" indent="0">
              <a:buNone/>
            </a:pPr>
            <a:r>
              <a:rPr lang="en-US" sz="4800" dirty="0" smtClean="0">
                <a:solidFill>
                  <a:schemeClr val="bg1"/>
                </a:solidFill>
                <a:latin typeface="Arial Hebrew Scholar"/>
                <a:cs typeface="Arial Hebrew Scholar"/>
              </a:rPr>
              <a:t>How we are </a:t>
            </a:r>
            <a:r>
              <a:rPr lang="en-US" sz="4800" dirty="0" smtClean="0">
                <a:solidFill>
                  <a:srgbClr val="CCFFCC"/>
                </a:solidFill>
                <a:latin typeface="Arial Hebrew Scholar"/>
                <a:cs typeface="Arial Hebrew Scholar"/>
              </a:rPr>
              <a:t>conscious</a:t>
            </a:r>
            <a:r>
              <a:rPr lang="en-US" sz="4800" dirty="0" smtClean="0">
                <a:solidFill>
                  <a:schemeClr val="bg1"/>
                </a:solidFill>
                <a:latin typeface="Arial Hebrew Scholar"/>
                <a:cs typeface="Arial Hebrew Scholar"/>
              </a:rPr>
              <a:t> </a:t>
            </a:r>
            <a:r>
              <a:rPr lang="en-US" sz="4800" dirty="0">
                <a:solidFill>
                  <a:schemeClr val="bg1"/>
                </a:solidFill>
                <a:latin typeface="Arial Hebrew Scholar"/>
                <a:cs typeface="Arial Hebrew Scholar"/>
              </a:rPr>
              <a:t>&amp;</a:t>
            </a:r>
            <a:r>
              <a:rPr lang="en-US" sz="4800" dirty="0" smtClean="0">
                <a:solidFill>
                  <a:schemeClr val="bg1"/>
                </a:solidFill>
                <a:latin typeface="Arial Hebrew Scholar"/>
                <a:cs typeface="Arial Hebrew Scholar"/>
              </a:rPr>
              <a:t> </a:t>
            </a:r>
          </a:p>
          <a:p>
            <a:pPr marL="0" indent="0">
              <a:buNone/>
            </a:pPr>
            <a:r>
              <a:rPr lang="en-US" sz="4800" dirty="0" smtClean="0">
                <a:solidFill>
                  <a:schemeClr val="bg1"/>
                </a:solidFill>
                <a:latin typeface="Arial Hebrew Scholar"/>
                <a:cs typeface="Arial Hebrew Scholar"/>
              </a:rPr>
              <a:t>how we </a:t>
            </a:r>
            <a:r>
              <a:rPr lang="en-US" sz="4800" dirty="0" smtClean="0">
                <a:solidFill>
                  <a:srgbClr val="CCFFCC"/>
                </a:solidFill>
                <a:latin typeface="Arial Hebrew Scholar"/>
                <a:cs typeface="Arial Hebrew Scholar"/>
              </a:rPr>
              <a:t>(video) game</a:t>
            </a:r>
            <a:r>
              <a:rPr lang="en-US" sz="4800" dirty="0" smtClean="0">
                <a:solidFill>
                  <a:schemeClr val="bg1"/>
                </a:solidFill>
                <a:latin typeface="Arial Hebrew Scholar"/>
                <a:cs typeface="Arial Hebrew Scholar"/>
              </a:rPr>
              <a:t> </a:t>
            </a:r>
          </a:p>
          <a:p>
            <a:pPr marL="0" indent="0">
              <a:buNone/>
            </a:pPr>
            <a:r>
              <a:rPr lang="en-US" sz="4800" dirty="0" smtClean="0">
                <a:solidFill>
                  <a:schemeClr val="bg1"/>
                </a:solidFill>
                <a:latin typeface="Arial Hebrew Scholar"/>
                <a:cs typeface="Arial Hebrew Scholar"/>
              </a:rPr>
              <a:t>appear to be </a:t>
            </a:r>
          </a:p>
          <a:p>
            <a:pPr marL="0" indent="0">
              <a:buNone/>
            </a:pPr>
            <a:r>
              <a:rPr lang="en-US" sz="4800" dirty="0" smtClean="0">
                <a:solidFill>
                  <a:schemeClr val="bg1"/>
                </a:solidFill>
                <a:latin typeface="Arial Hebrew Scholar"/>
                <a:cs typeface="Arial Hebrew Scholar"/>
              </a:rPr>
              <a:t>profoundly </a:t>
            </a:r>
            <a:r>
              <a:rPr lang="en-US" sz="4800" dirty="0" smtClean="0">
                <a:solidFill>
                  <a:srgbClr val="CCFFCC"/>
                </a:solidFill>
                <a:latin typeface="Arial Hebrew Scholar"/>
                <a:cs typeface="Arial Hebrew Scholar"/>
              </a:rPr>
              <a:t>aligned</a:t>
            </a:r>
            <a:r>
              <a:rPr lang="en-US" sz="4800" dirty="0">
                <a:solidFill>
                  <a:schemeClr val="bg1"/>
                </a:solidFill>
                <a:latin typeface="Arial Hebrew Scholar"/>
                <a:cs typeface="Arial Hebrew Scholar"/>
              </a:rPr>
              <a:t>.</a:t>
            </a:r>
          </a:p>
        </p:txBody>
      </p:sp>
      <p:pic>
        <p:nvPicPr>
          <p:cNvPr id="4" name="Picture 3" descr="IMG_112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22365" y="4005587"/>
            <a:ext cx="2953235" cy="2214927"/>
          </a:xfrm>
          <a:prstGeom prst="rect">
            <a:avLst/>
          </a:prstGeom>
        </p:spPr>
      </p:pic>
      <p:pic>
        <p:nvPicPr>
          <p:cNvPr id="6" name="Picture 5" descr="531px-PET-image (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27731" y="4005587"/>
            <a:ext cx="1596873" cy="1804375"/>
          </a:xfrm>
          <a:prstGeom prst="rect">
            <a:avLst/>
          </a:prstGeom>
        </p:spPr>
      </p:pic>
    </p:spTree>
    <p:extLst>
      <p:ext uri="{BB962C8B-B14F-4D97-AF65-F5344CB8AC3E}">
        <p14:creationId xmlns:p14="http://schemas.microsoft.com/office/powerpoint/2010/main" val="1382366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435934" y="371475"/>
            <a:ext cx="6272132" cy="5399088"/>
          </a:xfrm>
        </p:spPr>
      </p:pic>
    </p:spTree>
    <p:extLst>
      <p:ext uri="{BB962C8B-B14F-4D97-AF65-F5344CB8AC3E}">
        <p14:creationId xmlns:p14="http://schemas.microsoft.com/office/powerpoint/2010/main" val="30276824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800" b="1" dirty="0" smtClean="0">
                <a:solidFill>
                  <a:srgbClr val="FFFF00"/>
                </a:solidFill>
                <a:latin typeface="+mn-lt"/>
              </a:rPr>
              <a:t>Accordingly…</a:t>
            </a:r>
            <a:endParaRPr lang="en-US" sz="4800" b="1" dirty="0">
              <a:solidFill>
                <a:srgbClr val="FFFF00"/>
              </a:solidFill>
              <a:latin typeface="+mn-lt"/>
            </a:endParaRPr>
          </a:p>
        </p:txBody>
      </p:sp>
      <p:sp>
        <p:nvSpPr>
          <p:cNvPr id="3" name="Content Placeholder 2"/>
          <p:cNvSpPr>
            <a:spLocks noGrp="1"/>
          </p:cNvSpPr>
          <p:nvPr>
            <p:ph sz="quarter" idx="10"/>
          </p:nvPr>
        </p:nvSpPr>
        <p:spPr>
          <a:xfrm>
            <a:off x="457200" y="1203025"/>
            <a:ext cx="8686800" cy="4686725"/>
          </a:xfrm>
        </p:spPr>
        <p:txBody>
          <a:bodyPr>
            <a:normAutofit/>
          </a:bodyPr>
          <a:lstStyle/>
          <a:p>
            <a:pPr marL="0" indent="0">
              <a:lnSpc>
                <a:spcPct val="110000"/>
              </a:lnSpc>
              <a:buNone/>
            </a:pPr>
            <a:r>
              <a:rPr lang="en-US" sz="3600" dirty="0" smtClean="0">
                <a:solidFill>
                  <a:schemeClr val="bg1"/>
                </a:solidFill>
                <a:latin typeface="+mn-lt"/>
              </a:rPr>
              <a:t>It is </a:t>
            </a:r>
            <a:r>
              <a:rPr lang="en-US" sz="3600" dirty="0" smtClean="0">
                <a:solidFill>
                  <a:schemeClr val="tx2">
                    <a:lumMod val="40000"/>
                    <a:lumOff val="60000"/>
                  </a:schemeClr>
                </a:solidFill>
                <a:latin typeface="+mn-lt"/>
              </a:rPr>
              <a:t>not too much </a:t>
            </a:r>
            <a:r>
              <a:rPr lang="en-US" sz="3600" dirty="0" smtClean="0">
                <a:solidFill>
                  <a:schemeClr val="bg1"/>
                </a:solidFill>
                <a:latin typeface="+mn-lt"/>
              </a:rPr>
              <a:t>to ask that </a:t>
            </a:r>
            <a:r>
              <a:rPr lang="en-US" sz="3600" dirty="0" smtClean="0">
                <a:solidFill>
                  <a:srgbClr val="CCFFCC"/>
                </a:solidFill>
                <a:latin typeface="+mn-lt"/>
              </a:rPr>
              <a:t>law</a:t>
            </a:r>
            <a:r>
              <a:rPr lang="en-US" sz="3600" dirty="0" smtClean="0">
                <a:solidFill>
                  <a:schemeClr val="bg1"/>
                </a:solidFill>
                <a:latin typeface="+mn-lt"/>
              </a:rPr>
              <a:t> also </a:t>
            </a:r>
            <a:r>
              <a:rPr lang="en-US" sz="3600" dirty="0" smtClean="0">
                <a:solidFill>
                  <a:srgbClr val="CCFFCC"/>
                </a:solidFill>
                <a:latin typeface="+mn-lt"/>
              </a:rPr>
              <a:t>align</a:t>
            </a:r>
            <a:r>
              <a:rPr lang="en-US" sz="3600" dirty="0" smtClean="0">
                <a:solidFill>
                  <a:schemeClr val="bg1"/>
                </a:solidFill>
                <a:latin typeface="+mn-lt"/>
              </a:rPr>
              <a:t> with the already aligned realities of:</a:t>
            </a:r>
          </a:p>
          <a:p>
            <a:pPr marL="742950" indent="-742950">
              <a:lnSpc>
                <a:spcPct val="110000"/>
              </a:lnSpc>
              <a:buAutoNum type="arabicPeriod"/>
            </a:pPr>
            <a:r>
              <a:rPr lang="en-US" sz="3600" dirty="0" smtClean="0">
                <a:solidFill>
                  <a:srgbClr val="FFFF00"/>
                </a:solidFill>
                <a:latin typeface="+mn-lt"/>
              </a:rPr>
              <a:t>human consciousness; </a:t>
            </a:r>
          </a:p>
          <a:p>
            <a:pPr marL="742950" indent="-742950">
              <a:lnSpc>
                <a:spcPct val="110000"/>
              </a:lnSpc>
              <a:buAutoNum type="arabicPeriod"/>
            </a:pPr>
            <a:r>
              <a:rPr lang="en-US" sz="3600" dirty="0" smtClean="0">
                <a:solidFill>
                  <a:srgbClr val="FFFF00"/>
                </a:solidFill>
                <a:latin typeface="+mn-lt"/>
              </a:rPr>
              <a:t>(video) game design; &amp; </a:t>
            </a:r>
          </a:p>
          <a:p>
            <a:pPr marL="742950" indent="-742950">
              <a:lnSpc>
                <a:spcPct val="110000"/>
              </a:lnSpc>
              <a:buAutoNum type="arabicPeriod"/>
            </a:pPr>
            <a:r>
              <a:rPr lang="en-US" sz="3600" dirty="0" smtClean="0">
                <a:solidFill>
                  <a:srgbClr val="FFFF00"/>
                </a:solidFill>
                <a:latin typeface="+mn-lt"/>
              </a:rPr>
              <a:t>community interactions</a:t>
            </a:r>
          </a:p>
          <a:p>
            <a:pPr marL="0" indent="0">
              <a:buNone/>
            </a:pPr>
            <a:endParaRPr lang="en-US" dirty="0"/>
          </a:p>
        </p:txBody>
      </p:sp>
    </p:spTree>
    <p:extLst>
      <p:ext uri="{BB962C8B-B14F-4D97-AF65-F5344CB8AC3E}">
        <p14:creationId xmlns:p14="http://schemas.microsoft.com/office/powerpoint/2010/main" val="196022695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97000"/>
          </a:xfrm>
        </p:spPr>
        <p:txBody>
          <a:bodyPr>
            <a:normAutofit fontScale="90000"/>
          </a:bodyPr>
          <a:lstStyle/>
          <a:p>
            <a:r>
              <a:rPr lang="en-US" dirty="0" smtClean="0">
                <a:solidFill>
                  <a:schemeClr val="bg1"/>
                </a:solidFill>
              </a:rPr>
              <a:t>From the beginning of the course:</a:t>
            </a:r>
            <a:br>
              <a:rPr lang="en-US" dirty="0" smtClean="0">
                <a:solidFill>
                  <a:schemeClr val="bg1"/>
                </a:solidFill>
              </a:rPr>
            </a:br>
            <a:r>
              <a:rPr lang="en-US" sz="5400" b="1" dirty="0" smtClean="0">
                <a:solidFill>
                  <a:srgbClr val="FFFF00"/>
                </a:solidFill>
                <a:latin typeface="+mn-lt"/>
              </a:rPr>
              <a:t>Pedagogic Goals</a:t>
            </a:r>
            <a:endParaRPr lang="en-US" sz="5400" b="1" dirty="0">
              <a:solidFill>
                <a:srgbClr val="FFFF00"/>
              </a:solidFill>
              <a:latin typeface="+mn-lt"/>
            </a:endParaRPr>
          </a:p>
        </p:txBody>
      </p:sp>
      <p:sp>
        <p:nvSpPr>
          <p:cNvPr id="3" name="Content Placeholder 2"/>
          <p:cNvSpPr>
            <a:spLocks noGrp="1"/>
          </p:cNvSpPr>
          <p:nvPr>
            <p:ph sz="quarter" idx="10"/>
          </p:nvPr>
        </p:nvSpPr>
        <p:spPr>
          <a:xfrm>
            <a:off x="105833" y="1492249"/>
            <a:ext cx="9038168" cy="4582583"/>
          </a:xfrm>
        </p:spPr>
        <p:txBody>
          <a:bodyPr>
            <a:normAutofit/>
          </a:bodyPr>
          <a:lstStyle/>
          <a:p>
            <a:pPr marL="0" indent="0">
              <a:buNone/>
            </a:pPr>
            <a:r>
              <a:rPr lang="en-US" sz="2800" dirty="0" smtClean="0">
                <a:solidFill>
                  <a:srgbClr val="FFFFFF"/>
                </a:solidFill>
                <a:latin typeface="+mn-lt"/>
                <a:cs typeface="Lucida Console"/>
              </a:rPr>
              <a:t> O</a:t>
            </a:r>
            <a:r>
              <a:rPr lang="en-US" sz="2800" dirty="0" smtClean="0">
                <a:solidFill>
                  <a:schemeClr val="bg1"/>
                </a:solidFill>
                <a:latin typeface="+mn-lt"/>
                <a:cs typeface="Lucida Console"/>
              </a:rPr>
              <a:t>ne word: </a:t>
            </a:r>
            <a:r>
              <a:rPr lang="en-US" sz="2800" i="1" dirty="0" smtClean="0">
                <a:solidFill>
                  <a:srgbClr val="D7E4BD"/>
                </a:solidFill>
                <a:latin typeface="+mn-lt"/>
                <a:cs typeface="Lucida Console"/>
              </a:rPr>
              <a:t>ENGAGEMENT</a:t>
            </a:r>
          </a:p>
          <a:p>
            <a:pPr marL="0" indent="0">
              <a:buNone/>
            </a:pPr>
            <a:r>
              <a:rPr lang="en-US" sz="2800" dirty="0" smtClean="0">
                <a:solidFill>
                  <a:schemeClr val="bg1"/>
                </a:solidFill>
                <a:latin typeface="+mn-lt"/>
                <a:cs typeface="Lucida Console"/>
              </a:rPr>
              <a:t> Two words: </a:t>
            </a:r>
            <a:r>
              <a:rPr lang="en-US" sz="2800" i="1" dirty="0" smtClean="0">
                <a:solidFill>
                  <a:schemeClr val="accent3">
                    <a:lumMod val="40000"/>
                    <a:lumOff val="60000"/>
                  </a:schemeClr>
                </a:solidFill>
                <a:latin typeface="+mn-lt"/>
                <a:cs typeface="Lucida Console"/>
              </a:rPr>
              <a:t>CREATING PERSPECTIVE</a:t>
            </a:r>
          </a:p>
          <a:p>
            <a:pPr marL="0" indent="0">
              <a:buNone/>
            </a:pPr>
            <a:r>
              <a:rPr lang="en-US" sz="2800" dirty="0" smtClean="0">
                <a:solidFill>
                  <a:schemeClr val="bg1"/>
                </a:solidFill>
                <a:latin typeface="+mn-lt"/>
                <a:cs typeface="Lucida Console"/>
              </a:rPr>
              <a:t> Three words: </a:t>
            </a:r>
            <a:r>
              <a:rPr lang="en-US" sz="2800" i="1" dirty="0" smtClean="0">
                <a:solidFill>
                  <a:schemeClr val="tx2">
                    <a:lumMod val="40000"/>
                    <a:lumOff val="60000"/>
                  </a:schemeClr>
                </a:solidFill>
                <a:latin typeface="+mn-lt"/>
                <a:cs typeface="Lucida Console"/>
              </a:rPr>
              <a:t>APPRECIATING (LEGAL) COMPLEXITY</a:t>
            </a:r>
          </a:p>
          <a:p>
            <a:pPr marL="0" indent="0">
              <a:buNone/>
            </a:pPr>
            <a:endParaRPr lang="en-US" sz="2800" b="1" i="1" dirty="0">
              <a:solidFill>
                <a:schemeClr val="bg1"/>
              </a:solidFill>
              <a:latin typeface="Lucida Console"/>
              <a:cs typeface="Lucida Console"/>
            </a:endParaRPr>
          </a:p>
          <a:p>
            <a:pPr marL="0" indent="0">
              <a:buNone/>
            </a:pPr>
            <a:endParaRPr lang="en-US" sz="2800" b="1" i="1" dirty="0" smtClean="0">
              <a:solidFill>
                <a:schemeClr val="bg1"/>
              </a:solidFill>
              <a:latin typeface="Lucida Console"/>
              <a:cs typeface="Lucida Console"/>
            </a:endParaRPr>
          </a:p>
          <a:p>
            <a:pPr marL="0" indent="0">
              <a:buNone/>
            </a:pPr>
            <a:endParaRPr lang="en-US" sz="2800" b="1" i="1" dirty="0">
              <a:solidFill>
                <a:schemeClr val="bg1"/>
              </a:solidFill>
              <a:latin typeface="Lucida Console"/>
              <a:cs typeface="Lucida Console"/>
            </a:endParaRPr>
          </a:p>
          <a:p>
            <a:pPr marL="0" indent="0">
              <a:buNone/>
            </a:pPr>
            <a:endParaRPr lang="en-US" sz="2800" b="1" i="1" dirty="0" smtClean="0">
              <a:solidFill>
                <a:schemeClr val="bg1"/>
              </a:solidFill>
              <a:latin typeface="Lucida Console"/>
              <a:cs typeface="Lucida Console"/>
            </a:endParaRPr>
          </a:p>
          <a:p>
            <a:pPr marL="0" indent="0">
              <a:buNone/>
            </a:pPr>
            <a:endParaRPr lang="en-US" sz="2800" b="1" i="1" dirty="0">
              <a:solidFill>
                <a:schemeClr val="bg1"/>
              </a:solidFill>
              <a:latin typeface="Lucida Console"/>
              <a:cs typeface="Lucida Console"/>
            </a:endParaRPr>
          </a:p>
          <a:p>
            <a:pPr marL="0" indent="0">
              <a:buNone/>
            </a:pPr>
            <a:endParaRPr lang="en-US" sz="1600" b="1" i="1" dirty="0" smtClean="0">
              <a:solidFill>
                <a:schemeClr val="bg1"/>
              </a:solidFill>
              <a:latin typeface="Lucida Console"/>
              <a:cs typeface="Lucida Console"/>
            </a:endParaRPr>
          </a:p>
          <a:p>
            <a:pPr marL="0" indent="0">
              <a:buNone/>
            </a:pPr>
            <a:endParaRPr lang="en-US" sz="1600" b="1" i="1" dirty="0" smtClean="0">
              <a:solidFill>
                <a:srgbClr val="FFFF00"/>
              </a:solidFill>
              <a:latin typeface="Lucida Console"/>
              <a:cs typeface="Lucida Console"/>
            </a:endParaRPr>
          </a:p>
          <a:p>
            <a:pPr marL="0" indent="0">
              <a:buNone/>
            </a:pPr>
            <a:r>
              <a:rPr lang="en-US" sz="1600" b="1" i="1" dirty="0" smtClean="0">
                <a:solidFill>
                  <a:srgbClr val="FFFF00"/>
                </a:solidFill>
                <a:latin typeface="Lucida Console"/>
                <a:cs typeface="Lucida Console"/>
              </a:rPr>
              <a:t>Eve Online</a:t>
            </a:r>
            <a:endParaRPr lang="en-US" sz="1600" b="1" i="1" dirty="0">
              <a:solidFill>
                <a:srgbClr val="FFFF00"/>
              </a:solidFill>
              <a:latin typeface="Lucida Console"/>
              <a:cs typeface="Lucida Console"/>
            </a:endParaRPr>
          </a:p>
        </p:txBody>
      </p:sp>
      <p:pic>
        <p:nvPicPr>
          <p:cNvPr id="5" name="Picture 4" descr="800px-CONCORD_Patrolling_near_a_station_after_an_inciden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15256" y="2992415"/>
            <a:ext cx="4371544" cy="3278658"/>
          </a:xfrm>
          <a:prstGeom prst="rect">
            <a:avLst/>
          </a:prstGeom>
        </p:spPr>
      </p:pic>
    </p:spTree>
    <p:extLst>
      <p:ext uri="{BB962C8B-B14F-4D97-AF65-F5344CB8AC3E}">
        <p14:creationId xmlns:p14="http://schemas.microsoft.com/office/powerpoint/2010/main" val="84431050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140758"/>
          </a:xfrm>
        </p:spPr>
        <p:txBody>
          <a:bodyPr>
            <a:normAutofit fontScale="90000"/>
          </a:bodyPr>
          <a:lstStyle/>
          <a:p>
            <a:r>
              <a:rPr lang="en-US" sz="7200" dirty="0"/>
              <a:t> </a:t>
            </a:r>
            <a:r>
              <a:rPr lang="en-US" sz="7200" b="1" dirty="0" smtClean="0">
                <a:solidFill>
                  <a:srgbClr val="FFFF00"/>
                </a:solidFill>
                <a:latin typeface="Mistral"/>
                <a:cs typeface="Mistral"/>
              </a:rPr>
              <a:t>Finis</a:t>
            </a:r>
            <a:endParaRPr lang="en-US" sz="7200" b="1" dirty="0">
              <a:solidFill>
                <a:srgbClr val="FFFF00"/>
              </a:solidFill>
              <a:latin typeface="Mistral"/>
              <a:cs typeface="Mistral"/>
            </a:endParaRPr>
          </a:p>
        </p:txBody>
      </p:sp>
      <p:sp>
        <p:nvSpPr>
          <p:cNvPr id="3" name="Content Placeholder 2"/>
          <p:cNvSpPr>
            <a:spLocks noGrp="1"/>
          </p:cNvSpPr>
          <p:nvPr>
            <p:ph sz="quarter" idx="10"/>
          </p:nvPr>
        </p:nvSpPr>
        <p:spPr>
          <a:xfrm>
            <a:off x="457200" y="1140759"/>
            <a:ext cx="8229600" cy="4585375"/>
          </a:xfrm>
        </p:spPr>
        <p:txBody>
          <a:bodyPr/>
          <a:lstStyle/>
          <a:p>
            <a:pPr marL="0" indent="0">
              <a:buNone/>
            </a:pPr>
            <a:r>
              <a:rPr lang="en-US" sz="3200" b="1" dirty="0" smtClean="0">
                <a:solidFill>
                  <a:schemeClr val="bg1"/>
                </a:solidFill>
                <a:latin typeface="+mn-lt"/>
                <a:cs typeface="Lucida Console"/>
              </a:rPr>
              <a:t>“I have learned much from my teachers, more from my peers, but from my students most of all” </a:t>
            </a:r>
            <a:r>
              <a:rPr lang="en-US" sz="3200" b="1" dirty="0">
                <a:solidFill>
                  <a:schemeClr val="bg1"/>
                </a:solidFill>
                <a:latin typeface="+mn-lt"/>
                <a:cs typeface="Lucida Console"/>
              </a:rPr>
              <a:t>(</a:t>
            </a:r>
            <a:r>
              <a:rPr lang="en-US" sz="3200" b="1" i="1" dirty="0" err="1">
                <a:solidFill>
                  <a:schemeClr val="bg1"/>
                </a:solidFill>
                <a:latin typeface="+mn-lt"/>
                <a:cs typeface="Lucida Console"/>
              </a:rPr>
              <a:t>Ta'anit</a:t>
            </a:r>
            <a:r>
              <a:rPr lang="en-US" sz="3200" b="1" i="1" dirty="0">
                <a:solidFill>
                  <a:schemeClr val="bg1"/>
                </a:solidFill>
                <a:latin typeface="+mn-lt"/>
                <a:cs typeface="Lucida Console"/>
              </a:rPr>
              <a:t> </a:t>
            </a:r>
            <a:r>
              <a:rPr lang="en-US" sz="3200" b="1" dirty="0">
                <a:solidFill>
                  <a:schemeClr val="bg1"/>
                </a:solidFill>
                <a:latin typeface="+mn-lt"/>
                <a:cs typeface="Lucida Console"/>
              </a:rPr>
              <a:t>7a</a:t>
            </a:r>
            <a:r>
              <a:rPr lang="en-US" sz="3200" b="1" dirty="0" smtClean="0">
                <a:solidFill>
                  <a:schemeClr val="bg1"/>
                </a:solidFill>
                <a:latin typeface="+mn-lt"/>
                <a:cs typeface="Lucida Console"/>
              </a:rPr>
              <a:t>)</a:t>
            </a:r>
          </a:p>
          <a:p>
            <a:pPr marL="0" indent="0">
              <a:buNone/>
            </a:pPr>
            <a:endParaRPr lang="en-US" dirty="0">
              <a:latin typeface="Lucida Console"/>
              <a:cs typeface="Lucida Console"/>
            </a:endParaRPr>
          </a:p>
          <a:p>
            <a:pPr marL="0" indent="0">
              <a:buNone/>
            </a:pPr>
            <a:endParaRPr lang="en-US" sz="3200" dirty="0" smtClean="0">
              <a:latin typeface="Lucida Console"/>
              <a:cs typeface="Lucida Console"/>
            </a:endParaRPr>
          </a:p>
          <a:p>
            <a:pPr marL="0" indent="0">
              <a:buNone/>
            </a:pPr>
            <a:endParaRPr lang="en-US" sz="3200" dirty="0">
              <a:latin typeface="+mn-lt"/>
              <a:cs typeface="Lucida Console"/>
            </a:endParaRPr>
          </a:p>
          <a:p>
            <a:pPr marL="0" indent="0">
              <a:buNone/>
            </a:pPr>
            <a:r>
              <a:rPr lang="en-US" sz="4000" b="1" dirty="0" smtClean="0">
                <a:solidFill>
                  <a:srgbClr val="FFFF00"/>
                </a:solidFill>
                <a:latin typeface="+mn-lt"/>
                <a:cs typeface="Lucida Console"/>
              </a:rPr>
              <a:t>THANK YOU…</a:t>
            </a:r>
            <a:endParaRPr lang="en-US" sz="4000" b="1" dirty="0">
              <a:solidFill>
                <a:srgbClr val="FFFF00"/>
              </a:solidFill>
              <a:latin typeface="+mn-lt"/>
              <a:cs typeface="Lucida Console"/>
            </a:endParaRPr>
          </a:p>
        </p:txBody>
      </p:sp>
      <p:pic>
        <p:nvPicPr>
          <p:cNvPr id="4" name="Content Placeholder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11481" y="2893389"/>
            <a:ext cx="3069334" cy="2832745"/>
          </a:xfrm>
          <a:prstGeom prst="rect">
            <a:avLst/>
          </a:prstGeom>
        </p:spPr>
      </p:pic>
    </p:spTree>
    <p:extLst>
      <p:ext uri="{BB962C8B-B14F-4D97-AF65-F5344CB8AC3E}">
        <p14:creationId xmlns:p14="http://schemas.microsoft.com/office/powerpoint/2010/main" val="98773683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r>
              <a:rPr lang="en-US" sz="4800" b="1" dirty="0" smtClean="0">
                <a:solidFill>
                  <a:srgbClr val="FFFF00"/>
                </a:solidFill>
                <a:latin typeface="+mn-lt"/>
                <a:cs typeface="Times New Roman"/>
              </a:rPr>
              <a:t>  Always </a:t>
            </a:r>
            <a:r>
              <a:rPr lang="en-US" sz="4800" b="1" dirty="0">
                <a:solidFill>
                  <a:srgbClr val="FFFF00"/>
                </a:solidFill>
                <a:latin typeface="+mn-lt"/>
                <a:cs typeface="Times New Roman"/>
              </a:rPr>
              <a:t>include a cat </a:t>
            </a:r>
            <a:r>
              <a:rPr lang="en-US" sz="4800" b="1" dirty="0" smtClean="0">
                <a:solidFill>
                  <a:srgbClr val="FFFF00"/>
                </a:solidFill>
                <a:latin typeface="+mn-lt"/>
                <a:cs typeface="Times New Roman"/>
              </a:rPr>
              <a:t>picture</a:t>
            </a:r>
            <a:endParaRPr lang="en-US" sz="4800" b="1" dirty="0">
              <a:solidFill>
                <a:srgbClr val="FFFF00"/>
              </a:solidFill>
              <a:latin typeface="+mn-lt"/>
              <a:cs typeface="Times New Roman"/>
            </a:endParaRP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smtClean="0">
                <a:solidFill>
                  <a:schemeClr val="bg1"/>
                </a:solidFill>
                <a:latin typeface="+mn-lt"/>
                <a:cs typeface="Times New Roman"/>
              </a:rPr>
              <a:t>          </a:t>
            </a:r>
            <a:endParaRPr lang="en-US" sz="3200" dirty="0" smtClean="0">
              <a:solidFill>
                <a:schemeClr val="bg1"/>
              </a:solidFill>
              <a:latin typeface="+mn-lt"/>
              <a:cs typeface="Times New Roman"/>
            </a:endParaRPr>
          </a:p>
          <a:p>
            <a:pPr marL="0" indent="0">
              <a:buNone/>
            </a:pPr>
            <a:r>
              <a:rPr lang="en-US" dirty="0" smtClean="0"/>
              <a:t> </a:t>
            </a:r>
            <a:endParaRPr lang="en-US" dirty="0"/>
          </a:p>
        </p:txBody>
      </p:sp>
      <p:pic>
        <p:nvPicPr>
          <p:cNvPr id="6" name="Content Placeholder 3" descr="cat-1382015906Wuw.jpg"/>
          <p:cNvPicPr>
            <a:picLocks noChangeAspect="1"/>
          </p:cNvPicPr>
          <p:nvPr/>
        </p:nvPicPr>
        <p:blipFill rotWithShape="1">
          <a:blip r:embed="rId2" cstate="email">
            <a:extLst>
              <a:ext uri="{28A0092B-C50C-407E-A947-70E740481C1C}">
                <a14:useLocalDpi xmlns:a14="http://schemas.microsoft.com/office/drawing/2010/main"/>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49731389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6078"/>
            <a:ext cx="9144000" cy="1016000"/>
          </a:xfrm>
        </p:spPr>
        <p:txBody>
          <a:bodyPr>
            <a:normAutofit fontScale="90000"/>
          </a:bodyPr>
          <a:lstStyle/>
          <a:p>
            <a:r>
              <a:rPr lang="en-US" sz="5400" b="1" dirty="0" smtClean="0">
                <a:solidFill>
                  <a:srgbClr val="FFFFFF"/>
                </a:solidFill>
                <a:latin typeface="Arial"/>
                <a:cs typeface="Arial"/>
              </a:rPr>
              <a:t>    </a:t>
            </a:r>
            <a:r>
              <a:rPr lang="en-US" sz="6000" b="1" dirty="0" smtClean="0">
                <a:solidFill>
                  <a:srgbClr val="FFFF00"/>
                </a:solidFill>
                <a:latin typeface="+mn-lt"/>
                <a:cs typeface="Times New Roman"/>
              </a:rPr>
              <a:t>Our Academic Partners </a:t>
            </a:r>
            <a:endParaRPr lang="en-US" sz="6000" b="1" dirty="0">
              <a:solidFill>
                <a:srgbClr val="FFFF00"/>
              </a:solidFill>
              <a:latin typeface="+mn-lt"/>
              <a:cs typeface="Times New Roman"/>
            </a:endParaRPr>
          </a:p>
        </p:txBody>
      </p:sp>
      <p:pic>
        <p:nvPicPr>
          <p:cNvPr id="10" name="Picture 9"/>
          <p:cNvPicPr>
            <a:picLocks noChangeAspect="1"/>
          </p:cNvPicPr>
          <p:nvPr/>
        </p:nvPicPr>
        <p:blipFill>
          <a:blip r:embed="rId2"/>
          <a:stretch>
            <a:fillRect/>
          </a:stretch>
        </p:blipFill>
        <p:spPr>
          <a:xfrm>
            <a:off x="1280391" y="2771403"/>
            <a:ext cx="6570518" cy="980674"/>
          </a:xfrm>
          <a:prstGeom prst="rect">
            <a:avLst/>
          </a:prstGeom>
        </p:spPr>
      </p:pic>
    </p:spTree>
    <p:extLst>
      <p:ext uri="{BB962C8B-B14F-4D97-AF65-F5344CB8AC3E}">
        <p14:creationId xmlns:p14="http://schemas.microsoft.com/office/powerpoint/2010/main" val="9786746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166977" y="309563"/>
            <a:ext cx="6810045" cy="5597525"/>
          </a:xfrm>
        </p:spPr>
      </p:pic>
    </p:spTree>
    <p:extLst>
      <p:ext uri="{BB962C8B-B14F-4D97-AF65-F5344CB8AC3E}">
        <p14:creationId xmlns:p14="http://schemas.microsoft.com/office/powerpoint/2010/main" val="1237117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466308" y="296863"/>
            <a:ext cx="6211384" cy="5522912"/>
          </a:xfrm>
        </p:spPr>
      </p:pic>
    </p:spTree>
    <p:extLst>
      <p:ext uri="{BB962C8B-B14F-4D97-AF65-F5344CB8AC3E}">
        <p14:creationId xmlns:p14="http://schemas.microsoft.com/office/powerpoint/2010/main" val="291521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667991" y="296863"/>
            <a:ext cx="5808018" cy="5522912"/>
          </a:xfrm>
        </p:spPr>
      </p:pic>
    </p:spTree>
    <p:extLst>
      <p:ext uri="{BB962C8B-B14F-4D97-AF65-F5344CB8AC3E}">
        <p14:creationId xmlns:p14="http://schemas.microsoft.com/office/powerpoint/2010/main" val="2057514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986309" y="296863"/>
            <a:ext cx="5171382" cy="5522912"/>
          </a:xfrm>
        </p:spPr>
      </p:pic>
    </p:spTree>
    <p:extLst>
      <p:ext uri="{BB962C8B-B14F-4D97-AF65-F5344CB8AC3E}">
        <p14:creationId xmlns:p14="http://schemas.microsoft.com/office/powerpoint/2010/main" val="92790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826908" y="296863"/>
            <a:ext cx="5490183" cy="5522912"/>
          </a:xfrm>
        </p:spPr>
      </p:pic>
    </p:spTree>
    <p:extLst>
      <p:ext uri="{BB962C8B-B14F-4D97-AF65-F5344CB8AC3E}">
        <p14:creationId xmlns:p14="http://schemas.microsoft.com/office/powerpoint/2010/main" val="258451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1946468"/>
            <a:ext cx="8548661" cy="3779665"/>
          </a:xfrm>
        </p:spPr>
        <p:txBody>
          <a:bodyPr>
            <a:normAutofit/>
          </a:bodyPr>
          <a:lstStyle/>
          <a:p>
            <a:pPr marL="0" indent="0" algn="ctr">
              <a:buNone/>
            </a:pPr>
            <a:r>
              <a:rPr lang="en-US" sz="9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Logistics?</a:t>
            </a:r>
            <a:endParaRPr lang="en-US" sz="9600" dirty="0"/>
          </a:p>
        </p:txBody>
      </p:sp>
    </p:spTree>
    <p:extLst>
      <p:ext uri="{BB962C8B-B14F-4D97-AF65-F5344CB8AC3E}">
        <p14:creationId xmlns:p14="http://schemas.microsoft.com/office/powerpoint/2010/main" val="10556579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104138" y="1659467"/>
            <a:ext cx="6582660" cy="3998485"/>
          </a:xfrm>
        </p:spPr>
        <p:txBody>
          <a:bodyPr>
            <a:normAutofit/>
          </a:bodyPr>
          <a:lstStyle/>
          <a:p>
            <a:pPr marL="0" indent="0">
              <a:buNone/>
            </a:pPr>
            <a:r>
              <a:rPr lang="en-US" sz="9600" dirty="0" smtClean="0">
                <a:solidFill>
                  <a:schemeClr val="bg1"/>
                </a:solidFill>
                <a:latin typeface="American Typewriter"/>
                <a:cs typeface="American Typewriter"/>
              </a:rPr>
              <a:t>News of the Week</a:t>
            </a:r>
            <a:endParaRPr lang="en-US" sz="9600" dirty="0">
              <a:solidFill>
                <a:schemeClr val="bg1"/>
              </a:solidFill>
              <a:latin typeface="American Typewriter"/>
              <a:cs typeface="American Typewriter"/>
            </a:endParaRPr>
          </a:p>
        </p:txBody>
      </p:sp>
    </p:spTree>
    <p:extLst>
      <p:ext uri="{BB962C8B-B14F-4D97-AF65-F5344CB8AC3E}">
        <p14:creationId xmlns:p14="http://schemas.microsoft.com/office/powerpoint/2010/main" val="453256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1748964"/>
            <a:ext cx="8548661" cy="3977169"/>
          </a:xfrm>
        </p:spPr>
        <p:txBody>
          <a:bodyPr>
            <a:normAutofit/>
          </a:bodyPr>
          <a:lstStyle/>
          <a:p>
            <a:pPr marL="0" indent="0" algn="ctr">
              <a:buNone/>
            </a:pPr>
            <a:r>
              <a:rPr lang="en-US" sz="1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Yours?</a:t>
            </a:r>
            <a:endParaRPr lang="en-US" sz="14500" dirty="0"/>
          </a:p>
        </p:txBody>
      </p:sp>
    </p:spTree>
    <p:extLst>
      <p:ext uri="{BB962C8B-B14F-4D97-AF65-F5344CB8AC3E}">
        <p14:creationId xmlns:p14="http://schemas.microsoft.com/office/powerpoint/2010/main" val="15787532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897029" y="307975"/>
            <a:ext cx="7349942" cy="5510213"/>
          </a:xfrm>
        </p:spPr>
      </p:pic>
    </p:spTree>
    <p:extLst>
      <p:ext uri="{BB962C8B-B14F-4D97-AF65-F5344CB8AC3E}">
        <p14:creationId xmlns:p14="http://schemas.microsoft.com/office/powerpoint/2010/main" val="2253690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416218" y="346075"/>
            <a:ext cx="6311564" cy="5380038"/>
          </a:xfrm>
        </p:spPr>
      </p:pic>
    </p:spTree>
    <p:extLst>
      <p:ext uri="{BB962C8B-B14F-4D97-AF65-F5344CB8AC3E}">
        <p14:creationId xmlns:p14="http://schemas.microsoft.com/office/powerpoint/2010/main" val="1389804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529047" y="309563"/>
            <a:ext cx="6085905" cy="5510212"/>
          </a:xfrm>
        </p:spPr>
      </p:pic>
    </p:spTree>
    <p:extLst>
      <p:ext uri="{BB962C8B-B14F-4D97-AF65-F5344CB8AC3E}">
        <p14:creationId xmlns:p14="http://schemas.microsoft.com/office/powerpoint/2010/main" val="1529060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429" y="0"/>
            <a:ext cx="7223371" cy="1334530"/>
          </a:xfrm>
        </p:spPr>
        <p:txBody>
          <a:bodyPr/>
          <a:lstStyle/>
          <a:p>
            <a:pPr algn="ctr"/>
            <a:r>
              <a:rPr lang="en-US" b="1" dirty="0" smtClean="0">
                <a:solidFill>
                  <a:srgbClr val="FF0000"/>
                </a:solidFill>
              </a:rPr>
              <a:t>Today</a:t>
            </a:r>
            <a:r>
              <a:rPr lang="en-US" b="1" dirty="0" smtClean="0">
                <a:solidFill>
                  <a:schemeClr val="accent5"/>
                </a:solidFill>
              </a:rPr>
              <a:t>:</a:t>
            </a:r>
            <a:r>
              <a:rPr lang="en-US" b="1" dirty="0" smtClean="0">
                <a:solidFill>
                  <a:srgbClr val="FF0000"/>
                </a:solidFill>
              </a:rPr>
              <a:t> </a:t>
            </a:r>
            <a:r>
              <a:rPr lang="en-US" b="1" dirty="0" smtClean="0">
                <a:solidFill>
                  <a:srgbClr val="FFFF00"/>
                </a:solidFill>
              </a:rPr>
              <a:t>Wrapping Up</a:t>
            </a:r>
            <a:endParaRPr lang="en-US" b="1" dirty="0">
              <a:solidFill>
                <a:srgbClr val="FFFF00"/>
              </a:solidFill>
            </a:endParaRPr>
          </a:p>
        </p:txBody>
      </p:sp>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463429" y="1506967"/>
            <a:ext cx="6217142" cy="4318000"/>
          </a:xfrm>
        </p:spPr>
      </p:pic>
    </p:spTree>
    <p:extLst>
      <p:ext uri="{BB962C8B-B14F-4D97-AF65-F5344CB8AC3E}">
        <p14:creationId xmlns:p14="http://schemas.microsoft.com/office/powerpoint/2010/main" val="1763987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329447" y="373063"/>
            <a:ext cx="6485106" cy="5486400"/>
          </a:xfrm>
        </p:spPr>
      </p:pic>
    </p:spTree>
    <p:extLst>
      <p:ext uri="{BB962C8B-B14F-4D97-AF65-F5344CB8AC3E}">
        <p14:creationId xmlns:p14="http://schemas.microsoft.com/office/powerpoint/2010/main" val="1970459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915152" y="368300"/>
            <a:ext cx="7313696" cy="5473700"/>
          </a:xfrm>
        </p:spPr>
      </p:pic>
    </p:spTree>
    <p:extLst>
      <p:ext uri="{BB962C8B-B14F-4D97-AF65-F5344CB8AC3E}">
        <p14:creationId xmlns:p14="http://schemas.microsoft.com/office/powerpoint/2010/main" val="320510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959282" y="344488"/>
            <a:ext cx="7225436" cy="5381625"/>
          </a:xfrm>
        </p:spPr>
      </p:pic>
    </p:spTree>
    <p:extLst>
      <p:ext uri="{BB962C8B-B14F-4D97-AF65-F5344CB8AC3E}">
        <p14:creationId xmlns:p14="http://schemas.microsoft.com/office/powerpoint/2010/main" val="829703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974953" y="333375"/>
            <a:ext cx="7194093" cy="5392738"/>
          </a:xfrm>
        </p:spPr>
      </p:pic>
    </p:spTree>
    <p:extLst>
      <p:ext uri="{BB962C8B-B14F-4D97-AF65-F5344CB8AC3E}">
        <p14:creationId xmlns:p14="http://schemas.microsoft.com/office/powerpoint/2010/main" val="1707050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FF00"/>
                </a:solidFill>
              </a:rPr>
              <a:t>Course Evaluations</a:t>
            </a:r>
            <a:endParaRPr lang="en-US" b="1" dirty="0">
              <a:solidFill>
                <a:srgbClr val="FFFF00"/>
              </a:solidFill>
            </a:endParaRPr>
          </a:p>
        </p:txBody>
      </p:sp>
      <p:sp>
        <p:nvSpPr>
          <p:cNvPr id="3" name="Content Placeholder 2"/>
          <p:cNvSpPr>
            <a:spLocks noGrp="1"/>
          </p:cNvSpPr>
          <p:nvPr>
            <p:ph sz="quarter" idx="10"/>
          </p:nvPr>
        </p:nvSpPr>
        <p:spPr>
          <a:xfrm>
            <a:off x="457200" y="1828800"/>
            <a:ext cx="8229600" cy="3897334"/>
          </a:xfr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600" dirty="0" smtClean="0">
                <a:hlinkClick r:id="rId2"/>
              </a:rPr>
              <a:t>https://eval.ctlt.ubc.ca/law</a:t>
            </a:r>
            <a:endParaRPr lang="en-US" sz="9600"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574459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046395" y="457200"/>
            <a:ext cx="7051209" cy="5268913"/>
          </a:xfrm>
        </p:spPr>
      </p:pic>
    </p:spTree>
    <p:extLst>
      <p:ext uri="{BB962C8B-B14F-4D97-AF65-F5344CB8AC3E}">
        <p14:creationId xmlns:p14="http://schemas.microsoft.com/office/powerpoint/2010/main" val="1581296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980619" y="358775"/>
            <a:ext cx="7182761" cy="5367338"/>
          </a:xfrm>
        </p:spPr>
      </p:pic>
    </p:spTree>
    <p:extLst>
      <p:ext uri="{BB962C8B-B14F-4D97-AF65-F5344CB8AC3E}">
        <p14:creationId xmlns:p14="http://schemas.microsoft.com/office/powerpoint/2010/main" val="1439822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901192" y="368300"/>
            <a:ext cx="7341615" cy="5497513"/>
          </a:xfrm>
        </p:spPr>
      </p:pic>
    </p:spTree>
    <p:extLst>
      <p:ext uri="{BB962C8B-B14F-4D97-AF65-F5344CB8AC3E}">
        <p14:creationId xmlns:p14="http://schemas.microsoft.com/office/powerpoint/2010/main" val="4040017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909279" y="368300"/>
            <a:ext cx="7325441" cy="5473700"/>
          </a:xfrm>
        </p:spPr>
      </p:pic>
    </p:spTree>
    <p:extLst>
      <p:ext uri="{BB962C8B-B14F-4D97-AF65-F5344CB8AC3E}">
        <p14:creationId xmlns:p14="http://schemas.microsoft.com/office/powerpoint/2010/main" val="8181809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11-08 at 6.55.27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82"/>
          <a:stretch/>
        </p:blipFill>
        <p:spPr>
          <a:xfrm>
            <a:off x="1051670" y="749722"/>
            <a:ext cx="7076033" cy="4749800"/>
          </a:xfrm>
        </p:spPr>
      </p:pic>
    </p:spTree>
    <p:extLst>
      <p:ext uri="{BB962C8B-B14F-4D97-AF65-F5344CB8AC3E}">
        <p14:creationId xmlns:p14="http://schemas.microsoft.com/office/powerpoint/2010/main" val="2132784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769423"/>
            <a:ext cx="8229600" cy="3956711"/>
          </a:xfrm>
        </p:spPr>
        <p:txBody>
          <a:bodyPr>
            <a:normAutofit/>
          </a:bodyPr>
          <a:lstStyle/>
          <a:p>
            <a:pPr marL="0" lvl="0" indent="0" algn="ctr" defTabSz="914400">
              <a:lnSpc>
                <a:spcPct val="100000"/>
              </a:lnSpc>
              <a:spcBef>
                <a:spcPts val="0"/>
              </a:spcBef>
              <a:buNone/>
            </a:pPr>
            <a:r>
              <a:rPr lang="en-US" sz="5400" dirty="0">
                <a:solidFill>
                  <a:srgbClr val="FFFF00"/>
                </a:solidFill>
              </a:rPr>
              <a:t>A</a:t>
            </a:r>
            <a:r>
              <a:rPr lang="en-US" sz="5400" dirty="0">
                <a:solidFill>
                  <a:srgbClr val="00B0F0"/>
                </a:solidFill>
              </a:rPr>
              <a:t>.</a:t>
            </a:r>
            <a:r>
              <a:rPr lang="en-US" sz="5400" dirty="0">
                <a:solidFill>
                  <a:srgbClr val="FFFF00"/>
                </a:solidFill>
              </a:rPr>
              <a:t>I</a:t>
            </a:r>
            <a:r>
              <a:rPr lang="en-US" sz="5400" dirty="0">
                <a:solidFill>
                  <a:srgbClr val="00B0F0"/>
                </a:solidFill>
              </a:rPr>
              <a:t>.</a:t>
            </a:r>
            <a:r>
              <a:rPr lang="en-US" sz="5400" dirty="0">
                <a:solidFill>
                  <a:srgbClr val="FF0000"/>
                </a:solidFill>
              </a:rPr>
              <a:t> </a:t>
            </a:r>
            <a:r>
              <a:rPr lang="en-US" sz="5400" dirty="0" smtClean="0">
                <a:solidFill>
                  <a:srgbClr val="FF0000"/>
                </a:solidFill>
              </a:rPr>
              <a:t>IS </a:t>
            </a:r>
            <a:r>
              <a:rPr lang="en-US" sz="5400" dirty="0" smtClean="0">
                <a:solidFill>
                  <a:schemeClr val="bg1"/>
                </a:solidFill>
              </a:rPr>
              <a:t>POST</a:t>
            </a:r>
            <a:r>
              <a:rPr lang="en-US" sz="5400" dirty="0" smtClean="0">
                <a:solidFill>
                  <a:srgbClr val="00B0F0"/>
                </a:solidFill>
              </a:rPr>
              <a:t>-</a:t>
            </a:r>
            <a:r>
              <a:rPr lang="en-US" sz="5400" dirty="0" smtClean="0">
                <a:solidFill>
                  <a:schemeClr val="bg1"/>
                </a:solidFill>
              </a:rPr>
              <a:t>STRUCTURAL</a:t>
            </a:r>
            <a:endParaRPr lang="en-US" sz="5400" dirty="0">
              <a:solidFill>
                <a:srgbClr val="FF0000"/>
              </a:solidFill>
            </a:endParaRPr>
          </a:p>
        </p:txBody>
      </p:sp>
    </p:spTree>
    <p:extLst>
      <p:ext uri="{BB962C8B-B14F-4D97-AF65-F5344CB8AC3E}">
        <p14:creationId xmlns:p14="http://schemas.microsoft.com/office/powerpoint/2010/main" val="248303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lstStyle/>
          <a:p>
            <a:r>
              <a:rPr lang="en-US" dirty="0" smtClean="0">
                <a:solidFill>
                  <a:schemeClr val="bg1"/>
                </a:solidFill>
                <a:latin typeface="Apple Chancery" charset="0"/>
                <a:ea typeface="Apple Chancery" charset="0"/>
                <a:cs typeface="Apple Chancery" charset="0"/>
              </a:rPr>
              <a:t>Replacing Author with Reader</a:t>
            </a:r>
            <a:r>
              <a:rPr lang="mr-IN" dirty="0" smtClean="0">
                <a:solidFill>
                  <a:schemeClr val="accent5"/>
                </a:solidFill>
              </a:rPr>
              <a:t>…</a:t>
            </a:r>
            <a:endParaRPr lang="en-US" dirty="0">
              <a:solidFill>
                <a:schemeClr val="accent5"/>
              </a:solidFill>
            </a:endParaRPr>
          </a:p>
        </p:txBody>
      </p:sp>
      <p:sp>
        <p:nvSpPr>
          <p:cNvPr id="3" name="Content Placeholder 2"/>
          <p:cNvSpPr>
            <a:spLocks noGrp="1"/>
          </p:cNvSpPr>
          <p:nvPr>
            <p:ph sz="quarter" idx="10"/>
          </p:nvPr>
        </p:nvSpPr>
        <p:spPr>
          <a:xfrm>
            <a:off x="457200" y="1698170"/>
            <a:ext cx="8229600" cy="4108863"/>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6000" dirty="0" smtClean="0">
                <a:solidFill>
                  <a:srgbClr val="FF0000"/>
                </a:solidFill>
              </a:rPr>
              <a:t>Except with Big Data enabled A.I. </a:t>
            </a:r>
            <a:r>
              <a:rPr lang="en-US" sz="6000" b="1" dirty="0" smtClean="0">
                <a:solidFill>
                  <a:srgbClr val="FFFF00"/>
                </a:solidFill>
              </a:rPr>
              <a:t>you are the book being read</a:t>
            </a:r>
            <a:r>
              <a:rPr lang="en-US" sz="6000" dirty="0" smtClean="0">
                <a:solidFill>
                  <a:srgbClr val="FF0000"/>
                </a:solidFill>
              </a:rPr>
              <a:t>.</a:t>
            </a:r>
            <a:endParaRPr lang="en-US" sz="6000" dirty="0">
              <a:solidFill>
                <a:srgbClr val="FF0000"/>
              </a:solidFill>
            </a:endParaRPr>
          </a:p>
        </p:txBody>
      </p:sp>
    </p:spTree>
    <p:extLst>
      <p:ext uri="{BB962C8B-B14F-4D97-AF65-F5344CB8AC3E}">
        <p14:creationId xmlns:p14="http://schemas.microsoft.com/office/powerpoint/2010/main" val="11370211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Enabling</a:t>
            </a:r>
            <a:r>
              <a:rPr lang="mr-IN" dirty="0" smtClean="0">
                <a:solidFill>
                  <a:srgbClr val="FF0000"/>
                </a:solidFill>
              </a:rPr>
              <a:t>…</a:t>
            </a:r>
            <a:endParaRPr lang="en-US" dirty="0">
              <a:solidFill>
                <a:srgbClr val="FF0000"/>
              </a:solidFill>
            </a:endParaRPr>
          </a:p>
        </p:txBody>
      </p:sp>
      <p:sp>
        <p:nvSpPr>
          <p:cNvPr id="3" name="Content Placeholder 2"/>
          <p:cNvSpPr>
            <a:spLocks noGrp="1"/>
          </p:cNvSpPr>
          <p:nvPr>
            <p:ph sz="quarter" idx="10"/>
          </p:nvPr>
        </p:nvSpPr>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9600" dirty="0" err="1" smtClean="0">
                <a:solidFill>
                  <a:schemeClr val="accent5"/>
                </a:solidFill>
              </a:rPr>
              <a:t>ME</a:t>
            </a:r>
            <a:r>
              <a:rPr lang="en-US" sz="9600" dirty="0" err="1" smtClean="0">
                <a:solidFill>
                  <a:srgbClr val="FFFF00"/>
                </a:solidFill>
              </a:rPr>
              <a:t>dia</a:t>
            </a:r>
            <a:endParaRPr lang="en-US" sz="9600" dirty="0">
              <a:solidFill>
                <a:srgbClr val="FFFF00"/>
              </a:solidFill>
            </a:endParaRPr>
          </a:p>
        </p:txBody>
      </p:sp>
    </p:spTree>
    <p:extLst>
      <p:ext uri="{BB962C8B-B14F-4D97-AF65-F5344CB8AC3E}">
        <p14:creationId xmlns:p14="http://schemas.microsoft.com/office/powerpoint/2010/main" val="19355939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377245"/>
            <a:ext cx="9144000" cy="5558077"/>
          </a:xfrm>
        </p:spPr>
        <p:txBody>
          <a:bodyPr>
            <a:normAutofit/>
          </a:bodyPr>
          <a:lstStyle/>
          <a:p>
            <a:pPr marL="0" indent="0" algn="ctr">
              <a:buNone/>
            </a:pPr>
            <a:r>
              <a:rPr lang="en-US" sz="5400" dirty="0" smtClean="0">
                <a:solidFill>
                  <a:srgbClr val="FFFF00"/>
                </a:solidFill>
                <a:latin typeface="P22 Typewriter"/>
                <a:cs typeface="P22 Typewriter"/>
              </a:rPr>
              <a:t>So </a:t>
            </a:r>
            <a:r>
              <a:rPr lang="en-US" sz="5400" dirty="0">
                <a:solidFill>
                  <a:srgbClr val="FFFF00"/>
                </a:solidFill>
                <a:latin typeface="P22 Typewriter"/>
                <a:cs typeface="P22 Typewriter"/>
              </a:rPr>
              <a:t>is </a:t>
            </a:r>
            <a:r>
              <a:rPr lang="en-US" sz="5400" dirty="0" smtClean="0">
                <a:solidFill>
                  <a:srgbClr val="FFFF00"/>
                </a:solidFill>
                <a:latin typeface="P22 Typewriter"/>
                <a:cs typeface="P22 Typewriter"/>
              </a:rPr>
              <a:t>anything original </a:t>
            </a:r>
            <a:r>
              <a:rPr lang="en-US" sz="5400" dirty="0">
                <a:solidFill>
                  <a:srgbClr val="92D050"/>
                </a:solidFill>
                <a:latin typeface="P22 Typewriter"/>
                <a:cs typeface="P22 Typewriter"/>
              </a:rPr>
              <a:t>(</a:t>
            </a:r>
            <a:r>
              <a:rPr lang="en-US" sz="5400" dirty="0" smtClean="0">
                <a:solidFill>
                  <a:srgbClr val="FF0000"/>
                </a:solidFill>
                <a:latin typeface="P22 Typewriter"/>
                <a:cs typeface="P22 Typewriter"/>
              </a:rPr>
              <a:t>&amp;</a:t>
            </a:r>
            <a:r>
              <a:rPr lang="en-US" sz="5400" dirty="0" smtClean="0">
                <a:solidFill>
                  <a:srgbClr val="FFFF00"/>
                </a:solidFill>
                <a:latin typeface="P22 Typewriter"/>
                <a:cs typeface="P22 Typewriter"/>
              </a:rPr>
              <a:t> therefore </a:t>
            </a:r>
            <a:r>
              <a:rPr lang="en-US" sz="5400" dirty="0">
                <a:solidFill>
                  <a:srgbClr val="FFFF00"/>
                </a:solidFill>
                <a:latin typeface="P22 Typewriter"/>
                <a:cs typeface="P22 Typewriter"/>
              </a:rPr>
              <a:t>IP</a:t>
            </a:r>
            <a:r>
              <a:rPr lang="en-US" sz="5400" dirty="0">
                <a:solidFill>
                  <a:srgbClr val="92D050"/>
                </a:solidFill>
                <a:latin typeface="P22 Typewriter"/>
                <a:cs typeface="P22 Typewriter"/>
              </a:rPr>
              <a:t>)</a:t>
            </a:r>
            <a:r>
              <a:rPr lang="en-US" sz="5400" dirty="0">
                <a:solidFill>
                  <a:srgbClr val="FFFF00"/>
                </a:solidFill>
                <a:latin typeface="P22 Typewriter"/>
                <a:cs typeface="P22 Typewriter"/>
              </a:rPr>
              <a:t> in a Video Game</a:t>
            </a:r>
            <a:r>
              <a:rPr lang="en-US" sz="5400" dirty="0" smtClean="0">
                <a:solidFill>
                  <a:srgbClr val="FF0000"/>
                </a:solidFill>
                <a:latin typeface="P22 Typewriter"/>
                <a:cs typeface="P22 Typewriter"/>
              </a:rPr>
              <a:t>?</a:t>
            </a:r>
          </a:p>
          <a:p>
            <a:pPr marL="0" indent="0" algn="ctr">
              <a:buNone/>
            </a:pPr>
            <a:r>
              <a:rPr lang="en-US" sz="5400" dirty="0">
                <a:solidFill>
                  <a:schemeClr val="bg1"/>
                </a:solidFill>
                <a:cs typeface="P22 Typewriter"/>
              </a:rPr>
              <a:t>(</a:t>
            </a:r>
            <a:r>
              <a:rPr lang="en-US" sz="5400" dirty="0">
                <a:solidFill>
                  <a:srgbClr val="FF6600"/>
                </a:solidFill>
                <a:cs typeface="P22 Typewriter"/>
              </a:rPr>
              <a:t>Hint: </a:t>
            </a:r>
            <a:r>
              <a:rPr lang="en-US" sz="5400" dirty="0">
                <a:solidFill>
                  <a:schemeClr val="bg1"/>
                </a:solidFill>
                <a:cs typeface="P22 Typewriter"/>
              </a:rPr>
              <a:t>not as much </a:t>
            </a:r>
            <a:endParaRPr lang="en-US" sz="5400" dirty="0" smtClean="0">
              <a:solidFill>
                <a:schemeClr val="bg1"/>
              </a:solidFill>
              <a:cs typeface="P22 Typewriter"/>
            </a:endParaRPr>
          </a:p>
          <a:p>
            <a:pPr marL="0" indent="0" algn="ctr">
              <a:buNone/>
            </a:pPr>
            <a:r>
              <a:rPr lang="en-US" sz="5400" dirty="0" smtClean="0">
                <a:solidFill>
                  <a:schemeClr val="bg1"/>
                </a:solidFill>
                <a:cs typeface="P22 Typewriter"/>
              </a:rPr>
              <a:t>as </a:t>
            </a:r>
            <a:r>
              <a:rPr lang="en-US" sz="5400" dirty="0">
                <a:solidFill>
                  <a:schemeClr val="bg1"/>
                </a:solidFill>
                <a:cs typeface="P22 Typewriter"/>
              </a:rPr>
              <a:t>you think</a:t>
            </a:r>
            <a:r>
              <a:rPr lang="en-US" sz="5400" dirty="0" smtClean="0">
                <a:solidFill>
                  <a:schemeClr val="bg1"/>
                </a:solidFill>
                <a:cs typeface="P22 Typewriter"/>
              </a:rPr>
              <a:t>..)</a:t>
            </a:r>
            <a:endParaRPr lang="en-US" sz="5400" dirty="0" smtClean="0">
              <a:solidFill>
                <a:srgbClr val="FF0000"/>
              </a:solidFill>
              <a:latin typeface="P22 Typewriter"/>
              <a:cs typeface="P22 Typewriter"/>
            </a:endParaRPr>
          </a:p>
          <a:p>
            <a:pPr marL="0" indent="0" algn="ctr">
              <a:buNone/>
            </a:pPr>
            <a:r>
              <a:rPr lang="en-US" sz="5400" b="1" dirty="0" smtClean="0">
                <a:solidFill>
                  <a:srgbClr val="92D050"/>
                </a:solidFill>
                <a:latin typeface="P22 Typewriter"/>
                <a:cs typeface="P22 Typewriter"/>
              </a:rPr>
              <a:t>+</a:t>
            </a:r>
          </a:p>
          <a:p>
            <a:pPr marL="0" indent="0" algn="ctr">
              <a:buNone/>
            </a:pPr>
            <a:r>
              <a:rPr lang="en-US" sz="5400" dirty="0" smtClean="0">
                <a:solidFill>
                  <a:srgbClr val="FF0000"/>
                </a:solidFill>
                <a:latin typeface="P22 Typewriter"/>
                <a:cs typeface="P22 Typewriter"/>
              </a:rPr>
              <a:t>Should anything be plagiarism</a:t>
            </a:r>
            <a:r>
              <a:rPr lang="en-US" sz="5400" dirty="0" smtClean="0">
                <a:solidFill>
                  <a:srgbClr val="FFFF00"/>
                </a:solidFill>
                <a:latin typeface="P22 Typewriter"/>
                <a:cs typeface="P22 Typewriter"/>
              </a:rPr>
              <a:t>?</a:t>
            </a:r>
          </a:p>
          <a:p>
            <a:pPr marL="0" indent="0" algn="ctr">
              <a:buNone/>
            </a:pPr>
            <a:endParaRPr lang="en-US" sz="3600" dirty="0" smtClean="0">
              <a:solidFill>
                <a:schemeClr val="bg1"/>
              </a:solidFill>
              <a:latin typeface="+mn-lt"/>
              <a:cs typeface="P22 Typewriter"/>
            </a:endParaRPr>
          </a:p>
          <a:p>
            <a:pPr marL="0" indent="0">
              <a:buNone/>
            </a:pPr>
            <a:endParaRPr lang="en-US" sz="5400" dirty="0"/>
          </a:p>
        </p:txBody>
      </p:sp>
    </p:spTree>
    <p:extLst>
      <p:ext uri="{BB962C8B-B14F-4D97-AF65-F5344CB8AC3E}">
        <p14:creationId xmlns:p14="http://schemas.microsoft.com/office/powerpoint/2010/main" val="17104749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107"/>
            <a:ext cx="9144000" cy="1016000"/>
          </a:xfrm>
        </p:spPr>
        <p:txBody>
          <a:bodyPr>
            <a:normAutofit/>
          </a:bodyPr>
          <a:lstStyle/>
          <a:p>
            <a:r>
              <a:rPr lang="en-US" sz="5400" b="1" dirty="0" smtClean="0">
                <a:solidFill>
                  <a:srgbClr val="FFFF00"/>
                </a:solidFill>
                <a:latin typeface="+mn-lt"/>
                <a:cs typeface="Times New Roman"/>
              </a:rPr>
              <a:t>STEP 1 – not the “system”</a:t>
            </a:r>
            <a:endParaRPr lang="en-US" sz="5400" b="1" dirty="0">
              <a:solidFill>
                <a:srgbClr val="FFFF00"/>
              </a:solidFill>
              <a:latin typeface="+mn-lt"/>
              <a:cs typeface="Times New Roman"/>
            </a:endParaRPr>
          </a:p>
        </p:txBody>
      </p:sp>
      <p:sp>
        <p:nvSpPr>
          <p:cNvPr id="3" name="Content Placeholder 2"/>
          <p:cNvSpPr>
            <a:spLocks noGrp="1"/>
          </p:cNvSpPr>
          <p:nvPr>
            <p:ph sz="quarter" idx="10"/>
          </p:nvPr>
        </p:nvSpPr>
        <p:spPr>
          <a:xfrm>
            <a:off x="-33485" y="1025106"/>
            <a:ext cx="9144000" cy="5141446"/>
          </a:xfrm>
        </p:spPr>
        <p:txBody>
          <a:bodyPr>
            <a:normAutofit/>
          </a:bodyPr>
          <a:lstStyle/>
          <a:p>
            <a:pPr marL="0" indent="0">
              <a:buNone/>
            </a:pPr>
            <a:r>
              <a:rPr lang="en-US" b="1" i="1" dirty="0">
                <a:solidFill>
                  <a:schemeClr val="bg2"/>
                </a:solidFill>
              </a:rPr>
              <a:t>“Games and Other </a:t>
            </a:r>
            <a:r>
              <a:rPr lang="en-US" b="1" i="1" dirty="0" err="1">
                <a:solidFill>
                  <a:schemeClr val="bg2"/>
                </a:solidFill>
              </a:rPr>
              <a:t>Uncopyrightable</a:t>
            </a:r>
            <a:r>
              <a:rPr lang="en-US" b="1" i="1" dirty="0">
                <a:solidFill>
                  <a:schemeClr val="bg2"/>
                </a:solidFill>
              </a:rPr>
              <a:t> Systems” </a:t>
            </a:r>
            <a:r>
              <a:rPr lang="en-US" dirty="0">
                <a:solidFill>
                  <a:schemeClr val="bg1"/>
                </a:solidFill>
              </a:rPr>
              <a:t>Bruce Boyden (2011) </a:t>
            </a:r>
            <a:r>
              <a:rPr lang="en-US" sz="1600" dirty="0">
                <a:hlinkClick r:id="rId2"/>
              </a:rPr>
              <a:t>http://www.georgemasonlawreview.org/doc/Boyden_18-2_2011.</a:t>
            </a:r>
            <a:r>
              <a:rPr lang="en-US" sz="1600" dirty="0" smtClean="0">
                <a:hlinkClick r:id="rId2"/>
              </a:rPr>
              <a:t>pdf</a:t>
            </a:r>
            <a:endParaRPr lang="en-US" sz="1600" dirty="0" smtClean="0"/>
          </a:p>
          <a:p>
            <a:pPr marL="0" indent="0">
              <a:buNone/>
            </a:pPr>
            <a:r>
              <a:rPr lang="en-US" sz="2000" dirty="0">
                <a:solidFill>
                  <a:srgbClr val="FFFFFF"/>
                </a:solidFill>
              </a:rPr>
              <a:t>“</a:t>
            </a:r>
            <a:r>
              <a:rPr lang="en-US" sz="2000" b="1" dirty="0">
                <a:solidFill>
                  <a:srgbClr val="FFFFFF"/>
                </a:solidFill>
              </a:rPr>
              <a:t>Games are systems in exactly the same way</a:t>
            </a:r>
            <a:r>
              <a:rPr lang="en-US" sz="2000" dirty="0">
                <a:solidFill>
                  <a:srgbClr val="FFFFFF"/>
                </a:solidFill>
              </a:rPr>
              <a:t>. </a:t>
            </a:r>
            <a:r>
              <a:rPr lang="en-US" sz="2000" b="1" dirty="0">
                <a:solidFill>
                  <a:srgbClr val="8EB4E3"/>
                </a:solidFill>
              </a:rPr>
              <a:t>A game, as sold, is only a </a:t>
            </a:r>
            <a:r>
              <a:rPr lang="en-US" sz="2000" b="1" dirty="0" smtClean="0">
                <a:solidFill>
                  <a:srgbClr val="8EB4E3"/>
                </a:solidFill>
              </a:rPr>
              <a:t> </a:t>
            </a:r>
          </a:p>
          <a:p>
            <a:pPr marL="0" indent="0">
              <a:buNone/>
            </a:pPr>
            <a:r>
              <a:rPr lang="en-US" sz="2000" b="1" dirty="0" smtClean="0">
                <a:solidFill>
                  <a:srgbClr val="8EB4E3"/>
                </a:solidFill>
              </a:rPr>
              <a:t>game </a:t>
            </a:r>
            <a:r>
              <a:rPr lang="en-US" sz="2000" b="1" dirty="0">
                <a:solidFill>
                  <a:srgbClr val="8EB4E3"/>
                </a:solidFill>
              </a:rPr>
              <a:t>form; the content necessary for an instance of the game comes </a:t>
            </a:r>
            <a:endParaRPr lang="en-US" sz="2000" b="1" dirty="0" smtClean="0">
              <a:solidFill>
                <a:srgbClr val="8EB4E3"/>
              </a:solidFill>
            </a:endParaRPr>
          </a:p>
          <a:p>
            <a:pPr marL="0" indent="0">
              <a:buNone/>
            </a:pPr>
            <a:r>
              <a:rPr lang="en-US" sz="2000" b="1" dirty="0" smtClean="0">
                <a:solidFill>
                  <a:srgbClr val="8EB4E3"/>
                </a:solidFill>
              </a:rPr>
              <a:t>from </a:t>
            </a:r>
            <a:r>
              <a:rPr lang="en-US" sz="2000" b="1" dirty="0">
                <a:solidFill>
                  <a:srgbClr val="8EB4E3"/>
                </a:solidFill>
              </a:rPr>
              <a:t>the players</a:t>
            </a:r>
            <a:r>
              <a:rPr lang="en-US" sz="2000" dirty="0">
                <a:solidFill>
                  <a:srgbClr val="8EB4E3"/>
                </a:solidFill>
              </a:rPr>
              <a:t>. </a:t>
            </a:r>
            <a:r>
              <a:rPr lang="en-US" sz="2000" dirty="0">
                <a:solidFill>
                  <a:srgbClr val="FFFFFF"/>
                </a:solidFill>
              </a:rPr>
              <a:t>That is, the game form establishes the environment for </a:t>
            </a:r>
            <a:r>
              <a:rPr lang="en-US" sz="2000" dirty="0" smtClean="0">
                <a:solidFill>
                  <a:srgbClr val="FFFFFF"/>
                </a:solidFill>
              </a:rPr>
              <a:t>play </a:t>
            </a:r>
          </a:p>
          <a:p>
            <a:pPr marL="0" indent="0">
              <a:buNone/>
            </a:pPr>
            <a:r>
              <a:rPr lang="en-US" sz="2000" dirty="0" smtClean="0">
                <a:solidFill>
                  <a:srgbClr val="FFFFFF"/>
                </a:solidFill>
              </a:rPr>
              <a:t>—</a:t>
            </a:r>
            <a:r>
              <a:rPr lang="en-US" sz="2000" dirty="0">
                <a:solidFill>
                  <a:srgbClr val="FFFFFF"/>
                </a:solidFill>
              </a:rPr>
              <a:t>the game space—and it defines permissible moves and the conditions for </a:t>
            </a:r>
            <a:r>
              <a:rPr lang="en-US" sz="2000" dirty="0" smtClean="0">
                <a:solidFill>
                  <a:srgbClr val="FFFFFF"/>
                </a:solidFill>
              </a:rPr>
              <a:t> </a:t>
            </a:r>
          </a:p>
          <a:p>
            <a:pPr marL="0" indent="0">
              <a:buNone/>
            </a:pPr>
            <a:r>
              <a:rPr lang="en-US" sz="2000" dirty="0" smtClean="0">
                <a:solidFill>
                  <a:srgbClr val="FFFFFF"/>
                </a:solidFill>
              </a:rPr>
              <a:t>winning </a:t>
            </a:r>
            <a:r>
              <a:rPr lang="en-US" sz="2000" dirty="0">
                <a:solidFill>
                  <a:srgbClr val="FFFFFF"/>
                </a:solidFill>
              </a:rPr>
              <a:t>or drawing. </a:t>
            </a:r>
            <a:r>
              <a:rPr lang="en-US" sz="2000" b="1" dirty="0">
                <a:solidFill>
                  <a:srgbClr val="8EB4E3"/>
                </a:solidFill>
              </a:rPr>
              <a:t>But the game itself is supplied by the players</a:t>
            </a:r>
            <a:r>
              <a:rPr lang="en-US" sz="2000" dirty="0">
                <a:solidFill>
                  <a:srgbClr val="000000"/>
                </a:solidFill>
              </a:rPr>
              <a:t>. </a:t>
            </a:r>
            <a:r>
              <a:rPr lang="en-US" sz="2000" b="1" dirty="0">
                <a:solidFill>
                  <a:srgbClr val="CCC1DA"/>
                </a:solidFill>
              </a:rPr>
              <a:t>Games </a:t>
            </a:r>
            <a:r>
              <a:rPr lang="en-US" sz="2000" b="1" dirty="0" smtClean="0">
                <a:solidFill>
                  <a:srgbClr val="CCC1DA"/>
                </a:solidFill>
              </a:rPr>
              <a:t> </a:t>
            </a:r>
          </a:p>
          <a:p>
            <a:pPr marL="0" indent="0">
              <a:buNone/>
            </a:pPr>
            <a:r>
              <a:rPr lang="en-US" sz="2000" b="1" dirty="0" smtClean="0">
                <a:solidFill>
                  <a:srgbClr val="CCC1DA"/>
                </a:solidFill>
              </a:rPr>
              <a:t>are </a:t>
            </a:r>
            <a:r>
              <a:rPr lang="en-US" sz="2000" b="1" dirty="0">
                <a:solidFill>
                  <a:srgbClr val="CCC1DA"/>
                </a:solidFill>
              </a:rPr>
              <a:t>systems </a:t>
            </a:r>
            <a:r>
              <a:rPr lang="en-US" sz="2000" dirty="0">
                <a:solidFill>
                  <a:srgbClr val="CCC1DA"/>
                </a:solidFill>
              </a:rPr>
              <a:t>in </a:t>
            </a:r>
            <a:r>
              <a:rPr lang="en-US" sz="2000" dirty="0">
                <a:solidFill>
                  <a:srgbClr val="FFFFFF"/>
                </a:solidFill>
              </a:rPr>
              <a:t>the same way that the excluded schemes in the cases above </a:t>
            </a:r>
            <a:r>
              <a:rPr lang="en-US" sz="2000" dirty="0" smtClean="0">
                <a:solidFill>
                  <a:srgbClr val="FFFFFF"/>
                </a:solidFill>
              </a:rPr>
              <a:t> </a:t>
            </a:r>
          </a:p>
          <a:p>
            <a:pPr marL="0" indent="0">
              <a:buNone/>
            </a:pPr>
            <a:r>
              <a:rPr lang="en-US" sz="2000" dirty="0" smtClean="0">
                <a:solidFill>
                  <a:srgbClr val="FFFFFF"/>
                </a:solidFill>
              </a:rPr>
              <a:t>were </a:t>
            </a:r>
            <a:r>
              <a:rPr lang="en-US" sz="2000" dirty="0">
                <a:solidFill>
                  <a:srgbClr val="FFFFFF"/>
                </a:solidFill>
              </a:rPr>
              <a:t>systems.”</a:t>
            </a:r>
          </a:p>
          <a:p>
            <a:pPr marL="0" indent="0">
              <a:buNone/>
            </a:pPr>
            <a:endParaRPr lang="en-US" sz="2000" dirty="0">
              <a:solidFill>
                <a:srgbClr val="FFFFFF"/>
              </a:solidFill>
            </a:endParaRPr>
          </a:p>
          <a:p>
            <a:pPr marL="0" indent="0">
              <a:buNone/>
            </a:pPr>
            <a:r>
              <a:rPr lang="en-US" sz="2000" dirty="0">
                <a:solidFill>
                  <a:srgbClr val="FFFFFF"/>
                </a:solidFill>
              </a:rPr>
              <a:t>“For systems, the rule against the </a:t>
            </a:r>
            <a:r>
              <a:rPr lang="en-US" sz="2000" dirty="0" err="1">
                <a:solidFill>
                  <a:srgbClr val="FFFFFF"/>
                </a:solidFill>
              </a:rPr>
              <a:t>copyrightability</a:t>
            </a:r>
            <a:r>
              <a:rPr lang="en-US" sz="2000" dirty="0">
                <a:solidFill>
                  <a:srgbClr val="FFFFFF"/>
                </a:solidFill>
              </a:rPr>
              <a:t> of games demonstrates why </a:t>
            </a:r>
            <a:r>
              <a:rPr lang="en-US" sz="2000" dirty="0" smtClean="0">
                <a:solidFill>
                  <a:srgbClr val="FFFFFF"/>
                </a:solidFill>
              </a:rPr>
              <a:t> </a:t>
            </a:r>
          </a:p>
          <a:p>
            <a:pPr marL="0" indent="0">
              <a:buNone/>
            </a:pPr>
            <a:r>
              <a:rPr lang="en-US" sz="2000" dirty="0" smtClean="0">
                <a:solidFill>
                  <a:srgbClr val="FFFFFF"/>
                </a:solidFill>
              </a:rPr>
              <a:t>systems </a:t>
            </a:r>
            <a:r>
              <a:rPr lang="en-US" sz="2000" dirty="0">
                <a:solidFill>
                  <a:srgbClr val="FFFFFF"/>
                </a:solidFill>
              </a:rPr>
              <a:t>are generally </a:t>
            </a:r>
            <a:r>
              <a:rPr lang="en-US" sz="2000" dirty="0" err="1">
                <a:solidFill>
                  <a:srgbClr val="FFFFFF"/>
                </a:solidFill>
              </a:rPr>
              <a:t>uncopyrightable</a:t>
            </a:r>
            <a:r>
              <a:rPr lang="en-US" sz="2000" dirty="0">
                <a:solidFill>
                  <a:srgbClr val="FFFFFF"/>
                </a:solidFill>
              </a:rPr>
              <a:t> and why that term has special </a:t>
            </a:r>
            <a:endParaRPr lang="en-US" sz="2000" dirty="0" smtClean="0">
              <a:solidFill>
                <a:srgbClr val="FFFFFF"/>
              </a:solidFill>
            </a:endParaRPr>
          </a:p>
          <a:p>
            <a:pPr marL="0" indent="0">
              <a:buNone/>
            </a:pPr>
            <a:r>
              <a:rPr lang="en-US" sz="2000" dirty="0" smtClean="0">
                <a:solidFill>
                  <a:srgbClr val="FFFFFF"/>
                </a:solidFill>
              </a:rPr>
              <a:t>significance</a:t>
            </a:r>
            <a:r>
              <a:rPr lang="en-US" sz="2000" dirty="0">
                <a:solidFill>
                  <a:srgbClr val="FFFFFF"/>
                </a:solidFill>
              </a:rPr>
              <a:t>. </a:t>
            </a:r>
            <a:r>
              <a:rPr lang="en-US" sz="2000" b="1" dirty="0">
                <a:solidFill>
                  <a:schemeClr val="accent4">
                    <a:lumMod val="40000"/>
                    <a:lumOff val="60000"/>
                  </a:schemeClr>
                </a:solidFill>
              </a:rPr>
              <a:t>The term is not merely a synonym for “idea,” or “process.” </a:t>
            </a:r>
            <a:endParaRPr lang="en-US" sz="2000" b="1" dirty="0" smtClean="0">
              <a:solidFill>
                <a:schemeClr val="accent4">
                  <a:lumMod val="40000"/>
                  <a:lumOff val="60000"/>
                </a:schemeClr>
              </a:solidFill>
            </a:endParaRPr>
          </a:p>
          <a:p>
            <a:pPr marL="0" indent="0">
              <a:buNone/>
            </a:pPr>
            <a:r>
              <a:rPr lang="en-US" sz="2000" b="1" dirty="0" smtClean="0">
                <a:solidFill>
                  <a:schemeClr val="tx2">
                    <a:lumMod val="40000"/>
                    <a:lumOff val="60000"/>
                  </a:schemeClr>
                </a:solidFill>
              </a:rPr>
              <a:t>Systems </a:t>
            </a:r>
            <a:r>
              <a:rPr lang="en-US" sz="2000" b="1" dirty="0">
                <a:solidFill>
                  <a:schemeClr val="tx2">
                    <a:lumMod val="40000"/>
                    <a:lumOff val="60000"/>
                  </a:schemeClr>
                </a:solidFill>
              </a:rPr>
              <a:t>are shells into which users pour meaning</a:t>
            </a:r>
            <a:r>
              <a:rPr lang="en-US" sz="2000" dirty="0">
                <a:solidFill>
                  <a:schemeClr val="tx2">
                    <a:lumMod val="40000"/>
                    <a:lumOff val="60000"/>
                  </a:schemeClr>
                </a:solidFill>
              </a:rPr>
              <a:t>. </a:t>
            </a:r>
            <a:r>
              <a:rPr lang="en-US" sz="2000" dirty="0">
                <a:solidFill>
                  <a:srgbClr val="FFFFFF"/>
                </a:solidFill>
              </a:rPr>
              <a:t>While they may contain </a:t>
            </a:r>
            <a:r>
              <a:rPr lang="en-US" sz="2000" dirty="0" smtClean="0">
                <a:solidFill>
                  <a:srgbClr val="FFFFFF"/>
                </a:solidFill>
              </a:rPr>
              <a:t> </a:t>
            </a:r>
          </a:p>
          <a:p>
            <a:pPr marL="0" indent="0">
              <a:buNone/>
            </a:pPr>
            <a:r>
              <a:rPr lang="en-US" sz="2000" dirty="0" smtClean="0">
                <a:solidFill>
                  <a:srgbClr val="FFFFFF"/>
                </a:solidFill>
              </a:rPr>
              <a:t>expression </a:t>
            </a:r>
            <a:r>
              <a:rPr lang="en-US" sz="2000" dirty="0">
                <a:solidFill>
                  <a:srgbClr val="FFFFFF"/>
                </a:solidFill>
              </a:rPr>
              <a:t>themselves, that expression is there merely to facilitate the meaning </a:t>
            </a:r>
            <a:r>
              <a:rPr lang="en-US" sz="2000" dirty="0" smtClean="0">
                <a:solidFill>
                  <a:srgbClr val="FFFFFF"/>
                </a:solidFill>
              </a:rPr>
              <a:t> </a:t>
            </a:r>
          </a:p>
          <a:p>
            <a:pPr marL="0" indent="0">
              <a:buNone/>
            </a:pPr>
            <a:r>
              <a:rPr lang="en-US" sz="2000" dirty="0" smtClean="0">
                <a:solidFill>
                  <a:srgbClr val="FFFFFF"/>
                </a:solidFill>
              </a:rPr>
              <a:t>added </a:t>
            </a:r>
            <a:r>
              <a:rPr lang="en-US" sz="2000" dirty="0">
                <a:solidFill>
                  <a:srgbClr val="FFFFFF"/>
                </a:solidFill>
              </a:rPr>
              <a:t>by the user. Copyright properly excludes them.”</a:t>
            </a:r>
          </a:p>
          <a:p>
            <a:pPr marL="0" indent="0">
              <a:buNone/>
            </a:pPr>
            <a:endParaRPr lang="en-US" sz="1900" dirty="0" smtClean="0"/>
          </a:p>
          <a:p>
            <a:pPr marL="0" indent="0">
              <a:buNone/>
            </a:pPr>
            <a:endParaRPr lang="en-US" sz="1900" dirty="0"/>
          </a:p>
        </p:txBody>
      </p:sp>
    </p:spTree>
    <p:extLst>
      <p:ext uri="{BB962C8B-B14F-4D97-AF65-F5344CB8AC3E}">
        <p14:creationId xmlns:p14="http://schemas.microsoft.com/office/powerpoint/2010/main" val="924887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342593"/>
          </a:xfrm>
        </p:spPr>
        <p:txBody>
          <a:bodyPr>
            <a:noAutofit/>
          </a:bodyPr>
          <a:lstStyle/>
          <a:p>
            <a:r>
              <a:rPr lang="en-US" sz="6600" b="1" dirty="0" smtClean="0">
                <a:solidFill>
                  <a:srgbClr val="FFFF00"/>
                </a:solidFill>
                <a:latin typeface="Arial"/>
                <a:cs typeface="Arial"/>
              </a:rPr>
              <a:t>Questions on..</a:t>
            </a:r>
            <a:endParaRPr lang="en-US" sz="6600" b="1" dirty="0">
              <a:solidFill>
                <a:srgbClr val="FFFF00"/>
              </a:solidFill>
              <a:latin typeface="Arial"/>
              <a:cs typeface="Arial"/>
            </a:endParaRPr>
          </a:p>
        </p:txBody>
      </p:sp>
      <p:sp>
        <p:nvSpPr>
          <p:cNvPr id="3" name="Content Placeholder 2"/>
          <p:cNvSpPr>
            <a:spLocks noGrp="1"/>
          </p:cNvSpPr>
          <p:nvPr>
            <p:ph sz="quarter" idx="10"/>
          </p:nvPr>
        </p:nvSpPr>
        <p:spPr>
          <a:xfrm>
            <a:off x="457200" y="1819074"/>
            <a:ext cx="8229600" cy="3907059"/>
          </a:xfrm>
        </p:spPr>
        <p:txBody>
          <a:bodyPr>
            <a:normAutofit/>
          </a:bodyPr>
          <a:lstStyle/>
          <a:p>
            <a:pPr marL="0" indent="0">
              <a:buNone/>
            </a:pPr>
            <a:r>
              <a:rPr lang="en-US" sz="6000" dirty="0" smtClean="0">
                <a:solidFill>
                  <a:schemeClr val="bg1"/>
                </a:solidFill>
                <a:latin typeface="Arial"/>
                <a:cs typeface="Arial"/>
              </a:rPr>
              <a:t>Papers </a:t>
            </a:r>
            <a:r>
              <a:rPr lang="en-US" sz="6000" dirty="0" smtClean="0">
                <a:solidFill>
                  <a:srgbClr val="FF0000"/>
                </a:solidFill>
                <a:latin typeface="Arial"/>
                <a:cs typeface="Arial"/>
              </a:rPr>
              <a:t>?</a:t>
            </a:r>
            <a:r>
              <a:rPr lang="en-US" sz="6000" dirty="0" smtClean="0">
                <a:solidFill>
                  <a:srgbClr val="FF0000"/>
                </a:solidFill>
                <a:latin typeface="Arial"/>
                <a:cs typeface="Arial"/>
                <a:sym typeface="Wingdings"/>
              </a:rPr>
              <a:t> </a:t>
            </a:r>
          </a:p>
          <a:p>
            <a:pPr marL="0" indent="0">
              <a:buNone/>
            </a:pPr>
            <a:r>
              <a:rPr lang="en-US" sz="6000" dirty="0" smtClean="0">
                <a:solidFill>
                  <a:schemeClr val="bg1"/>
                </a:solidFill>
                <a:latin typeface="Arial"/>
                <a:cs typeface="Arial"/>
                <a:sym typeface="Wingdings"/>
              </a:rPr>
              <a:t>Participation </a:t>
            </a:r>
            <a:r>
              <a:rPr lang="en-US" sz="6000" dirty="0" smtClean="0">
                <a:solidFill>
                  <a:srgbClr val="FF0000"/>
                </a:solidFill>
                <a:latin typeface="Arial"/>
                <a:cs typeface="Arial"/>
                <a:sym typeface="Wingdings"/>
              </a:rPr>
              <a:t>?</a:t>
            </a:r>
          </a:p>
          <a:p>
            <a:pPr marL="0" indent="0">
              <a:buNone/>
            </a:pPr>
            <a:r>
              <a:rPr lang="en-US" sz="6000" dirty="0" smtClean="0">
                <a:solidFill>
                  <a:srgbClr val="FFFFFF"/>
                </a:solidFill>
                <a:latin typeface="Arial"/>
                <a:cs typeface="Arial"/>
                <a:sym typeface="Wingdings"/>
              </a:rPr>
              <a:t>Class Presentations </a:t>
            </a:r>
            <a:r>
              <a:rPr lang="en-US" sz="6000" dirty="0" smtClean="0">
                <a:solidFill>
                  <a:srgbClr val="FF0000"/>
                </a:solidFill>
                <a:latin typeface="Arial"/>
                <a:cs typeface="Arial"/>
                <a:sym typeface="Wingdings"/>
              </a:rPr>
              <a:t>?</a:t>
            </a:r>
            <a:r>
              <a:rPr lang="en-US" sz="6000" dirty="0" smtClean="0">
                <a:solidFill>
                  <a:schemeClr val="bg1"/>
                </a:solidFill>
                <a:latin typeface="Arial"/>
                <a:cs typeface="Arial"/>
                <a:sym typeface="Wingdings"/>
              </a:rPr>
              <a:t> </a:t>
            </a:r>
            <a:endParaRPr lang="en-US" sz="6000" dirty="0">
              <a:solidFill>
                <a:srgbClr val="CCFFCC"/>
              </a:solidFill>
              <a:latin typeface="Arial"/>
              <a:cs typeface="Arial"/>
            </a:endParaRPr>
          </a:p>
        </p:txBody>
      </p:sp>
    </p:spTree>
    <p:extLst>
      <p:ext uri="{BB962C8B-B14F-4D97-AF65-F5344CB8AC3E}">
        <p14:creationId xmlns:p14="http://schemas.microsoft.com/office/powerpoint/2010/main" val="8838097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2"/>
            <a:ext cx="8229600" cy="1016000"/>
          </a:xfrm>
        </p:spPr>
        <p:txBody>
          <a:bodyPr>
            <a:noAutofit/>
          </a:bodyPr>
          <a:lstStyle/>
          <a:p>
            <a:r>
              <a:rPr lang="en-US" sz="7200" b="1" dirty="0" smtClean="0">
                <a:solidFill>
                  <a:srgbClr val="FFFF00"/>
                </a:solidFill>
                <a:latin typeface="Times New Roman"/>
                <a:cs typeface="Times New Roman"/>
              </a:rPr>
              <a:t> </a:t>
            </a:r>
            <a:r>
              <a:rPr lang="en-US" sz="6600" b="1" dirty="0" smtClean="0">
                <a:solidFill>
                  <a:srgbClr val="FFFF00"/>
                </a:solidFill>
                <a:latin typeface="+mn-lt"/>
                <a:cs typeface="Times New Roman"/>
              </a:rPr>
              <a:t>Other Steps</a:t>
            </a:r>
            <a:endParaRPr lang="en-US" sz="6600" b="1" dirty="0">
              <a:solidFill>
                <a:srgbClr val="FFFF00"/>
              </a:solidFill>
              <a:latin typeface="+mn-lt"/>
              <a:cs typeface="Times New Roman"/>
            </a:endParaRPr>
          </a:p>
        </p:txBody>
      </p:sp>
      <p:sp>
        <p:nvSpPr>
          <p:cNvPr id="3" name="Content Placeholder 2"/>
          <p:cNvSpPr>
            <a:spLocks noGrp="1"/>
          </p:cNvSpPr>
          <p:nvPr>
            <p:ph sz="quarter" idx="10"/>
          </p:nvPr>
        </p:nvSpPr>
        <p:spPr>
          <a:xfrm>
            <a:off x="457200" y="1028222"/>
            <a:ext cx="8686800" cy="4944824"/>
          </a:xfrm>
        </p:spPr>
        <p:txBody>
          <a:bodyPr>
            <a:noAutofit/>
          </a:bodyPr>
          <a:lstStyle/>
          <a:p>
            <a:pPr marL="0" indent="0">
              <a:buNone/>
            </a:pPr>
            <a:r>
              <a:rPr lang="en-US" sz="4800" dirty="0" smtClean="0">
                <a:solidFill>
                  <a:schemeClr val="bg1"/>
                </a:solidFill>
                <a:latin typeface="+mn-lt"/>
              </a:rPr>
              <a:t>*Not Ideas or General  </a:t>
            </a:r>
          </a:p>
          <a:p>
            <a:pPr marL="0" indent="0">
              <a:buNone/>
            </a:pPr>
            <a:r>
              <a:rPr lang="en-US" sz="4800" dirty="0" smtClean="0">
                <a:solidFill>
                  <a:schemeClr val="bg1"/>
                </a:solidFill>
                <a:latin typeface="+mn-lt"/>
              </a:rPr>
              <a:t> Concepts</a:t>
            </a:r>
          </a:p>
          <a:p>
            <a:pPr marL="0" indent="0">
              <a:buNone/>
            </a:pPr>
            <a:r>
              <a:rPr lang="en-US" sz="4800" dirty="0" smtClean="0">
                <a:solidFill>
                  <a:schemeClr val="bg1"/>
                </a:solidFill>
                <a:latin typeface="+mn-lt"/>
              </a:rPr>
              <a:t>*Not Genres; </a:t>
            </a:r>
            <a:r>
              <a:rPr lang="en-US" sz="4800" i="1" dirty="0" smtClean="0">
                <a:solidFill>
                  <a:schemeClr val="bg1"/>
                </a:solidFill>
                <a:latin typeface="+mn-lt"/>
              </a:rPr>
              <a:t>scenes a faire</a:t>
            </a:r>
          </a:p>
          <a:p>
            <a:pPr marL="0" indent="0">
              <a:buNone/>
            </a:pPr>
            <a:r>
              <a:rPr lang="en-US" sz="4800" dirty="0" smtClean="0">
                <a:solidFill>
                  <a:schemeClr val="bg1"/>
                </a:solidFill>
                <a:latin typeface="+mn-lt"/>
              </a:rPr>
              <a:t>*Not Rules, play methods,  </a:t>
            </a:r>
          </a:p>
          <a:p>
            <a:pPr marL="0" indent="0">
              <a:buNone/>
            </a:pPr>
            <a:r>
              <a:rPr lang="en-US" sz="4800" dirty="0" smtClean="0">
                <a:solidFill>
                  <a:schemeClr val="bg1"/>
                </a:solidFill>
                <a:latin typeface="+mn-lt"/>
              </a:rPr>
              <a:t> common moves </a:t>
            </a:r>
          </a:p>
          <a:p>
            <a:pPr marL="0" indent="0">
              <a:buNone/>
            </a:pPr>
            <a:r>
              <a:rPr lang="en-US" sz="4800" dirty="0" smtClean="0">
                <a:solidFill>
                  <a:schemeClr val="bg1"/>
                </a:solidFill>
                <a:latin typeface="+mn-lt"/>
              </a:rPr>
              <a:t>*Not stock characters</a:t>
            </a:r>
            <a:endParaRPr lang="en-US" sz="4800" dirty="0">
              <a:solidFill>
                <a:schemeClr val="bg1"/>
              </a:solidFill>
              <a:latin typeface="+mn-lt"/>
            </a:endParaRPr>
          </a:p>
        </p:txBody>
      </p:sp>
    </p:spTree>
    <p:extLst>
      <p:ext uri="{BB962C8B-B14F-4D97-AF65-F5344CB8AC3E}">
        <p14:creationId xmlns:p14="http://schemas.microsoft.com/office/powerpoint/2010/main" val="11041470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fontScale="90000"/>
          </a:bodyPr>
          <a:lstStyle/>
          <a:p>
            <a:r>
              <a:rPr lang="en-US" sz="4800" b="1" dirty="0" smtClean="0">
                <a:solidFill>
                  <a:srgbClr val="FFFF00"/>
                </a:solidFill>
                <a:latin typeface="+mn-lt"/>
                <a:cs typeface="Times New Roman"/>
              </a:rPr>
              <a:t>What’s left that is protectable?</a:t>
            </a:r>
            <a:endParaRPr lang="en-US" sz="4800" b="1" dirty="0">
              <a:solidFill>
                <a:srgbClr val="FFFF00"/>
              </a:solidFill>
              <a:latin typeface="+mn-lt"/>
              <a:cs typeface="Times New Roman"/>
            </a:endParaRPr>
          </a:p>
        </p:txBody>
      </p:sp>
      <p:sp>
        <p:nvSpPr>
          <p:cNvPr id="3" name="Content Placeholder 2"/>
          <p:cNvSpPr>
            <a:spLocks noGrp="1"/>
          </p:cNvSpPr>
          <p:nvPr>
            <p:ph sz="quarter" idx="10"/>
          </p:nvPr>
        </p:nvSpPr>
        <p:spPr>
          <a:xfrm>
            <a:off x="457200" y="1016000"/>
            <a:ext cx="8686800" cy="4955176"/>
          </a:xfrm>
        </p:spPr>
        <p:txBody>
          <a:bodyPr>
            <a:normAutofit lnSpcReduction="10000"/>
          </a:bodyPr>
          <a:lstStyle/>
          <a:p>
            <a:pPr marL="0" indent="0">
              <a:buNone/>
            </a:pPr>
            <a:r>
              <a:rPr lang="en-US" sz="4000" b="1" dirty="0" smtClean="0">
                <a:solidFill>
                  <a:srgbClr val="FF0000"/>
                </a:solidFill>
                <a:latin typeface="+mn-lt"/>
              </a:rPr>
              <a:t>A</a:t>
            </a:r>
            <a:r>
              <a:rPr lang="en-US" sz="4000" b="1" dirty="0" smtClean="0">
                <a:solidFill>
                  <a:srgbClr val="3366FF"/>
                </a:solidFill>
                <a:latin typeface="+mn-lt"/>
              </a:rPr>
              <a:t>R</a:t>
            </a:r>
            <a:r>
              <a:rPr lang="en-US" sz="4000" b="1" dirty="0" smtClean="0">
                <a:solidFill>
                  <a:srgbClr val="008000"/>
                </a:solidFill>
                <a:latin typeface="+mn-lt"/>
              </a:rPr>
              <a:t>T</a:t>
            </a:r>
            <a:r>
              <a:rPr lang="en-US" sz="4000" b="1" dirty="0" smtClean="0">
                <a:solidFill>
                  <a:schemeClr val="bg1"/>
                </a:solidFill>
                <a:latin typeface="+mn-lt"/>
              </a:rPr>
              <a:t> - look &amp; feel</a:t>
            </a:r>
          </a:p>
          <a:p>
            <a:pPr marL="0" indent="0">
              <a:buNone/>
            </a:pPr>
            <a:r>
              <a:rPr lang="en-US" sz="3000" dirty="0" smtClean="0">
                <a:solidFill>
                  <a:schemeClr val="accent3">
                    <a:lumMod val="40000"/>
                    <a:lumOff val="60000"/>
                  </a:schemeClr>
                </a:solidFill>
                <a:latin typeface="+mn-lt"/>
              </a:rPr>
              <a:t>&amp; Atari v. Oman (Breakout) almost denied that</a:t>
            </a:r>
          </a:p>
          <a:p>
            <a:pPr marL="0" indent="0">
              <a:buNone/>
            </a:pPr>
            <a:r>
              <a:rPr lang="en-US" sz="4000" b="1" dirty="0" smtClean="0">
                <a:solidFill>
                  <a:schemeClr val="bg1"/>
                </a:solidFill>
                <a:latin typeface="+mn-lt"/>
              </a:rPr>
              <a:t>+</a:t>
            </a:r>
          </a:p>
          <a:p>
            <a:pPr marL="0" indent="0">
              <a:buNone/>
            </a:pPr>
            <a:r>
              <a:rPr lang="en-US" sz="4000" b="1" dirty="0" smtClean="0">
                <a:solidFill>
                  <a:schemeClr val="bg1"/>
                </a:solidFill>
                <a:latin typeface="+mn-lt"/>
              </a:rPr>
              <a:t>Underlying Code</a:t>
            </a:r>
          </a:p>
          <a:p>
            <a:pPr marL="0" indent="0">
              <a:buNone/>
            </a:pPr>
            <a:r>
              <a:rPr lang="en-US" sz="4000" b="1" dirty="0" smtClean="0">
                <a:solidFill>
                  <a:schemeClr val="bg1"/>
                </a:solidFill>
                <a:latin typeface="+mn-lt"/>
              </a:rPr>
              <a:t>+</a:t>
            </a:r>
          </a:p>
          <a:p>
            <a:pPr marL="0" indent="0">
              <a:buNone/>
            </a:pPr>
            <a:r>
              <a:rPr lang="en-US" sz="4000" b="1" dirty="0" smtClean="0">
                <a:solidFill>
                  <a:schemeClr val="bg1"/>
                </a:solidFill>
                <a:latin typeface="+mn-lt"/>
              </a:rPr>
              <a:t>Sound</a:t>
            </a:r>
          </a:p>
          <a:p>
            <a:pPr marL="0" indent="0">
              <a:buNone/>
            </a:pPr>
            <a:r>
              <a:rPr lang="en-US" sz="4000" b="1" dirty="0">
                <a:solidFill>
                  <a:schemeClr val="bg1"/>
                </a:solidFill>
                <a:latin typeface="+mn-lt"/>
              </a:rPr>
              <a:t>+</a:t>
            </a:r>
            <a:r>
              <a:rPr lang="en-US" sz="4000" b="1" dirty="0" smtClean="0">
                <a:solidFill>
                  <a:schemeClr val="bg1"/>
                </a:solidFill>
                <a:latin typeface="+mn-lt"/>
              </a:rPr>
              <a:t> </a:t>
            </a:r>
          </a:p>
          <a:p>
            <a:pPr marL="0" indent="0">
              <a:buNone/>
            </a:pPr>
            <a:r>
              <a:rPr lang="en-US" sz="4000" b="1" dirty="0" smtClean="0">
                <a:solidFill>
                  <a:schemeClr val="bg1"/>
                </a:solidFill>
                <a:latin typeface="+mn-lt"/>
              </a:rPr>
              <a:t>Plagiarism </a:t>
            </a:r>
            <a:r>
              <a:rPr lang="en-US" sz="4000" i="1" dirty="0" smtClean="0">
                <a:solidFill>
                  <a:schemeClr val="bg1"/>
                </a:solidFill>
                <a:latin typeface="+mn-lt"/>
              </a:rPr>
              <a:t>(protected against)</a:t>
            </a:r>
          </a:p>
          <a:p>
            <a:pPr marL="0" indent="0">
              <a:buNone/>
            </a:pPr>
            <a:r>
              <a:rPr lang="en-US" dirty="0" smtClean="0"/>
              <a:t>  </a:t>
            </a:r>
            <a:endParaRPr lang="en-US" dirty="0"/>
          </a:p>
        </p:txBody>
      </p:sp>
    </p:spTree>
    <p:extLst>
      <p:ext uri="{BB962C8B-B14F-4D97-AF65-F5344CB8AC3E}">
        <p14:creationId xmlns:p14="http://schemas.microsoft.com/office/powerpoint/2010/main" val="9932924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654796"/>
            <a:ext cx="8229600" cy="5071338"/>
          </a:xfrm>
        </p:spPr>
        <p:txBody>
          <a:bodyPr>
            <a:normAutofit/>
          </a:bodyPr>
          <a:lstStyle/>
          <a:p>
            <a:pPr marL="0" indent="0">
              <a:buNone/>
            </a:pPr>
            <a:r>
              <a:rPr lang="en-US" sz="8000" b="1" dirty="0" smtClean="0">
                <a:solidFill>
                  <a:srgbClr val="FFFF00"/>
                </a:solidFill>
                <a:latin typeface="Lucida Console"/>
                <a:cs typeface="Lucida Console"/>
              </a:rPr>
              <a:t>  WHAT </a:t>
            </a:r>
            <a:r>
              <a:rPr lang="en-US" sz="8000" b="1" dirty="0">
                <a:solidFill>
                  <a:srgbClr val="FFFF00"/>
                </a:solidFill>
                <a:latin typeface="Lucida Console"/>
                <a:cs typeface="Lucida Console"/>
              </a:rPr>
              <a:t>IS </a:t>
            </a:r>
            <a:r>
              <a:rPr lang="en-US" sz="8000" b="1" dirty="0" smtClean="0">
                <a:solidFill>
                  <a:srgbClr val="FFFF00"/>
                </a:solidFill>
                <a:latin typeface="Lucida Console"/>
                <a:cs typeface="Lucida Console"/>
              </a:rPr>
              <a:t>AN </a:t>
            </a:r>
          </a:p>
          <a:p>
            <a:pPr marL="0" indent="0">
              <a:buNone/>
            </a:pPr>
            <a:r>
              <a:rPr lang="en-US" sz="8000" b="1" dirty="0">
                <a:solidFill>
                  <a:srgbClr val="FFFF00"/>
                </a:solidFill>
                <a:latin typeface="Lucida Console"/>
                <a:cs typeface="Lucida Console"/>
              </a:rPr>
              <a:t> </a:t>
            </a:r>
            <a:r>
              <a:rPr lang="en-US" sz="8000" b="1" dirty="0" smtClean="0">
                <a:solidFill>
                  <a:srgbClr val="FFFF00"/>
                </a:solidFill>
                <a:latin typeface="Lucida Console"/>
                <a:cs typeface="Lucida Console"/>
              </a:rPr>
              <a:t> “ORIGINAL”  </a:t>
            </a:r>
          </a:p>
          <a:p>
            <a:pPr marL="0" indent="0">
              <a:buNone/>
            </a:pPr>
            <a:r>
              <a:rPr lang="en-US" sz="8000" b="1" dirty="0">
                <a:solidFill>
                  <a:srgbClr val="FFFF00"/>
                </a:solidFill>
                <a:latin typeface="Lucida Console"/>
                <a:cs typeface="Lucida Console"/>
              </a:rPr>
              <a:t> </a:t>
            </a:r>
            <a:r>
              <a:rPr lang="en-US" sz="8000" b="1" dirty="0" smtClean="0">
                <a:solidFill>
                  <a:srgbClr val="FFFF00"/>
                </a:solidFill>
                <a:latin typeface="Lucida Console"/>
                <a:cs typeface="Lucida Console"/>
              </a:rPr>
              <a:t>  GAME (IN  </a:t>
            </a:r>
          </a:p>
          <a:p>
            <a:pPr marL="0" indent="0">
              <a:buNone/>
            </a:pPr>
            <a:r>
              <a:rPr lang="en-US" sz="8000" b="1" dirty="0">
                <a:solidFill>
                  <a:srgbClr val="FFFF00"/>
                </a:solidFill>
                <a:latin typeface="Lucida Console"/>
                <a:cs typeface="Lucida Console"/>
              </a:rPr>
              <a:t> </a:t>
            </a:r>
            <a:r>
              <a:rPr lang="en-US" sz="8000" b="1" dirty="0" smtClean="0">
                <a:solidFill>
                  <a:srgbClr val="FFFF00"/>
                </a:solidFill>
                <a:latin typeface="Lucida Console"/>
                <a:cs typeface="Lucida Console"/>
              </a:rPr>
              <a:t>  Law)?</a:t>
            </a:r>
            <a:endParaRPr lang="en-US" sz="8000" b="1" dirty="0">
              <a:solidFill>
                <a:srgbClr val="FFFF00"/>
              </a:solidFill>
              <a:latin typeface="Lucida Console"/>
              <a:cs typeface="Lucida Console"/>
            </a:endParaRPr>
          </a:p>
        </p:txBody>
      </p:sp>
    </p:spTree>
    <p:extLst>
      <p:ext uri="{BB962C8B-B14F-4D97-AF65-F5344CB8AC3E}">
        <p14:creationId xmlns:p14="http://schemas.microsoft.com/office/powerpoint/2010/main" val="18689010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86084"/>
            <a:ext cx="8229600" cy="5140050"/>
          </a:xfrm>
        </p:spPr>
        <p:txBody>
          <a:bodyPr>
            <a:normAutofit/>
          </a:bodyPr>
          <a:lstStyle/>
          <a:p>
            <a:pPr marL="0" indent="0">
              <a:buNone/>
            </a:pPr>
            <a:r>
              <a:rPr lang="en-US" sz="6000" b="1" dirty="0">
                <a:solidFill>
                  <a:schemeClr val="bg1"/>
                </a:solidFill>
                <a:latin typeface="+mn-lt"/>
              </a:rPr>
              <a:t>STEP 1</a:t>
            </a:r>
          </a:p>
        </p:txBody>
      </p:sp>
    </p:spTree>
    <p:extLst>
      <p:ext uri="{BB962C8B-B14F-4D97-AF65-F5344CB8AC3E}">
        <p14:creationId xmlns:p14="http://schemas.microsoft.com/office/powerpoint/2010/main" val="15242271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328"/>
            <a:ext cx="8229600" cy="1016000"/>
          </a:xfrm>
        </p:spPr>
        <p:txBody>
          <a:bodyPr>
            <a:normAutofit/>
          </a:bodyPr>
          <a:lstStyle/>
          <a:p>
            <a:r>
              <a:rPr lang="en-US" dirty="0" smtClean="0"/>
              <a:t>   </a:t>
            </a:r>
            <a:r>
              <a:rPr lang="en-US" sz="5400" b="1" dirty="0" smtClean="0">
                <a:solidFill>
                  <a:srgbClr val="FFFFFF"/>
                </a:solidFill>
                <a:latin typeface="Andale Mono"/>
                <a:cs typeface="Andale Mono"/>
              </a:rPr>
              <a:t>First key is the…</a:t>
            </a:r>
            <a:endParaRPr lang="en-US" sz="5400" b="1" dirty="0">
              <a:solidFill>
                <a:srgbClr val="FFFFFF"/>
              </a:solidFill>
              <a:latin typeface="Andale Mono"/>
              <a:cs typeface="Andale Mono"/>
            </a:endParaRPr>
          </a:p>
        </p:txBody>
      </p:sp>
      <p:sp>
        <p:nvSpPr>
          <p:cNvPr id="3" name="Content Placeholder 2"/>
          <p:cNvSpPr>
            <a:spLocks noGrp="1"/>
          </p:cNvSpPr>
          <p:nvPr>
            <p:ph sz="quarter" idx="10"/>
          </p:nvPr>
        </p:nvSpPr>
        <p:spPr>
          <a:xfrm>
            <a:off x="0" y="1408133"/>
            <a:ext cx="9144000" cy="4911644"/>
          </a:xfrm>
        </p:spPr>
        <p:txBody>
          <a:bodyPr>
            <a:noAutofit/>
          </a:bodyPr>
          <a:lstStyle/>
          <a:p>
            <a:pPr marL="0" indent="0">
              <a:buNone/>
            </a:pPr>
            <a:r>
              <a:rPr lang="en-US" sz="9600" b="1" dirty="0" smtClean="0">
                <a:solidFill>
                  <a:srgbClr val="0000FF"/>
                </a:solidFill>
                <a:latin typeface="Apple Chancery"/>
                <a:cs typeface="Apple Chancery"/>
              </a:rPr>
              <a:t>       </a:t>
            </a:r>
            <a:r>
              <a:rPr lang="en-US" sz="9600" b="1" dirty="0" smtClean="0">
                <a:solidFill>
                  <a:srgbClr val="558ED5"/>
                </a:solidFill>
                <a:latin typeface="Apple Chancery"/>
                <a:cs typeface="Apple Chancery"/>
              </a:rPr>
              <a:t>I</a:t>
            </a:r>
            <a:r>
              <a:rPr lang="en-US" sz="9600" b="1" dirty="0" smtClean="0">
                <a:solidFill>
                  <a:schemeClr val="tx2">
                    <a:lumMod val="60000"/>
                    <a:lumOff val="40000"/>
                  </a:schemeClr>
                </a:solidFill>
                <a:latin typeface="Apple Chancery"/>
                <a:cs typeface="Apple Chancery"/>
              </a:rPr>
              <a:t>DEA</a:t>
            </a:r>
            <a:r>
              <a:rPr lang="en-US" sz="9600" b="1" dirty="0" smtClean="0">
                <a:solidFill>
                  <a:srgbClr val="FFFF00"/>
                </a:solidFill>
                <a:latin typeface="Apple Chancery"/>
                <a:cs typeface="Apple Chancery"/>
              </a:rPr>
              <a:t>/</a:t>
            </a:r>
          </a:p>
          <a:p>
            <a:pPr marL="0" indent="0">
              <a:buNone/>
            </a:pPr>
            <a:r>
              <a:rPr lang="en-US" sz="9600" b="1" dirty="0" smtClean="0">
                <a:solidFill>
                  <a:srgbClr val="FF0000"/>
                </a:solidFill>
                <a:latin typeface="Apple Chancery"/>
                <a:cs typeface="Apple Chancery"/>
              </a:rPr>
              <a:t>EXPRESSION</a:t>
            </a:r>
            <a:r>
              <a:rPr lang="en-US" sz="9600" b="1" dirty="0" smtClean="0">
                <a:latin typeface="Apple Chancery"/>
                <a:cs typeface="Apple Chancery"/>
              </a:rPr>
              <a:t> </a:t>
            </a:r>
          </a:p>
          <a:p>
            <a:pPr marL="0" indent="0">
              <a:buNone/>
            </a:pPr>
            <a:r>
              <a:rPr lang="en-US" sz="7200" b="1" dirty="0" smtClean="0">
                <a:solidFill>
                  <a:srgbClr val="000000"/>
                </a:solidFill>
                <a:latin typeface="Apple Chancery"/>
                <a:cs typeface="Apple Chancery"/>
              </a:rPr>
              <a:t>     </a:t>
            </a:r>
            <a:r>
              <a:rPr lang="en-US" sz="7200" b="1" dirty="0" smtClean="0">
                <a:solidFill>
                  <a:srgbClr val="FFFF00"/>
                </a:solidFill>
                <a:latin typeface="Apple Chancery"/>
                <a:cs typeface="Apple Chancery"/>
              </a:rPr>
              <a:t>DICHOTOMY</a:t>
            </a:r>
            <a:endParaRPr lang="en-US" sz="7200" b="1" dirty="0">
              <a:solidFill>
                <a:srgbClr val="FFFF00"/>
              </a:solidFill>
              <a:latin typeface="Apple Chancery"/>
              <a:cs typeface="Apple Chancery"/>
            </a:endParaRPr>
          </a:p>
        </p:txBody>
      </p:sp>
    </p:spTree>
    <p:extLst>
      <p:ext uri="{BB962C8B-B14F-4D97-AF65-F5344CB8AC3E}">
        <p14:creationId xmlns:p14="http://schemas.microsoft.com/office/powerpoint/2010/main" val="3536211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86084"/>
            <a:ext cx="8229600" cy="5140050"/>
          </a:xfrm>
        </p:spPr>
        <p:txBody>
          <a:bodyPr>
            <a:normAutofit/>
          </a:bodyPr>
          <a:lstStyle/>
          <a:p>
            <a:pPr marL="0" indent="0">
              <a:buNone/>
            </a:pPr>
            <a:r>
              <a:rPr lang="en-US" sz="6000" b="1" dirty="0">
                <a:solidFill>
                  <a:srgbClr val="FFFFFF"/>
                </a:solidFill>
                <a:latin typeface="+mn-lt"/>
              </a:rPr>
              <a:t>STEP </a:t>
            </a:r>
            <a:r>
              <a:rPr lang="en-US" sz="6000" b="1" dirty="0" smtClean="0">
                <a:solidFill>
                  <a:srgbClr val="FFFFFF"/>
                </a:solidFill>
                <a:latin typeface="+mn-lt"/>
              </a:rPr>
              <a:t>2</a:t>
            </a:r>
            <a:endParaRPr lang="en-US" sz="6000" b="1" dirty="0">
              <a:solidFill>
                <a:srgbClr val="FFFFFF"/>
              </a:solidFill>
              <a:latin typeface="+mn-lt"/>
            </a:endParaRPr>
          </a:p>
        </p:txBody>
      </p:sp>
    </p:spTree>
    <p:extLst>
      <p:ext uri="{BB962C8B-B14F-4D97-AF65-F5344CB8AC3E}">
        <p14:creationId xmlns:p14="http://schemas.microsoft.com/office/powerpoint/2010/main" val="12230302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95269"/>
            <a:ext cx="8229600" cy="5130865"/>
          </a:xfrm>
        </p:spPr>
        <p:txBody>
          <a:bodyPr>
            <a:normAutofit/>
          </a:bodyPr>
          <a:lstStyle/>
          <a:p>
            <a:pPr marL="0" indent="0">
              <a:buNone/>
            </a:pPr>
            <a:r>
              <a:rPr lang="en-US" sz="8800" b="1" dirty="0">
                <a:solidFill>
                  <a:srgbClr val="FFFF00"/>
                </a:solidFill>
                <a:latin typeface="Lucida Console"/>
                <a:cs typeface="Lucida Console"/>
              </a:rPr>
              <a:t> </a:t>
            </a:r>
            <a:r>
              <a:rPr lang="en-US" sz="8800" b="1" dirty="0" smtClean="0">
                <a:solidFill>
                  <a:srgbClr val="FFFF00"/>
                </a:solidFill>
                <a:latin typeface="Lucida Console"/>
                <a:cs typeface="Lucida Console"/>
              </a:rPr>
              <a:t> THE IP </a:t>
            </a:r>
          </a:p>
          <a:p>
            <a:pPr marL="0" indent="0">
              <a:buNone/>
            </a:pPr>
            <a:r>
              <a:rPr lang="en-US" sz="8800" b="1" dirty="0">
                <a:solidFill>
                  <a:srgbClr val="FFFF00"/>
                </a:solidFill>
                <a:latin typeface="Lucida Console"/>
                <a:cs typeface="Lucida Console"/>
              </a:rPr>
              <a:t> </a:t>
            </a:r>
            <a:r>
              <a:rPr lang="en-US" sz="8800" b="1" dirty="0" smtClean="0">
                <a:solidFill>
                  <a:srgbClr val="FFFF00"/>
                </a:solidFill>
                <a:latin typeface="Lucida Console"/>
                <a:cs typeface="Lucida Console"/>
              </a:rPr>
              <a:t> THRESHOLD </a:t>
            </a:r>
          </a:p>
          <a:p>
            <a:pPr marL="0" indent="0">
              <a:buNone/>
            </a:pPr>
            <a:r>
              <a:rPr lang="en-US" sz="8800" b="1" dirty="0" smtClean="0">
                <a:solidFill>
                  <a:srgbClr val="FFFF00"/>
                </a:solidFill>
                <a:latin typeface="Lucida Console"/>
                <a:cs typeface="Lucida Console"/>
              </a:rPr>
              <a:t>  FOR GAMES</a:t>
            </a:r>
            <a:endParaRPr lang="en-US" sz="8800" b="1" dirty="0">
              <a:solidFill>
                <a:srgbClr val="FFFF00"/>
              </a:solidFill>
              <a:latin typeface="Lucida Console"/>
              <a:cs typeface="Lucida Console"/>
            </a:endParaRPr>
          </a:p>
        </p:txBody>
      </p:sp>
    </p:spTree>
    <p:extLst>
      <p:ext uri="{BB962C8B-B14F-4D97-AF65-F5344CB8AC3E}">
        <p14:creationId xmlns:p14="http://schemas.microsoft.com/office/powerpoint/2010/main" val="19032582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729"/>
            <a:ext cx="8229600" cy="1016000"/>
          </a:xfrm>
        </p:spPr>
        <p:txBody>
          <a:bodyPr/>
          <a:lstStyle/>
          <a:p>
            <a:r>
              <a:rPr lang="en-US" dirty="0" smtClean="0"/>
              <a:t>                 </a:t>
            </a:r>
            <a:r>
              <a:rPr lang="en-US" b="1" dirty="0" smtClean="0">
                <a:solidFill>
                  <a:srgbClr val="FFFF00"/>
                </a:solidFill>
              </a:rPr>
              <a:t>BREAKOUT </a:t>
            </a:r>
            <a:endParaRPr lang="en-US" b="1" dirty="0">
              <a:solidFill>
                <a:srgbClr val="FFFF00"/>
              </a:solidFill>
            </a:endParaRPr>
          </a:p>
        </p:txBody>
      </p:sp>
      <p:sp>
        <p:nvSpPr>
          <p:cNvPr id="3" name="Content Placeholder 2"/>
          <p:cNvSpPr>
            <a:spLocks noGrp="1"/>
          </p:cNvSpPr>
          <p:nvPr>
            <p:ph sz="quarter" idx="10"/>
          </p:nvPr>
        </p:nvSpPr>
        <p:spPr>
          <a:xfrm>
            <a:off x="457200" y="1034729"/>
            <a:ext cx="8229600" cy="4691405"/>
          </a:xfrm>
        </p:spPr>
        <p:txBody>
          <a:bodyPr/>
          <a:lstStyle/>
          <a:p>
            <a:pPr marL="0" indent="0">
              <a:buNone/>
            </a:pPr>
            <a:r>
              <a:rPr lang="en-US" b="1" dirty="0" smtClean="0">
                <a:latin typeface="Arial Black"/>
                <a:cs typeface="Arial Black"/>
              </a:rPr>
              <a:t>  </a:t>
            </a:r>
            <a:r>
              <a:rPr lang="en-US" b="1" dirty="0" smtClean="0">
                <a:solidFill>
                  <a:schemeClr val="bg1"/>
                </a:solidFill>
                <a:latin typeface="Arial Black"/>
                <a:cs typeface="Arial Black"/>
              </a:rPr>
              <a:t> Issue: The “creativity standard” in copyright.</a:t>
            </a:r>
          </a:p>
          <a:p>
            <a:endParaRPr lang="en-US" dirty="0"/>
          </a:p>
        </p:txBody>
      </p:sp>
      <p:pic>
        <p:nvPicPr>
          <p:cNvPr id="6" name="Picture 5" descr="Breakout260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60160" y="1844473"/>
            <a:ext cx="6103899" cy="4005683"/>
          </a:xfrm>
          <a:prstGeom prst="rect">
            <a:avLst/>
          </a:prstGeom>
        </p:spPr>
      </p:pic>
    </p:spTree>
    <p:extLst>
      <p:ext uri="{BB962C8B-B14F-4D97-AF65-F5344CB8AC3E}">
        <p14:creationId xmlns:p14="http://schemas.microsoft.com/office/powerpoint/2010/main" val="12923680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556"/>
            <a:ext cx="9144000" cy="904865"/>
          </a:xfrm>
        </p:spPr>
        <p:txBody>
          <a:bodyPr>
            <a:normAutofit/>
          </a:bodyPr>
          <a:lstStyle/>
          <a:p>
            <a:r>
              <a:rPr lang="en-US" b="1" i="1" dirty="0" smtClean="0">
                <a:solidFill>
                  <a:srgbClr val="FFFF00"/>
                </a:solidFill>
              </a:rPr>
              <a:t>  Atari v. Oman </a:t>
            </a:r>
            <a:r>
              <a:rPr lang="en-US" dirty="0" smtClean="0">
                <a:solidFill>
                  <a:srgbClr val="FFFF00"/>
                </a:solidFill>
              </a:rPr>
              <a:t>- </a:t>
            </a:r>
            <a:r>
              <a:rPr lang="en-US" sz="3200" dirty="0" smtClean="0">
                <a:solidFill>
                  <a:srgbClr val="FFFF00"/>
                </a:solidFill>
              </a:rPr>
              <a:t>1989/1992 USCA DC Cir.</a:t>
            </a:r>
            <a:endParaRPr lang="en-US" sz="3200" dirty="0">
              <a:solidFill>
                <a:srgbClr val="FFFF00"/>
              </a:solidFill>
            </a:endParaRPr>
          </a:p>
        </p:txBody>
      </p:sp>
      <p:sp>
        <p:nvSpPr>
          <p:cNvPr id="3" name="Content Placeholder 2"/>
          <p:cNvSpPr>
            <a:spLocks noGrp="1"/>
          </p:cNvSpPr>
          <p:nvPr>
            <p:ph sz="quarter" idx="10"/>
          </p:nvPr>
        </p:nvSpPr>
        <p:spPr>
          <a:xfrm>
            <a:off x="0" y="936419"/>
            <a:ext cx="9144000" cy="5921581"/>
          </a:xfrm>
        </p:spPr>
        <p:txBody>
          <a:bodyPr>
            <a:normAutofit/>
          </a:bodyPr>
          <a:lstStyle/>
          <a:p>
            <a:pPr marL="0" indent="0">
              <a:buNone/>
            </a:pPr>
            <a:r>
              <a:rPr lang="en-US" sz="1900" dirty="0" smtClean="0">
                <a:solidFill>
                  <a:schemeClr val="bg1"/>
                </a:solidFill>
              </a:rPr>
              <a:t>* “</a:t>
            </a:r>
            <a:r>
              <a:rPr lang="en-US" sz="1900" i="1" dirty="0" smtClean="0">
                <a:solidFill>
                  <a:schemeClr val="bg1"/>
                </a:solidFill>
              </a:rPr>
              <a:t>BREAKOUT's </a:t>
            </a:r>
            <a:r>
              <a:rPr lang="en-US" sz="1900" i="1" dirty="0">
                <a:solidFill>
                  <a:schemeClr val="bg1"/>
                </a:solidFill>
              </a:rPr>
              <a:t>audiovisual display features a wall formed by</a:t>
            </a:r>
            <a:r>
              <a:rPr lang="en-US" sz="1900" i="1" dirty="0"/>
              <a:t> </a:t>
            </a:r>
            <a:r>
              <a:rPr lang="en-US" sz="1900" i="1" dirty="0">
                <a:solidFill>
                  <a:srgbClr val="FF0000"/>
                </a:solidFill>
              </a:rPr>
              <a:t>red</a:t>
            </a:r>
            <a:r>
              <a:rPr lang="en-US" sz="1900" i="1" dirty="0"/>
              <a:t>, </a:t>
            </a:r>
            <a:r>
              <a:rPr lang="en-US" sz="1900" i="1" dirty="0" smtClean="0">
                <a:solidFill>
                  <a:schemeClr val="accent6">
                    <a:lumMod val="75000"/>
                  </a:schemeClr>
                </a:solidFill>
              </a:rPr>
              <a:t>ambe</a:t>
            </a:r>
            <a:r>
              <a:rPr lang="en-US" sz="1900" i="1" dirty="0" smtClean="0">
                <a:solidFill>
                  <a:srgbClr val="E46C0A"/>
                </a:solidFill>
              </a:rPr>
              <a:t>r</a:t>
            </a:r>
            <a:r>
              <a:rPr lang="en-US" sz="1900" i="1" dirty="0"/>
              <a:t>,</a:t>
            </a:r>
            <a:r>
              <a:rPr lang="en-US" sz="1900" i="1" dirty="0" smtClean="0">
                <a:solidFill>
                  <a:srgbClr val="E46C0A"/>
                </a:solidFill>
              </a:rPr>
              <a:t> </a:t>
            </a:r>
            <a:r>
              <a:rPr lang="en-US" sz="1900" i="1" dirty="0" smtClean="0">
                <a:solidFill>
                  <a:srgbClr val="008000"/>
                </a:solidFill>
              </a:rPr>
              <a:t>green</a:t>
            </a:r>
            <a:r>
              <a:rPr lang="en-US" sz="1900" i="1" dirty="0"/>
              <a:t>, </a:t>
            </a:r>
            <a:r>
              <a:rPr lang="en-US" sz="1900" i="1" dirty="0">
                <a:solidFill>
                  <a:srgbClr val="FFFFFF"/>
                </a:solidFill>
              </a:rPr>
              <a:t>and</a:t>
            </a:r>
            <a:r>
              <a:rPr lang="en-US" sz="1900" i="1" dirty="0"/>
              <a:t> </a:t>
            </a:r>
            <a:r>
              <a:rPr lang="en-US" sz="1900" i="1" dirty="0">
                <a:solidFill>
                  <a:schemeClr val="tx2">
                    <a:lumMod val="40000"/>
                    <a:lumOff val="60000"/>
                  </a:schemeClr>
                </a:solidFill>
              </a:rPr>
              <a:t>blue</a:t>
            </a:r>
            <a:r>
              <a:rPr lang="en-US" sz="1900" i="1" dirty="0"/>
              <a:t> </a:t>
            </a:r>
            <a:r>
              <a:rPr lang="en-US" sz="1900" i="1" dirty="0">
                <a:solidFill>
                  <a:srgbClr val="FFFFFF"/>
                </a:solidFill>
              </a:rPr>
              <a:t>layers of rectangles representing bricks. A player maneuvers a control knob that causes a rectangular-shaped representation of a paddle to hit a square-shaped representation of a ball against the brick wall. When the ball hits a brick, that brick disappears from its row, the player scores points, and a brick on a higher row becomes exposed.</a:t>
            </a:r>
            <a:r>
              <a:rPr lang="en-US" sz="1900" i="1" dirty="0"/>
              <a:t> </a:t>
            </a:r>
            <a:r>
              <a:rPr lang="en-US" sz="1900" b="1" i="1" dirty="0">
                <a:solidFill>
                  <a:schemeClr val="accent4">
                    <a:lumMod val="40000"/>
                    <a:lumOff val="60000"/>
                  </a:schemeClr>
                </a:solidFill>
              </a:rPr>
              <a:t>A "breakout" occurs when the ball penetrates through all rows of bricks and moves into the space between the wall and the top of the screen; the ball then ricochets in a </a:t>
            </a:r>
            <a:r>
              <a:rPr lang="en-US" sz="1900" b="1" i="1" dirty="0" err="1">
                <a:solidFill>
                  <a:schemeClr val="accent4">
                    <a:lumMod val="40000"/>
                    <a:lumOff val="60000"/>
                  </a:schemeClr>
                </a:solidFill>
              </a:rPr>
              <a:t>zig-zag</a:t>
            </a:r>
            <a:r>
              <a:rPr lang="en-US" sz="1900" b="1" i="1" dirty="0">
                <a:solidFill>
                  <a:schemeClr val="accent4">
                    <a:lumMod val="40000"/>
                    <a:lumOff val="60000"/>
                  </a:schemeClr>
                </a:solidFill>
              </a:rPr>
              <a:t> pattern off the sides of the screen and the top layer of the wall, removing bricks upon contact and adding more points to the player's score</a:t>
            </a:r>
            <a:r>
              <a:rPr lang="en-US" sz="1900" i="1" dirty="0">
                <a:solidFill>
                  <a:srgbClr val="FFFFFF"/>
                </a:solidFill>
              </a:rPr>
              <a:t>. Various tones sound as the ball touches different objects or places on the screen. The size of the paddle diminishes and the motion of the ball accelerates as the game is played</a:t>
            </a:r>
            <a:r>
              <a:rPr lang="en-US" sz="1900" dirty="0" smtClean="0">
                <a:solidFill>
                  <a:srgbClr val="FFFFFF"/>
                </a:solidFill>
              </a:rPr>
              <a:t>.”</a:t>
            </a:r>
          </a:p>
          <a:p>
            <a:pPr marL="0" indent="0">
              <a:buNone/>
            </a:pPr>
            <a:r>
              <a:rPr lang="en-US" sz="2000" b="1" dirty="0" smtClean="0">
                <a:solidFill>
                  <a:srgbClr val="FFFFFF"/>
                </a:solidFill>
              </a:rPr>
              <a:t>District </a:t>
            </a:r>
            <a:r>
              <a:rPr lang="en-US" sz="2000" b="1" dirty="0">
                <a:solidFill>
                  <a:srgbClr val="FFFFFF"/>
                </a:solidFill>
              </a:rPr>
              <a:t>court judge asked counsel for the Register, </a:t>
            </a:r>
            <a:r>
              <a:rPr lang="en-US" b="1" dirty="0">
                <a:solidFill>
                  <a:srgbClr val="8EB4E3"/>
                </a:solidFill>
              </a:rPr>
              <a:t>"</a:t>
            </a:r>
            <a:r>
              <a:rPr lang="en-US" b="1" i="1" dirty="0">
                <a:solidFill>
                  <a:schemeClr val="accent3"/>
                </a:solidFill>
              </a:rPr>
              <a:t>If Picasso had painted a round object on a canvas</a:t>
            </a:r>
            <a:r>
              <a:rPr lang="en-US" b="1" i="1" dirty="0">
                <a:solidFill>
                  <a:srgbClr val="8EB4E3"/>
                </a:solidFill>
              </a:rPr>
              <a:t>, would you say because it depicts a familiar subject--namely, something that's round--it can't be copyrighted</a:t>
            </a:r>
            <a:r>
              <a:rPr lang="en-US" b="1" i="1" dirty="0" smtClean="0">
                <a:solidFill>
                  <a:srgbClr val="8EB4E3"/>
                </a:solidFill>
              </a:rPr>
              <a:t>?</a:t>
            </a:r>
            <a:r>
              <a:rPr lang="en-US" b="1" dirty="0" smtClean="0">
                <a:solidFill>
                  <a:srgbClr val="8EB4E3"/>
                </a:solidFill>
              </a:rPr>
              <a:t>”</a:t>
            </a:r>
          </a:p>
          <a:p>
            <a:pPr marL="0" indent="0">
              <a:buNone/>
            </a:pPr>
            <a:r>
              <a:rPr lang="en-US" sz="1600" b="1" dirty="0" smtClean="0">
                <a:solidFill>
                  <a:srgbClr val="FFFFFF"/>
                </a:solidFill>
                <a:hlinkClick r:id="rId2"/>
              </a:rPr>
              <a:t>Atari</a:t>
            </a:r>
            <a:r>
              <a:rPr lang="en-US" sz="1600" b="1" dirty="0">
                <a:solidFill>
                  <a:srgbClr val="FFFFFF"/>
                </a:solidFill>
                <a:hlinkClick r:id="rId2"/>
              </a:rPr>
              <a:t> </a:t>
            </a:r>
            <a:r>
              <a:rPr lang="en-US" sz="1600" dirty="0">
                <a:solidFill>
                  <a:srgbClr val="FFFFFF"/>
                </a:solidFill>
                <a:hlinkClick r:id="rId2"/>
              </a:rPr>
              <a:t>Games Corp. v. </a:t>
            </a:r>
            <a:r>
              <a:rPr lang="en-US" sz="1600" b="1" dirty="0">
                <a:solidFill>
                  <a:srgbClr val="FFFFFF"/>
                </a:solidFill>
                <a:hlinkClick r:id="rId2"/>
              </a:rPr>
              <a:t>Oman</a:t>
            </a:r>
            <a:r>
              <a:rPr lang="en-US" sz="1600" dirty="0">
                <a:solidFill>
                  <a:srgbClr val="FFFFFF"/>
                </a:solidFill>
                <a:hlinkClick r:id="rId2"/>
              </a:rPr>
              <a:t>, 979 F. 2d 242 - 1992</a:t>
            </a:r>
            <a:r>
              <a:rPr lang="en-US" sz="1600" dirty="0">
                <a:solidFill>
                  <a:srgbClr val="FFFFFF"/>
                </a:solidFill>
              </a:rPr>
              <a:t> - ‎Court of Appeals, Dist. of Columbia Circuit</a:t>
            </a:r>
          </a:p>
          <a:p>
            <a:pPr marL="0" indent="0">
              <a:buNone/>
            </a:pPr>
            <a:r>
              <a:rPr lang="en-US" sz="1600" b="1" dirty="0" smtClean="0">
                <a:solidFill>
                  <a:srgbClr val="FFFFFF"/>
                </a:solidFill>
                <a:hlinkClick r:id="rId3"/>
              </a:rPr>
              <a:t>Atari</a:t>
            </a:r>
            <a:r>
              <a:rPr lang="en-US" sz="1600" b="1" dirty="0">
                <a:solidFill>
                  <a:srgbClr val="FFFFFF"/>
                </a:solidFill>
                <a:hlinkClick r:id="rId3"/>
              </a:rPr>
              <a:t> </a:t>
            </a:r>
            <a:r>
              <a:rPr lang="en-US" sz="1600" dirty="0">
                <a:solidFill>
                  <a:srgbClr val="FFFFFF"/>
                </a:solidFill>
                <a:hlinkClick r:id="rId3"/>
              </a:rPr>
              <a:t>Games Corp. v. </a:t>
            </a:r>
            <a:r>
              <a:rPr lang="en-US" sz="1600" b="1" dirty="0">
                <a:solidFill>
                  <a:srgbClr val="FFFFFF"/>
                </a:solidFill>
                <a:hlinkClick r:id="rId3"/>
              </a:rPr>
              <a:t>Oman</a:t>
            </a:r>
            <a:r>
              <a:rPr lang="en-US" sz="1600" dirty="0">
                <a:solidFill>
                  <a:srgbClr val="FFFFFF"/>
                </a:solidFill>
                <a:hlinkClick r:id="rId3"/>
              </a:rPr>
              <a:t>, 888 F. 2d 878 - 1989</a:t>
            </a:r>
            <a:r>
              <a:rPr lang="en-US" sz="1600" dirty="0">
                <a:solidFill>
                  <a:srgbClr val="FFFFFF"/>
                </a:solidFill>
              </a:rPr>
              <a:t> - ‎Court of Appeals, Dist. of Columbia Circuit</a:t>
            </a:r>
          </a:p>
          <a:p>
            <a:pPr marL="0" indent="0">
              <a:buNone/>
            </a:pPr>
            <a:r>
              <a:rPr lang="en-US" sz="1600" b="1" dirty="0">
                <a:solidFill>
                  <a:srgbClr val="FFFFFF"/>
                </a:solidFill>
                <a:hlinkClick r:id="rId4"/>
              </a:rPr>
              <a:t>Atari </a:t>
            </a:r>
            <a:r>
              <a:rPr lang="en-US" sz="1600" dirty="0">
                <a:solidFill>
                  <a:srgbClr val="FFFFFF"/>
                </a:solidFill>
                <a:hlinkClick r:id="rId4"/>
              </a:rPr>
              <a:t>Games Corp. v. </a:t>
            </a:r>
            <a:r>
              <a:rPr lang="en-US" sz="1600" b="1" dirty="0">
                <a:solidFill>
                  <a:srgbClr val="FFFFFF"/>
                </a:solidFill>
                <a:hlinkClick r:id="rId4"/>
              </a:rPr>
              <a:t>Oman</a:t>
            </a:r>
            <a:r>
              <a:rPr lang="en-US" sz="1600" dirty="0">
                <a:solidFill>
                  <a:srgbClr val="FFFFFF"/>
                </a:solidFill>
                <a:hlinkClick r:id="rId4"/>
              </a:rPr>
              <a:t>, 693 F. Supp. 1204 - 1988</a:t>
            </a:r>
            <a:r>
              <a:rPr lang="en-US" sz="1600" dirty="0">
                <a:solidFill>
                  <a:srgbClr val="FFFFFF"/>
                </a:solidFill>
              </a:rPr>
              <a:t> - ‎Dist. Court, Dist. of Columbia </a:t>
            </a:r>
            <a:endParaRPr lang="en-US" sz="1600" b="1" dirty="0">
              <a:solidFill>
                <a:srgbClr val="FFFFFF"/>
              </a:solidFill>
            </a:endParaRPr>
          </a:p>
          <a:p>
            <a:endParaRPr lang="en-US" dirty="0"/>
          </a:p>
        </p:txBody>
      </p:sp>
    </p:spTree>
    <p:extLst>
      <p:ext uri="{BB962C8B-B14F-4D97-AF65-F5344CB8AC3E}">
        <p14:creationId xmlns:p14="http://schemas.microsoft.com/office/powerpoint/2010/main" val="11799752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86084"/>
            <a:ext cx="8229600" cy="5140050"/>
          </a:xfrm>
        </p:spPr>
        <p:txBody>
          <a:bodyPr>
            <a:normAutofit/>
          </a:bodyPr>
          <a:lstStyle/>
          <a:p>
            <a:pPr marL="0" indent="0">
              <a:buNone/>
            </a:pPr>
            <a:r>
              <a:rPr lang="en-US" sz="6000" b="1" dirty="0">
                <a:solidFill>
                  <a:schemeClr val="bg1"/>
                </a:solidFill>
                <a:latin typeface="+mn-lt"/>
              </a:rPr>
              <a:t>STEP </a:t>
            </a:r>
            <a:r>
              <a:rPr lang="en-US" sz="6000" b="1" dirty="0" smtClean="0">
                <a:solidFill>
                  <a:schemeClr val="bg1"/>
                </a:solidFill>
                <a:latin typeface="+mn-lt"/>
              </a:rPr>
              <a:t>3</a:t>
            </a:r>
          </a:p>
          <a:p>
            <a:pPr marL="0" indent="0">
              <a:buNone/>
            </a:pPr>
            <a:r>
              <a:rPr lang="en-US" sz="6000" b="1" dirty="0" smtClean="0">
                <a:solidFill>
                  <a:srgbClr val="FF0000"/>
                </a:solidFill>
                <a:latin typeface="+mn-lt"/>
              </a:rPr>
              <a:t>Copyright</a:t>
            </a:r>
            <a:endParaRPr lang="en-US" sz="6000" b="1" dirty="0">
              <a:solidFill>
                <a:srgbClr val="FF0000"/>
              </a:solidFill>
              <a:latin typeface="+mn-lt"/>
            </a:endParaRPr>
          </a:p>
        </p:txBody>
      </p:sp>
    </p:spTree>
    <p:extLst>
      <p:ext uri="{BB962C8B-B14F-4D97-AF65-F5344CB8AC3E}">
        <p14:creationId xmlns:p14="http://schemas.microsoft.com/office/powerpoint/2010/main" val="1980769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16528"/>
            <a:ext cx="8229600" cy="1016000"/>
          </a:xfrm>
        </p:spPr>
        <p:txBody>
          <a:bodyPr>
            <a:normAutofit/>
          </a:bodyPr>
          <a:lstStyle/>
          <a:p>
            <a:pPr marL="0" indent="0" algn="ctr"/>
            <a:r>
              <a:rPr lang="en-US" sz="4400" dirty="0" smtClean="0">
                <a:solidFill>
                  <a:srgbClr val="00B0F0"/>
                </a:solidFill>
              </a:rPr>
              <a:t>Today</a:t>
            </a:r>
            <a:r>
              <a:rPr lang="en-US" sz="4400" dirty="0" smtClean="0">
                <a:solidFill>
                  <a:srgbClr val="FF0000"/>
                </a:solidFill>
              </a:rPr>
              <a:t>’</a:t>
            </a:r>
            <a:r>
              <a:rPr lang="en-US" sz="4400" dirty="0" smtClean="0">
                <a:solidFill>
                  <a:srgbClr val="00B0F0"/>
                </a:solidFill>
              </a:rPr>
              <a:t>s</a:t>
            </a:r>
            <a:r>
              <a:rPr lang="en-US" sz="4400" dirty="0" smtClean="0">
                <a:solidFill>
                  <a:srgbClr val="FFFF00"/>
                </a:solidFill>
              </a:rPr>
              <a:t> Game Release</a:t>
            </a:r>
            <a:endParaRPr lang="en-US" sz="4400" dirty="0">
              <a:solidFill>
                <a:srgbClr val="FF0000"/>
              </a:solidFill>
            </a:endParaRPr>
          </a:p>
        </p:txBody>
      </p:sp>
      <p:pic>
        <p:nvPicPr>
          <p:cNvPr id="4" name="Content Placeholder 3"/>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a:stretch/>
        </p:blipFill>
        <p:spPr>
          <a:xfrm>
            <a:off x="2879124" y="1408114"/>
            <a:ext cx="3373395" cy="4300708"/>
          </a:xfrm>
        </p:spPr>
      </p:pic>
    </p:spTree>
    <p:extLst>
      <p:ext uri="{BB962C8B-B14F-4D97-AF65-F5344CB8AC3E}">
        <p14:creationId xmlns:p14="http://schemas.microsoft.com/office/powerpoint/2010/main" val="5440960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365633"/>
            <a:ext cx="8229600" cy="5599938"/>
          </a:xfrm>
        </p:spPr>
        <p:txBody>
          <a:bodyPr>
            <a:normAutofit lnSpcReduction="10000"/>
          </a:bodyPr>
          <a:lstStyle/>
          <a:p>
            <a:pPr marL="0" lvl="2" indent="0">
              <a:buNone/>
            </a:pPr>
            <a:r>
              <a:rPr lang="en-US" sz="5400" b="1" dirty="0">
                <a:solidFill>
                  <a:srgbClr val="FF0000"/>
                </a:solidFill>
                <a:latin typeface="+mn-lt"/>
              </a:rPr>
              <a:t>No protection for: </a:t>
            </a:r>
            <a:r>
              <a:rPr lang="en-US" sz="5400" b="1" dirty="0" smtClean="0">
                <a:solidFill>
                  <a:srgbClr val="FF0000"/>
                </a:solidFill>
                <a:latin typeface="+mn-lt"/>
              </a:rPr>
              <a:t> </a:t>
            </a:r>
          </a:p>
          <a:p>
            <a:pPr marL="0" lvl="2" indent="0">
              <a:buNone/>
            </a:pPr>
            <a:r>
              <a:rPr lang="en-US" sz="5400" b="1" dirty="0" smtClean="0">
                <a:solidFill>
                  <a:srgbClr val="FFFF00"/>
                </a:solidFill>
                <a:latin typeface="+mn-lt"/>
              </a:rPr>
              <a:t>general </a:t>
            </a:r>
            <a:r>
              <a:rPr lang="en-US" sz="5400" b="1" dirty="0">
                <a:solidFill>
                  <a:srgbClr val="FFFF00"/>
                </a:solidFill>
                <a:latin typeface="+mn-lt"/>
              </a:rPr>
              <a:t>concepts</a:t>
            </a:r>
            <a:r>
              <a:rPr lang="en-US" sz="5400" b="1" dirty="0">
                <a:solidFill>
                  <a:srgbClr val="FFFFFF"/>
                </a:solidFill>
                <a:latin typeface="+mn-lt"/>
              </a:rPr>
              <a:t>, plots,</a:t>
            </a:r>
            <a:r>
              <a:rPr lang="en-US" sz="5400" b="1" dirty="0">
                <a:latin typeface="+mn-lt"/>
              </a:rPr>
              <a:t> </a:t>
            </a:r>
            <a:r>
              <a:rPr lang="en-US" sz="5400" b="1" dirty="0" smtClean="0">
                <a:latin typeface="+mn-lt"/>
              </a:rPr>
              <a:t> </a:t>
            </a:r>
          </a:p>
          <a:p>
            <a:pPr marL="0" lvl="2" indent="0">
              <a:buNone/>
            </a:pPr>
            <a:r>
              <a:rPr lang="en-US" sz="5400" b="1" dirty="0" smtClean="0">
                <a:solidFill>
                  <a:srgbClr val="FFFFFF"/>
                </a:solidFill>
                <a:latin typeface="+mn-lt"/>
              </a:rPr>
              <a:t>themes </a:t>
            </a:r>
            <a:r>
              <a:rPr lang="en-US" sz="5400" b="1" dirty="0">
                <a:solidFill>
                  <a:srgbClr val="FFFFFF"/>
                </a:solidFill>
                <a:latin typeface="+mn-lt"/>
              </a:rPr>
              <a:t>and </a:t>
            </a:r>
            <a:r>
              <a:rPr lang="en-US" sz="5400" b="1" dirty="0">
                <a:solidFill>
                  <a:srgbClr val="FFFF00"/>
                </a:solidFill>
                <a:latin typeface="+mn-lt"/>
              </a:rPr>
              <a:t>genres</a:t>
            </a:r>
            <a:r>
              <a:rPr lang="en-US" sz="5400" b="1" dirty="0">
                <a:solidFill>
                  <a:srgbClr val="FFFFFF"/>
                </a:solidFill>
                <a:latin typeface="+mn-lt"/>
              </a:rPr>
              <a:t>; </a:t>
            </a:r>
            <a:r>
              <a:rPr lang="en-US" sz="5400" b="1" dirty="0" smtClean="0">
                <a:solidFill>
                  <a:srgbClr val="FFFFFF"/>
                </a:solidFill>
                <a:latin typeface="+mn-lt"/>
              </a:rPr>
              <a:t> </a:t>
            </a:r>
          </a:p>
          <a:p>
            <a:pPr marL="0" lvl="2" indent="0">
              <a:buNone/>
            </a:pPr>
            <a:r>
              <a:rPr lang="en-US" sz="5400" b="1" i="1" dirty="0" smtClean="0">
                <a:solidFill>
                  <a:srgbClr val="FFFF00"/>
                </a:solidFill>
                <a:latin typeface="+mn-lt"/>
              </a:rPr>
              <a:t>scenes </a:t>
            </a:r>
            <a:r>
              <a:rPr lang="en-US" sz="5400" b="1" i="1" dirty="0">
                <a:solidFill>
                  <a:srgbClr val="FFFF00"/>
                </a:solidFill>
                <a:latin typeface="+mn-lt"/>
              </a:rPr>
              <a:t>a faire</a:t>
            </a:r>
            <a:r>
              <a:rPr lang="en-US" sz="5400" b="1" dirty="0">
                <a:solidFill>
                  <a:schemeClr val="bg1"/>
                </a:solidFill>
                <a:latin typeface="+mn-lt"/>
              </a:rPr>
              <a:t>, ideas </a:t>
            </a:r>
            <a:r>
              <a:rPr lang="en-US" sz="5400" b="1" dirty="0" smtClean="0">
                <a:solidFill>
                  <a:schemeClr val="bg1"/>
                </a:solidFill>
                <a:latin typeface="+mn-lt"/>
              </a:rPr>
              <a:t> </a:t>
            </a:r>
          </a:p>
          <a:p>
            <a:pPr marL="0" lvl="2" indent="0">
              <a:buNone/>
            </a:pPr>
            <a:r>
              <a:rPr lang="ja-JP" altLang="en-US" sz="5400" b="1" dirty="0" smtClean="0">
                <a:solidFill>
                  <a:schemeClr val="bg1"/>
                </a:solidFill>
                <a:latin typeface="+mn-lt"/>
              </a:rPr>
              <a:t>“</a:t>
            </a:r>
            <a:r>
              <a:rPr lang="en-US" sz="5400" b="1" dirty="0">
                <a:solidFill>
                  <a:schemeClr val="bg1"/>
                </a:solidFill>
                <a:latin typeface="+mn-lt"/>
              </a:rPr>
              <a:t>merged</a:t>
            </a:r>
            <a:r>
              <a:rPr lang="ja-JP" altLang="en-US" sz="5400" b="1" dirty="0">
                <a:solidFill>
                  <a:schemeClr val="bg1"/>
                </a:solidFill>
                <a:latin typeface="+mn-lt"/>
              </a:rPr>
              <a:t>”</a:t>
            </a:r>
            <a:r>
              <a:rPr lang="en-US" sz="5400" b="1" dirty="0">
                <a:solidFill>
                  <a:schemeClr val="bg1"/>
                </a:solidFill>
                <a:latin typeface="+mn-lt"/>
              </a:rPr>
              <a:t> with </a:t>
            </a:r>
            <a:r>
              <a:rPr lang="en-US" sz="5400" b="1" dirty="0" smtClean="0">
                <a:solidFill>
                  <a:schemeClr val="bg1"/>
                </a:solidFill>
                <a:latin typeface="+mn-lt"/>
              </a:rPr>
              <a:t> </a:t>
            </a:r>
          </a:p>
          <a:p>
            <a:pPr marL="0" lvl="2" indent="0">
              <a:buNone/>
            </a:pPr>
            <a:r>
              <a:rPr lang="en-US" sz="5400" b="1" dirty="0" smtClean="0">
                <a:solidFill>
                  <a:schemeClr val="bg1"/>
                </a:solidFill>
                <a:latin typeface="+mn-lt"/>
              </a:rPr>
              <a:t>expression</a:t>
            </a:r>
            <a:r>
              <a:rPr lang="en-US" sz="5400" b="1" dirty="0">
                <a:solidFill>
                  <a:schemeClr val="bg1"/>
                </a:solidFill>
                <a:latin typeface="+mn-lt"/>
              </a:rPr>
              <a:t>; </a:t>
            </a:r>
            <a:r>
              <a:rPr lang="en-US" sz="5400" b="1" dirty="0">
                <a:solidFill>
                  <a:srgbClr val="FFFF00"/>
                </a:solidFill>
                <a:latin typeface="+mn-lt"/>
              </a:rPr>
              <a:t>content not </a:t>
            </a:r>
            <a:r>
              <a:rPr lang="en-US" sz="5400" b="1" dirty="0" smtClean="0">
                <a:solidFill>
                  <a:srgbClr val="FFFF00"/>
                </a:solidFill>
                <a:latin typeface="+mn-lt"/>
              </a:rPr>
              <a:t> </a:t>
            </a:r>
          </a:p>
          <a:p>
            <a:pPr marL="0" lvl="2" indent="0">
              <a:buNone/>
            </a:pPr>
            <a:r>
              <a:rPr lang="en-US" sz="5400" b="1" dirty="0" smtClean="0">
                <a:solidFill>
                  <a:srgbClr val="FFFF00"/>
                </a:solidFill>
                <a:latin typeface="+mn-lt"/>
              </a:rPr>
              <a:t>original </a:t>
            </a:r>
            <a:r>
              <a:rPr lang="en-US" sz="5400" b="1" dirty="0">
                <a:solidFill>
                  <a:srgbClr val="FFFF00"/>
                </a:solidFill>
                <a:latin typeface="+mn-lt"/>
              </a:rPr>
              <a:t>to the author</a:t>
            </a:r>
          </a:p>
          <a:p>
            <a:pPr marL="0" indent="0">
              <a:buNone/>
            </a:pPr>
            <a:endParaRPr lang="en-US" sz="5400" dirty="0"/>
          </a:p>
        </p:txBody>
      </p:sp>
    </p:spTree>
    <p:extLst>
      <p:ext uri="{BB962C8B-B14F-4D97-AF65-F5344CB8AC3E}">
        <p14:creationId xmlns:p14="http://schemas.microsoft.com/office/powerpoint/2010/main" val="5075412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rPr>
              <a:t>Meaning</a:t>
            </a:r>
            <a:r>
              <a:rPr lang="en-US" b="1" dirty="0" smtClean="0">
                <a:solidFill>
                  <a:srgbClr val="FF0000"/>
                </a:solidFill>
              </a:rPr>
              <a:t> no </a:t>
            </a:r>
            <a:r>
              <a:rPr lang="en-US" b="1" dirty="0">
                <a:solidFill>
                  <a:srgbClr val="FF0000"/>
                </a:solidFill>
              </a:rPr>
              <a:t>protection </a:t>
            </a:r>
            <a:r>
              <a:rPr lang="en-US" b="1" dirty="0">
                <a:solidFill>
                  <a:srgbClr val="FFFF00"/>
                </a:solidFill>
              </a:rPr>
              <a:t>for: </a:t>
            </a:r>
            <a:endParaRPr lang="en-US" dirty="0">
              <a:solidFill>
                <a:srgbClr val="FFFF00"/>
              </a:solidFill>
            </a:endParaRPr>
          </a:p>
        </p:txBody>
      </p:sp>
      <p:sp>
        <p:nvSpPr>
          <p:cNvPr id="3" name="Content Placeholder 2"/>
          <p:cNvSpPr>
            <a:spLocks noGrp="1"/>
          </p:cNvSpPr>
          <p:nvPr>
            <p:ph sz="quarter" idx="10"/>
          </p:nvPr>
        </p:nvSpPr>
        <p:spPr/>
        <p:txBody>
          <a:bodyPr/>
          <a:lstStyle/>
          <a:p>
            <a:pPr marL="0" lvl="2" indent="0">
              <a:buNone/>
            </a:pPr>
            <a:r>
              <a:rPr lang="en-US" sz="4800" dirty="0">
                <a:solidFill>
                  <a:schemeClr val="bg1"/>
                </a:solidFill>
                <a:latin typeface="Verdana" charset="0"/>
              </a:rPr>
              <a:t>basic game concept, rules, method of play, stock characters, common sports moves, other aspects of games </a:t>
            </a:r>
            <a:r>
              <a:rPr lang="ja-JP" altLang="en-US" sz="4800" dirty="0">
                <a:solidFill>
                  <a:schemeClr val="bg1"/>
                </a:solidFill>
                <a:latin typeface="Verdana" charset="0"/>
              </a:rPr>
              <a:t>“</a:t>
            </a:r>
            <a:r>
              <a:rPr lang="en-US" sz="4800" dirty="0">
                <a:solidFill>
                  <a:schemeClr val="bg1"/>
                </a:solidFill>
                <a:latin typeface="Verdana" charset="0"/>
              </a:rPr>
              <a:t>driven by genre</a:t>
            </a:r>
            <a:r>
              <a:rPr lang="ja-JP" altLang="en-US" sz="4800" dirty="0">
                <a:solidFill>
                  <a:schemeClr val="bg1"/>
                </a:solidFill>
                <a:latin typeface="Verdana" charset="0"/>
              </a:rPr>
              <a:t>”</a:t>
            </a:r>
            <a:endParaRPr lang="en-US" sz="4800" dirty="0">
              <a:solidFill>
                <a:schemeClr val="bg1"/>
              </a:solidFill>
              <a:latin typeface="Verdana" charset="0"/>
            </a:endParaRPr>
          </a:p>
          <a:p>
            <a:pPr marL="0" indent="0">
              <a:buNone/>
            </a:pPr>
            <a:endParaRPr lang="en-US" dirty="0"/>
          </a:p>
        </p:txBody>
      </p:sp>
    </p:spTree>
    <p:extLst>
      <p:ext uri="{BB962C8B-B14F-4D97-AF65-F5344CB8AC3E}">
        <p14:creationId xmlns:p14="http://schemas.microsoft.com/office/powerpoint/2010/main" val="4403394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86084"/>
            <a:ext cx="8229600" cy="5140050"/>
          </a:xfrm>
        </p:spPr>
        <p:txBody>
          <a:bodyPr>
            <a:normAutofit/>
          </a:bodyPr>
          <a:lstStyle/>
          <a:p>
            <a:pPr marL="0" indent="0">
              <a:buNone/>
            </a:pPr>
            <a:r>
              <a:rPr lang="en-US" sz="6000" b="1" dirty="0">
                <a:solidFill>
                  <a:schemeClr val="bg1"/>
                </a:solidFill>
                <a:latin typeface="+mn-lt"/>
              </a:rPr>
              <a:t>STEP </a:t>
            </a:r>
            <a:r>
              <a:rPr lang="en-US" sz="6000" b="1" dirty="0" smtClean="0">
                <a:solidFill>
                  <a:schemeClr val="bg1"/>
                </a:solidFill>
                <a:latin typeface="+mn-lt"/>
              </a:rPr>
              <a:t>4</a:t>
            </a:r>
          </a:p>
          <a:p>
            <a:pPr marL="0" indent="0">
              <a:buNone/>
            </a:pPr>
            <a:r>
              <a:rPr lang="en-US" sz="6000" b="1" dirty="0" smtClean="0">
                <a:solidFill>
                  <a:srgbClr val="FF0000"/>
                </a:solidFill>
              </a:rPr>
              <a:t>What </a:t>
            </a:r>
            <a:r>
              <a:rPr lang="en-US" sz="6000" b="1" dirty="0">
                <a:solidFill>
                  <a:srgbClr val="FF0000"/>
                </a:solidFill>
              </a:rPr>
              <a:t>is protectable…</a:t>
            </a:r>
            <a:endParaRPr lang="en-US" sz="6000" b="1" dirty="0">
              <a:solidFill>
                <a:schemeClr val="bg1"/>
              </a:solidFill>
              <a:latin typeface="+mn-lt"/>
            </a:endParaRPr>
          </a:p>
        </p:txBody>
      </p:sp>
    </p:spTree>
    <p:extLst>
      <p:ext uri="{BB962C8B-B14F-4D97-AF65-F5344CB8AC3E}">
        <p14:creationId xmlns:p14="http://schemas.microsoft.com/office/powerpoint/2010/main" val="5572953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683765"/>
            <a:ext cx="8464550" cy="5291039"/>
          </a:xfrm>
        </p:spPr>
        <p:txBody>
          <a:bodyPr>
            <a:normAutofit/>
          </a:bodyPr>
          <a:lstStyle/>
          <a:p>
            <a:pPr marL="0" lvl="3" indent="0">
              <a:buNone/>
            </a:pPr>
            <a:r>
              <a:rPr lang="ja-JP" altLang="en-US" sz="4800" b="1" dirty="0" smtClean="0">
                <a:solidFill>
                  <a:srgbClr val="FFFF00"/>
                </a:solidFill>
                <a:latin typeface="Lucida Console"/>
                <a:cs typeface="Lucida Console"/>
              </a:rPr>
              <a:t>“</a:t>
            </a:r>
            <a:r>
              <a:rPr lang="en-US" sz="4800" b="1" dirty="0">
                <a:solidFill>
                  <a:schemeClr val="bg1"/>
                </a:solidFill>
                <a:latin typeface="Lucida Console"/>
                <a:cs typeface="Lucida Console"/>
              </a:rPr>
              <a:t>look and </a:t>
            </a:r>
            <a:r>
              <a:rPr lang="en-US" sz="4800" b="1" dirty="0" smtClean="0">
                <a:solidFill>
                  <a:schemeClr val="bg1"/>
                </a:solidFill>
                <a:latin typeface="Lucida Console"/>
                <a:cs typeface="Lucida Console"/>
              </a:rPr>
              <a:t>feel</a:t>
            </a:r>
            <a:r>
              <a:rPr lang="ja-JP" altLang="en-US" sz="4800" b="1" dirty="0" smtClean="0">
                <a:solidFill>
                  <a:srgbClr val="FFFF00"/>
                </a:solidFill>
                <a:latin typeface="Lucida Console"/>
                <a:cs typeface="Lucida Console"/>
              </a:rPr>
              <a:t>”</a:t>
            </a:r>
            <a:r>
              <a:rPr lang="en-CA" altLang="ja-JP" sz="4800" b="1" dirty="0" smtClean="0">
                <a:solidFill>
                  <a:srgbClr val="FFFF00"/>
                </a:solidFill>
                <a:latin typeface="Lucida Console"/>
                <a:cs typeface="Lucida Console"/>
              </a:rPr>
              <a:t>,</a:t>
            </a:r>
            <a:r>
              <a:rPr lang="en-US" sz="4800" b="1" dirty="0" smtClean="0">
                <a:solidFill>
                  <a:srgbClr val="FFFF00"/>
                </a:solidFill>
                <a:latin typeface="Lucida Console"/>
                <a:cs typeface="Lucida Console"/>
              </a:rPr>
              <a:t> </a:t>
            </a:r>
            <a:r>
              <a:rPr lang="en-US" sz="4800" b="1" dirty="0">
                <a:solidFill>
                  <a:srgbClr val="FFFF00"/>
                </a:solidFill>
                <a:latin typeface="Lucida Console"/>
                <a:cs typeface="Lucida Console"/>
              </a:rPr>
              <a:t>game </a:t>
            </a:r>
            <a:r>
              <a:rPr lang="en-US" sz="4800" b="1" dirty="0" smtClean="0">
                <a:solidFill>
                  <a:srgbClr val="FFFF00"/>
                </a:solidFill>
                <a:latin typeface="Lucida Console"/>
                <a:cs typeface="Lucida Console"/>
              </a:rPr>
              <a:t> </a:t>
            </a:r>
          </a:p>
          <a:p>
            <a:pPr marL="0" lvl="3" indent="0">
              <a:buNone/>
            </a:pPr>
            <a:r>
              <a:rPr lang="en-US" sz="4800" b="1" dirty="0" smtClean="0">
                <a:solidFill>
                  <a:srgbClr val="FFFF00"/>
                </a:solidFill>
                <a:latin typeface="Lucida Console"/>
                <a:cs typeface="Lucida Console"/>
              </a:rPr>
              <a:t>progression</a:t>
            </a:r>
            <a:r>
              <a:rPr lang="en-US" sz="4800" b="1" dirty="0">
                <a:solidFill>
                  <a:srgbClr val="FFFF00"/>
                </a:solidFill>
                <a:latin typeface="Lucida Console"/>
                <a:cs typeface="Lucida Console"/>
              </a:rPr>
              <a:t>, </a:t>
            </a:r>
            <a:r>
              <a:rPr lang="en-US" sz="4800" b="1" dirty="0" smtClean="0">
                <a:solidFill>
                  <a:srgbClr val="FFFF00"/>
                </a:solidFill>
                <a:latin typeface="Lucida Console"/>
                <a:cs typeface="Lucida Console"/>
              </a:rPr>
              <a:t>graphics</a:t>
            </a:r>
            <a:r>
              <a:rPr lang="en-US" sz="4800" b="1" dirty="0">
                <a:solidFill>
                  <a:srgbClr val="FFFF00"/>
                </a:solidFill>
                <a:latin typeface="Lucida Console"/>
                <a:cs typeface="Lucida Console"/>
              </a:rPr>
              <a:t>, </a:t>
            </a:r>
            <a:r>
              <a:rPr lang="en-US" sz="4800" b="1" dirty="0" smtClean="0">
                <a:solidFill>
                  <a:srgbClr val="FFFF00"/>
                </a:solidFill>
                <a:latin typeface="Lucida Console"/>
                <a:cs typeface="Lucida Console"/>
              </a:rPr>
              <a:t> </a:t>
            </a:r>
          </a:p>
          <a:p>
            <a:pPr marL="0" lvl="3" indent="0">
              <a:buNone/>
            </a:pPr>
            <a:r>
              <a:rPr lang="en-US" sz="4800" b="1" dirty="0" smtClean="0">
                <a:solidFill>
                  <a:srgbClr val="FFFF00"/>
                </a:solidFill>
                <a:latin typeface="Lucida Console"/>
                <a:cs typeface="Lucida Console"/>
              </a:rPr>
              <a:t>instructions  </a:t>
            </a:r>
          </a:p>
          <a:p>
            <a:pPr marL="0" lvl="3" indent="0">
              <a:buNone/>
            </a:pPr>
            <a:r>
              <a:rPr lang="en-US" sz="4800" b="1" dirty="0" smtClean="0">
                <a:solidFill>
                  <a:srgbClr val="FFFF00"/>
                </a:solidFill>
                <a:latin typeface="Lucida Console"/>
                <a:cs typeface="Lucida Console"/>
              </a:rPr>
              <a:t>(</a:t>
            </a:r>
            <a:r>
              <a:rPr lang="en-US" sz="4800" b="1" dirty="0">
                <a:solidFill>
                  <a:srgbClr val="FFFF00"/>
                </a:solidFill>
                <a:latin typeface="Lucida Console"/>
                <a:cs typeface="Lucida Console"/>
              </a:rPr>
              <a:t>verbatim), underlying </a:t>
            </a:r>
            <a:endParaRPr lang="en-US" sz="4800" b="1" dirty="0" smtClean="0">
              <a:solidFill>
                <a:srgbClr val="FFFF00"/>
              </a:solidFill>
              <a:latin typeface="Lucida Console"/>
              <a:cs typeface="Lucida Console"/>
            </a:endParaRPr>
          </a:p>
          <a:p>
            <a:pPr marL="0" lvl="3" indent="0">
              <a:buNone/>
            </a:pPr>
            <a:r>
              <a:rPr lang="en-US" sz="4800" b="1" dirty="0" smtClean="0">
                <a:solidFill>
                  <a:srgbClr val="FFFF00"/>
                </a:solidFill>
                <a:latin typeface="Lucida Console"/>
                <a:cs typeface="Lucida Console"/>
              </a:rPr>
              <a:t>Code, </a:t>
            </a:r>
            <a:r>
              <a:rPr lang="en-US" sz="4800" b="1" dirty="0" smtClean="0">
                <a:solidFill>
                  <a:srgbClr val="FFFFFF"/>
                </a:solidFill>
                <a:latin typeface="Lucida Console"/>
                <a:cs typeface="Lucida Console"/>
              </a:rPr>
              <a:t>storyline</a:t>
            </a:r>
            <a:r>
              <a:rPr lang="en-US" sz="4800" b="1" dirty="0" smtClean="0">
                <a:solidFill>
                  <a:srgbClr val="FFFF00"/>
                </a:solidFill>
                <a:latin typeface="Lucida Console"/>
                <a:cs typeface="Lucida Console"/>
              </a:rPr>
              <a:t>,   </a:t>
            </a:r>
          </a:p>
          <a:p>
            <a:pPr marL="0" lvl="3" indent="0">
              <a:buNone/>
            </a:pPr>
            <a:r>
              <a:rPr lang="en-US" sz="4800" b="1" dirty="0" smtClean="0">
                <a:solidFill>
                  <a:srgbClr val="FFFF00"/>
                </a:solidFill>
                <a:latin typeface="Lucida Console"/>
                <a:cs typeface="Lucida Console"/>
              </a:rPr>
              <a:t>Sounds, </a:t>
            </a:r>
            <a:r>
              <a:rPr lang="en-US" sz="4800" b="1" u="sng" dirty="0" smtClean="0">
                <a:solidFill>
                  <a:srgbClr val="FF6600"/>
                </a:solidFill>
                <a:latin typeface="Lucida Console"/>
                <a:cs typeface="Lucida Console"/>
              </a:rPr>
              <a:t>can</a:t>
            </a:r>
            <a:r>
              <a:rPr lang="en-US" sz="4800" b="1" dirty="0" smtClean="0">
                <a:solidFill>
                  <a:srgbClr val="FF0000"/>
                </a:solidFill>
                <a:latin typeface="Lucida Console"/>
                <a:cs typeface="Lucida Console"/>
              </a:rPr>
              <a:t> </a:t>
            </a:r>
            <a:r>
              <a:rPr lang="en-US" sz="4800" b="1" dirty="0">
                <a:solidFill>
                  <a:srgbClr val="FF0000"/>
                </a:solidFill>
                <a:latin typeface="Lucida Console"/>
                <a:cs typeface="Lucida Console"/>
              </a:rPr>
              <a:t>be protected</a:t>
            </a:r>
          </a:p>
          <a:p>
            <a:pPr marL="0" indent="0">
              <a:buNone/>
            </a:pPr>
            <a:endParaRPr lang="en-US" dirty="0"/>
          </a:p>
        </p:txBody>
      </p:sp>
    </p:spTree>
    <p:extLst>
      <p:ext uri="{BB962C8B-B14F-4D97-AF65-F5344CB8AC3E}">
        <p14:creationId xmlns:p14="http://schemas.microsoft.com/office/powerpoint/2010/main" val="12863259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93065" y="700045"/>
            <a:ext cx="8726790" cy="5026089"/>
          </a:xfrm>
        </p:spPr>
        <p:txBody>
          <a:bodyPr>
            <a:normAutofit/>
          </a:bodyPr>
          <a:lstStyle/>
          <a:p>
            <a:pPr marL="0" indent="0">
              <a:buNone/>
            </a:pPr>
            <a:r>
              <a:rPr lang="en-US" sz="6000" b="1" dirty="0">
                <a:solidFill>
                  <a:schemeClr val="bg1"/>
                </a:solidFill>
                <a:latin typeface="+mn-lt"/>
              </a:rPr>
              <a:t>STEP </a:t>
            </a:r>
            <a:r>
              <a:rPr lang="en-US" sz="6000" b="1" dirty="0" smtClean="0">
                <a:solidFill>
                  <a:schemeClr val="bg1"/>
                </a:solidFill>
                <a:latin typeface="+mn-lt"/>
              </a:rPr>
              <a:t>5</a:t>
            </a:r>
          </a:p>
          <a:p>
            <a:pPr marL="0" indent="0">
              <a:buNone/>
            </a:pPr>
            <a:r>
              <a:rPr lang="en-US" sz="6000" dirty="0" smtClean="0">
                <a:solidFill>
                  <a:srgbClr val="FF0000"/>
                </a:solidFill>
                <a:latin typeface="Verdana" charset="0"/>
              </a:rPr>
              <a:t>D</a:t>
            </a:r>
            <a:r>
              <a:rPr lang="en-US" sz="6000" dirty="0" smtClean="0">
                <a:solidFill>
                  <a:srgbClr val="FF0000"/>
                </a:solidFill>
                <a:latin typeface="+mn-lt"/>
              </a:rPr>
              <a:t>efenses</a:t>
            </a:r>
            <a:r>
              <a:rPr lang="en-US" sz="6000" dirty="0">
                <a:solidFill>
                  <a:srgbClr val="FF0000"/>
                </a:solidFill>
                <a:latin typeface="+mn-lt"/>
              </a:rPr>
              <a:t>:  </a:t>
            </a:r>
            <a:endParaRPr lang="en-US" sz="6000" dirty="0" smtClean="0">
              <a:solidFill>
                <a:srgbClr val="FF0000"/>
              </a:solidFill>
              <a:latin typeface="+mn-lt"/>
            </a:endParaRPr>
          </a:p>
          <a:p>
            <a:pPr marL="0" indent="0">
              <a:buNone/>
            </a:pPr>
            <a:r>
              <a:rPr lang="en-US" sz="6000" dirty="0" smtClean="0">
                <a:solidFill>
                  <a:srgbClr val="FFFF00"/>
                </a:solidFill>
                <a:latin typeface="Verdana" charset="0"/>
              </a:rPr>
              <a:t>Copyright invalidity; </a:t>
            </a:r>
          </a:p>
          <a:p>
            <a:pPr marL="0" indent="0">
              <a:buNone/>
            </a:pPr>
            <a:r>
              <a:rPr lang="en-US" sz="6000" dirty="0">
                <a:solidFill>
                  <a:srgbClr val="FFFF00"/>
                </a:solidFill>
                <a:latin typeface="Verdana" charset="0"/>
              </a:rPr>
              <a:t>I</a:t>
            </a:r>
            <a:r>
              <a:rPr lang="en-US" sz="6000" dirty="0" smtClean="0">
                <a:solidFill>
                  <a:srgbClr val="FFFF00"/>
                </a:solidFill>
                <a:latin typeface="Verdana" charset="0"/>
              </a:rPr>
              <a:t>ndependent creation;  </a:t>
            </a:r>
          </a:p>
          <a:p>
            <a:pPr marL="0" indent="0">
              <a:buNone/>
            </a:pPr>
            <a:r>
              <a:rPr lang="en-US" sz="6000" dirty="0">
                <a:solidFill>
                  <a:srgbClr val="FFFF00"/>
                </a:solidFill>
                <a:latin typeface="Verdana" charset="0"/>
              </a:rPr>
              <a:t>F</a:t>
            </a:r>
            <a:r>
              <a:rPr lang="en-US" sz="6000" dirty="0" smtClean="0">
                <a:solidFill>
                  <a:srgbClr val="FFFF00"/>
                </a:solidFill>
                <a:latin typeface="Verdana" charset="0"/>
              </a:rPr>
              <a:t>air </a:t>
            </a:r>
            <a:r>
              <a:rPr lang="en-US" sz="6000" smtClean="0">
                <a:solidFill>
                  <a:srgbClr val="FFFF00"/>
                </a:solidFill>
                <a:latin typeface="Verdana" charset="0"/>
              </a:rPr>
              <a:t>dealing/use</a:t>
            </a:r>
            <a:r>
              <a:rPr lang="en-US" sz="6000" dirty="0" smtClean="0">
                <a:solidFill>
                  <a:srgbClr val="FFFF00"/>
                </a:solidFill>
                <a:latin typeface="Verdana" charset="0"/>
              </a:rPr>
              <a:t>.</a:t>
            </a:r>
            <a:endParaRPr lang="en-US" sz="6000" dirty="0">
              <a:solidFill>
                <a:srgbClr val="FFFF00"/>
              </a:solidFill>
              <a:latin typeface="Verdana" charset="0"/>
            </a:endParaRPr>
          </a:p>
          <a:p>
            <a:pPr marL="0" indent="0">
              <a:buNone/>
            </a:pPr>
            <a:endParaRPr lang="en-US" sz="6000" b="1" dirty="0">
              <a:solidFill>
                <a:schemeClr val="bg1"/>
              </a:solidFill>
              <a:latin typeface="+mn-lt"/>
            </a:endParaRPr>
          </a:p>
          <a:p>
            <a:pPr marL="0" indent="0">
              <a:buNone/>
            </a:pPr>
            <a:endParaRPr lang="en-US" dirty="0"/>
          </a:p>
        </p:txBody>
      </p:sp>
    </p:spTree>
    <p:extLst>
      <p:ext uri="{BB962C8B-B14F-4D97-AF65-F5344CB8AC3E}">
        <p14:creationId xmlns:p14="http://schemas.microsoft.com/office/powerpoint/2010/main" val="5615437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1"/>
            <a:ext cx="8686801" cy="1016000"/>
          </a:xfrm>
        </p:spPr>
        <p:txBody>
          <a:bodyPr>
            <a:noAutofit/>
          </a:bodyPr>
          <a:lstStyle/>
          <a:p>
            <a:r>
              <a:rPr lang="en-US" sz="4400" b="1" dirty="0" smtClean="0">
                <a:solidFill>
                  <a:srgbClr val="FFFF00"/>
                </a:solidFill>
                <a:latin typeface="+mn-lt"/>
              </a:rPr>
              <a:t>Summary of Copyright Analysis</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016991"/>
            <a:ext cx="8229600" cy="5006653"/>
          </a:xfrm>
        </p:spPr>
        <p:txBody>
          <a:bodyPr>
            <a:normAutofit/>
          </a:bodyPr>
          <a:lstStyle/>
          <a:p>
            <a:pPr marL="0" indent="0">
              <a:buNone/>
            </a:pPr>
            <a:r>
              <a:rPr lang="en-US" sz="4400" b="1" u="sng" dirty="0">
                <a:solidFill>
                  <a:srgbClr val="FF0000"/>
                </a:solidFill>
                <a:latin typeface="Arial"/>
                <a:cs typeface="Arial"/>
              </a:rPr>
              <a:t>Step 1</a:t>
            </a:r>
            <a:r>
              <a:rPr lang="en-US" sz="4400" b="1" dirty="0">
                <a:solidFill>
                  <a:schemeClr val="bg1"/>
                </a:solidFill>
                <a:latin typeface="Arial"/>
                <a:cs typeface="Arial"/>
              </a:rPr>
              <a:t>: Identify game</a:t>
            </a:r>
            <a:r>
              <a:rPr lang="ja-JP" altLang="en-US" sz="4400" b="1" dirty="0">
                <a:solidFill>
                  <a:schemeClr val="bg1"/>
                </a:solidFill>
                <a:latin typeface="Arial"/>
                <a:cs typeface="Arial"/>
              </a:rPr>
              <a:t>’</a:t>
            </a:r>
            <a:r>
              <a:rPr lang="en-US" sz="4400" b="1" dirty="0">
                <a:solidFill>
                  <a:schemeClr val="bg1"/>
                </a:solidFill>
                <a:latin typeface="Arial"/>
                <a:cs typeface="Arial"/>
              </a:rPr>
              <a:t>s genre and others that fall into </a:t>
            </a:r>
            <a:r>
              <a:rPr lang="en-US" sz="4400" b="1" dirty="0" smtClean="0">
                <a:solidFill>
                  <a:schemeClr val="bg1"/>
                </a:solidFill>
                <a:latin typeface="Arial"/>
                <a:cs typeface="Arial"/>
              </a:rPr>
              <a:t>it</a:t>
            </a:r>
          </a:p>
          <a:p>
            <a:pPr marL="0" indent="0">
              <a:buNone/>
            </a:pPr>
            <a:endParaRPr lang="en-US" sz="4400" b="1" dirty="0">
              <a:solidFill>
                <a:schemeClr val="bg1"/>
              </a:solidFill>
              <a:latin typeface="Arial"/>
              <a:cs typeface="Arial"/>
            </a:endParaRPr>
          </a:p>
          <a:p>
            <a:pPr marL="0" indent="0">
              <a:buNone/>
            </a:pPr>
            <a:r>
              <a:rPr lang="en-US" sz="4400" b="1" u="sng" dirty="0" smtClean="0">
                <a:solidFill>
                  <a:srgbClr val="FF0000"/>
                </a:solidFill>
                <a:latin typeface="Arial"/>
                <a:cs typeface="Arial"/>
              </a:rPr>
              <a:t>Step </a:t>
            </a:r>
            <a:r>
              <a:rPr lang="en-US" sz="4400" b="1" u="sng" dirty="0">
                <a:solidFill>
                  <a:srgbClr val="FF0000"/>
                </a:solidFill>
                <a:latin typeface="Arial"/>
                <a:cs typeface="Arial"/>
              </a:rPr>
              <a:t>2</a:t>
            </a:r>
            <a:r>
              <a:rPr lang="en-US" sz="4400" b="1" dirty="0">
                <a:solidFill>
                  <a:schemeClr val="bg1"/>
                </a:solidFill>
                <a:latin typeface="Arial"/>
                <a:cs typeface="Arial"/>
              </a:rPr>
              <a:t>: Identify </a:t>
            </a:r>
            <a:r>
              <a:rPr lang="en-US" sz="4400" b="1" dirty="0" smtClean="0">
                <a:solidFill>
                  <a:schemeClr val="bg1"/>
                </a:solidFill>
                <a:latin typeface="Arial"/>
                <a:cs typeface="Arial"/>
              </a:rPr>
              <a:t>un-protectable </a:t>
            </a:r>
            <a:r>
              <a:rPr lang="en-US" sz="4400" b="1" dirty="0">
                <a:solidFill>
                  <a:schemeClr val="bg1"/>
                </a:solidFill>
                <a:latin typeface="Arial"/>
                <a:cs typeface="Arial"/>
              </a:rPr>
              <a:t>aspects of such </a:t>
            </a:r>
            <a:r>
              <a:rPr lang="en-US" sz="4400" b="1" dirty="0" smtClean="0">
                <a:solidFill>
                  <a:schemeClr val="bg1"/>
                </a:solidFill>
                <a:latin typeface="Arial"/>
                <a:cs typeface="Arial"/>
              </a:rPr>
              <a:t>games</a:t>
            </a:r>
          </a:p>
          <a:p>
            <a:pPr marL="0" indent="0">
              <a:buNone/>
            </a:pPr>
            <a:endParaRPr lang="en-US" sz="4400" b="1" dirty="0">
              <a:solidFill>
                <a:schemeClr val="bg1"/>
              </a:solidFill>
              <a:latin typeface="Arial"/>
              <a:cs typeface="Arial"/>
            </a:endParaRPr>
          </a:p>
          <a:p>
            <a:pPr marL="0" indent="0">
              <a:buNone/>
            </a:pPr>
            <a:r>
              <a:rPr lang="en-US" sz="4400" b="1" u="sng" dirty="0" smtClean="0">
                <a:solidFill>
                  <a:srgbClr val="FF0000"/>
                </a:solidFill>
                <a:latin typeface="Arial"/>
                <a:cs typeface="Arial"/>
              </a:rPr>
              <a:t>Step </a:t>
            </a:r>
            <a:r>
              <a:rPr lang="en-US" sz="4400" b="1" u="sng" dirty="0">
                <a:solidFill>
                  <a:srgbClr val="FF0000"/>
                </a:solidFill>
                <a:latin typeface="Arial"/>
                <a:cs typeface="Arial"/>
              </a:rPr>
              <a:t>3</a:t>
            </a:r>
            <a:r>
              <a:rPr lang="en-US" sz="4400" b="1" dirty="0">
                <a:solidFill>
                  <a:schemeClr val="bg1"/>
                </a:solidFill>
                <a:latin typeface="Arial"/>
                <a:cs typeface="Arial"/>
              </a:rPr>
              <a:t>: Compare the games</a:t>
            </a:r>
          </a:p>
          <a:p>
            <a:pPr marL="0" indent="0">
              <a:buNone/>
            </a:pPr>
            <a:endParaRPr lang="en-US" dirty="0"/>
          </a:p>
        </p:txBody>
      </p:sp>
    </p:spTree>
    <p:extLst>
      <p:ext uri="{BB962C8B-B14F-4D97-AF65-F5344CB8AC3E}">
        <p14:creationId xmlns:p14="http://schemas.microsoft.com/office/powerpoint/2010/main" val="18227957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781512"/>
            <a:ext cx="8229600" cy="3944621"/>
          </a:xfrm>
        </p:spPr>
        <p:txBody>
          <a:bodyPr>
            <a:normAutofit/>
          </a:bodyPr>
          <a:lstStyle/>
          <a:p>
            <a:pPr marL="0" indent="0" algn="ctr">
              <a:buNone/>
            </a:pPr>
            <a:r>
              <a:rPr lang="en-US" sz="6000" b="1" dirty="0" smtClean="0">
                <a:solidFill>
                  <a:srgbClr val="FFFF00"/>
                </a:solidFill>
                <a:latin typeface="+mn-lt"/>
              </a:rPr>
              <a:t>APPLYING THESE RULES</a:t>
            </a:r>
            <a:r>
              <a:rPr lang="en-US" sz="6000" b="1" dirty="0" smtClean="0">
                <a:solidFill>
                  <a:srgbClr val="FF0000"/>
                </a:solidFill>
                <a:latin typeface="+mn-lt"/>
              </a:rPr>
              <a:t>:</a:t>
            </a:r>
            <a:r>
              <a:rPr lang="mr-IN" sz="6000" b="1" dirty="0" smtClean="0">
                <a:solidFill>
                  <a:srgbClr val="FF0000"/>
                </a:solidFill>
                <a:latin typeface="+mn-lt"/>
              </a:rPr>
              <a:t>…</a:t>
            </a:r>
            <a:endParaRPr lang="en-US" sz="6000" b="1" dirty="0">
              <a:solidFill>
                <a:srgbClr val="FF0000"/>
              </a:solidFill>
              <a:latin typeface="+mn-lt"/>
            </a:endParaRPr>
          </a:p>
        </p:txBody>
      </p:sp>
    </p:spTree>
    <p:extLst>
      <p:ext uri="{BB962C8B-B14F-4D97-AF65-F5344CB8AC3E}">
        <p14:creationId xmlns:p14="http://schemas.microsoft.com/office/powerpoint/2010/main" val="18745844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solidFill>
                  <a:srgbClr val="FFFF00"/>
                </a:solidFill>
                <a:latin typeface="+mn-lt"/>
              </a:rPr>
              <a:t>  K.C</a:t>
            </a:r>
            <a:r>
              <a:rPr lang="en-US" sz="4400" b="1" dirty="0">
                <a:solidFill>
                  <a:srgbClr val="FFFF00"/>
                </a:solidFill>
                <a:latin typeface="+mn-lt"/>
              </a:rPr>
              <a:t>. Munchkin &amp; Pac-Man</a:t>
            </a:r>
          </a:p>
        </p:txBody>
      </p:sp>
      <p:pic>
        <p:nvPicPr>
          <p:cNvPr id="4" name="Picture 2"/>
          <p:cNvPicPr>
            <a:picLocks noGrp="1" noChangeAspect="1" noChangeArrowheads="1"/>
          </p:cNvPicPr>
          <p:nvPr>
            <p:ph sz="quarter" idx="10"/>
          </p:nvPr>
        </p:nvPicPr>
        <p:blipFill>
          <a:blip r:embed="rId2" cstate="email">
            <a:extLst>
              <a:ext uri="{28A0092B-C50C-407E-A947-70E740481C1C}">
                <a14:useLocalDpi xmlns:a14="http://schemas.microsoft.com/office/drawing/2010/main"/>
              </a:ext>
            </a:extLst>
          </a:blip>
          <a:srcRect t="-27298" b="-27298"/>
          <a:stretch>
            <a:fillRect/>
          </a:stretch>
        </p:blipFill>
        <p:spPr>
          <a:noFill/>
        </p:spPr>
      </p:pic>
      <p:sp>
        <p:nvSpPr>
          <p:cNvPr id="3" name="TextBox 2"/>
          <p:cNvSpPr txBox="1"/>
          <p:nvPr/>
        </p:nvSpPr>
        <p:spPr>
          <a:xfrm>
            <a:off x="4358640" y="5577840"/>
            <a:ext cx="4057145" cy="523220"/>
          </a:xfrm>
          <a:prstGeom prst="rect">
            <a:avLst/>
          </a:prstGeom>
          <a:noFill/>
        </p:spPr>
        <p:txBody>
          <a:bodyPr wrap="none" rtlCol="0">
            <a:spAutoFit/>
          </a:bodyPr>
          <a:lstStyle/>
          <a:p>
            <a:r>
              <a:rPr lang="en-US" sz="2800" dirty="0" smtClean="0">
                <a:solidFill>
                  <a:schemeClr val="bg1"/>
                </a:solidFill>
              </a:rPr>
              <a:t>Pac-Man won on appeal</a:t>
            </a:r>
            <a:endParaRPr lang="en-US" sz="2800" dirty="0">
              <a:solidFill>
                <a:schemeClr val="bg1"/>
              </a:solidFill>
            </a:endParaRPr>
          </a:p>
        </p:txBody>
      </p:sp>
    </p:spTree>
    <p:extLst>
      <p:ext uri="{BB962C8B-B14F-4D97-AF65-F5344CB8AC3E}">
        <p14:creationId xmlns:p14="http://schemas.microsoft.com/office/powerpoint/2010/main" val="4084508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366" y="172642"/>
            <a:ext cx="8874634" cy="1016000"/>
          </a:xfrm>
        </p:spPr>
        <p:txBody>
          <a:bodyPr>
            <a:noAutofit/>
          </a:bodyPr>
          <a:lstStyle/>
          <a:p>
            <a:r>
              <a:rPr lang="en-US" sz="4400" b="1" dirty="0" smtClean="0">
                <a:solidFill>
                  <a:srgbClr val="FFFF00"/>
                </a:solidFill>
                <a:latin typeface="Arial"/>
                <a:cs typeface="Arial"/>
              </a:rPr>
              <a:t>Dawn </a:t>
            </a:r>
            <a:r>
              <a:rPr lang="en-US" sz="4400" b="1" dirty="0">
                <a:solidFill>
                  <a:srgbClr val="FFFF00"/>
                </a:solidFill>
                <a:latin typeface="Arial"/>
                <a:cs typeface="Arial"/>
              </a:rPr>
              <a:t>of the Dead &amp; Dead </a:t>
            </a:r>
            <a:r>
              <a:rPr lang="en-US" sz="4400" b="1" dirty="0" smtClean="0">
                <a:solidFill>
                  <a:srgbClr val="FFFF00"/>
                </a:solidFill>
                <a:latin typeface="Arial"/>
                <a:cs typeface="Arial"/>
              </a:rPr>
              <a:t>Rising</a:t>
            </a:r>
            <a:endParaRPr lang="en-US" sz="4400" b="1" dirty="0">
              <a:solidFill>
                <a:srgbClr val="FFFF00"/>
              </a:solidFill>
              <a:latin typeface="Arial"/>
              <a:cs typeface="Arial"/>
            </a:endParaRPr>
          </a:p>
        </p:txBody>
      </p:sp>
      <p:pic>
        <p:nvPicPr>
          <p:cNvPr id="4" name="Content Placeholder 4" descr="DawnoftheDead.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684" r="-697"/>
          <a:stretch/>
        </p:blipFill>
        <p:spPr>
          <a:xfrm>
            <a:off x="1303777" y="1562100"/>
            <a:ext cx="2967592" cy="4318000"/>
          </a:xfrm>
        </p:spPr>
      </p:pic>
      <p:pic>
        <p:nvPicPr>
          <p:cNvPr id="5" name="Picture 5" descr="Dead Ris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802188" y="1562100"/>
            <a:ext cx="3017232" cy="431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4358640" y="5960348"/>
            <a:ext cx="4110621" cy="369332"/>
          </a:xfrm>
          <a:prstGeom prst="rect">
            <a:avLst/>
          </a:prstGeom>
          <a:noFill/>
        </p:spPr>
        <p:txBody>
          <a:bodyPr wrap="none" rtlCol="0">
            <a:spAutoFit/>
          </a:bodyPr>
          <a:lstStyle/>
          <a:p>
            <a:r>
              <a:rPr lang="en-US" dirty="0" smtClean="0">
                <a:solidFill>
                  <a:srgbClr val="FFFFFF"/>
                </a:solidFill>
              </a:rPr>
              <a:t>Dead-rising wins declaratory judgment</a:t>
            </a:r>
            <a:endParaRPr lang="en-US" dirty="0">
              <a:solidFill>
                <a:srgbClr val="FFFFFF"/>
              </a:solidFill>
            </a:endParaRPr>
          </a:p>
        </p:txBody>
      </p:sp>
    </p:spTree>
    <p:extLst>
      <p:ext uri="{BB962C8B-B14F-4D97-AF65-F5344CB8AC3E}">
        <p14:creationId xmlns:p14="http://schemas.microsoft.com/office/powerpoint/2010/main" val="14763724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Autofit/>
          </a:bodyPr>
          <a:lstStyle/>
          <a:p>
            <a:r>
              <a:rPr lang="en-US" sz="4800" b="1" dirty="0" smtClean="0">
                <a:solidFill>
                  <a:srgbClr val="FFFF00"/>
                </a:solidFill>
                <a:latin typeface="+mn-lt"/>
              </a:rPr>
              <a:t>  Scrabble </a:t>
            </a:r>
            <a:r>
              <a:rPr lang="en-US" sz="4800" b="1" dirty="0">
                <a:solidFill>
                  <a:srgbClr val="FFFF00"/>
                </a:solidFill>
                <a:latin typeface="+mn-lt"/>
              </a:rPr>
              <a:t>&amp;</a:t>
            </a:r>
            <a:r>
              <a:rPr lang="en-US" sz="4800" b="1" dirty="0" smtClean="0">
                <a:solidFill>
                  <a:srgbClr val="FFFF00"/>
                </a:solidFill>
                <a:latin typeface="+mn-lt"/>
              </a:rPr>
              <a:t> </a:t>
            </a:r>
            <a:r>
              <a:rPr lang="en-US" sz="4800" b="1" dirty="0" err="1" smtClean="0">
                <a:solidFill>
                  <a:srgbClr val="FFFF00"/>
                </a:solidFill>
                <a:latin typeface="+mn-lt"/>
              </a:rPr>
              <a:t>Scrabulous</a:t>
            </a:r>
            <a:endParaRPr lang="en-US" sz="4800" b="1" dirty="0">
              <a:solidFill>
                <a:srgbClr val="FFFF00"/>
              </a:solidFill>
              <a:latin typeface="+mn-lt"/>
            </a:endParaRPr>
          </a:p>
        </p:txBody>
      </p:sp>
      <p:pic>
        <p:nvPicPr>
          <p:cNvPr id="4" name="Content Placeholder 5" descr="Scrabble.jpg"/>
          <p:cNvPicPr>
            <a:picLocks noGrp="1"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88606" y="1421749"/>
            <a:ext cx="3548559" cy="395325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Scrabulo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057169" y="1421749"/>
            <a:ext cx="4860557" cy="39532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3180709" y="5375002"/>
            <a:ext cx="5817518" cy="646331"/>
          </a:xfrm>
          <a:prstGeom prst="rect">
            <a:avLst/>
          </a:prstGeom>
          <a:noFill/>
        </p:spPr>
        <p:txBody>
          <a:bodyPr wrap="none" rtlCol="0">
            <a:spAutoFit/>
          </a:bodyPr>
          <a:lstStyle/>
          <a:p>
            <a:r>
              <a:rPr lang="en-US" dirty="0" smtClean="0">
                <a:solidFill>
                  <a:srgbClr val="FFFFFF"/>
                </a:solidFill>
              </a:rPr>
              <a:t>Changed name to </a:t>
            </a:r>
            <a:r>
              <a:rPr lang="en-US" dirty="0" smtClean="0">
                <a:solidFill>
                  <a:srgbClr val="CCFFCC"/>
                </a:solidFill>
              </a:rPr>
              <a:t>“</a:t>
            </a:r>
            <a:r>
              <a:rPr lang="en-US" dirty="0" err="1" smtClean="0">
                <a:solidFill>
                  <a:srgbClr val="CCFFCC"/>
                </a:solidFill>
              </a:rPr>
              <a:t>Lexulous</a:t>
            </a:r>
            <a:r>
              <a:rPr lang="en-US" dirty="0" smtClean="0">
                <a:solidFill>
                  <a:srgbClr val="FFFFFF"/>
                </a:solidFill>
              </a:rPr>
              <a:t>” as part of settlement </a:t>
            </a:r>
            <a:r>
              <a:rPr lang="en-CA" dirty="0">
                <a:solidFill>
                  <a:srgbClr val="FFFFFF"/>
                </a:solidFill>
              </a:rPr>
              <a:t>.</a:t>
            </a:r>
            <a:endParaRPr lang="en-CA" dirty="0" smtClean="0">
              <a:solidFill>
                <a:srgbClr val="FFFFFF"/>
              </a:solidFill>
            </a:endParaRPr>
          </a:p>
          <a:p>
            <a:r>
              <a:rPr lang="en-US" dirty="0" smtClean="0">
                <a:solidFill>
                  <a:srgbClr val="FFFF00"/>
                </a:solidFill>
              </a:rPr>
              <a:t>Delhi High Court found “game” couldn’t be copyrighted</a:t>
            </a:r>
            <a:endParaRPr lang="en-US" dirty="0">
              <a:solidFill>
                <a:srgbClr val="FFFF00"/>
              </a:solidFill>
            </a:endParaRPr>
          </a:p>
        </p:txBody>
      </p:sp>
    </p:spTree>
    <p:extLst>
      <p:ext uri="{BB962C8B-B14F-4D97-AF65-F5344CB8AC3E}">
        <p14:creationId xmlns:p14="http://schemas.microsoft.com/office/powerpoint/2010/main" val="1365171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954642" y="346075"/>
            <a:ext cx="7234715" cy="5380038"/>
          </a:xfrm>
        </p:spPr>
      </p:pic>
    </p:spTree>
    <p:extLst>
      <p:ext uri="{BB962C8B-B14F-4D97-AF65-F5344CB8AC3E}">
        <p14:creationId xmlns:p14="http://schemas.microsoft.com/office/powerpoint/2010/main" val="11966936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FFFF00"/>
                </a:solidFill>
                <a:latin typeface="+mn-lt"/>
              </a:rPr>
              <a:t>      </a:t>
            </a:r>
            <a:r>
              <a:rPr lang="en-US" sz="4800" b="1" dirty="0" err="1" smtClean="0">
                <a:solidFill>
                  <a:srgbClr val="FFFF00"/>
                </a:solidFill>
                <a:latin typeface="+mn-lt"/>
              </a:rPr>
              <a:t>Cityville</a:t>
            </a:r>
            <a:r>
              <a:rPr lang="en-US" sz="4800" b="1" dirty="0" smtClean="0">
                <a:solidFill>
                  <a:schemeClr val="bg1"/>
                </a:solidFill>
                <a:latin typeface="+mn-lt"/>
              </a:rPr>
              <a:t> v. </a:t>
            </a:r>
            <a:r>
              <a:rPr lang="en-US" sz="4800" b="1" dirty="0" err="1">
                <a:solidFill>
                  <a:srgbClr val="FFFF00"/>
                </a:solidFill>
                <a:latin typeface="+mn-lt"/>
              </a:rPr>
              <a:t>MegaCity</a:t>
            </a:r>
            <a:endParaRPr lang="en-US" sz="4800" b="1" dirty="0">
              <a:solidFill>
                <a:srgbClr val="FFFF00"/>
              </a:solidFill>
              <a:latin typeface="+mn-lt"/>
            </a:endParaRPr>
          </a:p>
        </p:txBody>
      </p:sp>
      <p:pic>
        <p:nvPicPr>
          <p:cNvPr id="4" name="Content Placeholder 4" descr="Cityville.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459" r="-296"/>
          <a:stretch/>
        </p:blipFill>
        <p:spPr>
          <a:xfrm>
            <a:off x="1416475" y="1408134"/>
            <a:ext cx="6300874" cy="4318000"/>
          </a:xfrm>
        </p:spPr>
      </p:pic>
      <p:sp>
        <p:nvSpPr>
          <p:cNvPr id="3" name="TextBox 2"/>
          <p:cNvSpPr txBox="1"/>
          <p:nvPr/>
        </p:nvSpPr>
        <p:spPr>
          <a:xfrm>
            <a:off x="4153643" y="5738980"/>
            <a:ext cx="3899124" cy="584776"/>
          </a:xfrm>
          <a:prstGeom prst="rect">
            <a:avLst/>
          </a:prstGeom>
          <a:noFill/>
        </p:spPr>
        <p:txBody>
          <a:bodyPr wrap="none" rtlCol="0">
            <a:spAutoFit/>
          </a:bodyPr>
          <a:lstStyle/>
          <a:p>
            <a:r>
              <a:rPr lang="en-US" sz="1600" dirty="0" smtClean="0">
                <a:solidFill>
                  <a:srgbClr val="FFFFFF"/>
                </a:solidFill>
              </a:rPr>
              <a:t>Settled with </a:t>
            </a:r>
            <a:r>
              <a:rPr lang="en-US" sz="1600" dirty="0" err="1" smtClean="0">
                <a:solidFill>
                  <a:srgbClr val="FFFFFF"/>
                </a:solidFill>
              </a:rPr>
              <a:t>Vostu</a:t>
            </a:r>
            <a:r>
              <a:rPr lang="en-US" sz="1600" dirty="0" smtClean="0">
                <a:solidFill>
                  <a:srgbClr val="FFFFFF"/>
                </a:solidFill>
              </a:rPr>
              <a:t> making changes to it’s</a:t>
            </a:r>
          </a:p>
          <a:p>
            <a:r>
              <a:rPr lang="en-US" sz="1600" dirty="0">
                <a:solidFill>
                  <a:srgbClr val="FFFFFF"/>
                </a:solidFill>
              </a:rPr>
              <a:t>g</a:t>
            </a:r>
            <a:r>
              <a:rPr lang="en-US" sz="1600" dirty="0" smtClean="0">
                <a:solidFill>
                  <a:srgbClr val="FFFFFF"/>
                </a:solidFill>
              </a:rPr>
              <a:t>ames and paying some $ to </a:t>
            </a:r>
            <a:r>
              <a:rPr lang="en-US" sz="1600" dirty="0" err="1" smtClean="0">
                <a:solidFill>
                  <a:srgbClr val="FFFFFF"/>
                </a:solidFill>
              </a:rPr>
              <a:t>Zynga</a:t>
            </a:r>
            <a:endParaRPr lang="en-US" sz="1600" dirty="0">
              <a:solidFill>
                <a:srgbClr val="FFFFFF"/>
              </a:solidFill>
            </a:endParaRPr>
          </a:p>
        </p:txBody>
      </p:sp>
    </p:spTree>
    <p:extLst>
      <p:ext uri="{BB962C8B-B14F-4D97-AF65-F5344CB8AC3E}">
        <p14:creationId xmlns:p14="http://schemas.microsoft.com/office/powerpoint/2010/main" val="7286370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b="1" kern="0" dirty="0" smtClean="0">
                <a:cs typeface="Calibri" pitchFamily="34" charset="0"/>
              </a:rPr>
              <a:t>          </a:t>
            </a:r>
            <a:r>
              <a:rPr lang="en-US" sz="6000" b="1" kern="0" dirty="0" smtClean="0">
                <a:solidFill>
                  <a:srgbClr val="FFFF00"/>
                </a:solidFill>
                <a:latin typeface="+mn-lt"/>
                <a:cs typeface="Calibri" pitchFamily="34" charset="0"/>
              </a:rPr>
              <a:t>Tetris </a:t>
            </a:r>
            <a:r>
              <a:rPr lang="en-US" sz="6000" b="1" kern="0" dirty="0">
                <a:solidFill>
                  <a:srgbClr val="FFFF00"/>
                </a:solidFill>
                <a:latin typeface="+mn-lt"/>
                <a:cs typeface="Calibri" pitchFamily="34" charset="0"/>
              </a:rPr>
              <a:t>&amp;</a:t>
            </a:r>
            <a:r>
              <a:rPr lang="en-US" sz="6000" b="1" kern="0" dirty="0" smtClean="0">
                <a:solidFill>
                  <a:srgbClr val="FFFF00"/>
                </a:solidFill>
                <a:latin typeface="+mn-lt"/>
                <a:cs typeface="Calibri" pitchFamily="34" charset="0"/>
              </a:rPr>
              <a:t> </a:t>
            </a:r>
            <a:r>
              <a:rPr lang="en-US" sz="6000" b="1" kern="0" dirty="0">
                <a:solidFill>
                  <a:srgbClr val="FFFF00"/>
                </a:solidFill>
                <a:latin typeface="+mn-lt"/>
                <a:cs typeface="Calibri" pitchFamily="34" charset="0"/>
              </a:rPr>
              <a:t>Mino</a:t>
            </a:r>
            <a:r>
              <a:rPr lang="en-US" sz="5400" b="1" kern="0" dirty="0"/>
              <a:t/>
            </a:r>
            <a:br>
              <a:rPr lang="en-US" sz="5400" b="1" kern="0" dirty="0"/>
            </a:br>
            <a:endParaRPr lang="en-US" dirty="0"/>
          </a:p>
        </p:txBody>
      </p:sp>
      <p:pic>
        <p:nvPicPr>
          <p:cNvPr id="4" name="Content Placeholder 3" descr="Tetris  Mino.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961" b="-5005"/>
          <a:stretch/>
        </p:blipFill>
        <p:spPr bwMode="auto">
          <a:xfrm>
            <a:off x="2751544" y="1408133"/>
            <a:ext cx="3581892" cy="45341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4239860" y="5811855"/>
            <a:ext cx="4187151" cy="369332"/>
          </a:xfrm>
          <a:prstGeom prst="rect">
            <a:avLst/>
          </a:prstGeom>
          <a:noFill/>
        </p:spPr>
        <p:txBody>
          <a:bodyPr wrap="none" rtlCol="0">
            <a:spAutoFit/>
          </a:bodyPr>
          <a:lstStyle/>
          <a:p>
            <a:r>
              <a:rPr lang="en-US" dirty="0" smtClean="0">
                <a:solidFill>
                  <a:srgbClr val="FFFFFF"/>
                </a:solidFill>
              </a:rPr>
              <a:t>Tetris wins case in Summary Judgment</a:t>
            </a:r>
            <a:endParaRPr lang="en-US" dirty="0">
              <a:solidFill>
                <a:srgbClr val="FFFFFF"/>
              </a:solidFill>
            </a:endParaRPr>
          </a:p>
        </p:txBody>
      </p:sp>
    </p:spTree>
    <p:extLst>
      <p:ext uri="{BB962C8B-B14F-4D97-AF65-F5344CB8AC3E}">
        <p14:creationId xmlns:p14="http://schemas.microsoft.com/office/powerpoint/2010/main" val="12514466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64"/>
            <a:ext cx="8229600" cy="1016000"/>
          </a:xfrm>
        </p:spPr>
        <p:txBody>
          <a:bodyPr>
            <a:normAutofit/>
          </a:bodyPr>
          <a:lstStyle/>
          <a:p>
            <a:pPr algn="ctr"/>
            <a:r>
              <a:rPr lang="en-US" sz="4800" b="1" dirty="0" smtClean="0">
                <a:solidFill>
                  <a:srgbClr val="FFFF00"/>
                </a:solidFill>
                <a:latin typeface="+mn-lt"/>
              </a:rPr>
              <a:t>  Triple </a:t>
            </a:r>
            <a:r>
              <a:rPr lang="en-US" sz="4800" b="1" dirty="0">
                <a:solidFill>
                  <a:srgbClr val="FFFF00"/>
                </a:solidFill>
                <a:latin typeface="+mn-lt"/>
              </a:rPr>
              <a:t>Town &amp;</a:t>
            </a:r>
            <a:r>
              <a:rPr lang="en-US" sz="4800" b="1" dirty="0" smtClean="0">
                <a:solidFill>
                  <a:srgbClr val="FFFF00"/>
                </a:solidFill>
                <a:latin typeface="+mn-lt"/>
              </a:rPr>
              <a:t> </a:t>
            </a:r>
            <a:r>
              <a:rPr lang="en-US" sz="4800" b="1" dirty="0">
                <a:solidFill>
                  <a:srgbClr val="FFFF00"/>
                </a:solidFill>
                <a:latin typeface="+mn-lt"/>
              </a:rPr>
              <a:t>Yeti Town</a:t>
            </a:r>
          </a:p>
        </p:txBody>
      </p:sp>
      <p:pic>
        <p:nvPicPr>
          <p:cNvPr id="4" name="Picture 2"/>
          <p:cNvPicPr>
            <a:picLocks noGrp="1" noChangeAspect="1" noChangeArrowheads="1"/>
          </p:cNvPicPr>
          <p:nvPr>
            <p:ph sz="quarter" idx="10"/>
          </p:nvPr>
        </p:nvPicPr>
        <p:blipFill rotWithShape="1">
          <a:blip r:embed="rId2" cstate="email">
            <a:extLst>
              <a:ext uri="{28A0092B-C50C-407E-A947-70E740481C1C}">
                <a14:useLocalDpi xmlns:a14="http://schemas.microsoft.com/office/drawing/2010/main"/>
              </a:ext>
            </a:extLst>
          </a:blip>
          <a:srcRect l="-168" r="-249"/>
          <a:stretch/>
        </p:blipFill>
        <p:spPr>
          <a:xfrm>
            <a:off x="1326037" y="1408134"/>
            <a:ext cx="6450331" cy="3624373"/>
          </a:xfrm>
          <a:noFill/>
        </p:spPr>
      </p:pic>
      <p:sp>
        <p:nvSpPr>
          <p:cNvPr id="3" name="TextBox 2"/>
          <p:cNvSpPr txBox="1"/>
          <p:nvPr/>
        </p:nvSpPr>
        <p:spPr>
          <a:xfrm>
            <a:off x="1326037" y="5032507"/>
            <a:ext cx="6450331" cy="923330"/>
          </a:xfrm>
          <a:prstGeom prst="rect">
            <a:avLst/>
          </a:prstGeom>
          <a:noFill/>
        </p:spPr>
        <p:txBody>
          <a:bodyPr wrap="square" rtlCol="0">
            <a:spAutoFit/>
          </a:bodyPr>
          <a:lstStyle/>
          <a:p>
            <a:pPr algn="ctr"/>
            <a:r>
              <a:rPr lang="en-US" dirty="0" smtClean="0">
                <a:solidFill>
                  <a:srgbClr val="FFFFFF"/>
                </a:solidFill>
              </a:rPr>
              <a:t>Court denied  6Waves (Yeti Town) motion to dismiss Spry Fox’s (Triple Town) infringement claim and case settled with transfer of Yeti Town’s copyright to Spry Fox.</a:t>
            </a:r>
            <a:endParaRPr lang="en-US" dirty="0">
              <a:solidFill>
                <a:srgbClr val="FFFFFF"/>
              </a:solidFill>
            </a:endParaRPr>
          </a:p>
        </p:txBody>
      </p:sp>
    </p:spTree>
    <p:extLst>
      <p:ext uri="{BB962C8B-B14F-4D97-AF65-F5344CB8AC3E}">
        <p14:creationId xmlns:p14="http://schemas.microsoft.com/office/powerpoint/2010/main" val="6095456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111"/>
            <a:ext cx="8229600" cy="1016000"/>
          </a:xfrm>
        </p:spPr>
        <p:txBody>
          <a:bodyPr/>
          <a:lstStyle/>
          <a:p>
            <a:r>
              <a:rPr lang="en-US" b="1" dirty="0" smtClean="0">
                <a:latin typeface="Verdana" charset="0"/>
                <a:cs typeface="Calibri" charset="0"/>
              </a:rPr>
              <a:t>   </a:t>
            </a:r>
            <a:r>
              <a:rPr lang="en-US" sz="4800" b="1" dirty="0" smtClean="0">
                <a:solidFill>
                  <a:srgbClr val="FFFF00"/>
                </a:solidFill>
                <a:latin typeface="+mn-lt"/>
                <a:cs typeface="Calibri" charset="0"/>
              </a:rPr>
              <a:t>Sims </a:t>
            </a:r>
            <a:r>
              <a:rPr lang="en-US" sz="4800" b="1" dirty="0">
                <a:solidFill>
                  <a:srgbClr val="FFFF00"/>
                </a:solidFill>
                <a:latin typeface="+mn-lt"/>
                <a:cs typeface="Calibri" charset="0"/>
              </a:rPr>
              <a:t>Social &amp; The Ville</a:t>
            </a:r>
            <a:endParaRPr lang="en-US" sz="4800" dirty="0">
              <a:solidFill>
                <a:srgbClr val="FFFF00"/>
              </a:solidFill>
              <a:latin typeface="+mn-lt"/>
            </a:endParaRPr>
          </a:p>
        </p:txBody>
      </p:sp>
      <p:pic>
        <p:nvPicPr>
          <p:cNvPr id="4" name="Picture 2" descr="EA argues the customization is similar too, because you can pick skin tones that are near-identical in both games."/>
          <p:cNvPicPr>
            <a:picLocks noGrp="1" noChangeAspect="1" noChangeArrowheads="1"/>
          </p:cNvPicPr>
          <p:nvPr>
            <p:ph sz="quarter" idx="10"/>
          </p:nvPr>
        </p:nvPicPr>
        <p:blipFill rotWithShape="1">
          <a:blip r:embed="rId2" cstate="email">
            <a:extLst>
              <a:ext uri="{28A0092B-C50C-407E-A947-70E740481C1C}">
                <a14:useLocalDpi xmlns:a14="http://schemas.microsoft.com/office/drawing/2010/main"/>
              </a:ext>
            </a:extLst>
          </a:blip>
          <a:srcRect l="-28"/>
          <a:stretch/>
        </p:blipFill>
        <p:spPr bwMode="auto">
          <a:xfrm>
            <a:off x="2706633" y="1082111"/>
            <a:ext cx="3392453" cy="23430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If you set up your house in the right way, they look very similar, EA say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11325" y="3425128"/>
            <a:ext cx="5273874" cy="21274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4211761" y="5625113"/>
            <a:ext cx="4021466" cy="646331"/>
          </a:xfrm>
          <a:prstGeom prst="rect">
            <a:avLst/>
          </a:prstGeom>
          <a:noFill/>
        </p:spPr>
        <p:txBody>
          <a:bodyPr wrap="none" rtlCol="0">
            <a:spAutoFit/>
          </a:bodyPr>
          <a:lstStyle/>
          <a:p>
            <a:r>
              <a:rPr lang="en-US" dirty="0" smtClean="0">
                <a:solidFill>
                  <a:srgbClr val="FFFFFF"/>
                </a:solidFill>
              </a:rPr>
              <a:t>EA sued </a:t>
            </a:r>
            <a:r>
              <a:rPr lang="en-US" dirty="0" err="1" smtClean="0">
                <a:solidFill>
                  <a:srgbClr val="FFFFFF"/>
                </a:solidFill>
              </a:rPr>
              <a:t>Zynga</a:t>
            </a:r>
            <a:r>
              <a:rPr lang="en-US" dirty="0" smtClean="0">
                <a:solidFill>
                  <a:srgbClr val="FFFFFF"/>
                </a:solidFill>
              </a:rPr>
              <a:t>. </a:t>
            </a:r>
            <a:r>
              <a:rPr lang="en-US" dirty="0" smtClean="0">
                <a:solidFill>
                  <a:srgbClr val="FFFF00"/>
                </a:solidFill>
              </a:rPr>
              <a:t>Settled. </a:t>
            </a:r>
            <a:r>
              <a:rPr lang="en-US" dirty="0" smtClean="0">
                <a:solidFill>
                  <a:srgbClr val="FFFFFF"/>
                </a:solidFill>
              </a:rPr>
              <a:t>Both games </a:t>
            </a:r>
          </a:p>
          <a:p>
            <a:r>
              <a:rPr lang="en-US" dirty="0" smtClean="0">
                <a:solidFill>
                  <a:srgbClr val="FFFFFF"/>
                </a:solidFill>
              </a:rPr>
              <a:t>shut down almost simultaneously.</a:t>
            </a:r>
            <a:endParaRPr lang="en-US" dirty="0">
              <a:solidFill>
                <a:srgbClr val="FFFFFF"/>
              </a:solidFill>
            </a:endParaRPr>
          </a:p>
        </p:txBody>
      </p:sp>
    </p:spTree>
    <p:extLst>
      <p:ext uri="{BB962C8B-B14F-4D97-AF65-F5344CB8AC3E}">
        <p14:creationId xmlns:p14="http://schemas.microsoft.com/office/powerpoint/2010/main" val="11368442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93"/>
            <a:ext cx="8686800" cy="1016000"/>
          </a:xfrm>
        </p:spPr>
        <p:txBody>
          <a:bodyPr>
            <a:noAutofit/>
          </a:bodyPr>
          <a:lstStyle/>
          <a:p>
            <a:r>
              <a:rPr lang="en-US" b="1" dirty="0">
                <a:solidFill>
                  <a:srgbClr val="FFFF00"/>
                </a:solidFill>
                <a:latin typeface="+mn-lt"/>
              </a:rPr>
              <a:t>Farm Heroes Saga &amp;</a:t>
            </a:r>
            <a:r>
              <a:rPr lang="en-US" b="1" dirty="0" smtClean="0">
                <a:solidFill>
                  <a:srgbClr val="FFFF00"/>
                </a:solidFill>
                <a:latin typeface="+mn-lt"/>
              </a:rPr>
              <a:t> </a:t>
            </a:r>
            <a:r>
              <a:rPr lang="en-US" b="1" dirty="0">
                <a:solidFill>
                  <a:srgbClr val="FFFF00"/>
                </a:solidFill>
                <a:latin typeface="+mn-lt"/>
              </a:rPr>
              <a:t>Farm Epic</a:t>
            </a:r>
          </a:p>
        </p:txBody>
      </p:sp>
      <p:pic>
        <p:nvPicPr>
          <p:cNvPr id="4" name="Picture 6" descr="1365781696"/>
          <p:cNvPicPr>
            <a:picLocks noGrp="1" noChangeAspect="1" noChangeArrowheads="1"/>
          </p:cNvPicPr>
          <p:nvPr>
            <p:ph sz="quarter" idx="10"/>
          </p:nvPr>
        </p:nvPicPr>
        <p:blipFill rotWithShape="1">
          <a:blip r:embed="rId2" cstate="email">
            <a:extLst>
              <a:ext uri="{28A0092B-C50C-407E-A947-70E740481C1C}">
                <a14:useLocalDpi xmlns:a14="http://schemas.microsoft.com/office/drawing/2010/main"/>
              </a:ext>
            </a:extLst>
          </a:blip>
          <a:srcRect t="-1" r="-108"/>
          <a:stretch/>
        </p:blipFill>
        <p:spPr>
          <a:xfrm>
            <a:off x="211658" y="1495424"/>
            <a:ext cx="4607615" cy="3439219"/>
          </a:xfrm>
          <a:noFill/>
        </p:spPr>
      </p:pic>
      <p:pic>
        <p:nvPicPr>
          <p:cNvPr id="5" name="Picture 8" descr="1375945064_farmepic"/>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97514" y="1342592"/>
            <a:ext cx="4060736" cy="388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811989" y="5413526"/>
            <a:ext cx="7330928" cy="400110"/>
          </a:xfrm>
          <a:prstGeom prst="rect">
            <a:avLst/>
          </a:prstGeom>
          <a:noFill/>
        </p:spPr>
        <p:txBody>
          <a:bodyPr wrap="none" rtlCol="0">
            <a:spAutoFit/>
          </a:bodyPr>
          <a:lstStyle/>
          <a:p>
            <a:r>
              <a:rPr lang="en-US" sz="2000" dirty="0" smtClean="0">
                <a:solidFill>
                  <a:schemeClr val="bg1"/>
                </a:solidFill>
              </a:rPr>
              <a:t>Farm Epic removed by 6Waves as part of settlement with King.</a:t>
            </a:r>
            <a:endParaRPr lang="en-US" sz="2000" dirty="0">
              <a:solidFill>
                <a:schemeClr val="bg1"/>
              </a:solidFill>
            </a:endParaRPr>
          </a:p>
        </p:txBody>
      </p:sp>
    </p:spTree>
    <p:extLst>
      <p:ext uri="{BB962C8B-B14F-4D97-AF65-F5344CB8AC3E}">
        <p14:creationId xmlns:p14="http://schemas.microsoft.com/office/powerpoint/2010/main" val="7784956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65" y="180072"/>
            <a:ext cx="8850936" cy="1016000"/>
          </a:xfrm>
        </p:spPr>
        <p:txBody>
          <a:bodyPr>
            <a:noAutofit/>
          </a:bodyPr>
          <a:lstStyle/>
          <a:p>
            <a:r>
              <a:rPr lang="en-US" b="1" dirty="0" smtClean="0">
                <a:solidFill>
                  <a:srgbClr val="FFFF00"/>
                </a:solidFill>
                <a:latin typeface="+mn-lt"/>
              </a:rPr>
              <a:t> Pet </a:t>
            </a:r>
            <a:r>
              <a:rPr lang="en-US" b="1" dirty="0">
                <a:solidFill>
                  <a:srgbClr val="FFFF00"/>
                </a:solidFill>
                <a:latin typeface="+mn-lt"/>
              </a:rPr>
              <a:t>Rescue Saga &amp;</a:t>
            </a:r>
            <a:r>
              <a:rPr lang="en-US" b="1" dirty="0" smtClean="0">
                <a:solidFill>
                  <a:srgbClr val="FFFF00"/>
                </a:solidFill>
                <a:latin typeface="+mn-lt"/>
              </a:rPr>
              <a:t> </a:t>
            </a:r>
            <a:r>
              <a:rPr lang="en-US" b="1" dirty="0">
                <a:solidFill>
                  <a:srgbClr val="FFFF00"/>
                </a:solidFill>
                <a:latin typeface="+mn-lt"/>
              </a:rPr>
              <a:t>Treasure Epic</a:t>
            </a:r>
          </a:p>
        </p:txBody>
      </p:sp>
      <p:pic>
        <p:nvPicPr>
          <p:cNvPr id="4" name="Content Placeholder 4" descr="Screen Shot 2013-07-18 at 08.59.46.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256" r="-378"/>
          <a:stretch/>
        </p:blipFill>
        <p:spPr>
          <a:xfrm>
            <a:off x="293065" y="1408134"/>
            <a:ext cx="4329314" cy="3703823"/>
          </a:xfrm>
        </p:spPr>
      </p:pic>
      <p:pic>
        <p:nvPicPr>
          <p:cNvPr id="5" name="Picture 5" descr="Screen Shot 2013-07-17 at 13.40.03.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22378" y="1408133"/>
            <a:ext cx="4255603" cy="37038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843714" y="5444757"/>
            <a:ext cx="7557327" cy="369332"/>
          </a:xfrm>
          <a:prstGeom prst="rect">
            <a:avLst/>
          </a:prstGeom>
          <a:noFill/>
        </p:spPr>
        <p:txBody>
          <a:bodyPr wrap="none" rtlCol="0">
            <a:spAutoFit/>
          </a:bodyPr>
          <a:lstStyle/>
          <a:p>
            <a:r>
              <a:rPr lang="en-US" dirty="0" smtClean="0">
                <a:solidFill>
                  <a:schemeClr val="bg1"/>
                </a:solidFill>
              </a:rPr>
              <a:t>Treasure </a:t>
            </a:r>
            <a:r>
              <a:rPr lang="en-US" dirty="0">
                <a:solidFill>
                  <a:schemeClr val="bg1"/>
                </a:solidFill>
              </a:rPr>
              <a:t>Epic removed by 6Waves as part of </a:t>
            </a:r>
            <a:r>
              <a:rPr lang="en-US" dirty="0" smtClean="0">
                <a:solidFill>
                  <a:schemeClr val="bg1"/>
                </a:solidFill>
              </a:rPr>
              <a:t>same settlement </a:t>
            </a:r>
            <a:r>
              <a:rPr lang="en-US" dirty="0">
                <a:solidFill>
                  <a:schemeClr val="bg1"/>
                </a:solidFill>
              </a:rPr>
              <a:t>with King.</a:t>
            </a:r>
          </a:p>
        </p:txBody>
      </p:sp>
    </p:spTree>
    <p:extLst>
      <p:ext uri="{BB962C8B-B14F-4D97-AF65-F5344CB8AC3E}">
        <p14:creationId xmlns:p14="http://schemas.microsoft.com/office/powerpoint/2010/main" val="17060960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016000"/>
          </a:xfrm>
        </p:spPr>
        <p:txBody>
          <a:bodyPr>
            <a:noAutofit/>
          </a:bodyPr>
          <a:lstStyle/>
          <a:p>
            <a:r>
              <a:rPr lang="en-US" sz="4800" b="1" dirty="0" smtClean="0">
                <a:solidFill>
                  <a:srgbClr val="FFFF00"/>
                </a:solidFill>
                <a:latin typeface="Arial"/>
                <a:cs typeface="Arial"/>
              </a:rPr>
              <a:t>Tiny </a:t>
            </a:r>
            <a:r>
              <a:rPr lang="en-US" sz="4800" b="1" dirty="0">
                <a:solidFill>
                  <a:srgbClr val="FFFF00"/>
                </a:solidFill>
                <a:latin typeface="Arial"/>
                <a:cs typeface="Arial"/>
              </a:rPr>
              <a:t>Tower &amp;</a:t>
            </a:r>
            <a:r>
              <a:rPr lang="en-US" sz="4800" b="1" dirty="0" smtClean="0">
                <a:solidFill>
                  <a:srgbClr val="FFFF00"/>
                </a:solidFill>
                <a:latin typeface="Arial"/>
                <a:cs typeface="Arial"/>
              </a:rPr>
              <a:t> </a:t>
            </a:r>
            <a:r>
              <a:rPr lang="en-US" sz="4800" b="1" dirty="0">
                <a:solidFill>
                  <a:srgbClr val="FFFF00"/>
                </a:solidFill>
                <a:latin typeface="Arial"/>
                <a:cs typeface="Arial"/>
              </a:rPr>
              <a:t>Dream </a:t>
            </a:r>
            <a:r>
              <a:rPr lang="en-US" sz="4800" b="1" dirty="0" smtClean="0">
                <a:solidFill>
                  <a:srgbClr val="FFFF00"/>
                </a:solidFill>
                <a:latin typeface="Arial"/>
                <a:cs typeface="Arial"/>
              </a:rPr>
              <a:t>Heights</a:t>
            </a:r>
            <a:endParaRPr lang="en-US" sz="4800" dirty="0">
              <a:solidFill>
                <a:srgbClr val="FFFF00"/>
              </a:solidFill>
              <a:latin typeface="Arial"/>
              <a:cs typeface="Arial"/>
            </a:endParaRPr>
          </a:p>
        </p:txBody>
      </p:sp>
      <p:pic>
        <p:nvPicPr>
          <p:cNvPr id="4" name="Picture 2" descr="http://www.blogcdn.com/blog.games.com/media/2012/01/dream-heights-tiny-tower.jpg"/>
          <p:cNvPicPr>
            <a:picLocks noGrp="1" noChangeAspect="1" noChangeArrowheads="1"/>
          </p:cNvPicPr>
          <p:nvPr>
            <p:ph sz="quarter" idx="10"/>
          </p:nvPr>
        </p:nvPicPr>
        <p:blipFill rotWithShape="1">
          <a:blip r:embed="rId2" cstate="email">
            <a:extLst>
              <a:ext uri="{28A0092B-C50C-407E-A947-70E740481C1C}">
                <a14:useLocalDpi xmlns:a14="http://schemas.microsoft.com/office/drawing/2010/main"/>
              </a:ext>
            </a:extLst>
          </a:blip>
          <a:srcRect l="-258" r="-510"/>
          <a:stretch/>
        </p:blipFill>
        <p:spPr bwMode="auto">
          <a:xfrm>
            <a:off x="1693692" y="1194185"/>
            <a:ext cx="5810601" cy="431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693691" y="5512185"/>
            <a:ext cx="5810601" cy="369332"/>
          </a:xfrm>
          <a:prstGeom prst="rect">
            <a:avLst/>
          </a:prstGeom>
          <a:noFill/>
        </p:spPr>
        <p:txBody>
          <a:bodyPr wrap="square" rtlCol="0">
            <a:spAutoFit/>
          </a:bodyPr>
          <a:lstStyle/>
          <a:p>
            <a:r>
              <a:rPr lang="en-US" dirty="0" err="1" smtClean="0">
                <a:solidFill>
                  <a:srgbClr val="FFFFFF"/>
                </a:solidFill>
              </a:rPr>
              <a:t>Nimblebit</a:t>
            </a:r>
            <a:r>
              <a:rPr lang="en-US" dirty="0" smtClean="0">
                <a:solidFill>
                  <a:srgbClr val="FFFFFF"/>
                </a:solidFill>
              </a:rPr>
              <a:t> (</a:t>
            </a:r>
            <a:r>
              <a:rPr lang="en-US" dirty="0">
                <a:solidFill>
                  <a:srgbClr val="FFFFFF"/>
                </a:solidFill>
              </a:rPr>
              <a:t>T</a:t>
            </a:r>
            <a:r>
              <a:rPr lang="en-US" dirty="0" smtClean="0">
                <a:solidFill>
                  <a:srgbClr val="FFFFFF"/>
                </a:solidFill>
              </a:rPr>
              <a:t>iny Tower) shames </a:t>
            </a:r>
            <a:r>
              <a:rPr lang="en-US" dirty="0" err="1" smtClean="0">
                <a:solidFill>
                  <a:srgbClr val="FFFFFF"/>
                </a:solidFill>
              </a:rPr>
              <a:t>Zynga</a:t>
            </a:r>
            <a:r>
              <a:rPr lang="en-US" dirty="0" smtClean="0">
                <a:solidFill>
                  <a:srgbClr val="FFFFFF"/>
                </a:solidFill>
              </a:rPr>
              <a:t> (Dream Heights)</a:t>
            </a:r>
            <a:endParaRPr lang="en-US" dirty="0">
              <a:solidFill>
                <a:srgbClr val="FFFFFF"/>
              </a:solidFill>
            </a:endParaRPr>
          </a:p>
        </p:txBody>
      </p:sp>
    </p:spTree>
    <p:extLst>
      <p:ext uri="{BB962C8B-B14F-4D97-AF65-F5344CB8AC3E}">
        <p14:creationId xmlns:p14="http://schemas.microsoft.com/office/powerpoint/2010/main" val="11548424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86084"/>
            <a:ext cx="8229600" cy="5140050"/>
          </a:xfrm>
        </p:spPr>
        <p:txBody>
          <a:bodyPr>
            <a:normAutofit/>
          </a:bodyPr>
          <a:lstStyle/>
          <a:p>
            <a:pPr marL="0" indent="0">
              <a:buNone/>
            </a:pPr>
            <a:r>
              <a:rPr lang="en-US" sz="6000" b="1" dirty="0">
                <a:solidFill>
                  <a:schemeClr val="bg1"/>
                </a:solidFill>
                <a:latin typeface="+mn-lt"/>
              </a:rPr>
              <a:t>STEP 6</a:t>
            </a:r>
            <a:endParaRPr lang="en-US" sz="6000" b="1" dirty="0" smtClean="0">
              <a:solidFill>
                <a:schemeClr val="bg1"/>
              </a:solidFill>
              <a:latin typeface="+mn-lt"/>
            </a:endParaRPr>
          </a:p>
          <a:p>
            <a:pPr marL="0" indent="0">
              <a:buNone/>
            </a:pPr>
            <a:r>
              <a:rPr lang="en-US" sz="6000" b="1" dirty="0" smtClean="0">
                <a:solidFill>
                  <a:srgbClr val="FF0000"/>
                </a:solidFill>
                <a:latin typeface="+mn-lt"/>
              </a:rPr>
              <a:t>Trademark</a:t>
            </a:r>
            <a:endParaRPr lang="en-US" sz="6000" b="1" dirty="0">
              <a:solidFill>
                <a:srgbClr val="FF0000"/>
              </a:solidFill>
              <a:latin typeface="+mn-lt"/>
            </a:endParaRPr>
          </a:p>
        </p:txBody>
      </p:sp>
    </p:spTree>
    <p:extLst>
      <p:ext uri="{BB962C8B-B14F-4D97-AF65-F5344CB8AC3E}">
        <p14:creationId xmlns:p14="http://schemas.microsoft.com/office/powerpoint/2010/main" val="4804101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232"/>
            <a:ext cx="8229600" cy="1016000"/>
          </a:xfrm>
        </p:spPr>
        <p:txBody>
          <a:bodyPr>
            <a:normAutofit/>
          </a:bodyPr>
          <a:lstStyle/>
          <a:p>
            <a:r>
              <a:rPr lang="en-US" sz="4800" b="1" dirty="0" smtClean="0">
                <a:solidFill>
                  <a:srgbClr val="FFFF00"/>
                </a:solidFill>
                <a:latin typeface="+mn-lt"/>
              </a:rPr>
              <a:t>   Blingville &amp; </a:t>
            </a:r>
            <a:r>
              <a:rPr lang="en-US" sz="4800" b="1" dirty="0" err="1">
                <a:solidFill>
                  <a:srgbClr val="FFFF00"/>
                </a:solidFill>
                <a:latin typeface="+mn-lt"/>
              </a:rPr>
              <a:t>Zynga</a:t>
            </a:r>
            <a:endParaRPr lang="en-US" sz="4800" b="1" dirty="0">
              <a:solidFill>
                <a:srgbClr val="FFFF00"/>
              </a:solidFill>
              <a:latin typeface="+mn-lt"/>
            </a:endParaRPr>
          </a:p>
        </p:txBody>
      </p:sp>
      <p:pic>
        <p:nvPicPr>
          <p:cNvPr id="4" name="Picture 10" descr="http://t0.gstatic.com/images?q=tbn:ANd9GcRnZcCg28AhGs6dbIHcvmwrGZiuyQhwnIMgQuPMauiMCn9QTebA"/>
          <p:cNvPicPr>
            <a:picLocks noGrp="1" noChangeAspect="1" noChangeArrowheads="1"/>
          </p:cNvPicPr>
          <p:nvPr>
            <p:ph sz="quarter" idx="10"/>
          </p:nvPr>
        </p:nvPicPr>
        <p:blipFill rotWithShape="1">
          <a:blip r:embed="rId2" cstate="email">
            <a:extLst>
              <a:ext uri="{28A0092B-C50C-407E-A947-70E740481C1C}">
                <a14:useLocalDpi xmlns:a14="http://schemas.microsoft.com/office/drawing/2010/main"/>
              </a:ext>
            </a:extLst>
          </a:blip>
          <a:srcRect t="-18"/>
          <a:stretch/>
        </p:blipFill>
        <p:spPr bwMode="auto">
          <a:xfrm>
            <a:off x="2052772" y="1147232"/>
            <a:ext cx="3792226" cy="13503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4" descr="http://t1.gstatic.com/images?q=tbn:ANd9GcTsF_puLkGg21og-htGSzANnOFLgiSfCW-U0oNDUcqcpOoo6M_Fc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70713" y="1147232"/>
            <a:ext cx="1731962" cy="102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Content Placeholder 4" descr="blingville.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493838" y="2764954"/>
            <a:ext cx="2217737" cy="1584325"/>
          </a:xfrm>
          <a:prstGeom prst="rect">
            <a:avLst/>
          </a:prstGeom>
        </p:spPr>
      </p:pic>
      <p:pic>
        <p:nvPicPr>
          <p:cNvPr id="7" name="Picture 14" descr="http://cdn.jazjaz.net/wp-content/uploads/2010/03/farmville.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18617" y="2608263"/>
            <a:ext cx="3052762" cy="1887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6" descr="http://t0.gstatic.com/images?q=tbn:ANd9GcRPy2FWwvJ3l9I-kRfc5f5XPRBYOa1P1cytq_7_BRt1WtvURgCLTnaQTVw"/>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818731" y="4733925"/>
            <a:ext cx="2168525" cy="81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2" descr="http://t2.gstatic.com/images?q=tbn:ANd9GcQOOd5feZUTcag2W4pP9C0Oorrmb_wmdtSFVjk8InzNp7m008Zv"/>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431142" y="4762500"/>
            <a:ext cx="1758950" cy="860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20" descr="http://www.yovillecheats.us/wp-content/uploads/2010/04/big-banner-YoVille.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237012" y="4649788"/>
            <a:ext cx="2016125" cy="896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7580753" y="3126402"/>
            <a:ext cx="1594682" cy="1015663"/>
          </a:xfrm>
          <a:prstGeom prst="rect">
            <a:avLst/>
          </a:prstGeom>
          <a:noFill/>
        </p:spPr>
        <p:txBody>
          <a:bodyPr wrap="none" rtlCol="0">
            <a:spAutoFit/>
          </a:bodyPr>
          <a:lstStyle/>
          <a:p>
            <a:pPr defTabSz="457177"/>
            <a:r>
              <a:rPr lang="en-US" sz="6000" b="1" dirty="0" smtClean="0">
                <a:solidFill>
                  <a:srgbClr val="FFFFFF"/>
                </a:solidFill>
                <a:latin typeface="Arial"/>
              </a:rPr>
              <a:t>???</a:t>
            </a:r>
            <a:endParaRPr lang="en-US" sz="6000" b="1" dirty="0">
              <a:solidFill>
                <a:srgbClr val="FFFFFF"/>
              </a:solidFill>
              <a:latin typeface="Arial"/>
            </a:endParaRPr>
          </a:p>
        </p:txBody>
      </p:sp>
    </p:spTree>
    <p:extLst>
      <p:ext uri="{BB962C8B-B14F-4D97-AF65-F5344CB8AC3E}">
        <p14:creationId xmlns:p14="http://schemas.microsoft.com/office/powerpoint/2010/main" val="186311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par>
                                <p:cTn id="15" presetID="9"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par>
                                <p:cTn id="18" presetID="9"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childTnLst>
                          </p:cTn>
                        </p:par>
                        <p:par>
                          <p:cTn id="21" fill="hold">
                            <p:stCondLst>
                              <p:cond delay="500"/>
                            </p:stCondLst>
                            <p:childTnLst>
                              <p:par>
                                <p:cTn id="22" presetID="2" presetClass="entr" presetSubtype="12" fill="hold" nodeType="afterEffect">
                                  <p:stCondLst>
                                    <p:cond delay="50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0-#ppt_w/2"/>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50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1+#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2" presetClass="entr" presetSubtype="4" fill="hold" nodeType="afterEffect">
                                  <p:stCondLst>
                                    <p:cond delay="50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FFFF00"/>
                </a:solidFill>
                <a:latin typeface="+mn-lt"/>
              </a:rPr>
              <a:t>The Learning Co. </a:t>
            </a:r>
            <a:r>
              <a:rPr lang="en-US" sz="4800" b="1" dirty="0" smtClean="0">
                <a:solidFill>
                  <a:srgbClr val="FFFF00"/>
                </a:solidFill>
                <a:latin typeface="+mn-lt"/>
              </a:rPr>
              <a:t>&amp; </a:t>
            </a:r>
            <a:r>
              <a:rPr lang="en-US" sz="4800" b="1" dirty="0" err="1" smtClean="0">
                <a:solidFill>
                  <a:srgbClr val="FFFF00"/>
                </a:solidFill>
                <a:latin typeface="+mn-lt"/>
              </a:rPr>
              <a:t>Zynga</a:t>
            </a:r>
            <a:endParaRPr lang="en-US" sz="4800" b="1" dirty="0">
              <a:solidFill>
                <a:srgbClr val="FFFF00"/>
              </a:solidFill>
              <a:latin typeface="+mn-lt"/>
            </a:endParaRPr>
          </a:p>
        </p:txBody>
      </p:sp>
      <p:pic>
        <p:nvPicPr>
          <p:cNvPr id="4" name="Picture 2"/>
          <p:cNvPicPr>
            <a:picLocks noGrp="1" noChangeAspect="1" noChangeArrowheads="1"/>
          </p:cNvPicPr>
          <p:nvPr>
            <p:ph sz="quarter" idx="10"/>
          </p:nvPr>
        </p:nvPicPr>
        <p:blipFill rotWithShape="1">
          <a:blip r:embed="rId2" cstate="email">
            <a:extLst>
              <a:ext uri="{28A0092B-C50C-407E-A947-70E740481C1C}">
                <a14:useLocalDpi xmlns:a14="http://schemas.microsoft.com/office/drawing/2010/main"/>
              </a:ext>
            </a:extLst>
          </a:blip>
          <a:srcRect l="-133" r="-227"/>
          <a:stretch/>
        </p:blipFill>
        <p:spPr>
          <a:xfrm>
            <a:off x="341909" y="1994218"/>
            <a:ext cx="4222556" cy="2813748"/>
          </a:xfrm>
          <a:noFill/>
        </p:spPr>
      </p:pic>
      <p:pic>
        <p:nvPicPr>
          <p:cNvPr id="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64463" y="1994218"/>
            <a:ext cx="4128015" cy="33619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069618" y="5340935"/>
            <a:ext cx="6989689" cy="523220"/>
          </a:xfrm>
          <a:prstGeom prst="rect">
            <a:avLst/>
          </a:prstGeom>
          <a:noFill/>
        </p:spPr>
        <p:txBody>
          <a:bodyPr wrap="none" rtlCol="0">
            <a:spAutoFit/>
          </a:bodyPr>
          <a:lstStyle/>
          <a:p>
            <a:pPr defTabSz="457177"/>
            <a:r>
              <a:rPr lang="en-US" sz="2800" b="1" dirty="0" err="1" smtClean="0">
                <a:solidFill>
                  <a:srgbClr val="FFFFFF"/>
                </a:solidFill>
                <a:latin typeface="Arial"/>
              </a:rPr>
              <a:t>Zynga</a:t>
            </a:r>
            <a:r>
              <a:rPr lang="en-US" sz="2800" b="1" dirty="0" smtClean="0">
                <a:solidFill>
                  <a:srgbClr val="FFFFFF"/>
                </a:solidFill>
                <a:latin typeface="Arial"/>
              </a:rPr>
              <a:t> renames its game “Pioneer Trail”</a:t>
            </a:r>
            <a:endParaRPr lang="en-US" sz="2800" b="1" dirty="0">
              <a:solidFill>
                <a:srgbClr val="FFFFFF"/>
              </a:solidFill>
              <a:latin typeface="Arial"/>
            </a:endParaRPr>
          </a:p>
        </p:txBody>
      </p:sp>
    </p:spTree>
    <p:extLst>
      <p:ext uri="{BB962C8B-B14F-4D97-AF65-F5344CB8AC3E}">
        <p14:creationId xmlns:p14="http://schemas.microsoft.com/office/powerpoint/2010/main" val="970076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0275" y="0"/>
            <a:ext cx="7436525" cy="1016000"/>
          </a:xfrm>
        </p:spPr>
        <p:txBody>
          <a:bodyPr>
            <a:normAutofit/>
          </a:bodyPr>
          <a:lstStyle/>
          <a:p>
            <a:r>
              <a:rPr lang="en-US" sz="4400" b="1" dirty="0" smtClean="0">
                <a:solidFill>
                  <a:srgbClr val="FFFF00"/>
                </a:solidFill>
              </a:rPr>
              <a:t>Loot Box Follow Ups</a:t>
            </a:r>
            <a:r>
              <a:rPr lang="mr-IN" sz="4400" b="1" dirty="0" smtClean="0">
                <a:solidFill>
                  <a:srgbClr val="FF0000"/>
                </a:solidFill>
              </a:rPr>
              <a:t>…</a:t>
            </a:r>
            <a:endParaRPr lang="en-US" sz="4400" b="1" dirty="0">
              <a:solidFill>
                <a:srgbClr val="FF0000"/>
              </a:solidFill>
            </a:endParaRPr>
          </a:p>
        </p:txBody>
      </p:sp>
      <p:sp>
        <p:nvSpPr>
          <p:cNvPr id="3" name="Content Placeholder 2"/>
          <p:cNvSpPr>
            <a:spLocks noGrp="1"/>
          </p:cNvSpPr>
          <p:nvPr>
            <p:ph sz="quarter" idx="10"/>
          </p:nvPr>
        </p:nvSpPr>
        <p:spPr>
          <a:xfrm>
            <a:off x="457200" y="1016000"/>
            <a:ext cx="8229600" cy="4886036"/>
          </a:xfrm>
        </p:spPr>
        <p:txBody>
          <a:bodyPr>
            <a:normAutofit/>
          </a:bodyPr>
          <a:lstStyle/>
          <a:p>
            <a:pPr marL="0" lvl="0" indent="0" defTabSz="914400">
              <a:lnSpc>
                <a:spcPct val="100000"/>
              </a:lnSpc>
              <a:spcBef>
                <a:spcPts val="0"/>
              </a:spcBef>
              <a:buNone/>
            </a:pPr>
            <a:r>
              <a:rPr lang="en-US" sz="2800" dirty="0" smtClean="0">
                <a:solidFill>
                  <a:srgbClr val="00B0F0"/>
                </a:solidFill>
              </a:rPr>
              <a:t>COMPETION ACT R.S.C</a:t>
            </a:r>
            <a:r>
              <a:rPr lang="en-US" sz="2800" dirty="0">
                <a:solidFill>
                  <a:srgbClr val="00B0F0"/>
                </a:solidFill>
              </a:rPr>
              <a:t>.</a:t>
            </a:r>
            <a:r>
              <a:rPr lang="en-US" sz="2800" dirty="0" smtClean="0">
                <a:solidFill>
                  <a:srgbClr val="00B0F0"/>
                </a:solidFill>
              </a:rPr>
              <a:t>, 1985, c. C-34</a:t>
            </a:r>
          </a:p>
          <a:p>
            <a:pPr marL="0" lvl="0" indent="0" defTabSz="914400">
              <a:lnSpc>
                <a:spcPct val="100000"/>
              </a:lnSpc>
              <a:spcBef>
                <a:spcPts val="0"/>
              </a:spcBef>
              <a:buNone/>
            </a:pPr>
            <a:r>
              <a:rPr lang="en-US" sz="2800" dirty="0" smtClean="0">
                <a:solidFill>
                  <a:schemeClr val="bg1"/>
                </a:solidFill>
              </a:rPr>
              <a:t>53(1): “</a:t>
            </a:r>
            <a:r>
              <a:rPr lang="en-US" sz="2800" dirty="0" smtClean="0">
                <a:solidFill>
                  <a:srgbClr val="FFFF00"/>
                </a:solidFill>
              </a:rPr>
              <a:t>No </a:t>
            </a:r>
            <a:r>
              <a:rPr lang="en-US" sz="2800" dirty="0">
                <a:solidFill>
                  <a:srgbClr val="FFFF00"/>
                </a:solidFill>
              </a:rPr>
              <a:t>person shall</a:t>
            </a:r>
            <a:r>
              <a:rPr lang="en-US" sz="2800" dirty="0">
                <a:solidFill>
                  <a:schemeClr val="bg1"/>
                </a:solidFill>
              </a:rPr>
              <a:t>, </a:t>
            </a:r>
            <a:r>
              <a:rPr lang="en-US" sz="2800" dirty="0">
                <a:solidFill>
                  <a:srgbClr val="FFFF00"/>
                </a:solidFill>
              </a:rPr>
              <a:t>for </a:t>
            </a:r>
            <a:r>
              <a:rPr lang="en-US" sz="2800" dirty="0">
                <a:solidFill>
                  <a:schemeClr val="bg1"/>
                </a:solidFill>
              </a:rPr>
              <a:t>the purpose of promoting, directly or indirectly, </a:t>
            </a:r>
            <a:r>
              <a:rPr lang="en-US" sz="2800" dirty="0">
                <a:solidFill>
                  <a:srgbClr val="FFFF00"/>
                </a:solidFill>
              </a:rPr>
              <a:t>any business interest </a:t>
            </a:r>
            <a:r>
              <a:rPr lang="en-US" sz="2800" dirty="0">
                <a:solidFill>
                  <a:schemeClr val="bg1"/>
                </a:solidFill>
              </a:rPr>
              <a:t>or the supply or use of a product, </a:t>
            </a:r>
            <a:r>
              <a:rPr lang="en-US" sz="2800" dirty="0">
                <a:solidFill>
                  <a:srgbClr val="FFFF00"/>
                </a:solidFill>
              </a:rPr>
              <a:t>send</a:t>
            </a:r>
            <a:r>
              <a:rPr lang="en-US" sz="2800" dirty="0">
                <a:solidFill>
                  <a:schemeClr val="bg1"/>
                </a:solidFill>
              </a:rPr>
              <a:t> or cause to be sent by electronic or regular mail or </a:t>
            </a:r>
            <a:r>
              <a:rPr lang="en-US" sz="2800" dirty="0">
                <a:solidFill>
                  <a:srgbClr val="FFFF00"/>
                </a:solidFill>
              </a:rPr>
              <a:t>by any </a:t>
            </a:r>
            <a:r>
              <a:rPr lang="en-US" sz="2800" dirty="0">
                <a:solidFill>
                  <a:schemeClr val="bg1"/>
                </a:solidFill>
              </a:rPr>
              <a:t>other </a:t>
            </a:r>
            <a:r>
              <a:rPr lang="en-US" sz="2800" dirty="0">
                <a:solidFill>
                  <a:srgbClr val="FFFF00"/>
                </a:solidFill>
              </a:rPr>
              <a:t>means</a:t>
            </a:r>
            <a:r>
              <a:rPr lang="en-US" sz="2800" dirty="0">
                <a:solidFill>
                  <a:schemeClr val="bg1"/>
                </a:solidFill>
              </a:rPr>
              <a:t> a document or notice in any form, if the document or </a:t>
            </a:r>
            <a:r>
              <a:rPr lang="en-US" sz="2800" dirty="0">
                <a:solidFill>
                  <a:srgbClr val="FFFF00"/>
                </a:solidFill>
              </a:rPr>
              <a:t>notice gives the general impression that the recipient </a:t>
            </a:r>
            <a:r>
              <a:rPr lang="en-US" sz="2800" dirty="0">
                <a:solidFill>
                  <a:schemeClr val="bg1"/>
                </a:solidFill>
              </a:rPr>
              <a:t>has won, </a:t>
            </a:r>
            <a:r>
              <a:rPr lang="en-US" sz="2800" dirty="0">
                <a:solidFill>
                  <a:srgbClr val="FFFF00"/>
                </a:solidFill>
              </a:rPr>
              <a:t>will win</a:t>
            </a:r>
            <a:r>
              <a:rPr lang="en-US" sz="2800" dirty="0">
                <a:solidFill>
                  <a:schemeClr val="bg1"/>
                </a:solidFill>
              </a:rPr>
              <a:t>, or will on doing a particular act win, </a:t>
            </a:r>
            <a:r>
              <a:rPr lang="en-US" sz="2800" dirty="0">
                <a:solidFill>
                  <a:srgbClr val="FFFF00"/>
                </a:solidFill>
              </a:rPr>
              <a:t>a prize or other benefit</a:t>
            </a:r>
            <a:r>
              <a:rPr lang="en-US" sz="2800" dirty="0">
                <a:solidFill>
                  <a:schemeClr val="bg1"/>
                </a:solidFill>
              </a:rPr>
              <a:t>, and </a:t>
            </a:r>
            <a:r>
              <a:rPr lang="en-US" sz="2800" dirty="0">
                <a:solidFill>
                  <a:srgbClr val="FFFF00"/>
                </a:solidFill>
              </a:rPr>
              <a:t>if the recipient </a:t>
            </a:r>
            <a:r>
              <a:rPr lang="en-US" sz="2800" dirty="0">
                <a:solidFill>
                  <a:schemeClr val="bg1"/>
                </a:solidFill>
              </a:rPr>
              <a:t>is asked or given the option to pay money, incur a cost or do anything that </a:t>
            </a:r>
            <a:r>
              <a:rPr lang="en-US" sz="2800" dirty="0">
                <a:solidFill>
                  <a:srgbClr val="FFFF00"/>
                </a:solidFill>
              </a:rPr>
              <a:t>will incur a cost</a:t>
            </a:r>
            <a:r>
              <a:rPr lang="en-US" sz="2800" dirty="0" smtClean="0">
                <a:solidFill>
                  <a:schemeClr val="bg1"/>
                </a:solidFill>
              </a:rPr>
              <a:t>.</a:t>
            </a:r>
          </a:p>
        </p:txBody>
      </p:sp>
    </p:spTree>
    <p:extLst>
      <p:ext uri="{BB962C8B-B14F-4D97-AF65-F5344CB8AC3E}">
        <p14:creationId xmlns:p14="http://schemas.microsoft.com/office/powerpoint/2010/main" val="17880959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693"/>
            <a:ext cx="8229600" cy="1016000"/>
          </a:xfrm>
        </p:spPr>
        <p:txBody>
          <a:bodyPr>
            <a:normAutofit fontScale="90000"/>
          </a:bodyPr>
          <a:lstStyle/>
          <a:p>
            <a:r>
              <a:rPr lang="en-US" b="1" dirty="0" smtClean="0">
                <a:solidFill>
                  <a:srgbClr val="FFFF00"/>
                </a:solidFill>
                <a:latin typeface="+mn-lt"/>
              </a:rPr>
              <a:t>    ESS </a:t>
            </a:r>
            <a:r>
              <a:rPr lang="en-US" b="1" dirty="0">
                <a:solidFill>
                  <a:srgbClr val="FFFF00"/>
                </a:solidFill>
                <a:latin typeface="+mn-lt"/>
              </a:rPr>
              <a:t>Entertainment </a:t>
            </a:r>
            <a:r>
              <a:rPr lang="en-US" b="1" dirty="0" smtClean="0">
                <a:solidFill>
                  <a:srgbClr val="FFFF00"/>
                </a:solidFill>
                <a:latin typeface="+mn-lt"/>
              </a:rPr>
              <a:t>&amp;</a:t>
            </a:r>
            <a:r>
              <a:rPr lang="en-US" b="1" dirty="0">
                <a:solidFill>
                  <a:srgbClr val="FFFF00"/>
                </a:solidFill>
                <a:latin typeface="+mn-lt"/>
              </a:rPr>
              <a:t> </a:t>
            </a:r>
            <a:r>
              <a:rPr lang="en-US" b="1" dirty="0" smtClean="0">
                <a:solidFill>
                  <a:srgbClr val="FFFF00"/>
                </a:solidFill>
                <a:latin typeface="+mn-lt"/>
              </a:rPr>
              <a:t>Rock </a:t>
            </a:r>
            <a:r>
              <a:rPr lang="en-US" b="1" dirty="0">
                <a:solidFill>
                  <a:srgbClr val="FFFF00"/>
                </a:solidFill>
                <a:latin typeface="+mn-lt"/>
              </a:rPr>
              <a:t>Star </a:t>
            </a:r>
            <a:br>
              <a:rPr lang="en-US" b="1" dirty="0">
                <a:solidFill>
                  <a:srgbClr val="FFFF00"/>
                </a:solidFill>
                <a:latin typeface="+mn-lt"/>
              </a:rPr>
            </a:br>
            <a:r>
              <a:rPr lang="en-US" b="1" dirty="0" smtClean="0">
                <a:solidFill>
                  <a:srgbClr val="FFFF00"/>
                </a:solidFill>
                <a:latin typeface="+mn-lt"/>
              </a:rPr>
              <a:t>       The </a:t>
            </a:r>
            <a:r>
              <a:rPr lang="en-US" b="1" dirty="0">
                <a:solidFill>
                  <a:srgbClr val="FFFF00"/>
                </a:solidFill>
                <a:latin typeface="+mn-lt"/>
              </a:rPr>
              <a:t>Play Pen &amp;</a:t>
            </a:r>
            <a:r>
              <a:rPr lang="en-US" b="1" dirty="0" smtClean="0">
                <a:solidFill>
                  <a:srgbClr val="FFFF00"/>
                </a:solidFill>
                <a:latin typeface="+mn-lt"/>
              </a:rPr>
              <a:t> </a:t>
            </a:r>
            <a:r>
              <a:rPr lang="en-US" b="1" dirty="0">
                <a:solidFill>
                  <a:srgbClr val="FFFF00"/>
                </a:solidFill>
                <a:latin typeface="+mn-lt"/>
              </a:rPr>
              <a:t>The Pig </a:t>
            </a:r>
            <a:r>
              <a:rPr lang="en-US" b="1" dirty="0" smtClean="0">
                <a:solidFill>
                  <a:srgbClr val="FFFF00"/>
                </a:solidFill>
                <a:latin typeface="+mn-lt"/>
              </a:rPr>
              <a:t>Pen</a:t>
            </a:r>
            <a:endParaRPr lang="en-US" b="1" dirty="0">
              <a:solidFill>
                <a:srgbClr val="FFFF00"/>
              </a:solidFill>
              <a:latin typeface="+mn-lt"/>
            </a:endParaRPr>
          </a:p>
        </p:txBody>
      </p:sp>
      <p:pic>
        <p:nvPicPr>
          <p:cNvPr id="4" name="Picture 2"/>
          <p:cNvPicPr>
            <a:picLocks noGrp="1" noChangeAspect="1" noChangeArrowheads="1"/>
          </p:cNvPicPr>
          <p:nvPr>
            <p:ph sz="quarter" idx="10"/>
          </p:nvPr>
        </p:nvPicPr>
        <p:blipFill rotWithShape="1">
          <a:blip r:embed="rId2" cstate="email">
            <a:extLst>
              <a:ext uri="{28A0092B-C50C-407E-A947-70E740481C1C}">
                <a14:useLocalDpi xmlns:a14="http://schemas.microsoft.com/office/drawing/2010/main"/>
              </a:ext>
            </a:extLst>
          </a:blip>
          <a:srcRect r="-108"/>
          <a:stretch/>
        </p:blipFill>
        <p:spPr>
          <a:xfrm>
            <a:off x="1641408" y="1117125"/>
            <a:ext cx="5978819" cy="4219460"/>
          </a:xfrm>
          <a:noFill/>
        </p:spPr>
      </p:pic>
      <p:sp>
        <p:nvSpPr>
          <p:cNvPr id="3" name="TextBox 2"/>
          <p:cNvSpPr txBox="1"/>
          <p:nvPr/>
        </p:nvSpPr>
        <p:spPr>
          <a:xfrm>
            <a:off x="1435162" y="5347440"/>
            <a:ext cx="6409351" cy="523220"/>
          </a:xfrm>
          <a:prstGeom prst="rect">
            <a:avLst/>
          </a:prstGeom>
          <a:noFill/>
        </p:spPr>
        <p:txBody>
          <a:bodyPr wrap="none" rtlCol="0">
            <a:spAutoFit/>
          </a:bodyPr>
          <a:lstStyle/>
          <a:p>
            <a:pPr defTabSz="457177"/>
            <a:r>
              <a:rPr lang="en-US" sz="2800" b="1" dirty="0" smtClean="0">
                <a:solidFill>
                  <a:srgbClr val="FFFFFF"/>
                </a:solidFill>
                <a:latin typeface="Arial"/>
              </a:rPr>
              <a:t>Defendant Rock Star (Pig Pen) WINS</a:t>
            </a:r>
            <a:endParaRPr lang="en-US" sz="2800" b="1" dirty="0">
              <a:solidFill>
                <a:srgbClr val="FFFFFF"/>
              </a:solidFill>
              <a:latin typeface="Arial"/>
            </a:endParaRPr>
          </a:p>
        </p:txBody>
      </p:sp>
    </p:spTree>
    <p:extLst>
      <p:ext uri="{BB962C8B-B14F-4D97-AF65-F5344CB8AC3E}">
        <p14:creationId xmlns:p14="http://schemas.microsoft.com/office/powerpoint/2010/main" val="38387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86084"/>
            <a:ext cx="8229600" cy="5140050"/>
          </a:xfrm>
        </p:spPr>
        <p:txBody>
          <a:bodyPr>
            <a:normAutofit/>
          </a:bodyPr>
          <a:lstStyle/>
          <a:p>
            <a:pPr marL="0" indent="0">
              <a:buNone/>
            </a:pPr>
            <a:r>
              <a:rPr lang="en-US" sz="6000" b="1" dirty="0">
                <a:solidFill>
                  <a:schemeClr val="bg1"/>
                </a:solidFill>
                <a:latin typeface="+mn-lt"/>
              </a:rPr>
              <a:t>STEP </a:t>
            </a:r>
            <a:r>
              <a:rPr lang="en-US" sz="6000" b="1" dirty="0" smtClean="0">
                <a:solidFill>
                  <a:schemeClr val="bg1"/>
                </a:solidFill>
                <a:latin typeface="+mn-lt"/>
              </a:rPr>
              <a:t>7</a:t>
            </a:r>
          </a:p>
          <a:p>
            <a:pPr marL="0" indent="0">
              <a:buNone/>
            </a:pPr>
            <a:r>
              <a:rPr lang="en-US" sz="6000" b="1" dirty="0" smtClean="0">
                <a:solidFill>
                  <a:srgbClr val="FF0000"/>
                </a:solidFill>
                <a:latin typeface="+mn-lt"/>
              </a:rPr>
              <a:t>Personality Rights</a:t>
            </a:r>
            <a:endParaRPr lang="en-US" sz="6000" b="1" dirty="0">
              <a:solidFill>
                <a:srgbClr val="FF0000"/>
              </a:solidFill>
              <a:latin typeface="+mn-lt"/>
            </a:endParaRPr>
          </a:p>
        </p:txBody>
      </p:sp>
    </p:spTree>
    <p:extLst>
      <p:ext uri="{BB962C8B-B14F-4D97-AF65-F5344CB8AC3E}">
        <p14:creationId xmlns:p14="http://schemas.microsoft.com/office/powerpoint/2010/main" val="6745675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426"/>
            <a:ext cx="8229600" cy="1259416"/>
          </a:xfrm>
        </p:spPr>
        <p:txBody>
          <a:bodyPr>
            <a:normAutofit fontScale="90000"/>
          </a:bodyPr>
          <a:lstStyle/>
          <a:p>
            <a:r>
              <a:rPr lang="en-US" sz="4400" b="1" dirty="0" smtClean="0">
                <a:solidFill>
                  <a:srgbClr val="FFFF00"/>
                </a:solidFill>
                <a:latin typeface="+mn-lt"/>
              </a:rPr>
              <a:t>Personality Rights: </a:t>
            </a:r>
            <a:br>
              <a:rPr lang="en-US" sz="4400" b="1" dirty="0" smtClean="0">
                <a:solidFill>
                  <a:srgbClr val="FFFF00"/>
                </a:solidFill>
                <a:latin typeface="+mn-lt"/>
              </a:rPr>
            </a:br>
            <a:r>
              <a:rPr lang="en-US" sz="4400" dirty="0" smtClean="0">
                <a:solidFill>
                  <a:srgbClr val="FF0000"/>
                </a:solidFill>
                <a:latin typeface="+mn-lt"/>
                <a:ea typeface="ＭＳ Ｐゴシック" charset="0"/>
                <a:cs typeface="ＭＳ Ｐゴシック" charset="0"/>
              </a:rPr>
              <a:t>PRIVACY </a:t>
            </a:r>
            <a:r>
              <a:rPr lang="en-US" sz="4400" dirty="0">
                <a:solidFill>
                  <a:srgbClr val="FF0000"/>
                </a:solidFill>
                <a:latin typeface="+mn-lt"/>
                <a:ea typeface="ＭＳ Ｐゴシック" charset="0"/>
                <a:cs typeface="ＭＳ Ｐゴシック" charset="0"/>
              </a:rPr>
              <a:t>ACT </a:t>
            </a:r>
            <a:r>
              <a:rPr lang="en-US" sz="4400" dirty="0">
                <a:solidFill>
                  <a:srgbClr val="FFFF00"/>
                </a:solidFill>
                <a:latin typeface="+mn-lt"/>
                <a:ea typeface="ＭＳ Ｐゴシック" charset="0"/>
                <a:cs typeface="ＭＳ Ｐゴシック" charset="0"/>
              </a:rPr>
              <a:t>[RSBC 1996] </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310841"/>
            <a:ext cx="8580967" cy="4806325"/>
          </a:xfrm>
        </p:spPr>
        <p:txBody>
          <a:bodyPr>
            <a:normAutofit fontScale="92500"/>
          </a:bodyPr>
          <a:lstStyle/>
          <a:p>
            <a:pPr marL="0" indent="0">
              <a:lnSpc>
                <a:spcPct val="100000"/>
              </a:lnSpc>
              <a:buNone/>
              <a:defRPr/>
            </a:pPr>
            <a:r>
              <a:rPr lang="en-US" b="1" dirty="0">
                <a:solidFill>
                  <a:srgbClr val="FFFF00"/>
                </a:solidFill>
                <a:latin typeface="+mn-lt"/>
              </a:rPr>
              <a:t>Unauthorized use of name or portrait of another</a:t>
            </a:r>
          </a:p>
          <a:p>
            <a:pPr marL="0" indent="0">
              <a:lnSpc>
                <a:spcPct val="100000"/>
              </a:lnSpc>
              <a:buNone/>
              <a:defRPr/>
            </a:pPr>
            <a:r>
              <a:rPr lang="en-US" dirty="0">
                <a:solidFill>
                  <a:schemeClr val="bg1"/>
                </a:solidFill>
                <a:latin typeface="+mn-lt"/>
              </a:rPr>
              <a:t>3. (2) It is </a:t>
            </a:r>
            <a:r>
              <a:rPr lang="en-US" dirty="0">
                <a:solidFill>
                  <a:srgbClr val="CCFFCC"/>
                </a:solidFill>
                <a:latin typeface="+mn-lt"/>
              </a:rPr>
              <a:t>a tort</a:t>
            </a:r>
            <a:r>
              <a:rPr lang="en-US" dirty="0">
                <a:solidFill>
                  <a:schemeClr val="bg1"/>
                </a:solidFill>
                <a:latin typeface="+mn-lt"/>
              </a:rPr>
              <a:t>, actionable without proof of damage, for a person </a:t>
            </a:r>
            <a:r>
              <a:rPr lang="en-US" dirty="0">
                <a:solidFill>
                  <a:srgbClr val="CCFFCC"/>
                </a:solidFill>
                <a:latin typeface="+mn-lt"/>
              </a:rPr>
              <a:t>to use the name or portrait of another for </a:t>
            </a:r>
            <a:r>
              <a:rPr lang="en-US" dirty="0">
                <a:solidFill>
                  <a:schemeClr val="bg1"/>
                </a:solidFill>
                <a:latin typeface="+mn-lt"/>
              </a:rPr>
              <a:t>the purpose of </a:t>
            </a:r>
            <a:r>
              <a:rPr lang="en-US" dirty="0">
                <a:solidFill>
                  <a:srgbClr val="CCFFCC"/>
                </a:solidFill>
                <a:latin typeface="+mn-lt"/>
              </a:rPr>
              <a:t>advertising or promoting the sale of, or other trading in, property or services, unless</a:t>
            </a:r>
            <a:r>
              <a:rPr lang="en-US" dirty="0">
                <a:solidFill>
                  <a:schemeClr val="bg1"/>
                </a:solidFill>
                <a:latin typeface="+mn-lt"/>
              </a:rPr>
              <a:t> that other, or a person entitled to </a:t>
            </a:r>
            <a:r>
              <a:rPr lang="en-US" dirty="0">
                <a:solidFill>
                  <a:srgbClr val="FFFF00"/>
                </a:solidFill>
                <a:latin typeface="+mn-lt"/>
              </a:rPr>
              <a:t>consent </a:t>
            </a:r>
            <a:r>
              <a:rPr lang="en-US" dirty="0">
                <a:solidFill>
                  <a:schemeClr val="bg1"/>
                </a:solidFill>
                <a:latin typeface="+mn-lt"/>
              </a:rPr>
              <a:t>on his or her behalf, consents to the use for that purpose. </a:t>
            </a:r>
          </a:p>
          <a:p>
            <a:pPr marL="0" indent="0">
              <a:lnSpc>
                <a:spcPct val="100000"/>
              </a:lnSpc>
              <a:buNone/>
              <a:defRPr/>
            </a:pPr>
            <a:r>
              <a:rPr lang="en-US" b="1" dirty="0">
                <a:solidFill>
                  <a:srgbClr val="FFFF00"/>
                </a:solidFill>
                <a:latin typeface="+mn-lt"/>
              </a:rPr>
              <a:t>Action does not survive death</a:t>
            </a:r>
          </a:p>
          <a:p>
            <a:pPr marL="0" indent="0">
              <a:lnSpc>
                <a:spcPct val="100000"/>
              </a:lnSpc>
              <a:buNone/>
              <a:defRPr/>
            </a:pPr>
            <a:r>
              <a:rPr lang="en-US" dirty="0">
                <a:solidFill>
                  <a:schemeClr val="bg1"/>
                </a:solidFill>
                <a:latin typeface="+mn-lt"/>
              </a:rPr>
              <a:t>5. An action or right of action for a violation of privacy or for the unauthorized use of the name or portrait of another for the purposes stated in this Act is </a:t>
            </a:r>
            <a:r>
              <a:rPr lang="en-US" dirty="0">
                <a:solidFill>
                  <a:srgbClr val="CCFFCC"/>
                </a:solidFill>
                <a:latin typeface="+mn-lt"/>
              </a:rPr>
              <a:t>extinguished by the death</a:t>
            </a:r>
            <a:r>
              <a:rPr lang="en-US" dirty="0">
                <a:solidFill>
                  <a:schemeClr val="bg1"/>
                </a:solidFill>
                <a:latin typeface="+mn-lt"/>
              </a:rPr>
              <a:t> of the person whose privacy is alleged to have been violated or whose name or portrait is alleged to have been used without authority.</a:t>
            </a:r>
          </a:p>
          <a:p>
            <a:endParaRPr lang="en-US" dirty="0"/>
          </a:p>
        </p:txBody>
      </p:sp>
    </p:spTree>
    <p:extLst>
      <p:ext uri="{BB962C8B-B14F-4D97-AF65-F5344CB8AC3E}">
        <p14:creationId xmlns:p14="http://schemas.microsoft.com/office/powerpoint/2010/main" val="8907579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pPr algn="ctr"/>
            <a:r>
              <a:rPr lang="en-US" sz="4400" b="1" dirty="0" smtClean="0">
                <a:solidFill>
                  <a:srgbClr val="FFFF00"/>
                </a:solidFill>
              </a:rPr>
              <a:t>Noriega </a:t>
            </a:r>
            <a:r>
              <a:rPr lang="en-US" sz="4400" b="1" dirty="0" smtClean="0">
                <a:solidFill>
                  <a:schemeClr val="bg1"/>
                </a:solidFill>
              </a:rPr>
              <a:t>v. </a:t>
            </a:r>
            <a:r>
              <a:rPr lang="en-US" sz="4400" b="1" dirty="0" smtClean="0">
                <a:solidFill>
                  <a:srgbClr val="FFFF00"/>
                </a:solidFill>
              </a:rPr>
              <a:t>Call of Duty</a:t>
            </a:r>
            <a:endParaRPr lang="en-US" sz="4400" b="1" dirty="0">
              <a:solidFill>
                <a:srgbClr val="FFFF00"/>
              </a:solidFill>
            </a:endParaRPr>
          </a:p>
        </p:txBody>
      </p:sp>
      <p:pic>
        <p:nvPicPr>
          <p:cNvPr id="4" name="Content Placeholder 3" descr="Screen Shot 2017-02-20 at 10.05.15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80"/>
          <a:stretch/>
        </p:blipFill>
        <p:spPr>
          <a:xfrm>
            <a:off x="2043443" y="1058028"/>
            <a:ext cx="5004217" cy="4803155"/>
          </a:xfrm>
        </p:spPr>
      </p:pic>
    </p:spTree>
    <p:extLst>
      <p:ext uri="{BB962C8B-B14F-4D97-AF65-F5344CB8AC3E}">
        <p14:creationId xmlns:p14="http://schemas.microsoft.com/office/powerpoint/2010/main" val="8609674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0-29 at 9.46.04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28430" y="156159"/>
            <a:ext cx="2133600" cy="508000"/>
          </a:xfrm>
          <a:prstGeom prst="rect">
            <a:avLst/>
          </a:prstGeom>
        </p:spPr>
      </p:pic>
      <p:pic>
        <p:nvPicPr>
          <p:cNvPr id="5" name="Picture 4" descr="Screen Shot 2014-10-29 at 9.46.46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8430" y="747445"/>
            <a:ext cx="7666269" cy="5045124"/>
          </a:xfrm>
          <a:prstGeom prst="rect">
            <a:avLst/>
          </a:prstGeom>
        </p:spPr>
      </p:pic>
    </p:spTree>
    <p:extLst>
      <p:ext uri="{BB962C8B-B14F-4D97-AF65-F5344CB8AC3E}">
        <p14:creationId xmlns:p14="http://schemas.microsoft.com/office/powerpoint/2010/main" val="5353707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reen Shot 2014-11-02 at 12.29.16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t="-226" b="-226"/>
          <a:stretch/>
        </p:blipFill>
        <p:spPr>
          <a:xfrm>
            <a:off x="1753431" y="214442"/>
            <a:ext cx="5627893" cy="5446982"/>
          </a:xfrm>
        </p:spPr>
      </p:pic>
      <p:sp>
        <p:nvSpPr>
          <p:cNvPr id="7" name="Rectangle 6"/>
          <p:cNvSpPr/>
          <p:nvPr/>
        </p:nvSpPr>
        <p:spPr>
          <a:xfrm>
            <a:off x="798388" y="5661424"/>
            <a:ext cx="8271528" cy="307777"/>
          </a:xfrm>
          <a:prstGeom prst="rect">
            <a:avLst/>
          </a:prstGeom>
        </p:spPr>
        <p:txBody>
          <a:bodyPr wrap="square">
            <a:spAutoFit/>
          </a:bodyPr>
          <a:lstStyle/>
          <a:p>
            <a:pPr defTabSz="457177"/>
            <a:r>
              <a:rPr lang="en-US" sz="1400" dirty="0">
                <a:solidFill>
                  <a:prstClr val="black"/>
                </a:solidFill>
                <a:latin typeface="Arial"/>
                <a:hlinkClick r:id="rId3"/>
              </a:rPr>
              <a:t>http://www.latimes.com/opinion/op-ed/la-oe-raustiala-video-games-lohan-noriega-20141031-</a:t>
            </a:r>
            <a:r>
              <a:rPr lang="en-US" sz="1400" dirty="0" smtClean="0">
                <a:solidFill>
                  <a:prstClr val="black"/>
                </a:solidFill>
                <a:latin typeface="Arial"/>
                <a:hlinkClick r:id="rId3"/>
              </a:rPr>
              <a:t>story.html</a:t>
            </a:r>
            <a:r>
              <a:rPr lang="en-US" sz="1400" dirty="0" smtClean="0">
                <a:solidFill>
                  <a:prstClr val="black"/>
                </a:solidFill>
                <a:latin typeface="Arial"/>
              </a:rPr>
              <a:t> </a:t>
            </a:r>
            <a:endParaRPr lang="en-US" sz="1400" dirty="0">
              <a:solidFill>
                <a:prstClr val="black"/>
              </a:solidFill>
              <a:latin typeface="Arial"/>
            </a:endParaRPr>
          </a:p>
        </p:txBody>
      </p:sp>
    </p:spTree>
    <p:extLst>
      <p:ext uri="{BB962C8B-B14F-4D97-AF65-F5344CB8AC3E}">
        <p14:creationId xmlns:p14="http://schemas.microsoft.com/office/powerpoint/2010/main" val="20033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6"/>
            <a:ext cx="8229600" cy="1016000"/>
          </a:xfrm>
        </p:spPr>
        <p:txBody>
          <a:bodyPr/>
          <a:lstStyle/>
          <a:p>
            <a:r>
              <a:rPr lang="en-US" dirty="0" smtClean="0"/>
              <a:t>    </a:t>
            </a:r>
            <a:r>
              <a:rPr lang="en-US" sz="4800" b="1" dirty="0" smtClean="0">
                <a:solidFill>
                  <a:srgbClr val="FFFF00"/>
                </a:solidFill>
                <a:latin typeface="Arial"/>
                <a:cs typeface="Arial"/>
              </a:rPr>
              <a:t>Karen Gravano </a:t>
            </a:r>
            <a:r>
              <a:rPr lang="en-US" sz="4800" b="1" dirty="0" smtClean="0">
                <a:solidFill>
                  <a:srgbClr val="FFFFFF"/>
                </a:solidFill>
                <a:latin typeface="Arial"/>
                <a:cs typeface="Arial"/>
              </a:rPr>
              <a:t>v. </a:t>
            </a:r>
            <a:r>
              <a:rPr lang="en-US" sz="4800" b="1" dirty="0" smtClean="0">
                <a:solidFill>
                  <a:srgbClr val="FFFF00"/>
                </a:solidFill>
                <a:latin typeface="Arial"/>
                <a:cs typeface="Arial"/>
              </a:rPr>
              <a:t>GTA V</a:t>
            </a:r>
            <a:endParaRPr lang="en-US" sz="4800" b="1" dirty="0">
              <a:solidFill>
                <a:srgbClr val="FFFF00"/>
              </a:solidFill>
              <a:latin typeface="Arial"/>
              <a:cs typeface="Arial"/>
            </a:endParaRPr>
          </a:p>
        </p:txBody>
      </p:sp>
      <p:pic>
        <p:nvPicPr>
          <p:cNvPr id="6" name="Content Placeholder 5" descr="imgres.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661" r="-298"/>
          <a:stretch/>
        </p:blipFill>
        <p:spPr>
          <a:xfrm>
            <a:off x="1212144" y="1016926"/>
            <a:ext cx="6695659" cy="4318000"/>
          </a:xfrm>
        </p:spPr>
      </p:pic>
      <p:sp>
        <p:nvSpPr>
          <p:cNvPr id="3" name="TextBox 2"/>
          <p:cNvSpPr txBox="1"/>
          <p:nvPr/>
        </p:nvSpPr>
        <p:spPr>
          <a:xfrm>
            <a:off x="4177938" y="5443814"/>
            <a:ext cx="4778322" cy="646331"/>
          </a:xfrm>
          <a:prstGeom prst="rect">
            <a:avLst/>
          </a:prstGeom>
          <a:noFill/>
        </p:spPr>
        <p:txBody>
          <a:bodyPr wrap="none" rtlCol="0">
            <a:spAutoFit/>
          </a:bodyPr>
          <a:lstStyle/>
          <a:p>
            <a:pPr defTabSz="457177"/>
            <a:r>
              <a:rPr lang="en-US" sz="3600" b="1" dirty="0" smtClean="0">
                <a:solidFill>
                  <a:srgbClr val="FFFFFF"/>
                </a:solidFill>
                <a:latin typeface="Arial"/>
              </a:rPr>
              <a:t>Gravano loses 9.1.16</a:t>
            </a:r>
            <a:endParaRPr lang="en-US" sz="3600" b="1" dirty="0">
              <a:solidFill>
                <a:srgbClr val="FFFFFF"/>
              </a:solidFill>
              <a:latin typeface="Arial"/>
            </a:endParaRPr>
          </a:p>
        </p:txBody>
      </p:sp>
    </p:spTree>
    <p:extLst>
      <p:ext uri="{BB962C8B-B14F-4D97-AF65-F5344CB8AC3E}">
        <p14:creationId xmlns:p14="http://schemas.microsoft.com/office/powerpoint/2010/main" val="16981570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202"/>
            <a:ext cx="8229600" cy="1016000"/>
          </a:xfrm>
        </p:spPr>
        <p:txBody>
          <a:bodyPr/>
          <a:lstStyle/>
          <a:p>
            <a:pPr algn="ctr"/>
            <a:r>
              <a:rPr lang="en-US" b="1" dirty="0" smtClean="0">
                <a:solidFill>
                  <a:srgbClr val="FFFF00"/>
                </a:solidFill>
              </a:rPr>
              <a:t>Lindsay </a:t>
            </a:r>
            <a:r>
              <a:rPr lang="en-US" b="1" dirty="0" err="1" smtClean="0">
                <a:solidFill>
                  <a:srgbClr val="FFFF00"/>
                </a:solidFill>
              </a:rPr>
              <a:t>Lohan</a:t>
            </a:r>
            <a:r>
              <a:rPr lang="en-US" b="1" dirty="0" smtClean="0">
                <a:solidFill>
                  <a:srgbClr val="FFFF00"/>
                </a:solidFill>
              </a:rPr>
              <a:t> </a:t>
            </a:r>
            <a:r>
              <a:rPr lang="en-US" b="1" dirty="0" smtClean="0">
                <a:solidFill>
                  <a:schemeClr val="bg1"/>
                </a:solidFill>
              </a:rPr>
              <a:t>v. </a:t>
            </a:r>
            <a:r>
              <a:rPr lang="en-US" b="1" dirty="0" smtClean="0">
                <a:solidFill>
                  <a:srgbClr val="FFFF00"/>
                </a:solidFill>
              </a:rPr>
              <a:t>GTA V</a:t>
            </a:r>
            <a:endParaRPr lang="en-US" b="1" dirty="0">
              <a:solidFill>
                <a:srgbClr val="FFFF00"/>
              </a:solidFill>
            </a:endParaRPr>
          </a:p>
        </p:txBody>
      </p:sp>
      <p:pic>
        <p:nvPicPr>
          <p:cNvPr id="4" name="Content Placeholder 3" descr="jpg.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20"/>
          <a:stretch/>
        </p:blipFill>
        <p:spPr>
          <a:xfrm>
            <a:off x="1096398" y="1259308"/>
            <a:ext cx="7146821" cy="4039699"/>
          </a:xfrm>
        </p:spPr>
      </p:pic>
      <p:sp>
        <p:nvSpPr>
          <p:cNvPr id="5" name="TextBox 4"/>
          <p:cNvSpPr txBox="1"/>
          <p:nvPr/>
        </p:nvSpPr>
        <p:spPr>
          <a:xfrm>
            <a:off x="4184872" y="5611328"/>
            <a:ext cx="4603569" cy="400110"/>
          </a:xfrm>
          <a:prstGeom prst="rect">
            <a:avLst/>
          </a:prstGeom>
          <a:noFill/>
        </p:spPr>
        <p:txBody>
          <a:bodyPr wrap="none" rtlCol="0">
            <a:spAutoFit/>
          </a:bodyPr>
          <a:lstStyle/>
          <a:p>
            <a:pPr defTabSz="457177"/>
            <a:r>
              <a:rPr lang="en-US" sz="2000" b="1" dirty="0" err="1" smtClean="0">
                <a:solidFill>
                  <a:srgbClr val="FFFFFF"/>
                </a:solidFill>
              </a:rPr>
              <a:t>Lohan</a:t>
            </a:r>
            <a:r>
              <a:rPr lang="en-US" sz="2000" b="1" dirty="0" smtClean="0">
                <a:solidFill>
                  <a:srgbClr val="FFFFFF"/>
                </a:solidFill>
              </a:rPr>
              <a:t> </a:t>
            </a:r>
            <a:r>
              <a:rPr lang="en-US" sz="2000" b="1" dirty="0">
                <a:solidFill>
                  <a:srgbClr val="FFFFFF"/>
                </a:solidFill>
              </a:rPr>
              <a:t>loses </a:t>
            </a:r>
            <a:r>
              <a:rPr lang="en-US" sz="2000" b="1" dirty="0" smtClean="0">
                <a:solidFill>
                  <a:srgbClr val="FFFFFF"/>
                </a:solidFill>
              </a:rPr>
              <a:t>in same decision 9.1.16</a:t>
            </a:r>
            <a:endParaRPr lang="en-US" sz="2000" b="1" dirty="0">
              <a:solidFill>
                <a:srgbClr val="FFFFFF"/>
              </a:solidFill>
            </a:endParaRPr>
          </a:p>
        </p:txBody>
      </p:sp>
    </p:spTree>
    <p:extLst>
      <p:ext uri="{BB962C8B-B14F-4D97-AF65-F5344CB8AC3E}">
        <p14:creationId xmlns:p14="http://schemas.microsoft.com/office/powerpoint/2010/main" val="8676858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8624" y="40843"/>
            <a:ext cx="6988176" cy="1016000"/>
          </a:xfrm>
        </p:spPr>
        <p:txBody>
          <a:bodyPr>
            <a:normAutofit/>
          </a:bodyPr>
          <a:lstStyle/>
          <a:p>
            <a:r>
              <a:rPr lang="en-US" sz="4800" b="1" dirty="0" smtClean="0">
                <a:solidFill>
                  <a:srgbClr val="FFFF00"/>
                </a:solidFill>
              </a:rPr>
              <a:t>But</a:t>
            </a:r>
            <a:r>
              <a:rPr lang="mr-IN" sz="4800" b="1" dirty="0" smtClean="0">
                <a:solidFill>
                  <a:srgbClr val="FFFF00"/>
                </a:solidFill>
              </a:rPr>
              <a:t>…</a:t>
            </a:r>
            <a:endParaRPr lang="en-US" sz="4800" b="1" dirty="0">
              <a:solidFill>
                <a:srgbClr val="FFFF00"/>
              </a:solidFill>
            </a:endParaRPr>
          </a:p>
        </p:txBody>
      </p:sp>
      <p:pic>
        <p:nvPicPr>
          <p:cNvPr id="4" name="Content Placeholder 3" descr="Screen Shot 2017-02-25 at 12.01.12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451" r="-173"/>
          <a:stretch/>
        </p:blipFill>
        <p:spPr>
          <a:xfrm>
            <a:off x="1698624" y="920750"/>
            <a:ext cx="5730875" cy="4937125"/>
          </a:xfrm>
        </p:spPr>
      </p:pic>
    </p:spTree>
    <p:extLst>
      <p:ext uri="{BB962C8B-B14F-4D97-AF65-F5344CB8AC3E}">
        <p14:creationId xmlns:p14="http://schemas.microsoft.com/office/powerpoint/2010/main" val="17820001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730" y="22637"/>
            <a:ext cx="8605269" cy="1016000"/>
          </a:xfrm>
        </p:spPr>
        <p:txBody>
          <a:bodyPr>
            <a:noAutofit/>
          </a:bodyPr>
          <a:lstStyle/>
          <a:p>
            <a:r>
              <a:rPr lang="en-US" sz="3600" b="1" dirty="0" smtClean="0">
                <a:solidFill>
                  <a:srgbClr val="FFFF00"/>
                </a:solidFill>
                <a:latin typeface="+mn-lt"/>
              </a:rPr>
              <a:t> Lady </a:t>
            </a:r>
            <a:r>
              <a:rPr lang="en-US" sz="3600" b="1" dirty="0">
                <a:solidFill>
                  <a:srgbClr val="FFFF00"/>
                </a:solidFill>
                <a:latin typeface="+mn-lt"/>
              </a:rPr>
              <a:t>Miss Kier </a:t>
            </a:r>
            <a:r>
              <a:rPr lang="en-US" sz="3600" b="1" dirty="0" smtClean="0">
                <a:solidFill>
                  <a:srgbClr val="FFFFFF"/>
                </a:solidFill>
                <a:latin typeface="+mn-lt"/>
              </a:rPr>
              <a:t>v. </a:t>
            </a:r>
            <a:r>
              <a:rPr lang="en-US" sz="3600" b="1" dirty="0" smtClean="0">
                <a:solidFill>
                  <a:srgbClr val="FFFF00"/>
                </a:solidFill>
                <a:latin typeface="+mn-lt"/>
              </a:rPr>
              <a:t>Space </a:t>
            </a:r>
            <a:r>
              <a:rPr lang="en-US" sz="3600" b="1" dirty="0">
                <a:solidFill>
                  <a:srgbClr val="FFFF00"/>
                </a:solidFill>
                <a:latin typeface="+mn-lt"/>
              </a:rPr>
              <a:t>Channel 5</a:t>
            </a:r>
          </a:p>
        </p:txBody>
      </p:sp>
      <p:pic>
        <p:nvPicPr>
          <p:cNvPr id="4" name="Content Placeholder 4" descr="Lady kier 1994 riseup tour for &quot;dewdrop in the garden&quot;">
            <a:hlinkClick r:id="rId2" tooltip="Lady kier 1994 riseup tour for &quot;dewdrop in the garden&quot;"/>
          </p:cNvPr>
          <p:cNvPicPr>
            <a:picLocks noGrp="1" noChangeAspect="1" noChangeArrowheads="1"/>
          </p:cNvPicPr>
          <p:nvPr>
            <p:ph sz="quarter" idx="10"/>
          </p:nvPr>
        </p:nvPicPr>
        <p:blipFill rotWithShape="1">
          <a:blip r:embed="rId3" cstate="email">
            <a:extLst>
              <a:ext uri="{28A0092B-C50C-407E-A947-70E740481C1C}">
                <a14:useLocalDpi xmlns:a14="http://schemas.microsoft.com/office/drawing/2010/main"/>
              </a:ext>
            </a:extLst>
          </a:blip>
          <a:srcRect r="-1370" b="-1541"/>
          <a:stretch/>
        </p:blipFill>
        <p:spPr>
          <a:xfrm>
            <a:off x="871727" y="1038637"/>
            <a:ext cx="3824760" cy="3886481"/>
          </a:xfrm>
        </p:spPr>
      </p:pic>
      <p:pic>
        <p:nvPicPr>
          <p:cNvPr id="5" name="Picture 3" descr="Ulala as she appears in Report 1 of Space Channel 5 Part 2.">
            <a:hlinkClick r:id="rId4" tooltip="Ulala as she appears in Report 1 of Space Channel 5 Part 2."/>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41644" y="1038637"/>
            <a:ext cx="2880426" cy="42777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069519" y="5313112"/>
            <a:ext cx="6939895" cy="646331"/>
          </a:xfrm>
          <a:prstGeom prst="rect">
            <a:avLst/>
          </a:prstGeom>
          <a:noFill/>
        </p:spPr>
        <p:txBody>
          <a:bodyPr wrap="none" rtlCol="0">
            <a:spAutoFit/>
          </a:bodyPr>
          <a:lstStyle/>
          <a:p>
            <a:pPr defTabSz="457177"/>
            <a:r>
              <a:rPr lang="en-US" sz="3600" b="1" dirty="0" smtClean="0">
                <a:solidFill>
                  <a:srgbClr val="FFFFFF"/>
                </a:solidFill>
                <a:latin typeface="Arial"/>
              </a:rPr>
              <a:t>SEGA (Space Channel) 5 WINS</a:t>
            </a:r>
            <a:endParaRPr lang="en-US" sz="3600" b="1" dirty="0">
              <a:solidFill>
                <a:srgbClr val="FFFFFF"/>
              </a:solidFill>
              <a:latin typeface="Arial"/>
            </a:endParaRPr>
          </a:p>
        </p:txBody>
      </p:sp>
    </p:spTree>
    <p:extLst>
      <p:ext uri="{BB962C8B-B14F-4D97-AF65-F5344CB8AC3E}">
        <p14:creationId xmlns:p14="http://schemas.microsoft.com/office/powerpoint/2010/main" val="126993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499"/>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407773"/>
            <a:ext cx="8229600" cy="5318361"/>
          </a:xfrm>
        </p:spPr>
        <p:txBody>
          <a:bodyPr/>
          <a:lstStyle/>
          <a:p>
            <a:pPr marL="0" indent="0">
              <a:buNone/>
            </a:pPr>
            <a:r>
              <a:rPr lang="en-US" sz="2800" dirty="0" smtClean="0">
                <a:solidFill>
                  <a:schemeClr val="bg1"/>
                </a:solidFill>
              </a:rPr>
              <a:t>53(2</a:t>
            </a:r>
            <a:r>
              <a:rPr lang="en-US" sz="2800" dirty="0">
                <a:solidFill>
                  <a:schemeClr val="bg1"/>
                </a:solidFill>
              </a:rPr>
              <a:t>) </a:t>
            </a:r>
            <a:r>
              <a:rPr lang="en-US" sz="2800" dirty="0">
                <a:solidFill>
                  <a:srgbClr val="FFFF00"/>
                </a:solidFill>
              </a:rPr>
              <a:t>Subsection (1) does not apply if </a:t>
            </a:r>
            <a:r>
              <a:rPr lang="en-US" sz="2800" dirty="0">
                <a:solidFill>
                  <a:schemeClr val="bg1"/>
                </a:solidFill>
              </a:rPr>
              <a:t>the recipient actually wins the prize or other benefit and the person who sends or causes the notice or document to be sent</a:t>
            </a:r>
          </a:p>
          <a:p>
            <a:pPr marL="0" indent="0">
              <a:buNone/>
            </a:pPr>
            <a:r>
              <a:rPr lang="en-US" sz="2800" dirty="0">
                <a:solidFill>
                  <a:schemeClr val="bg1"/>
                </a:solidFill>
              </a:rPr>
              <a:t>(a) makes </a:t>
            </a:r>
            <a:r>
              <a:rPr lang="en-US" sz="2800" dirty="0">
                <a:solidFill>
                  <a:srgbClr val="FFFF00"/>
                </a:solidFill>
              </a:rPr>
              <a:t>adequate and fair disclosure of the number and approximate value of the prizes or benefits, of the area or areas to which they have been allocated and of any fact within the person’s knowledge that materially affects the chances of winning</a:t>
            </a:r>
            <a:r>
              <a:rPr lang="en-US" sz="2800" dirty="0">
                <a:solidFill>
                  <a:schemeClr val="bg1"/>
                </a:solidFill>
              </a:rPr>
              <a:t>;</a:t>
            </a:r>
          </a:p>
          <a:p>
            <a:pPr marL="0" indent="0">
              <a:buNone/>
            </a:pPr>
            <a:r>
              <a:rPr lang="en-US" sz="2800" dirty="0">
                <a:solidFill>
                  <a:schemeClr val="bg1"/>
                </a:solidFill>
              </a:rPr>
              <a:t>(b) distributes the prizes or benefits without unreasonable delay; and</a:t>
            </a:r>
          </a:p>
          <a:p>
            <a:pPr marL="0" indent="0">
              <a:buNone/>
            </a:pPr>
            <a:r>
              <a:rPr lang="en-US" sz="2800" dirty="0">
                <a:solidFill>
                  <a:schemeClr val="bg1"/>
                </a:solidFill>
              </a:rPr>
              <a:t>(c) selects participants or distributes the prizes or benefits randomly, or on the basis of the participants’ skill, in any area to which the prizes or benefits have been allocated.</a:t>
            </a:r>
          </a:p>
          <a:p>
            <a:endParaRPr lang="en-US" dirty="0"/>
          </a:p>
        </p:txBody>
      </p:sp>
    </p:spTree>
    <p:extLst>
      <p:ext uri="{BB962C8B-B14F-4D97-AF65-F5344CB8AC3E}">
        <p14:creationId xmlns:p14="http://schemas.microsoft.com/office/powerpoint/2010/main" val="3233096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229" y="109482"/>
            <a:ext cx="8838005" cy="1016000"/>
          </a:xfrm>
        </p:spPr>
        <p:txBody>
          <a:bodyPr>
            <a:noAutofit/>
          </a:bodyPr>
          <a:lstStyle/>
          <a:p>
            <a:r>
              <a:rPr lang="en-US" sz="4400" b="1" dirty="0" smtClean="0">
                <a:solidFill>
                  <a:srgbClr val="FFFF00"/>
                </a:solidFill>
                <a:latin typeface="+mn-lt"/>
              </a:rPr>
              <a:t>Justin </a:t>
            </a:r>
            <a:r>
              <a:rPr lang="en-US" sz="4400" b="1" dirty="0" err="1" smtClean="0">
                <a:solidFill>
                  <a:srgbClr val="FFFF00"/>
                </a:solidFill>
                <a:latin typeface="+mn-lt"/>
              </a:rPr>
              <a:t>Bieber</a:t>
            </a:r>
            <a:r>
              <a:rPr lang="en-US" sz="4400" b="1" dirty="0" smtClean="0">
                <a:solidFill>
                  <a:srgbClr val="FFFF00"/>
                </a:solidFill>
                <a:latin typeface="+mn-lt"/>
              </a:rPr>
              <a:t> v. ‘</a:t>
            </a:r>
            <a:r>
              <a:rPr lang="en-US" sz="4400" b="1" dirty="0" err="1" smtClean="0">
                <a:solidFill>
                  <a:srgbClr val="FFFF00"/>
                </a:solidFill>
                <a:latin typeface="+mn-lt"/>
              </a:rPr>
              <a:t>Joustin</a:t>
            </a:r>
            <a:r>
              <a:rPr lang="en-US" sz="4400" b="1" dirty="0" smtClean="0">
                <a:solidFill>
                  <a:srgbClr val="FFFF00"/>
                </a:solidFill>
                <a:latin typeface="+mn-lt"/>
              </a:rPr>
              <a:t> Beaver’ </a:t>
            </a:r>
            <a:endParaRPr lang="en-US" sz="4400" b="1" dirty="0">
              <a:solidFill>
                <a:srgbClr val="FFFF00"/>
              </a:solidFill>
              <a:latin typeface="+mn-lt"/>
            </a:endParaRPr>
          </a:p>
        </p:txBody>
      </p:sp>
      <p:pic>
        <p:nvPicPr>
          <p:cNvPr id="4" name="Picture 6" descr="C:\Users\gdunlap\Pictures\justin-bieber.jpg"/>
          <p:cNvPicPr>
            <a:picLocks noGrp="1" noChangeAspect="1" noChangeArrowheads="1"/>
          </p:cNvPicPr>
          <p:nvPr>
            <p:ph sz="quarter" idx="10"/>
          </p:nvPr>
        </p:nvPicPr>
        <p:blipFill rotWithShape="1">
          <a:blip r:embed="rId2" cstate="email">
            <a:extLst>
              <a:ext uri="{28A0092B-C50C-407E-A947-70E740481C1C}">
                <a14:useLocalDpi xmlns:a14="http://schemas.microsoft.com/office/drawing/2010/main"/>
              </a:ext>
            </a:extLst>
          </a:blip>
          <a:srcRect r="-412"/>
          <a:stretch/>
        </p:blipFill>
        <p:spPr bwMode="auto">
          <a:xfrm>
            <a:off x="204229" y="1302357"/>
            <a:ext cx="4028048" cy="33699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5" descr="C:\Users\gdunlap\Pictures\Joustin-Beaver-App.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4397375" y="2126583"/>
            <a:ext cx="4563573" cy="3312053"/>
          </a:xfrm>
          <a:prstGeom prst="rect">
            <a:avLst/>
          </a:prstGeom>
          <a:noFill/>
        </p:spPr>
      </p:pic>
      <p:sp>
        <p:nvSpPr>
          <p:cNvPr id="3" name="TextBox 2"/>
          <p:cNvSpPr txBox="1"/>
          <p:nvPr/>
        </p:nvSpPr>
        <p:spPr>
          <a:xfrm>
            <a:off x="716432" y="5438636"/>
            <a:ext cx="1929660" cy="369332"/>
          </a:xfrm>
          <a:prstGeom prst="rect">
            <a:avLst/>
          </a:prstGeom>
          <a:noFill/>
        </p:spPr>
        <p:txBody>
          <a:bodyPr wrap="none" rtlCol="0">
            <a:spAutoFit/>
          </a:bodyPr>
          <a:lstStyle/>
          <a:p>
            <a:pPr defTabSz="457177"/>
            <a:r>
              <a:rPr lang="en-US" dirty="0" smtClean="0">
                <a:solidFill>
                  <a:prstClr val="black"/>
                </a:solidFill>
                <a:latin typeface="Arial"/>
              </a:rPr>
              <a:t>??? – Who cares</a:t>
            </a:r>
            <a:endParaRPr lang="en-US" dirty="0">
              <a:solidFill>
                <a:prstClr val="black"/>
              </a:solidFill>
              <a:latin typeface="Arial"/>
            </a:endParaRPr>
          </a:p>
        </p:txBody>
      </p:sp>
    </p:spTree>
    <p:extLst>
      <p:ext uri="{BB962C8B-B14F-4D97-AF65-F5344CB8AC3E}">
        <p14:creationId xmlns:p14="http://schemas.microsoft.com/office/powerpoint/2010/main" val="20703546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5948" y="76915"/>
            <a:ext cx="6960851" cy="889230"/>
          </a:xfrm>
        </p:spPr>
        <p:txBody>
          <a:bodyPr>
            <a:noAutofit/>
          </a:bodyPr>
          <a:lstStyle/>
          <a:p>
            <a:r>
              <a:rPr lang="en-US" sz="5400" b="1" dirty="0" smtClean="0">
                <a:solidFill>
                  <a:schemeClr val="bg1"/>
                </a:solidFill>
              </a:rPr>
              <a:t>???</a:t>
            </a:r>
            <a:endParaRPr lang="en-US" sz="5400" b="1" dirty="0">
              <a:solidFill>
                <a:schemeClr val="bg1"/>
              </a:solidFill>
            </a:endParaRPr>
          </a:p>
        </p:txBody>
      </p:sp>
      <p:pic>
        <p:nvPicPr>
          <p:cNvPr id="4" name="Content Placeholder 3" descr="Screen Shot 2014-11-04 at 10.47.33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b="-2698"/>
          <a:stretch/>
        </p:blipFill>
        <p:spPr>
          <a:xfrm>
            <a:off x="1856208" y="966145"/>
            <a:ext cx="5514352" cy="4758947"/>
          </a:xfrm>
        </p:spPr>
      </p:pic>
      <p:sp>
        <p:nvSpPr>
          <p:cNvPr id="5" name="Rectangle 4"/>
          <p:cNvSpPr/>
          <p:nvPr/>
        </p:nvSpPr>
        <p:spPr>
          <a:xfrm>
            <a:off x="674302" y="5540426"/>
            <a:ext cx="8111483" cy="369332"/>
          </a:xfrm>
          <a:prstGeom prst="rect">
            <a:avLst/>
          </a:prstGeom>
        </p:spPr>
        <p:txBody>
          <a:bodyPr wrap="square">
            <a:spAutoFit/>
          </a:bodyPr>
          <a:lstStyle/>
          <a:p>
            <a:pPr defTabSz="457177"/>
            <a:r>
              <a:rPr lang="en-US" dirty="0">
                <a:solidFill>
                  <a:prstClr val="black"/>
                </a:solidFill>
                <a:latin typeface="Arial"/>
                <a:hlinkClick r:id="rId3"/>
              </a:rPr>
              <a:t>http://www.allyourlawarebelongtous.com/justin-biebers-joustin-beaver-lawsuit</a:t>
            </a:r>
            <a:r>
              <a:rPr lang="en-US" dirty="0" smtClean="0">
                <a:solidFill>
                  <a:prstClr val="black"/>
                </a:solidFill>
                <a:latin typeface="Arial"/>
                <a:hlinkClick r:id="rId3"/>
              </a:rPr>
              <a:t>/</a:t>
            </a:r>
            <a:r>
              <a:rPr lang="en-US" dirty="0" smtClean="0">
                <a:solidFill>
                  <a:prstClr val="black"/>
                </a:solidFill>
                <a:latin typeface="Arial"/>
              </a:rPr>
              <a:t> </a:t>
            </a:r>
            <a:endParaRPr lang="en-US" dirty="0">
              <a:solidFill>
                <a:prstClr val="black"/>
              </a:solidFill>
              <a:latin typeface="Arial"/>
            </a:endParaRPr>
          </a:p>
        </p:txBody>
      </p:sp>
    </p:spTree>
    <p:extLst>
      <p:ext uri="{BB962C8B-B14F-4D97-AF65-F5344CB8AC3E}">
        <p14:creationId xmlns:p14="http://schemas.microsoft.com/office/powerpoint/2010/main" val="7732214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6593"/>
            <a:ext cx="9144000" cy="1016000"/>
          </a:xfrm>
        </p:spPr>
        <p:txBody>
          <a:bodyPr>
            <a:normAutofit fontScale="90000"/>
          </a:bodyPr>
          <a:lstStyle/>
          <a:p>
            <a:r>
              <a:rPr lang="en-US" b="1" dirty="0" smtClean="0">
                <a:latin typeface="+mn-lt"/>
              </a:rPr>
              <a:t>   </a:t>
            </a:r>
            <a:r>
              <a:rPr lang="en-US" b="1" dirty="0" smtClean="0">
                <a:solidFill>
                  <a:srgbClr val="FFFF00"/>
                </a:solidFill>
                <a:latin typeface="+mn-lt"/>
              </a:rPr>
              <a:t> No </a:t>
            </a:r>
            <a:r>
              <a:rPr lang="en-US" b="1" dirty="0">
                <a:solidFill>
                  <a:srgbClr val="FFFF00"/>
                </a:solidFill>
                <a:latin typeface="+mn-lt"/>
              </a:rPr>
              <a:t>Doubt</a:t>
            </a:r>
            <a:r>
              <a:rPr lang="en-US" b="1" dirty="0">
                <a:solidFill>
                  <a:srgbClr val="FFFFFF"/>
                </a:solidFill>
                <a:latin typeface="+mn-lt"/>
              </a:rPr>
              <a:t> </a:t>
            </a:r>
            <a:r>
              <a:rPr lang="en-US" b="1" dirty="0" smtClean="0">
                <a:solidFill>
                  <a:srgbClr val="FFFFFF"/>
                </a:solidFill>
                <a:latin typeface="+mn-lt"/>
              </a:rPr>
              <a:t>v. </a:t>
            </a:r>
            <a:r>
              <a:rPr lang="en-US" b="1" dirty="0" smtClean="0">
                <a:solidFill>
                  <a:srgbClr val="FFFF00"/>
                </a:solidFill>
                <a:latin typeface="+mn-lt"/>
              </a:rPr>
              <a:t>Activision </a:t>
            </a:r>
            <a:r>
              <a:rPr lang="en-US" b="1" dirty="0">
                <a:solidFill>
                  <a:srgbClr val="FFFF00"/>
                </a:solidFill>
                <a:latin typeface="+mn-lt"/>
              </a:rPr>
              <a:t>Publishing</a:t>
            </a:r>
            <a:r>
              <a:rPr lang="en-US" b="1" dirty="0" smtClean="0">
                <a:solidFill>
                  <a:srgbClr val="FFFF00"/>
                </a:solidFill>
                <a:latin typeface="+mn-lt"/>
              </a:rPr>
              <a:t>, Inc</a:t>
            </a:r>
            <a:r>
              <a:rPr lang="en-US" b="1" dirty="0">
                <a:solidFill>
                  <a:srgbClr val="FFFF00"/>
                </a:solidFill>
                <a:latin typeface="+mn-lt"/>
              </a:rPr>
              <a:t>. </a:t>
            </a:r>
            <a:br>
              <a:rPr lang="en-US" b="1" dirty="0">
                <a:solidFill>
                  <a:srgbClr val="FFFF00"/>
                </a:solidFill>
                <a:latin typeface="+mn-lt"/>
              </a:rPr>
            </a:br>
            <a:r>
              <a:rPr lang="en-US" b="1" dirty="0" smtClean="0">
                <a:solidFill>
                  <a:srgbClr val="FFFF00"/>
                </a:solidFill>
                <a:latin typeface="+mn-lt"/>
              </a:rPr>
              <a:t>   (</a:t>
            </a:r>
            <a:r>
              <a:rPr lang="en-US" b="1" dirty="0">
                <a:solidFill>
                  <a:srgbClr val="FFFF00"/>
                </a:solidFill>
                <a:latin typeface="+mn-lt"/>
              </a:rPr>
              <a:t>No Doubt &amp; Band Hero)</a:t>
            </a:r>
          </a:p>
        </p:txBody>
      </p:sp>
      <p:pic>
        <p:nvPicPr>
          <p:cNvPr id="4" name="Content Placeholder 4" descr="http://t3.gstatic.com/images?q=tbn:ANd9GcRxZEwBW_22YytTfeZm1viNdIbLuRjQjXc6BdKtaUFwX_snL255Pw"/>
          <p:cNvPicPr>
            <a:picLocks noGrp="1" noChangeAspect="1" noChangeArrowheads="1"/>
          </p:cNvPicPr>
          <p:nvPr>
            <p:ph sz="quarter" idx="10"/>
          </p:nvPr>
        </p:nvPicPr>
        <p:blipFill rotWithShape="1">
          <a:blip r:embed="rId2" cstate="email">
            <a:extLst>
              <a:ext uri="{28A0092B-C50C-407E-A947-70E740481C1C}">
                <a14:useLocalDpi xmlns:a14="http://schemas.microsoft.com/office/drawing/2010/main"/>
              </a:ext>
            </a:extLst>
          </a:blip>
          <a:srcRect r="-94"/>
          <a:stretch/>
        </p:blipFill>
        <p:spPr>
          <a:xfrm>
            <a:off x="0" y="2081666"/>
            <a:ext cx="4290609" cy="2574636"/>
          </a:xfrm>
          <a:noFill/>
        </p:spPr>
      </p:pic>
      <p:pic>
        <p:nvPicPr>
          <p:cNvPr id="5" name="Picture 2" descr="http://www.blogcdn.com/www.joystiq.com/media/2011/02/nodoubtbandhero53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90609" y="2081665"/>
            <a:ext cx="4853391" cy="3063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857547" y="4932715"/>
            <a:ext cx="2521544" cy="707886"/>
          </a:xfrm>
          <a:prstGeom prst="rect">
            <a:avLst/>
          </a:prstGeom>
          <a:noFill/>
        </p:spPr>
        <p:txBody>
          <a:bodyPr wrap="none" rtlCol="0">
            <a:spAutoFit/>
          </a:bodyPr>
          <a:lstStyle/>
          <a:p>
            <a:pPr defTabSz="457177"/>
            <a:r>
              <a:rPr lang="en-US" sz="4000" b="1" dirty="0" smtClean="0">
                <a:solidFill>
                  <a:srgbClr val="FFFFFF"/>
                </a:solidFill>
                <a:latin typeface="Arial"/>
              </a:rPr>
              <a:t>SETTLED</a:t>
            </a:r>
            <a:endParaRPr lang="en-US" sz="4000" b="1" dirty="0">
              <a:solidFill>
                <a:srgbClr val="FFFFFF"/>
              </a:solidFill>
              <a:latin typeface="Arial"/>
            </a:endParaRPr>
          </a:p>
        </p:txBody>
      </p:sp>
    </p:spTree>
    <p:extLst>
      <p:ext uri="{BB962C8B-B14F-4D97-AF65-F5344CB8AC3E}">
        <p14:creationId xmlns:p14="http://schemas.microsoft.com/office/powerpoint/2010/main" val="110973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64" y="153399"/>
            <a:ext cx="8970836" cy="1016000"/>
          </a:xfrm>
        </p:spPr>
        <p:txBody>
          <a:bodyPr>
            <a:normAutofit fontScale="90000"/>
          </a:bodyPr>
          <a:lstStyle/>
          <a:p>
            <a:r>
              <a:rPr lang="en-US" b="1" i="1" dirty="0">
                <a:latin typeface="+mn-lt"/>
              </a:rPr>
              <a:t> </a:t>
            </a:r>
            <a:r>
              <a:rPr lang="en-US" b="1" i="1" dirty="0" smtClean="0">
                <a:latin typeface="+mn-lt"/>
              </a:rPr>
              <a:t>          </a:t>
            </a:r>
            <a:r>
              <a:rPr lang="en-US" b="1" dirty="0" smtClean="0">
                <a:solidFill>
                  <a:srgbClr val="FFFF00"/>
                </a:solidFill>
                <a:latin typeface="+mn-lt"/>
              </a:rPr>
              <a:t>Dillinger </a:t>
            </a:r>
            <a:r>
              <a:rPr lang="en-US" b="1" dirty="0" smtClean="0">
                <a:solidFill>
                  <a:srgbClr val="FFFFFF"/>
                </a:solidFill>
                <a:latin typeface="+mn-lt"/>
              </a:rPr>
              <a:t>v.</a:t>
            </a:r>
            <a:r>
              <a:rPr lang="en-US" b="1" dirty="0" smtClean="0">
                <a:solidFill>
                  <a:srgbClr val="FFFF00"/>
                </a:solidFill>
                <a:latin typeface="+mn-lt"/>
              </a:rPr>
              <a:t> </a:t>
            </a:r>
            <a:r>
              <a:rPr lang="en-US" b="1" dirty="0">
                <a:solidFill>
                  <a:srgbClr val="FFFF00"/>
                </a:solidFill>
                <a:latin typeface="+mn-lt"/>
              </a:rPr>
              <a:t>Electronic Arts </a:t>
            </a:r>
            <a:br>
              <a:rPr lang="en-US" b="1" dirty="0">
                <a:solidFill>
                  <a:srgbClr val="FFFF00"/>
                </a:solidFill>
                <a:latin typeface="+mn-lt"/>
              </a:rPr>
            </a:br>
            <a:r>
              <a:rPr lang="en-US" b="1" dirty="0" smtClean="0">
                <a:solidFill>
                  <a:srgbClr val="CCFFCC"/>
                </a:solidFill>
                <a:latin typeface="+mn-lt"/>
              </a:rPr>
              <a:t> John </a:t>
            </a:r>
            <a:r>
              <a:rPr lang="en-US" b="1" dirty="0">
                <a:solidFill>
                  <a:srgbClr val="CCFFCC"/>
                </a:solidFill>
                <a:latin typeface="+mn-lt"/>
              </a:rPr>
              <a:t>Dillinger &amp; </a:t>
            </a:r>
            <a:r>
              <a:rPr lang="ja-JP" altLang="en-US" b="1" dirty="0">
                <a:solidFill>
                  <a:srgbClr val="CCFFCC"/>
                </a:solidFill>
                <a:latin typeface="+mn-lt"/>
              </a:rPr>
              <a:t>“</a:t>
            </a:r>
            <a:r>
              <a:rPr lang="en-US" b="1" dirty="0">
                <a:solidFill>
                  <a:srgbClr val="CCFFCC"/>
                </a:solidFill>
                <a:latin typeface="+mn-lt"/>
              </a:rPr>
              <a:t>Dillinger Tommy Gun</a:t>
            </a:r>
            <a:r>
              <a:rPr lang="ja-JP" altLang="en-US" b="1" dirty="0">
                <a:solidFill>
                  <a:srgbClr val="CCFFCC"/>
                </a:solidFill>
                <a:latin typeface="+mn-lt"/>
              </a:rPr>
              <a:t>”</a:t>
            </a:r>
            <a:endParaRPr lang="en-US" b="1" dirty="0">
              <a:solidFill>
                <a:srgbClr val="CCFFCC"/>
              </a:solidFill>
              <a:latin typeface="+mn-lt"/>
            </a:endParaRPr>
          </a:p>
        </p:txBody>
      </p:sp>
      <p:sp>
        <p:nvSpPr>
          <p:cNvPr id="3" name="Content Placeholder 2"/>
          <p:cNvSpPr>
            <a:spLocks noGrp="1"/>
          </p:cNvSpPr>
          <p:nvPr>
            <p:ph sz="quarter" idx="10"/>
          </p:nvPr>
        </p:nvSpPr>
        <p:spPr/>
        <p:txBody>
          <a:bodyPr/>
          <a:lstStyle/>
          <a:p>
            <a:endParaRPr lang="en-US"/>
          </a:p>
        </p:txBody>
      </p:sp>
      <p:pic>
        <p:nvPicPr>
          <p:cNvPr id="4" name="Content Placeholder 7" descr="wanted-john-dillinger.jpg"/>
          <p:cNvPicPr>
            <a:picLocks noGrp="1"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3164" y="1408134"/>
            <a:ext cx="3963522" cy="4436778"/>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Content Placeholder 6" descr="godfatherEA.bmp"/>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58809" y="1408134"/>
            <a:ext cx="4831269" cy="4711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6867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11-04 at 10.36.04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t="-398" b="-537"/>
          <a:stretch/>
        </p:blipFill>
        <p:spPr>
          <a:xfrm>
            <a:off x="117833" y="1035111"/>
            <a:ext cx="8924287" cy="4567503"/>
          </a:xfrm>
        </p:spPr>
      </p:pic>
      <p:pic>
        <p:nvPicPr>
          <p:cNvPr id="5" name="Picture 4" descr="Screen Shot 2014-11-04 at 10.36.26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833" y="203567"/>
            <a:ext cx="6386258" cy="831544"/>
          </a:xfrm>
          <a:prstGeom prst="rect">
            <a:avLst/>
          </a:prstGeom>
        </p:spPr>
      </p:pic>
      <p:sp>
        <p:nvSpPr>
          <p:cNvPr id="6" name="Rectangle 5"/>
          <p:cNvSpPr/>
          <p:nvPr/>
        </p:nvSpPr>
        <p:spPr>
          <a:xfrm>
            <a:off x="457200" y="5602614"/>
            <a:ext cx="8229600" cy="369332"/>
          </a:xfrm>
          <a:prstGeom prst="rect">
            <a:avLst/>
          </a:prstGeom>
        </p:spPr>
        <p:txBody>
          <a:bodyPr wrap="square">
            <a:spAutoFit/>
          </a:bodyPr>
          <a:lstStyle/>
          <a:p>
            <a:pPr defTabSz="457177"/>
            <a:r>
              <a:rPr lang="en-US" dirty="0">
                <a:solidFill>
                  <a:prstClr val="black"/>
                </a:solidFill>
                <a:latin typeface="Arial"/>
                <a:hlinkClick r:id="rId4"/>
              </a:rPr>
              <a:t>http://volokh.com/2011/06/24/electronic-arts-prevails-over-dillinger-heirs</a:t>
            </a:r>
            <a:r>
              <a:rPr lang="en-US" dirty="0" smtClean="0">
                <a:solidFill>
                  <a:prstClr val="black"/>
                </a:solidFill>
                <a:latin typeface="Arial"/>
                <a:hlinkClick r:id="rId4"/>
              </a:rPr>
              <a:t>/</a:t>
            </a:r>
            <a:r>
              <a:rPr lang="en-US" dirty="0" smtClean="0">
                <a:solidFill>
                  <a:prstClr val="black"/>
                </a:solidFill>
                <a:latin typeface="Arial"/>
              </a:rPr>
              <a:t> </a:t>
            </a:r>
            <a:endParaRPr lang="en-US" dirty="0">
              <a:solidFill>
                <a:prstClr val="black"/>
              </a:solidFill>
              <a:latin typeface="Arial"/>
            </a:endParaRPr>
          </a:p>
        </p:txBody>
      </p:sp>
    </p:spTree>
    <p:extLst>
      <p:ext uri="{BB962C8B-B14F-4D97-AF65-F5344CB8AC3E}">
        <p14:creationId xmlns:p14="http://schemas.microsoft.com/office/powerpoint/2010/main" val="10279528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86084"/>
            <a:ext cx="8229600" cy="5140050"/>
          </a:xfrm>
        </p:spPr>
        <p:txBody>
          <a:bodyPr>
            <a:normAutofit/>
          </a:bodyPr>
          <a:lstStyle/>
          <a:p>
            <a:pPr marL="0" indent="0">
              <a:buNone/>
            </a:pPr>
            <a:r>
              <a:rPr lang="en-US" sz="6000" b="1" dirty="0">
                <a:solidFill>
                  <a:schemeClr val="bg1"/>
                </a:solidFill>
                <a:latin typeface="+mn-lt"/>
              </a:rPr>
              <a:t>STEP 8</a:t>
            </a:r>
            <a:endParaRPr lang="en-US" sz="6000" b="1" dirty="0" smtClean="0">
              <a:solidFill>
                <a:schemeClr val="bg1"/>
              </a:solidFill>
              <a:latin typeface="+mn-lt"/>
            </a:endParaRPr>
          </a:p>
          <a:p>
            <a:pPr marL="0" indent="0">
              <a:buNone/>
            </a:pPr>
            <a:r>
              <a:rPr lang="en-US" sz="6000" b="1" dirty="0" smtClean="0">
                <a:solidFill>
                  <a:srgbClr val="FF0000"/>
                </a:solidFill>
                <a:latin typeface="+mn-lt"/>
              </a:rPr>
              <a:t>Patent Rights</a:t>
            </a:r>
            <a:endParaRPr lang="en-US" sz="6000" b="1" dirty="0">
              <a:solidFill>
                <a:srgbClr val="FF0000"/>
              </a:solidFill>
              <a:latin typeface="+mn-lt"/>
            </a:endParaRPr>
          </a:p>
        </p:txBody>
      </p:sp>
    </p:spTree>
    <p:extLst>
      <p:ext uri="{BB962C8B-B14F-4D97-AF65-F5344CB8AC3E}">
        <p14:creationId xmlns:p14="http://schemas.microsoft.com/office/powerpoint/2010/main" val="2981644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3326"/>
            <a:ext cx="8686800" cy="1016000"/>
          </a:xfrm>
        </p:spPr>
        <p:txBody>
          <a:bodyPr>
            <a:normAutofit/>
          </a:bodyPr>
          <a:lstStyle/>
          <a:p>
            <a:r>
              <a:rPr lang="en-US" b="1" dirty="0">
                <a:solidFill>
                  <a:srgbClr val="FFFF00"/>
                </a:solidFill>
                <a:latin typeface="+mn-lt"/>
              </a:rPr>
              <a:t>Crazy Taxi v. Simpsons Road Rage</a:t>
            </a:r>
          </a:p>
        </p:txBody>
      </p:sp>
      <p:pic>
        <p:nvPicPr>
          <p:cNvPr id="4" name="Content Placeholder 3" descr="66882-The_Simpsons_Road_Rage_USA_NGC-MOONCUBE-3.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438"/>
          <a:stretch/>
        </p:blipFill>
        <p:spPr>
          <a:xfrm>
            <a:off x="4632791" y="1442448"/>
            <a:ext cx="4511209" cy="3369181"/>
          </a:xfrm>
        </p:spPr>
      </p:pic>
      <p:pic>
        <p:nvPicPr>
          <p:cNvPr id="5" name="Picture 4" descr="crazy-taxi-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42448"/>
            <a:ext cx="4632791" cy="3474593"/>
          </a:xfrm>
          <a:prstGeom prst="rect">
            <a:avLst/>
          </a:prstGeom>
        </p:spPr>
      </p:pic>
      <p:sp>
        <p:nvSpPr>
          <p:cNvPr id="3" name="TextBox 2"/>
          <p:cNvSpPr txBox="1"/>
          <p:nvPr/>
        </p:nvSpPr>
        <p:spPr>
          <a:xfrm>
            <a:off x="5016500" y="5274445"/>
            <a:ext cx="2054168" cy="584776"/>
          </a:xfrm>
          <a:prstGeom prst="rect">
            <a:avLst/>
          </a:prstGeom>
          <a:noFill/>
        </p:spPr>
        <p:txBody>
          <a:bodyPr wrap="none" rtlCol="0">
            <a:spAutoFit/>
          </a:bodyPr>
          <a:lstStyle/>
          <a:p>
            <a:pPr defTabSz="457177"/>
            <a:r>
              <a:rPr lang="en-US" sz="3200" b="1" dirty="0" smtClean="0">
                <a:solidFill>
                  <a:srgbClr val="FFFFFF"/>
                </a:solidFill>
                <a:latin typeface="Arial"/>
              </a:rPr>
              <a:t>SETTLED</a:t>
            </a:r>
            <a:endParaRPr lang="en-US" sz="3200" b="1" dirty="0">
              <a:solidFill>
                <a:srgbClr val="FFFFFF"/>
              </a:solidFill>
              <a:latin typeface="Arial"/>
            </a:endParaRPr>
          </a:p>
        </p:txBody>
      </p:sp>
    </p:spTree>
    <p:extLst>
      <p:ext uri="{BB962C8B-B14F-4D97-AF65-F5344CB8AC3E}">
        <p14:creationId xmlns:p14="http://schemas.microsoft.com/office/powerpoint/2010/main" val="11708316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114926"/>
            <a:ext cx="8858250" cy="1016000"/>
          </a:xfrm>
        </p:spPr>
        <p:txBody>
          <a:bodyPr>
            <a:noAutofit/>
          </a:bodyPr>
          <a:lstStyle/>
          <a:p>
            <a:r>
              <a:rPr lang="en-US" sz="4800" b="1" dirty="0" smtClean="0">
                <a:solidFill>
                  <a:srgbClr val="FFFF00"/>
                </a:solidFill>
                <a:latin typeface="Arial"/>
                <a:cs typeface="Arial"/>
              </a:rPr>
              <a:t>Golden Tee v. PGA Tour Golf</a:t>
            </a:r>
            <a:endParaRPr lang="en-US" sz="4800" b="1" dirty="0">
              <a:solidFill>
                <a:srgbClr val="FFFF00"/>
              </a:solidFill>
              <a:latin typeface="Arial"/>
              <a:cs typeface="Arial"/>
            </a:endParaRPr>
          </a:p>
        </p:txBody>
      </p:sp>
      <p:pic>
        <p:nvPicPr>
          <p:cNvPr id="4" name="Content Placeholder 3" descr="imgres.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79" r="-1598" b="-5099"/>
          <a:stretch/>
        </p:blipFill>
        <p:spPr>
          <a:xfrm>
            <a:off x="1635434" y="1130926"/>
            <a:ext cx="2251127" cy="4538192"/>
          </a:xfrm>
        </p:spPr>
      </p:pic>
      <p:pic>
        <p:nvPicPr>
          <p:cNvPr id="5" name="Picture 4" descr="imgres-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35148" y="1130926"/>
            <a:ext cx="2472073" cy="4304315"/>
          </a:xfrm>
          <a:prstGeom prst="rect">
            <a:avLst/>
          </a:prstGeom>
        </p:spPr>
      </p:pic>
      <p:sp>
        <p:nvSpPr>
          <p:cNvPr id="3" name="TextBox 2"/>
          <p:cNvSpPr txBox="1"/>
          <p:nvPr/>
        </p:nvSpPr>
        <p:spPr>
          <a:xfrm>
            <a:off x="4214275" y="5518067"/>
            <a:ext cx="4766900" cy="461665"/>
          </a:xfrm>
          <a:prstGeom prst="rect">
            <a:avLst/>
          </a:prstGeom>
          <a:noFill/>
        </p:spPr>
        <p:txBody>
          <a:bodyPr wrap="none" rtlCol="0">
            <a:spAutoFit/>
          </a:bodyPr>
          <a:lstStyle/>
          <a:p>
            <a:pPr defTabSz="457177"/>
            <a:r>
              <a:rPr lang="en-US" sz="2400" b="1" dirty="0" smtClean="0">
                <a:solidFill>
                  <a:prstClr val="white"/>
                </a:solidFill>
                <a:latin typeface="Arial"/>
              </a:rPr>
              <a:t>Defendant PGA Tour Golf WINS</a:t>
            </a:r>
            <a:endParaRPr lang="en-US" sz="2400" b="1" dirty="0">
              <a:solidFill>
                <a:prstClr val="white"/>
              </a:solidFill>
              <a:latin typeface="Arial"/>
            </a:endParaRPr>
          </a:p>
        </p:txBody>
      </p:sp>
    </p:spTree>
    <p:extLst>
      <p:ext uri="{BB962C8B-B14F-4D97-AF65-F5344CB8AC3E}">
        <p14:creationId xmlns:p14="http://schemas.microsoft.com/office/powerpoint/2010/main" val="77422861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6000" b="1" dirty="0">
                <a:solidFill>
                  <a:schemeClr val="bg1"/>
                </a:solidFill>
              </a:rPr>
              <a:t/>
            </a:r>
            <a:br>
              <a:rPr lang="en-US" sz="6000" b="1" dirty="0">
                <a:solidFill>
                  <a:schemeClr val="bg1"/>
                </a:solidFill>
              </a:rPr>
            </a:br>
            <a:r>
              <a:rPr lang="en-US" sz="6000" b="1" dirty="0" smtClean="0">
                <a:solidFill>
                  <a:schemeClr val="bg1"/>
                </a:solidFill>
              </a:rPr>
              <a:t>STEP </a:t>
            </a:r>
            <a:r>
              <a:rPr lang="en-US" sz="6000" b="1" dirty="0">
                <a:solidFill>
                  <a:schemeClr val="bg1"/>
                </a:solidFill>
              </a:rPr>
              <a:t>9</a:t>
            </a:r>
            <a:br>
              <a:rPr lang="en-US" sz="6000" b="1" dirty="0">
                <a:solidFill>
                  <a:schemeClr val="bg1"/>
                </a:solidFill>
              </a:rPr>
            </a:br>
            <a:endParaRPr lang="en-US" sz="6000" b="1" dirty="0">
              <a:solidFill>
                <a:srgbClr val="FFFF00"/>
              </a:solidFill>
              <a:latin typeface="+mn-lt"/>
            </a:endParaRPr>
          </a:p>
        </p:txBody>
      </p:sp>
      <p:sp>
        <p:nvSpPr>
          <p:cNvPr id="3" name="Content Placeholder 2"/>
          <p:cNvSpPr>
            <a:spLocks noGrp="1"/>
          </p:cNvSpPr>
          <p:nvPr>
            <p:ph sz="quarter" idx="10"/>
          </p:nvPr>
        </p:nvSpPr>
        <p:spPr>
          <a:xfrm>
            <a:off x="457200" y="2127918"/>
            <a:ext cx="8229600" cy="3598216"/>
          </a:xfrm>
        </p:spPr>
        <p:txBody>
          <a:bodyPr>
            <a:normAutofit/>
          </a:bodyPr>
          <a:lstStyle/>
          <a:p>
            <a:pPr marL="0" indent="0" algn="ctr">
              <a:buNone/>
            </a:pPr>
            <a:r>
              <a:rPr lang="en-US" sz="8000" b="1" dirty="0" smtClean="0">
                <a:solidFill>
                  <a:srgbClr val="FFFF00"/>
                </a:solidFill>
                <a:latin typeface="+mn-lt"/>
              </a:rPr>
              <a:t>What do </a:t>
            </a:r>
            <a:r>
              <a:rPr lang="en-US" sz="8000" b="1" dirty="0" smtClean="0">
                <a:solidFill>
                  <a:srgbClr val="FF0000"/>
                </a:solidFill>
                <a:latin typeface="+mn-lt"/>
              </a:rPr>
              <a:t>YOU </a:t>
            </a:r>
            <a:r>
              <a:rPr lang="en-US" sz="8000" b="1" dirty="0" smtClean="0">
                <a:solidFill>
                  <a:srgbClr val="FFFF00"/>
                </a:solidFill>
                <a:latin typeface="+mn-lt"/>
              </a:rPr>
              <a:t>think</a:t>
            </a:r>
            <a:r>
              <a:rPr lang="en-US" sz="8000" b="1" dirty="0" smtClean="0">
                <a:solidFill>
                  <a:srgbClr val="FF0000"/>
                </a:solidFill>
                <a:latin typeface="+mn-lt"/>
              </a:rPr>
              <a:t>?</a:t>
            </a:r>
            <a:r>
              <a:rPr lang="en-US" sz="8000" b="1" dirty="0" smtClean="0">
                <a:solidFill>
                  <a:srgbClr val="FFFF00"/>
                </a:solidFill>
                <a:latin typeface="+mn-lt"/>
              </a:rPr>
              <a:t>  </a:t>
            </a:r>
          </a:p>
        </p:txBody>
      </p:sp>
    </p:spTree>
    <p:extLst>
      <p:ext uri="{BB962C8B-B14F-4D97-AF65-F5344CB8AC3E}">
        <p14:creationId xmlns:p14="http://schemas.microsoft.com/office/powerpoint/2010/main" val="85693193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86084"/>
            <a:ext cx="8229600" cy="5140050"/>
          </a:xfrm>
        </p:spPr>
        <p:txBody>
          <a:bodyPr>
            <a:normAutofit/>
          </a:bodyPr>
          <a:lstStyle/>
          <a:p>
            <a:pPr marL="0" indent="0">
              <a:buNone/>
            </a:pPr>
            <a:r>
              <a:rPr lang="en-US" sz="6000" b="1" dirty="0" smtClean="0">
                <a:solidFill>
                  <a:schemeClr val="bg1"/>
                </a:solidFill>
                <a:latin typeface="+mn-lt"/>
              </a:rPr>
              <a:t>&amp; just to confuse your  </a:t>
            </a:r>
          </a:p>
          <a:p>
            <a:pPr marL="0" indent="0">
              <a:buNone/>
            </a:pPr>
            <a:r>
              <a:rPr lang="en-US" sz="6000" b="1" dirty="0" smtClean="0">
                <a:solidFill>
                  <a:schemeClr val="bg1"/>
                </a:solidFill>
                <a:latin typeface="+mn-lt"/>
              </a:rPr>
              <a:t>   feelings...</a:t>
            </a:r>
            <a:endParaRPr lang="en-US" sz="6000" b="1" dirty="0">
              <a:solidFill>
                <a:schemeClr val="bg1"/>
              </a:solidFill>
              <a:latin typeface="+mn-lt"/>
            </a:endParaRPr>
          </a:p>
        </p:txBody>
      </p:sp>
    </p:spTree>
    <p:extLst>
      <p:ext uri="{BB962C8B-B14F-4D97-AF65-F5344CB8AC3E}">
        <p14:creationId xmlns:p14="http://schemas.microsoft.com/office/powerpoint/2010/main" val="1872105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smtClean="0">
                <a:solidFill>
                  <a:srgbClr val="FFFF00"/>
                </a:solidFill>
              </a:rPr>
              <a:t>So what’s in the EULA</a:t>
            </a:r>
            <a:r>
              <a:rPr lang="mr-IN" sz="4800" b="1" dirty="0" smtClean="0">
                <a:solidFill>
                  <a:srgbClr val="FF0000"/>
                </a:solidFill>
              </a:rPr>
              <a:t>…</a:t>
            </a:r>
            <a:endParaRPr lang="en-US" sz="4800" b="1" dirty="0">
              <a:solidFill>
                <a:srgbClr val="FF0000"/>
              </a:solidFill>
            </a:endParaRPr>
          </a:p>
        </p:txBody>
      </p:sp>
      <p:sp>
        <p:nvSpPr>
          <p:cNvPr id="3" name="Content Placeholder 2"/>
          <p:cNvSpPr>
            <a:spLocks noGrp="1"/>
          </p:cNvSpPr>
          <p:nvPr>
            <p:ph sz="quarter" idx="10"/>
          </p:nvPr>
        </p:nvSpPr>
        <p:spPr>
          <a:xfrm>
            <a:off x="3534032" y="2001795"/>
            <a:ext cx="2545493" cy="3934404"/>
          </a:xfrm>
        </p:spPr>
        <p:txBody>
          <a:bodyPr>
            <a:normAutofit/>
          </a:bodyPr>
          <a:lstStyle/>
          <a:p>
            <a:pPr marL="0" indent="0">
              <a:buNone/>
            </a:pPr>
            <a:r>
              <a:rPr lang="en-US" sz="29600" b="1" dirty="0" smtClean="0">
                <a:solidFill>
                  <a:srgbClr val="FF0000"/>
                </a:solidFill>
              </a:rPr>
              <a:t>?</a:t>
            </a:r>
            <a:endParaRPr lang="en-US" sz="29600" b="1" dirty="0">
              <a:solidFill>
                <a:srgbClr val="FF0000"/>
              </a:solidFill>
            </a:endParaRPr>
          </a:p>
        </p:txBody>
      </p:sp>
    </p:spTree>
    <p:extLst>
      <p:ext uri="{BB962C8B-B14F-4D97-AF65-F5344CB8AC3E}">
        <p14:creationId xmlns:p14="http://schemas.microsoft.com/office/powerpoint/2010/main" val="5406756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0" y="146521"/>
            <a:ext cx="9144000" cy="6135092"/>
          </a:xfrm>
        </p:spPr>
        <p:txBody>
          <a:bodyPr>
            <a:normAutofit/>
          </a:bodyPr>
          <a:lstStyle/>
          <a:p>
            <a:pPr marL="0" indent="0">
              <a:buNone/>
            </a:pPr>
            <a:r>
              <a:rPr lang="en-US" sz="3600" b="1" dirty="0" smtClean="0">
                <a:solidFill>
                  <a:srgbClr val="000000"/>
                </a:solidFill>
                <a:latin typeface="American Typewriter"/>
                <a:cs typeface="American Typewriter"/>
              </a:rPr>
              <a:t>           </a:t>
            </a:r>
            <a:r>
              <a:rPr lang="en-US" sz="6000" b="1" dirty="0" smtClean="0">
                <a:solidFill>
                  <a:srgbClr val="FF0000"/>
                </a:solidFill>
                <a:latin typeface="Lucida Console"/>
                <a:cs typeface="Lucida Console"/>
              </a:rPr>
              <a:t>don’t forget</a:t>
            </a:r>
          </a:p>
          <a:p>
            <a:pPr marL="0" indent="0">
              <a:buNone/>
            </a:pPr>
            <a:r>
              <a:rPr lang="en-US" sz="6000" b="1" dirty="0" smtClean="0">
                <a:solidFill>
                  <a:srgbClr val="0000FF"/>
                </a:solidFill>
                <a:latin typeface="Lucida Console"/>
                <a:cs typeface="Lucida Console"/>
              </a:rPr>
              <a:t>   </a:t>
            </a:r>
          </a:p>
          <a:p>
            <a:pPr marL="0" indent="0">
              <a:buNone/>
            </a:pPr>
            <a:r>
              <a:rPr lang="en-US" sz="6000" b="1" dirty="0">
                <a:solidFill>
                  <a:srgbClr val="0000FF"/>
                </a:solidFill>
                <a:latin typeface="Lucida Console"/>
                <a:cs typeface="Lucida Console"/>
              </a:rPr>
              <a:t> </a:t>
            </a:r>
            <a:r>
              <a:rPr lang="en-US" sz="6000" b="1" dirty="0" smtClean="0">
                <a:solidFill>
                  <a:srgbClr val="0000FF"/>
                </a:solidFill>
                <a:latin typeface="Lucida Console"/>
                <a:cs typeface="Lucida Console"/>
              </a:rPr>
              <a:t>  FREEDOM </a:t>
            </a:r>
            <a:r>
              <a:rPr lang="en-US" sz="6000" b="1" dirty="0" smtClean="0">
                <a:solidFill>
                  <a:srgbClr val="800000"/>
                </a:solidFill>
                <a:latin typeface="Lucida Console"/>
                <a:cs typeface="Lucida Console"/>
              </a:rPr>
              <a:t>TO</a:t>
            </a:r>
          </a:p>
          <a:p>
            <a:pPr marL="0" indent="0">
              <a:buNone/>
            </a:pPr>
            <a:r>
              <a:rPr lang="en-US" sz="9600" b="1" dirty="0" smtClean="0">
                <a:solidFill>
                  <a:srgbClr val="000090"/>
                </a:solidFill>
                <a:latin typeface="Lucida Console"/>
                <a:cs typeface="Lucida Console"/>
              </a:rPr>
              <a:t>  </a:t>
            </a:r>
            <a:r>
              <a:rPr lang="en-US" sz="9600" b="1" dirty="0" smtClean="0">
                <a:solidFill>
                  <a:srgbClr val="FFFF00"/>
                </a:solidFill>
                <a:latin typeface="Lucida Console"/>
                <a:cs typeface="Lucida Console"/>
              </a:rPr>
              <a:t>MOD/ </a:t>
            </a:r>
          </a:p>
          <a:p>
            <a:pPr marL="0" indent="0">
              <a:buNone/>
            </a:pPr>
            <a:r>
              <a:rPr lang="en-US" sz="9600" b="1" dirty="0">
                <a:solidFill>
                  <a:srgbClr val="FFFF00"/>
                </a:solidFill>
                <a:latin typeface="Lucida Console"/>
                <a:cs typeface="Lucida Console"/>
              </a:rPr>
              <a:t> </a:t>
            </a:r>
            <a:r>
              <a:rPr lang="en-US" sz="9600" b="1" dirty="0" smtClean="0">
                <a:solidFill>
                  <a:srgbClr val="FFFF00"/>
                </a:solidFill>
                <a:latin typeface="Lucida Console"/>
                <a:cs typeface="Lucida Console"/>
              </a:rPr>
              <a:t> </a:t>
            </a:r>
            <a:r>
              <a:rPr lang="en-US" sz="9600" b="1" dirty="0" err="1" smtClean="0">
                <a:solidFill>
                  <a:srgbClr val="660066"/>
                </a:solidFill>
                <a:latin typeface="Lucida Console"/>
                <a:cs typeface="Lucida Console"/>
              </a:rPr>
              <a:t>C</a:t>
            </a:r>
            <a:r>
              <a:rPr lang="en-US" sz="9600" b="1" dirty="0" err="1" smtClean="0">
                <a:solidFill>
                  <a:srgbClr val="FFFF00"/>
                </a:solidFill>
                <a:latin typeface="Lucida Console"/>
                <a:cs typeface="Lucida Console"/>
              </a:rPr>
              <a:t>R</a:t>
            </a:r>
            <a:r>
              <a:rPr lang="en-US" sz="9600" b="1" dirty="0" err="1" smtClean="0">
                <a:solidFill>
                  <a:schemeClr val="accent5"/>
                </a:solidFill>
                <a:latin typeface="Lucida Console"/>
                <a:cs typeface="Lucida Console"/>
              </a:rPr>
              <a:t>E</a:t>
            </a:r>
            <a:r>
              <a:rPr lang="en-US" sz="9600" b="1" dirty="0" err="1" smtClean="0">
                <a:solidFill>
                  <a:srgbClr val="008000"/>
                </a:solidFill>
                <a:latin typeface="Lucida Console"/>
                <a:cs typeface="Lucida Console"/>
              </a:rPr>
              <a:t>A</a:t>
            </a:r>
            <a:r>
              <a:rPr lang="en-US" sz="9600" b="1" dirty="0" err="1" smtClean="0">
                <a:solidFill>
                  <a:schemeClr val="bg1"/>
                </a:solidFill>
                <a:latin typeface="Lucida Console"/>
                <a:cs typeface="Lucida Console"/>
              </a:rPr>
              <a:t>t</a:t>
            </a:r>
            <a:r>
              <a:rPr lang="en-US" sz="9600" b="1" dirty="0" err="1" smtClean="0">
                <a:solidFill>
                  <a:srgbClr val="FF6600"/>
                </a:solidFill>
                <a:latin typeface="Lucida Console"/>
                <a:cs typeface="Lucida Console"/>
              </a:rPr>
              <a:t>E</a:t>
            </a:r>
            <a:r>
              <a:rPr lang="en-US" sz="9600" b="1" dirty="0" smtClean="0">
                <a:latin typeface="Lucida Console"/>
                <a:cs typeface="Lucida Console"/>
              </a:rPr>
              <a:t> </a:t>
            </a:r>
            <a:r>
              <a:rPr lang="en-US" sz="9600" b="1" dirty="0" smtClean="0">
                <a:solidFill>
                  <a:srgbClr val="000000"/>
                </a:solidFill>
                <a:latin typeface="American Typewriter"/>
                <a:cs typeface="American Typewriter"/>
              </a:rPr>
              <a:t>?</a:t>
            </a:r>
            <a:endParaRPr lang="en-US" sz="9600" b="1" dirty="0">
              <a:solidFill>
                <a:srgbClr val="000000"/>
              </a:solidFill>
              <a:latin typeface="American Typewriter"/>
              <a:cs typeface="American Typewriter"/>
            </a:endParaRPr>
          </a:p>
        </p:txBody>
      </p:sp>
    </p:spTree>
    <p:extLst>
      <p:ext uri="{BB962C8B-B14F-4D97-AF65-F5344CB8AC3E}">
        <p14:creationId xmlns:p14="http://schemas.microsoft.com/office/powerpoint/2010/main" val="169926840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576"/>
            <a:ext cx="9144000" cy="603474"/>
          </a:xfrm>
        </p:spPr>
        <p:txBody>
          <a:bodyPr>
            <a:noAutofit/>
          </a:bodyPr>
          <a:lstStyle/>
          <a:p>
            <a:pPr algn="ctr"/>
            <a:r>
              <a:rPr lang="en-US" sz="4400" b="1" dirty="0" smtClean="0">
                <a:solidFill>
                  <a:schemeClr val="bg1"/>
                </a:solidFill>
                <a:latin typeface="Times New Roman"/>
                <a:cs typeface="Times New Roman"/>
              </a:rPr>
              <a:t>Some Other</a:t>
            </a:r>
            <a:r>
              <a:rPr lang="en-US" sz="3600" b="1" dirty="0" smtClean="0">
                <a:latin typeface="Times New Roman"/>
                <a:cs typeface="Times New Roman"/>
              </a:rPr>
              <a:t> </a:t>
            </a:r>
            <a:r>
              <a:rPr lang="en-US" sz="4400" b="1" dirty="0" smtClean="0">
                <a:solidFill>
                  <a:srgbClr val="FFFF00"/>
                </a:solidFill>
                <a:latin typeface="Times New Roman"/>
                <a:cs typeface="Times New Roman"/>
              </a:rPr>
              <a:t>Original-</a:t>
            </a:r>
            <a:r>
              <a:rPr lang="en-US" sz="4400" b="1" dirty="0" smtClean="0">
                <a:solidFill>
                  <a:srgbClr val="FF0000"/>
                </a:solidFill>
                <a:latin typeface="Times New Roman"/>
                <a:cs typeface="Times New Roman"/>
              </a:rPr>
              <a:t>ism </a:t>
            </a:r>
            <a:r>
              <a:rPr lang="en-US" sz="4400" b="1" dirty="0" smtClean="0">
                <a:solidFill>
                  <a:srgbClr val="FFFF00"/>
                </a:solidFill>
                <a:latin typeface="Times New Roman"/>
                <a:cs typeface="Times New Roman"/>
              </a:rPr>
              <a:t>cases </a:t>
            </a:r>
            <a:endParaRPr lang="en-US" sz="4400" i="1" dirty="0">
              <a:solidFill>
                <a:srgbClr val="FFFF00"/>
              </a:solidFill>
              <a:latin typeface="Times New Roman"/>
              <a:cs typeface="Times New Roman"/>
            </a:endParaRPr>
          </a:p>
        </p:txBody>
      </p:sp>
      <p:sp>
        <p:nvSpPr>
          <p:cNvPr id="3" name="Content Placeholder 2"/>
          <p:cNvSpPr>
            <a:spLocks noGrp="1"/>
          </p:cNvSpPr>
          <p:nvPr>
            <p:ph sz="quarter" idx="10"/>
          </p:nvPr>
        </p:nvSpPr>
        <p:spPr>
          <a:xfrm>
            <a:off x="0" y="804790"/>
            <a:ext cx="9144000" cy="5143106"/>
          </a:xfrm>
        </p:spPr>
        <p:txBody>
          <a:bodyPr>
            <a:normAutofit fontScale="92500"/>
          </a:bodyPr>
          <a:lstStyle/>
          <a:p>
            <a:pPr marL="0" indent="0">
              <a:buNone/>
            </a:pPr>
            <a:r>
              <a:rPr lang="en-US" sz="1600" dirty="0" smtClean="0">
                <a:solidFill>
                  <a:schemeClr val="bg1"/>
                </a:solidFill>
                <a:latin typeface="+mn-lt"/>
              </a:rPr>
              <a:t>* “IGT v. Alliance Gaming Corp” </a:t>
            </a:r>
            <a:r>
              <a:rPr lang="en-US" sz="1600" dirty="0">
                <a:solidFill>
                  <a:schemeClr val="bg1"/>
                </a:solidFill>
                <a:latin typeface="+mn-lt"/>
              </a:rPr>
              <a:t>(wheel of </a:t>
            </a:r>
            <a:r>
              <a:rPr lang="en-US" sz="1600" dirty="0" smtClean="0">
                <a:solidFill>
                  <a:schemeClr val="bg1"/>
                </a:solidFill>
                <a:latin typeface="+mn-lt"/>
              </a:rPr>
              <a:t>Fortune </a:t>
            </a:r>
            <a:r>
              <a:rPr lang="en-US" sz="1200" dirty="0" smtClean="0">
                <a:solidFill>
                  <a:schemeClr val="bg1"/>
                </a:solidFill>
                <a:latin typeface="+mn-lt"/>
                <a:hlinkClick r:id="rId2"/>
              </a:rPr>
              <a:t>http</a:t>
            </a:r>
            <a:r>
              <a:rPr lang="en-US" sz="1200" dirty="0">
                <a:solidFill>
                  <a:schemeClr val="bg1"/>
                </a:solidFill>
                <a:latin typeface="+mn-lt"/>
                <a:hlinkClick r:id="rId2"/>
              </a:rPr>
              <a:t>://www.bakerlaw.com/alerts/patent-watch-igt-v-alliance-gaming-corp-12-20-2012</a:t>
            </a:r>
            <a:r>
              <a:rPr lang="en-US" sz="1200" dirty="0" smtClean="0">
                <a:solidFill>
                  <a:schemeClr val="bg1"/>
                </a:solidFill>
                <a:latin typeface="+mn-lt"/>
                <a:hlinkClick r:id="rId2"/>
              </a:rPr>
              <a:t>/</a:t>
            </a:r>
            <a:endParaRPr lang="en-US" sz="1200" dirty="0" smtClean="0">
              <a:solidFill>
                <a:schemeClr val="bg1"/>
              </a:solidFill>
              <a:latin typeface="+mn-lt"/>
            </a:endParaRPr>
          </a:p>
          <a:p>
            <a:pPr marL="0" indent="0">
              <a:buNone/>
            </a:pPr>
            <a:r>
              <a:rPr lang="en-US" sz="1600" dirty="0" smtClean="0">
                <a:solidFill>
                  <a:schemeClr val="bg1"/>
                </a:solidFill>
                <a:latin typeface="+mn-lt"/>
              </a:rPr>
              <a:t>* “Washington </a:t>
            </a:r>
            <a:r>
              <a:rPr lang="en-US" sz="1600" dirty="0">
                <a:solidFill>
                  <a:schemeClr val="bg1"/>
                </a:solidFill>
                <a:latin typeface="+mn-lt"/>
              </a:rPr>
              <a:t>v. Take-two Interactive Software, Inc., et al</a:t>
            </a:r>
            <a:r>
              <a:rPr lang="en-US" sz="1600" dirty="0" smtClean="0">
                <a:solidFill>
                  <a:schemeClr val="bg1"/>
                </a:solidFill>
                <a:latin typeface="+mn-lt"/>
              </a:rPr>
              <a:t>.” (misappropriation of likeness in GTA) </a:t>
            </a:r>
            <a:r>
              <a:rPr lang="en-US" sz="1200" dirty="0" smtClean="0">
                <a:solidFill>
                  <a:schemeClr val="bg1"/>
                </a:solidFill>
                <a:latin typeface="+mn-lt"/>
                <a:hlinkClick r:id="rId3"/>
              </a:rPr>
              <a:t>http</a:t>
            </a:r>
            <a:r>
              <a:rPr lang="en-US" sz="1200" dirty="0">
                <a:solidFill>
                  <a:schemeClr val="bg1"/>
                </a:solidFill>
                <a:latin typeface="+mn-lt"/>
                <a:hlinkClick r:id="rId3"/>
              </a:rPr>
              <a:t>://www.loeb.com/news/CaseList.aspx?Type=ip&amp;case=</a:t>
            </a:r>
            <a:r>
              <a:rPr lang="en-US" sz="1200" dirty="0" smtClean="0">
                <a:solidFill>
                  <a:schemeClr val="bg1"/>
                </a:solidFill>
                <a:latin typeface="+mn-lt"/>
                <a:hlinkClick r:id="rId3"/>
              </a:rPr>
              <a:t>1907</a:t>
            </a:r>
            <a:endParaRPr lang="en-US" sz="1200" dirty="0" smtClean="0">
              <a:solidFill>
                <a:schemeClr val="bg1"/>
              </a:solidFill>
              <a:latin typeface="+mn-lt"/>
            </a:endParaRPr>
          </a:p>
          <a:p>
            <a:pPr marL="0" indent="0">
              <a:buNone/>
            </a:pPr>
            <a:r>
              <a:rPr lang="en-US" sz="1600" dirty="0" smtClean="0">
                <a:solidFill>
                  <a:schemeClr val="bg1"/>
                </a:solidFill>
                <a:latin typeface="+mn-lt"/>
              </a:rPr>
              <a:t>* “GSC Game World Claims Ownership of S.T.A.L.K.E.R. Game </a:t>
            </a:r>
            <a:r>
              <a:rPr lang="en-US" sz="1600" dirty="0" err="1" smtClean="0">
                <a:solidFill>
                  <a:schemeClr val="bg1"/>
                </a:solidFill>
                <a:latin typeface="+mn-lt"/>
              </a:rPr>
              <a:t>Rights”</a:t>
            </a:r>
            <a:r>
              <a:rPr lang="en-US" sz="1200" dirty="0" err="1" smtClean="0">
                <a:solidFill>
                  <a:schemeClr val="bg1"/>
                </a:solidFill>
                <a:latin typeface="+mn-lt"/>
                <a:hlinkClick r:id="rId4"/>
              </a:rPr>
              <a:t>http</a:t>
            </a:r>
            <a:r>
              <a:rPr lang="en-US" sz="1200" dirty="0">
                <a:solidFill>
                  <a:schemeClr val="bg1"/>
                </a:solidFill>
                <a:latin typeface="+mn-lt"/>
                <a:hlinkClick r:id="rId4"/>
              </a:rPr>
              <a:t>://gamepolitics.com/2012/12/13/gsc-game-world-claims-ownership-stalker-game-rights#.</a:t>
            </a:r>
            <a:r>
              <a:rPr lang="en-US" sz="1200" dirty="0" smtClean="0">
                <a:solidFill>
                  <a:schemeClr val="bg1"/>
                </a:solidFill>
                <a:latin typeface="+mn-lt"/>
                <a:hlinkClick r:id="rId4"/>
              </a:rPr>
              <a:t>UTb246XR2kU</a:t>
            </a:r>
            <a:endParaRPr lang="en-US" sz="1200" dirty="0" smtClean="0">
              <a:solidFill>
                <a:schemeClr val="bg1"/>
              </a:solidFill>
              <a:latin typeface="+mn-lt"/>
            </a:endParaRPr>
          </a:p>
          <a:p>
            <a:pPr marL="0" indent="0">
              <a:buNone/>
            </a:pPr>
            <a:r>
              <a:rPr lang="en-US" sz="1600" dirty="0" smtClean="0">
                <a:solidFill>
                  <a:schemeClr val="bg1"/>
                </a:solidFill>
                <a:latin typeface="+mn-lt"/>
              </a:rPr>
              <a:t>* “SEGA </a:t>
            </a:r>
            <a:r>
              <a:rPr lang="en-US" sz="1600" dirty="0">
                <a:solidFill>
                  <a:schemeClr val="bg1"/>
                </a:solidFill>
                <a:latin typeface="+mn-lt"/>
              </a:rPr>
              <a:t>Takes Legal Action Against Level-5 Over Nintendo DS </a:t>
            </a:r>
            <a:r>
              <a:rPr lang="en-US" sz="1600" dirty="0" smtClean="0">
                <a:solidFill>
                  <a:schemeClr val="bg1"/>
                </a:solidFill>
                <a:latin typeface="+mn-lt"/>
              </a:rPr>
              <a:t>Patent </a:t>
            </a:r>
            <a:r>
              <a:rPr lang="en-US" sz="1600" dirty="0" err="1" smtClean="0">
                <a:solidFill>
                  <a:schemeClr val="bg1"/>
                </a:solidFill>
                <a:latin typeface="+mn-lt"/>
              </a:rPr>
              <a:t>Dispute”</a:t>
            </a:r>
            <a:r>
              <a:rPr lang="en-US" sz="1200" dirty="0" err="1" smtClean="0">
                <a:solidFill>
                  <a:schemeClr val="bg1"/>
                </a:solidFill>
                <a:latin typeface="+mn-lt"/>
                <a:hlinkClick r:id="rId5"/>
              </a:rPr>
              <a:t>http</a:t>
            </a:r>
            <a:r>
              <a:rPr lang="en-US" sz="1200" dirty="0">
                <a:solidFill>
                  <a:schemeClr val="bg1"/>
                </a:solidFill>
                <a:latin typeface="+mn-lt"/>
                <a:hlinkClick r:id="rId5"/>
              </a:rPr>
              <a:t>://www.nintendolife.com/news/2012/12/</a:t>
            </a:r>
            <a:r>
              <a:rPr lang="en-US" sz="1200" dirty="0" smtClean="0">
                <a:solidFill>
                  <a:schemeClr val="bg1"/>
                </a:solidFill>
                <a:latin typeface="+mn-lt"/>
                <a:hlinkClick r:id="rId5"/>
              </a:rPr>
              <a:t>sega_takes_legal_action_against_level_5_over_nintendo_ds_patent_dispute</a:t>
            </a:r>
            <a:endParaRPr lang="en-US" sz="1200" dirty="0" smtClean="0">
              <a:solidFill>
                <a:schemeClr val="bg1"/>
              </a:solidFill>
              <a:latin typeface="+mn-lt"/>
            </a:endParaRPr>
          </a:p>
          <a:p>
            <a:pPr marL="0" indent="0">
              <a:buNone/>
            </a:pPr>
            <a:r>
              <a:rPr lang="en-US" sz="1600" dirty="0" smtClean="0">
                <a:solidFill>
                  <a:schemeClr val="bg1"/>
                </a:solidFill>
                <a:latin typeface="+mn-lt"/>
              </a:rPr>
              <a:t>* “Court </a:t>
            </a:r>
            <a:r>
              <a:rPr lang="en-US" sz="1600" dirty="0">
                <a:solidFill>
                  <a:schemeClr val="bg1"/>
                </a:solidFill>
                <a:latin typeface="+mn-lt"/>
              </a:rPr>
              <a:t>Tackles Copyright Issue of "Throwback" NFL Uniforms in </a:t>
            </a:r>
            <a:r>
              <a:rPr lang="en-US" sz="1600" dirty="0" smtClean="0">
                <a:solidFill>
                  <a:schemeClr val="bg1"/>
                </a:solidFill>
                <a:latin typeface="+mn-lt"/>
              </a:rPr>
              <a:t>Video Games” </a:t>
            </a:r>
            <a:r>
              <a:rPr lang="en-US" sz="1200" dirty="0" smtClean="0">
                <a:solidFill>
                  <a:schemeClr val="bg1"/>
                </a:solidFill>
                <a:latin typeface="+mn-lt"/>
                <a:hlinkClick r:id="rId6"/>
              </a:rPr>
              <a:t>http</a:t>
            </a:r>
            <a:r>
              <a:rPr lang="en-US" sz="1200" dirty="0">
                <a:solidFill>
                  <a:schemeClr val="bg1"/>
                </a:solidFill>
                <a:latin typeface="+mn-lt"/>
                <a:hlinkClick r:id="rId6"/>
              </a:rPr>
              <a:t>://www.manatt.com/SportsLaw/</a:t>
            </a:r>
            <a:r>
              <a:rPr lang="en-US" sz="1200" dirty="0" smtClean="0">
                <a:solidFill>
                  <a:schemeClr val="bg1"/>
                </a:solidFill>
                <a:latin typeface="+mn-lt"/>
                <a:hlinkClick r:id="rId6"/>
              </a:rPr>
              <a:t>Court_Tackles_Copyright_Issue_of_Throwback_NFL_Uniforms_in_Video_Games.aspx</a:t>
            </a:r>
            <a:endParaRPr lang="en-US" sz="1200" dirty="0" smtClean="0">
              <a:solidFill>
                <a:schemeClr val="bg1"/>
              </a:solidFill>
              <a:latin typeface="+mn-lt"/>
            </a:endParaRPr>
          </a:p>
          <a:p>
            <a:pPr marL="0" indent="0">
              <a:buNone/>
            </a:pPr>
            <a:r>
              <a:rPr lang="en-US" sz="1600" dirty="0" smtClean="0">
                <a:solidFill>
                  <a:schemeClr val="bg1"/>
                </a:solidFill>
                <a:latin typeface="+mn-lt"/>
              </a:rPr>
              <a:t>* “</a:t>
            </a:r>
            <a:r>
              <a:rPr lang="en-US" sz="1600" dirty="0" err="1" smtClean="0">
                <a:solidFill>
                  <a:schemeClr val="bg1"/>
                </a:solidFill>
                <a:latin typeface="+mn-lt"/>
              </a:rPr>
              <a:t>Tweeria</a:t>
            </a:r>
            <a:r>
              <a:rPr lang="en-US" sz="1600" dirty="0" smtClean="0">
                <a:solidFill>
                  <a:schemeClr val="bg1"/>
                </a:solidFill>
                <a:latin typeface="+mn-lt"/>
              </a:rPr>
              <a:t> Struggles With Copyright </a:t>
            </a:r>
            <a:r>
              <a:rPr lang="en-US" sz="1600" dirty="0" err="1" smtClean="0">
                <a:solidFill>
                  <a:schemeClr val="bg1"/>
                </a:solidFill>
                <a:latin typeface="+mn-lt"/>
              </a:rPr>
              <a:t>Problems”</a:t>
            </a:r>
            <a:r>
              <a:rPr lang="en-US" sz="1200" dirty="0" err="1" smtClean="0">
                <a:solidFill>
                  <a:schemeClr val="bg1"/>
                </a:solidFill>
                <a:latin typeface="+mn-lt"/>
                <a:hlinkClick r:id="rId7"/>
              </a:rPr>
              <a:t>http</a:t>
            </a:r>
            <a:r>
              <a:rPr lang="en-US" sz="1200" dirty="0">
                <a:solidFill>
                  <a:schemeClr val="bg1"/>
                </a:solidFill>
                <a:latin typeface="+mn-lt"/>
                <a:hlinkClick r:id="rId7"/>
              </a:rPr>
              <a:t>://www.gamepolitics.com/2012/12/27/tweeria-struggles-copyright-problems#.</a:t>
            </a:r>
            <a:r>
              <a:rPr lang="en-US" sz="1200" dirty="0" smtClean="0">
                <a:solidFill>
                  <a:schemeClr val="bg1"/>
                </a:solidFill>
                <a:latin typeface="+mn-lt"/>
                <a:hlinkClick r:id="rId7"/>
              </a:rPr>
              <a:t>UTb6UaXR2kU</a:t>
            </a:r>
            <a:endParaRPr lang="en-US" sz="1200" dirty="0" smtClean="0">
              <a:solidFill>
                <a:schemeClr val="bg1"/>
              </a:solidFill>
              <a:latin typeface="+mn-lt"/>
            </a:endParaRPr>
          </a:p>
          <a:p>
            <a:pPr marL="0" indent="0">
              <a:buNone/>
            </a:pPr>
            <a:r>
              <a:rPr lang="en-US" sz="1600" dirty="0" smtClean="0">
                <a:solidFill>
                  <a:schemeClr val="bg1"/>
                </a:solidFill>
                <a:latin typeface="+mn-lt"/>
              </a:rPr>
              <a:t>* “</a:t>
            </a:r>
            <a:r>
              <a:rPr lang="en-US" sz="1600" dirty="0" err="1" smtClean="0">
                <a:solidFill>
                  <a:schemeClr val="bg1"/>
                </a:solidFill>
                <a:latin typeface="+mn-lt"/>
              </a:rPr>
              <a:t>Tetricide</a:t>
            </a:r>
            <a:r>
              <a:rPr lang="en-US" sz="1600" dirty="0">
                <a:solidFill>
                  <a:schemeClr val="bg1"/>
                </a:solidFill>
                <a:latin typeface="+mn-lt"/>
              </a:rPr>
              <a:t>” </a:t>
            </a:r>
            <a:r>
              <a:rPr lang="en-US" sz="1200" dirty="0">
                <a:solidFill>
                  <a:schemeClr val="bg1"/>
                </a:solidFill>
                <a:latin typeface="+mn-lt"/>
                <a:hlinkClick r:id="rId8"/>
              </a:rPr>
              <a:t>http://uttresl.wordpress.com/2013/02/01/tetricide-2</a:t>
            </a:r>
            <a:r>
              <a:rPr lang="en-US" sz="1200" dirty="0" smtClean="0">
                <a:solidFill>
                  <a:schemeClr val="bg1"/>
                </a:solidFill>
                <a:latin typeface="+mn-lt"/>
                <a:hlinkClick r:id="rId8"/>
              </a:rPr>
              <a:t>/</a:t>
            </a:r>
            <a:endParaRPr lang="en-US" sz="1200" dirty="0" smtClean="0">
              <a:solidFill>
                <a:schemeClr val="bg1"/>
              </a:solidFill>
              <a:latin typeface="+mn-lt"/>
            </a:endParaRPr>
          </a:p>
          <a:p>
            <a:pPr marL="0" indent="0">
              <a:buNone/>
            </a:pPr>
            <a:r>
              <a:rPr lang="en-US" sz="1600" dirty="0" smtClean="0">
                <a:solidFill>
                  <a:schemeClr val="bg1"/>
                </a:solidFill>
                <a:latin typeface="+mn-lt"/>
              </a:rPr>
              <a:t>* “Wizards of the Coast Sued for Magic: The Gathering Online Patent Infringement </a:t>
            </a:r>
            <a:r>
              <a:rPr lang="en-US" sz="1600" dirty="0" err="1" smtClean="0">
                <a:solidFill>
                  <a:schemeClr val="bg1"/>
                </a:solidFill>
                <a:latin typeface="+mn-lt"/>
              </a:rPr>
              <a:t>Claims”</a:t>
            </a:r>
            <a:r>
              <a:rPr lang="en-US" sz="1200" dirty="0" err="1" smtClean="0">
                <a:solidFill>
                  <a:schemeClr val="bg1"/>
                </a:solidFill>
                <a:latin typeface="+mn-lt"/>
                <a:hlinkClick r:id="rId9"/>
              </a:rPr>
              <a:t>http</a:t>
            </a:r>
            <a:r>
              <a:rPr lang="en-US" sz="1200" dirty="0">
                <a:solidFill>
                  <a:schemeClr val="bg1"/>
                </a:solidFill>
                <a:latin typeface="+mn-lt"/>
                <a:hlinkClick r:id="rId9"/>
              </a:rPr>
              <a:t>://gamepolitics.com/2012/11/02/wizards-coast-sued-magic-gathering-online-patent-infringement-claims#.</a:t>
            </a:r>
            <a:r>
              <a:rPr lang="en-US" sz="1200" dirty="0" smtClean="0">
                <a:solidFill>
                  <a:schemeClr val="bg1"/>
                </a:solidFill>
                <a:latin typeface="+mn-lt"/>
                <a:hlinkClick r:id="rId9"/>
              </a:rPr>
              <a:t>UTb8KKXR2kU</a:t>
            </a:r>
            <a:endParaRPr lang="en-US" sz="1200" dirty="0" smtClean="0">
              <a:solidFill>
                <a:schemeClr val="bg1"/>
              </a:solidFill>
              <a:latin typeface="+mn-lt"/>
            </a:endParaRPr>
          </a:p>
          <a:p>
            <a:pPr marL="0" indent="0">
              <a:buNone/>
            </a:pPr>
            <a:r>
              <a:rPr lang="en-US" sz="1600" dirty="0" smtClean="0">
                <a:solidFill>
                  <a:schemeClr val="bg1"/>
                </a:solidFill>
                <a:latin typeface="+mn-lt"/>
              </a:rPr>
              <a:t>* “Scrabble 3D tile held to be invalid by High Court - JW Spear &amp; Sons Ltd and Mattel </a:t>
            </a:r>
            <a:r>
              <a:rPr lang="en-US" sz="1600" dirty="0" err="1" smtClean="0">
                <a:solidFill>
                  <a:schemeClr val="bg1"/>
                </a:solidFill>
                <a:latin typeface="+mn-lt"/>
              </a:rPr>
              <a:t>Inc</a:t>
            </a:r>
            <a:r>
              <a:rPr lang="en-US" sz="1600" dirty="0" smtClean="0">
                <a:solidFill>
                  <a:schemeClr val="bg1"/>
                </a:solidFill>
                <a:latin typeface="+mn-lt"/>
              </a:rPr>
              <a:t> v </a:t>
            </a:r>
            <a:r>
              <a:rPr lang="en-US" sz="1600" dirty="0" err="1" smtClean="0">
                <a:solidFill>
                  <a:schemeClr val="bg1"/>
                </a:solidFill>
                <a:latin typeface="+mn-lt"/>
              </a:rPr>
              <a:t>Zynga</a:t>
            </a:r>
            <a:r>
              <a:rPr lang="en-US" sz="1600" dirty="0" smtClean="0">
                <a:solidFill>
                  <a:schemeClr val="bg1"/>
                </a:solidFill>
                <a:latin typeface="+mn-lt"/>
              </a:rPr>
              <a:t>” </a:t>
            </a:r>
            <a:r>
              <a:rPr lang="en-US" sz="1200" dirty="0" smtClean="0">
                <a:solidFill>
                  <a:schemeClr val="bg1"/>
                </a:solidFill>
                <a:latin typeface="+mn-lt"/>
                <a:hlinkClick r:id="rId10"/>
              </a:rPr>
              <a:t>http</a:t>
            </a:r>
            <a:r>
              <a:rPr lang="en-US" sz="1200" dirty="0">
                <a:solidFill>
                  <a:schemeClr val="bg1"/>
                </a:solidFill>
                <a:latin typeface="+mn-lt"/>
                <a:hlinkClick r:id="rId10"/>
              </a:rPr>
              <a:t>://www.lexology.com/library/detail.aspx?g=c918285f-f721-4a1a-8b70-</a:t>
            </a:r>
            <a:r>
              <a:rPr lang="en-US" sz="1200" dirty="0" smtClean="0">
                <a:solidFill>
                  <a:schemeClr val="bg1"/>
                </a:solidFill>
                <a:latin typeface="+mn-lt"/>
                <a:hlinkClick r:id="rId10"/>
              </a:rPr>
              <a:t>80dce5b422ba</a:t>
            </a:r>
            <a:endParaRPr lang="en-US" sz="1200" dirty="0" smtClean="0">
              <a:solidFill>
                <a:schemeClr val="bg1"/>
              </a:solidFill>
              <a:latin typeface="+mn-lt"/>
            </a:endParaRPr>
          </a:p>
          <a:p>
            <a:pPr marL="0" indent="0">
              <a:buNone/>
            </a:pPr>
            <a:r>
              <a:rPr lang="en-US" sz="1600" dirty="0" smtClean="0">
                <a:solidFill>
                  <a:schemeClr val="bg1"/>
                </a:solidFill>
                <a:latin typeface="+mn-lt"/>
              </a:rPr>
              <a:t>* “British </a:t>
            </a:r>
            <a:r>
              <a:rPr lang="en-US" sz="1600" dirty="0">
                <a:solidFill>
                  <a:schemeClr val="bg1"/>
                </a:solidFill>
                <a:latin typeface="+mn-lt"/>
              </a:rPr>
              <a:t>games company says it owns the idea of space </a:t>
            </a:r>
            <a:r>
              <a:rPr lang="en-US" sz="1600" dirty="0" err="1">
                <a:solidFill>
                  <a:schemeClr val="bg1"/>
                </a:solidFill>
                <a:latin typeface="+mn-lt"/>
              </a:rPr>
              <a:t>marines</a:t>
            </a:r>
            <a:r>
              <a:rPr lang="en-US" sz="1600" dirty="0" err="1" smtClean="0">
                <a:solidFill>
                  <a:schemeClr val="bg1"/>
                </a:solidFill>
                <a:latin typeface="+mn-lt"/>
              </a:rPr>
              <a:t>”</a:t>
            </a:r>
            <a:r>
              <a:rPr lang="en-US" sz="1200" dirty="0" err="1" smtClean="0">
                <a:solidFill>
                  <a:schemeClr val="bg1"/>
                </a:solidFill>
                <a:latin typeface="+mn-lt"/>
                <a:hlinkClick r:id="rId11"/>
              </a:rPr>
              <a:t>http</a:t>
            </a:r>
            <a:r>
              <a:rPr lang="en-US" sz="1200" dirty="0">
                <a:solidFill>
                  <a:schemeClr val="bg1"/>
                </a:solidFill>
                <a:latin typeface="+mn-lt"/>
                <a:hlinkClick r:id="rId11"/>
              </a:rPr>
              <a:t>://www.theregister.co.uk/2013/02/07/games_workshop_in_spurious_space_marines_claim</a:t>
            </a:r>
            <a:r>
              <a:rPr lang="en-US" sz="1200" dirty="0" smtClean="0">
                <a:solidFill>
                  <a:schemeClr val="bg1"/>
                </a:solidFill>
                <a:latin typeface="+mn-lt"/>
                <a:hlinkClick r:id="rId11"/>
              </a:rPr>
              <a:t>/</a:t>
            </a:r>
            <a:endParaRPr lang="en-US" sz="1200" dirty="0" smtClean="0">
              <a:solidFill>
                <a:schemeClr val="bg1"/>
              </a:solidFill>
              <a:latin typeface="+mn-lt"/>
            </a:endParaRPr>
          </a:p>
          <a:p>
            <a:pPr marL="0" indent="0">
              <a:buNone/>
            </a:pPr>
            <a:r>
              <a:rPr lang="en-US" sz="1600" dirty="0" smtClean="0">
                <a:solidFill>
                  <a:schemeClr val="bg1"/>
                </a:solidFill>
                <a:latin typeface="+mn-lt"/>
              </a:rPr>
              <a:t>* “Infringing </a:t>
            </a:r>
            <a:r>
              <a:rPr lang="en-US" sz="1600" dirty="0">
                <a:solidFill>
                  <a:schemeClr val="bg1"/>
                </a:solidFill>
                <a:latin typeface="+mn-lt"/>
              </a:rPr>
              <a:t>World of </a:t>
            </a:r>
            <a:r>
              <a:rPr lang="en-US" sz="1600" dirty="0" err="1">
                <a:solidFill>
                  <a:schemeClr val="bg1"/>
                </a:solidFill>
                <a:latin typeface="+mn-lt"/>
              </a:rPr>
              <a:t>Warcraft</a:t>
            </a:r>
            <a:r>
              <a:rPr lang="en-US" sz="1600" dirty="0">
                <a:solidFill>
                  <a:schemeClr val="bg1"/>
                </a:solidFill>
                <a:latin typeface="+mn-lt"/>
              </a:rPr>
              <a:t> theme park built in </a:t>
            </a:r>
            <a:r>
              <a:rPr lang="en-US" sz="1600" dirty="0" err="1" smtClean="0">
                <a:solidFill>
                  <a:schemeClr val="bg1"/>
                </a:solidFill>
                <a:latin typeface="+mn-lt"/>
              </a:rPr>
              <a:t>China”</a:t>
            </a:r>
            <a:r>
              <a:rPr lang="en-US" sz="1200" dirty="0" err="1" smtClean="0">
                <a:solidFill>
                  <a:schemeClr val="bg1"/>
                </a:solidFill>
                <a:latin typeface="+mn-lt"/>
                <a:hlinkClick r:id="rId12"/>
              </a:rPr>
              <a:t>http</a:t>
            </a:r>
            <a:r>
              <a:rPr lang="en-US" sz="1200" dirty="0">
                <a:solidFill>
                  <a:schemeClr val="bg1"/>
                </a:solidFill>
                <a:latin typeface="+mn-lt"/>
                <a:hlinkClick r:id="rId12"/>
              </a:rPr>
              <a:t>://the1709blog.blogspot.ca/2013/01/infringing-world-of-warcraft-theme-</a:t>
            </a:r>
            <a:r>
              <a:rPr lang="en-US" sz="1200" dirty="0" smtClean="0">
                <a:solidFill>
                  <a:schemeClr val="bg1"/>
                </a:solidFill>
                <a:latin typeface="+mn-lt"/>
                <a:hlinkClick r:id="rId12"/>
              </a:rPr>
              <a:t>park.html</a:t>
            </a:r>
            <a:endParaRPr lang="en-US" sz="1200" dirty="0" smtClean="0">
              <a:solidFill>
                <a:schemeClr val="bg1"/>
              </a:solidFill>
              <a:latin typeface="+mn-lt"/>
            </a:endParaRPr>
          </a:p>
          <a:p>
            <a:pPr marL="0" indent="0">
              <a:buNone/>
            </a:pPr>
            <a:r>
              <a:rPr lang="en-US" sz="1600" dirty="0" smtClean="0">
                <a:solidFill>
                  <a:schemeClr val="bg1"/>
                </a:solidFill>
                <a:latin typeface="+mn-lt"/>
              </a:rPr>
              <a:t>* “Tolkien </a:t>
            </a:r>
            <a:r>
              <a:rPr lang="en-US" sz="1600" dirty="0">
                <a:solidFill>
                  <a:schemeClr val="bg1"/>
                </a:solidFill>
                <a:latin typeface="+mn-lt"/>
              </a:rPr>
              <a:t>estate unleashes legal </a:t>
            </a:r>
            <a:r>
              <a:rPr lang="en-US" sz="1600" dirty="0" err="1">
                <a:solidFill>
                  <a:schemeClr val="bg1"/>
                </a:solidFill>
                <a:latin typeface="+mn-lt"/>
              </a:rPr>
              <a:t>Uruk-hai</a:t>
            </a:r>
            <a:r>
              <a:rPr lang="en-US" sz="1600" dirty="0">
                <a:solidFill>
                  <a:schemeClr val="bg1"/>
                </a:solidFill>
                <a:latin typeface="+mn-lt"/>
              </a:rPr>
              <a:t> on </a:t>
            </a:r>
            <a:r>
              <a:rPr lang="en-US" sz="1600" i="1" dirty="0" err="1">
                <a:solidFill>
                  <a:schemeClr val="bg1"/>
                </a:solidFill>
                <a:latin typeface="+mn-lt"/>
              </a:rPr>
              <a:t>LoTR</a:t>
            </a:r>
            <a:r>
              <a:rPr lang="en-US" sz="1600" dirty="0">
                <a:solidFill>
                  <a:schemeClr val="bg1"/>
                </a:solidFill>
                <a:latin typeface="+mn-lt"/>
              </a:rPr>
              <a:t> online slot </a:t>
            </a:r>
            <a:r>
              <a:rPr lang="en-US" sz="1600" dirty="0" smtClean="0">
                <a:solidFill>
                  <a:schemeClr val="bg1"/>
                </a:solidFill>
                <a:latin typeface="+mn-lt"/>
              </a:rPr>
              <a:t>machines”</a:t>
            </a:r>
            <a:endParaRPr lang="en-US" sz="1600" dirty="0">
              <a:solidFill>
                <a:schemeClr val="bg1"/>
              </a:solidFill>
              <a:latin typeface="+mn-lt"/>
            </a:endParaRPr>
          </a:p>
          <a:p>
            <a:pPr marL="0" indent="0">
              <a:buNone/>
            </a:pPr>
            <a:r>
              <a:rPr lang="en-US" sz="1200" dirty="0">
                <a:solidFill>
                  <a:schemeClr val="bg1"/>
                </a:solidFill>
                <a:latin typeface="+mn-lt"/>
                <a:hlinkClick r:id="rId13"/>
              </a:rPr>
              <a:t>http://arstechnica.com/tech-policy/2012/11/tolkien-estate-unleashes-legal-uruk-hai-on-lotr-online-slot-machines</a:t>
            </a:r>
            <a:r>
              <a:rPr lang="en-US" sz="1200" dirty="0" smtClean="0">
                <a:solidFill>
                  <a:schemeClr val="bg1"/>
                </a:solidFill>
                <a:latin typeface="+mn-lt"/>
                <a:hlinkClick r:id="rId13"/>
              </a:rPr>
              <a:t>/</a:t>
            </a:r>
            <a:endParaRPr lang="en-US" sz="1200" dirty="0" smtClean="0">
              <a:solidFill>
                <a:schemeClr val="bg1"/>
              </a:solidFill>
              <a:latin typeface="+mn-lt"/>
            </a:endParaRPr>
          </a:p>
          <a:p>
            <a:pPr marL="0" indent="0">
              <a:buNone/>
            </a:pPr>
            <a:r>
              <a:rPr lang="en-US" sz="1600" dirty="0" smtClean="0">
                <a:solidFill>
                  <a:schemeClr val="bg1"/>
                </a:solidFill>
                <a:latin typeface="+mn-lt"/>
              </a:rPr>
              <a:t>* “Keller v. EA: visual elements mean game isn’t protected by First Amendment”</a:t>
            </a:r>
          </a:p>
          <a:p>
            <a:pPr marL="0" indent="0">
              <a:buNone/>
            </a:pPr>
            <a:r>
              <a:rPr lang="en-US" sz="1200" dirty="0">
                <a:solidFill>
                  <a:schemeClr val="bg1"/>
                </a:solidFill>
                <a:latin typeface="+mn-lt"/>
                <a:hlinkClick r:id="rId14"/>
              </a:rPr>
              <a:t>http://tushnet.blogspot.ca/2013/08/keller-v-ea-visual-elements-mean-</a:t>
            </a:r>
            <a:r>
              <a:rPr lang="en-US" sz="1200" dirty="0" smtClean="0">
                <a:solidFill>
                  <a:schemeClr val="bg1"/>
                </a:solidFill>
                <a:latin typeface="+mn-lt"/>
                <a:hlinkClick r:id="rId14"/>
              </a:rPr>
              <a:t>game.html</a:t>
            </a:r>
            <a:endParaRPr lang="en-US" sz="1200" dirty="0" smtClean="0">
              <a:solidFill>
                <a:schemeClr val="bg1"/>
              </a:solidFill>
              <a:latin typeface="+mn-lt"/>
            </a:endParaRPr>
          </a:p>
          <a:p>
            <a:pPr marL="0" indent="0">
              <a:buNone/>
            </a:pPr>
            <a:r>
              <a:rPr lang="en-US" sz="1600" dirty="0" smtClean="0">
                <a:solidFill>
                  <a:schemeClr val="bg1"/>
                </a:solidFill>
                <a:latin typeface="+mn-lt"/>
              </a:rPr>
              <a:t>* ”The First Amendment in play: Brown v. </a:t>
            </a:r>
            <a:r>
              <a:rPr lang="en-US" sz="1600" dirty="0" err="1" smtClean="0">
                <a:solidFill>
                  <a:schemeClr val="bg1"/>
                </a:solidFill>
                <a:latin typeface="+mn-lt"/>
              </a:rPr>
              <a:t>EA</a:t>
            </a:r>
            <a:r>
              <a:rPr lang="en-US" sz="1200" dirty="0" err="1" smtClean="0">
                <a:solidFill>
                  <a:srgbClr val="FFFFFF"/>
                </a:solidFill>
                <a:latin typeface="+mn-lt"/>
                <a:hlinkClick r:id="rId15"/>
              </a:rPr>
              <a:t>http</a:t>
            </a:r>
            <a:r>
              <a:rPr lang="en-US" sz="1200" dirty="0">
                <a:solidFill>
                  <a:srgbClr val="FFFFFF"/>
                </a:solidFill>
                <a:latin typeface="+mn-lt"/>
                <a:hlinkClick r:id="rId15"/>
              </a:rPr>
              <a:t>://tushnet.blogspot.ca/2013/08/the-first-amendment-in-play-brown-v-</a:t>
            </a:r>
            <a:r>
              <a:rPr lang="en-US" sz="1200" dirty="0" smtClean="0">
                <a:solidFill>
                  <a:srgbClr val="FFFFFF"/>
                </a:solidFill>
                <a:latin typeface="+mn-lt"/>
                <a:hlinkClick r:id="rId15"/>
              </a:rPr>
              <a:t>ea.html</a:t>
            </a:r>
            <a:endParaRPr lang="en-US" sz="1200" dirty="0" smtClean="0">
              <a:solidFill>
                <a:srgbClr val="FFFFFF"/>
              </a:solidFill>
              <a:latin typeface="+mn-lt"/>
            </a:endParaRPr>
          </a:p>
          <a:p>
            <a:pPr>
              <a:buFontTx/>
              <a:buChar char="•"/>
            </a:pPr>
            <a:endParaRPr lang="en-US" sz="1600" dirty="0" smtClean="0">
              <a:solidFill>
                <a:srgbClr val="FFFFFF"/>
              </a:solidFill>
              <a:latin typeface="+mn-lt"/>
            </a:endParaRPr>
          </a:p>
          <a:p>
            <a:pPr marL="0" indent="0">
              <a:buNone/>
            </a:pPr>
            <a:endParaRPr lang="en-US" sz="1200" dirty="0" smtClean="0">
              <a:solidFill>
                <a:schemeClr val="bg1"/>
              </a:solidFill>
              <a:latin typeface="+mn-lt"/>
            </a:endParaRPr>
          </a:p>
          <a:p>
            <a:pPr>
              <a:buFontTx/>
              <a:buChar char="•"/>
            </a:pPr>
            <a:endParaRPr lang="en-US" sz="1200" dirty="0" smtClean="0"/>
          </a:p>
          <a:p>
            <a:pPr>
              <a:buFontTx/>
              <a:buChar char="•"/>
            </a:pPr>
            <a:endParaRPr lang="en-US" sz="1400" dirty="0"/>
          </a:p>
          <a:p>
            <a:pPr>
              <a:buFontTx/>
              <a:buChar char="•"/>
            </a:pPr>
            <a:endParaRPr lang="en-US" sz="1400" dirty="0"/>
          </a:p>
        </p:txBody>
      </p:sp>
    </p:spTree>
    <p:extLst>
      <p:ext uri="{BB962C8B-B14F-4D97-AF65-F5344CB8AC3E}">
        <p14:creationId xmlns:p14="http://schemas.microsoft.com/office/powerpoint/2010/main" val="18767149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3094" y="345787"/>
            <a:ext cx="8501283" cy="1323435"/>
          </a:xfrm>
          <a:prstGeom prst="rect">
            <a:avLst/>
          </a:prstGeom>
        </p:spPr>
        <p:txBody>
          <a:bodyPr wrap="square" lIns="91435" tIns="45718" rIns="91435" bIns="45718">
            <a:spAutoFit/>
          </a:bodyPr>
          <a:lstStyle/>
          <a:p>
            <a:r>
              <a:rPr lang="en-US" sz="4000" b="1" dirty="0" smtClean="0">
                <a:solidFill>
                  <a:srgbClr val="FFFF00"/>
                </a:solidFill>
              </a:rPr>
              <a:t>Assaults </a:t>
            </a:r>
            <a:r>
              <a:rPr lang="en-US" sz="4000" b="1" dirty="0">
                <a:solidFill>
                  <a:srgbClr val="FFFF00"/>
                </a:solidFill>
              </a:rPr>
              <a:t>on Videogames</a:t>
            </a:r>
          </a:p>
          <a:p>
            <a:r>
              <a:rPr lang="en-US" sz="4000" b="1" dirty="0" smtClean="0">
                <a:solidFill>
                  <a:srgbClr val="FFFF00"/>
                </a:solidFill>
              </a:rPr>
              <a:t>Assaults </a:t>
            </a:r>
            <a:r>
              <a:rPr lang="en-US" sz="4000" b="1" dirty="0">
                <a:solidFill>
                  <a:srgbClr val="FFFF00"/>
                </a:solidFill>
              </a:rPr>
              <a:t>by Videogames</a:t>
            </a:r>
          </a:p>
        </p:txBody>
      </p:sp>
      <p:pic>
        <p:nvPicPr>
          <p:cNvPr id="6" name="Content Placeholder 3" descr="Police_at_Sandy_Hook.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9457" y="2919714"/>
            <a:ext cx="4281369" cy="2892506"/>
          </a:xfrm>
          <a:prstGeom prst="rect">
            <a:avLst/>
          </a:prstGeom>
        </p:spPr>
      </p:pic>
      <p:pic>
        <p:nvPicPr>
          <p:cNvPr id="7" name="Content Placeholder 3" descr="Hopelibrary.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77184" y="2919714"/>
            <a:ext cx="3831375" cy="2892506"/>
          </a:xfrm>
          <a:prstGeom prst="rect">
            <a:avLst/>
          </a:prstGeom>
        </p:spPr>
      </p:pic>
      <p:sp>
        <p:nvSpPr>
          <p:cNvPr id="2" name="Rectangle 1"/>
          <p:cNvSpPr/>
          <p:nvPr/>
        </p:nvSpPr>
        <p:spPr>
          <a:xfrm>
            <a:off x="0" y="1719385"/>
            <a:ext cx="9144000" cy="1200329"/>
          </a:xfrm>
          <a:prstGeom prst="rect">
            <a:avLst/>
          </a:prstGeom>
        </p:spPr>
        <p:txBody>
          <a:bodyPr wrap="square">
            <a:spAutoFit/>
          </a:bodyPr>
          <a:lstStyle/>
          <a:p>
            <a:r>
              <a:rPr lang="en-US" sz="3600" b="1" dirty="0" smtClean="0">
                <a:solidFill>
                  <a:srgbClr val="0000FF"/>
                </a:solidFill>
                <a:latin typeface="Lucida Console"/>
                <a:cs typeface="Lucida Console"/>
              </a:rPr>
              <a:t>  </a:t>
            </a:r>
            <a:r>
              <a:rPr lang="en-US" sz="3600" b="1" dirty="0" smtClean="0">
                <a:solidFill>
                  <a:schemeClr val="bg1"/>
                </a:solidFill>
                <a:latin typeface="Lucida Console"/>
                <a:cs typeface="Lucida Console"/>
              </a:rPr>
              <a:t>REMIXING VIOLENCE, MISOGYNY </a:t>
            </a:r>
          </a:p>
          <a:p>
            <a:r>
              <a:rPr lang="en-US" sz="3600" b="1" dirty="0">
                <a:solidFill>
                  <a:schemeClr val="bg1"/>
                </a:solidFill>
                <a:latin typeface="Lucida Console"/>
                <a:cs typeface="Lucida Console"/>
              </a:rPr>
              <a:t> </a:t>
            </a:r>
            <a:r>
              <a:rPr lang="en-US" sz="3600" b="1" dirty="0" smtClean="0">
                <a:solidFill>
                  <a:schemeClr val="bg1"/>
                </a:solidFill>
                <a:latin typeface="Lucida Console"/>
                <a:cs typeface="Lucida Console"/>
              </a:rPr>
              <a:t>          &amp; </a:t>
            </a:r>
            <a:r>
              <a:rPr lang="en-US" sz="3600" b="1" dirty="0">
                <a:solidFill>
                  <a:schemeClr val="bg1"/>
                </a:solidFill>
                <a:latin typeface="Lucida Console"/>
                <a:cs typeface="Lucida Console"/>
              </a:rPr>
              <a:t>CIVIL SOCIETY</a:t>
            </a:r>
          </a:p>
        </p:txBody>
      </p:sp>
    </p:spTree>
    <p:extLst>
      <p:ext uri="{BB962C8B-B14F-4D97-AF65-F5344CB8AC3E}">
        <p14:creationId xmlns:p14="http://schemas.microsoft.com/office/powerpoint/2010/main" val="3765037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346"/>
            <a:ext cx="9144000" cy="1016000"/>
          </a:xfrm>
        </p:spPr>
        <p:txBody>
          <a:bodyPr>
            <a:normAutofit/>
          </a:bodyPr>
          <a:lstStyle/>
          <a:p>
            <a:r>
              <a:rPr lang="en-US" sz="3600" b="1" i="1" dirty="0" smtClean="0">
                <a:solidFill>
                  <a:srgbClr val="FFFF00"/>
                </a:solidFill>
                <a:latin typeface="+mn-lt"/>
              </a:rPr>
              <a:t> </a:t>
            </a:r>
            <a:r>
              <a:rPr lang="en-US" sz="3600" b="1" dirty="0" smtClean="0">
                <a:solidFill>
                  <a:srgbClr val="FFFF00"/>
                </a:solidFill>
                <a:latin typeface="+mn-lt"/>
              </a:rPr>
              <a:t>Intro:</a:t>
            </a:r>
            <a:r>
              <a:rPr lang="en-US" sz="3600" b="1" i="1" dirty="0" smtClean="0">
                <a:solidFill>
                  <a:srgbClr val="FFFF00"/>
                </a:solidFill>
                <a:latin typeface="+mn-lt"/>
              </a:rPr>
              <a:t> “Secrets” </a:t>
            </a:r>
            <a:r>
              <a:rPr lang="en-US" sz="3600" b="1" dirty="0" smtClean="0">
                <a:solidFill>
                  <a:srgbClr val="FFFF00"/>
                </a:solidFill>
                <a:latin typeface="+mn-lt"/>
              </a:rPr>
              <a:t>of contractual immunity</a:t>
            </a:r>
            <a:endParaRPr lang="en-US" sz="3600" b="1" dirty="0">
              <a:solidFill>
                <a:srgbClr val="FFFF00"/>
              </a:solidFill>
              <a:latin typeface="+mn-lt"/>
            </a:endParaRPr>
          </a:p>
        </p:txBody>
      </p:sp>
      <p:sp>
        <p:nvSpPr>
          <p:cNvPr id="3" name="Content Placeholder 2"/>
          <p:cNvSpPr>
            <a:spLocks noGrp="1"/>
          </p:cNvSpPr>
          <p:nvPr>
            <p:ph sz="quarter" idx="10"/>
          </p:nvPr>
        </p:nvSpPr>
        <p:spPr>
          <a:xfrm>
            <a:off x="0" y="1035347"/>
            <a:ext cx="9144000" cy="4905861"/>
          </a:xfrm>
        </p:spPr>
        <p:txBody>
          <a:bodyPr>
            <a:normAutofit/>
          </a:bodyPr>
          <a:lstStyle/>
          <a:p>
            <a:pPr marL="0" indent="0">
              <a:buNone/>
            </a:pPr>
            <a:r>
              <a:rPr lang="en-US" sz="3600" b="1" dirty="0" smtClean="0">
                <a:solidFill>
                  <a:srgbClr val="FFFFFF"/>
                </a:solidFill>
                <a:latin typeface="+mn-lt"/>
                <a:cs typeface="Lucida Console"/>
              </a:rPr>
              <a:t>* Overall </a:t>
            </a:r>
            <a:r>
              <a:rPr lang="en-US" sz="3600" b="1" dirty="0">
                <a:solidFill>
                  <a:srgbClr val="FFFFFF"/>
                </a:solidFill>
                <a:latin typeface="+mn-lt"/>
                <a:cs typeface="Lucida Console"/>
              </a:rPr>
              <a:t>video game population is </a:t>
            </a:r>
            <a:r>
              <a:rPr lang="en-US" sz="3600" b="1" dirty="0" smtClean="0">
                <a:solidFill>
                  <a:srgbClr val="FFFFFF"/>
                </a:solidFill>
                <a:latin typeface="+mn-lt"/>
                <a:cs typeface="Lucida Console"/>
              </a:rPr>
              <a:t> </a:t>
            </a:r>
          </a:p>
          <a:p>
            <a:pPr marL="0" indent="0">
              <a:buNone/>
            </a:pPr>
            <a:r>
              <a:rPr lang="en-US" sz="3600" b="1" dirty="0" smtClean="0">
                <a:solidFill>
                  <a:srgbClr val="FFFFFF"/>
                </a:solidFill>
                <a:latin typeface="+mn-lt"/>
                <a:cs typeface="Lucida Console"/>
              </a:rPr>
              <a:t>  about </a:t>
            </a:r>
            <a:r>
              <a:rPr lang="en-US" sz="3600" b="1" i="1" u="sng" dirty="0" smtClean="0">
                <a:solidFill>
                  <a:srgbClr val="FF0000"/>
                </a:solidFill>
                <a:latin typeface="+mn-lt"/>
                <a:cs typeface="Lucida Console"/>
              </a:rPr>
              <a:t>one third </a:t>
            </a:r>
            <a:r>
              <a:rPr lang="en-US" sz="3600" b="1" i="1" u="sng" dirty="0">
                <a:solidFill>
                  <a:srgbClr val="FF0000"/>
                </a:solidFill>
                <a:latin typeface="+mn-lt"/>
                <a:cs typeface="Lucida Console"/>
              </a:rPr>
              <a:t>kids</a:t>
            </a:r>
          </a:p>
          <a:p>
            <a:pPr marL="0" indent="0">
              <a:buNone/>
            </a:pPr>
            <a:endParaRPr lang="en-US" sz="2800" dirty="0" smtClean="0">
              <a:solidFill>
                <a:srgbClr val="FFFFFF"/>
              </a:solidFill>
              <a:latin typeface="+mn-lt"/>
              <a:cs typeface="Lucida Console"/>
            </a:endParaRPr>
          </a:p>
          <a:p>
            <a:pPr marL="0" indent="0">
              <a:buNone/>
            </a:pPr>
            <a:r>
              <a:rPr lang="en-US" sz="2800" dirty="0">
                <a:solidFill>
                  <a:srgbClr val="FFFFFF"/>
                </a:solidFill>
                <a:latin typeface="+mn-lt"/>
                <a:cs typeface="Lucida Console"/>
              </a:rPr>
              <a:t>ESA Game Player Data: “Sixty-eight percent of gamers are </a:t>
            </a:r>
            <a:r>
              <a:rPr lang="en-US" sz="2800" dirty="0" smtClean="0">
                <a:solidFill>
                  <a:srgbClr val="FFFFFF"/>
                </a:solidFill>
                <a:latin typeface="+mn-lt"/>
                <a:cs typeface="Lucida Console"/>
              </a:rPr>
              <a:t>18 </a:t>
            </a:r>
            <a:r>
              <a:rPr lang="en-US" sz="2800" dirty="0">
                <a:solidFill>
                  <a:srgbClr val="FFFFFF"/>
                </a:solidFill>
                <a:latin typeface="+mn-lt"/>
                <a:cs typeface="Lucida Console"/>
              </a:rPr>
              <a:t>years of age or older” </a:t>
            </a:r>
            <a:r>
              <a:rPr lang="en-US" sz="1500" dirty="0">
                <a:solidFill>
                  <a:srgbClr val="FFFFFF"/>
                </a:solidFill>
                <a:latin typeface="+mn-lt"/>
                <a:cs typeface="Lucida Console"/>
                <a:hlinkClick r:id="rId2"/>
              </a:rPr>
              <a:t>http://www.theesa.com/facts/gameplayer.asp</a:t>
            </a:r>
            <a:endParaRPr lang="en-US" sz="1500" dirty="0">
              <a:solidFill>
                <a:srgbClr val="FFFFFF"/>
              </a:solidFill>
              <a:latin typeface="+mn-lt"/>
              <a:cs typeface="Lucida Console"/>
            </a:endParaRPr>
          </a:p>
          <a:p>
            <a:pPr marL="0" indent="0">
              <a:buNone/>
            </a:pPr>
            <a:r>
              <a:rPr lang="en-US" sz="2800" dirty="0" smtClean="0">
                <a:solidFill>
                  <a:srgbClr val="FFFFFF"/>
                </a:solidFill>
                <a:latin typeface="+mn-lt"/>
                <a:cs typeface="Lucida Console"/>
              </a:rPr>
              <a:t>See </a:t>
            </a:r>
            <a:r>
              <a:rPr lang="en-US" sz="2800" dirty="0">
                <a:solidFill>
                  <a:srgbClr val="FFFFFF"/>
                </a:solidFill>
                <a:latin typeface="+mn-lt"/>
                <a:cs typeface="Lucida Console"/>
              </a:rPr>
              <a:t>also “2012 Sales, Demographic and Usage Data</a:t>
            </a:r>
            <a:r>
              <a:rPr lang="en-US" sz="2800" dirty="0" smtClean="0">
                <a:solidFill>
                  <a:srgbClr val="FFFFFF"/>
                </a:solidFill>
                <a:latin typeface="+mn-lt"/>
                <a:cs typeface="Lucida Console"/>
              </a:rPr>
              <a:t>”</a:t>
            </a:r>
          </a:p>
          <a:p>
            <a:pPr marL="0" indent="0">
              <a:buNone/>
            </a:pPr>
            <a:r>
              <a:rPr lang="en-US" sz="1500" dirty="0" smtClean="0">
                <a:solidFill>
                  <a:srgbClr val="FFFFFF"/>
                </a:solidFill>
                <a:latin typeface="+mn-lt"/>
                <a:cs typeface="Lucida Console"/>
                <a:hlinkClick r:id="rId3"/>
              </a:rPr>
              <a:t>http</a:t>
            </a:r>
            <a:r>
              <a:rPr lang="en-US" sz="1500" dirty="0">
                <a:solidFill>
                  <a:srgbClr val="FFFFFF"/>
                </a:solidFill>
                <a:latin typeface="+mn-lt"/>
                <a:cs typeface="Lucida Console"/>
                <a:hlinkClick r:id="rId3"/>
              </a:rPr>
              <a:t>://www.theesa.com/facts/pdfs/ESA_EF_2012.pdf</a:t>
            </a:r>
            <a:endParaRPr lang="en-US" sz="1500" dirty="0">
              <a:solidFill>
                <a:srgbClr val="FFFFFF"/>
              </a:solidFill>
              <a:latin typeface="+mn-lt"/>
              <a:cs typeface="Lucida Console"/>
            </a:endParaRPr>
          </a:p>
          <a:p>
            <a:pPr marL="0" indent="0">
              <a:buNone/>
            </a:pPr>
            <a:endParaRPr lang="en-US" sz="2200" i="1" dirty="0" smtClean="0">
              <a:solidFill>
                <a:srgbClr val="FFFFFF"/>
              </a:solidFill>
              <a:latin typeface="+mn-lt"/>
              <a:cs typeface="Lucida Console"/>
            </a:endParaRPr>
          </a:p>
          <a:p>
            <a:pPr marL="0" indent="0">
              <a:buNone/>
            </a:pPr>
            <a:r>
              <a:rPr lang="en-US" sz="2800" i="1" dirty="0" smtClean="0">
                <a:solidFill>
                  <a:srgbClr val="FFFFFF"/>
                </a:solidFill>
                <a:latin typeface="+mn-lt"/>
                <a:cs typeface="Lucida Console"/>
              </a:rPr>
              <a:t>“</a:t>
            </a:r>
            <a:r>
              <a:rPr lang="en-US" sz="2800" i="1" dirty="0">
                <a:solidFill>
                  <a:srgbClr val="FFFF00"/>
                </a:solidFill>
                <a:latin typeface="+mn-lt"/>
                <a:cs typeface="Lucida Console"/>
              </a:rPr>
              <a:t>91 percent of kids are gamers</a:t>
            </a:r>
            <a:r>
              <a:rPr lang="en-US" sz="2800" i="1" dirty="0">
                <a:solidFill>
                  <a:srgbClr val="FFFFFF"/>
                </a:solidFill>
                <a:latin typeface="+mn-lt"/>
                <a:cs typeface="Lucida Console"/>
              </a:rPr>
              <a:t>, research says” </a:t>
            </a:r>
            <a:r>
              <a:rPr lang="en-US" sz="2800" dirty="0">
                <a:solidFill>
                  <a:srgbClr val="FFFFFF"/>
                </a:solidFill>
                <a:latin typeface="+mn-lt"/>
                <a:cs typeface="Lucida Console"/>
              </a:rPr>
              <a:t>(also kids </a:t>
            </a:r>
            <a:r>
              <a:rPr lang="en-US" sz="2800" dirty="0" smtClean="0">
                <a:solidFill>
                  <a:srgbClr val="FFFFFF"/>
                </a:solidFill>
                <a:latin typeface="+mn-lt"/>
                <a:cs typeface="Lucida Console"/>
              </a:rPr>
              <a:t> responsible </a:t>
            </a:r>
            <a:r>
              <a:rPr lang="en-US" sz="2800" dirty="0">
                <a:solidFill>
                  <a:srgbClr val="FFFFFF"/>
                </a:solidFill>
                <a:latin typeface="+mn-lt"/>
                <a:cs typeface="Lucida Console"/>
              </a:rPr>
              <a:t>for 44% of physical software sales)</a:t>
            </a:r>
            <a:r>
              <a:rPr lang="en-US" sz="1400" dirty="0">
                <a:solidFill>
                  <a:srgbClr val="FFFFFF"/>
                </a:solidFill>
                <a:latin typeface="+mn-lt"/>
                <a:cs typeface="Lucida Console"/>
                <a:hlinkClick r:id="rId4"/>
              </a:rPr>
              <a:t>http://news.cnet.com/8301-13506_3-20118481-17/91-percent-of-kids-are-gamers-research-says/</a:t>
            </a:r>
            <a:endParaRPr lang="en-US" sz="1400" dirty="0">
              <a:solidFill>
                <a:srgbClr val="FFFFFF"/>
              </a:solidFill>
              <a:latin typeface="+mn-lt"/>
              <a:cs typeface="Lucida Console"/>
            </a:endParaRPr>
          </a:p>
          <a:p>
            <a:pPr marL="0" indent="0">
              <a:buNone/>
            </a:pPr>
            <a:endParaRPr lang="en-US" sz="1400" dirty="0">
              <a:solidFill>
                <a:srgbClr val="FFFFFF"/>
              </a:solidFill>
              <a:latin typeface="Lucida Console"/>
              <a:cs typeface="Lucida Console"/>
            </a:endParaRPr>
          </a:p>
          <a:p>
            <a:endParaRPr lang="en-US" sz="1400" dirty="0">
              <a:solidFill>
                <a:srgbClr val="FFFFFF"/>
              </a:solidFill>
              <a:latin typeface="Lucida Console"/>
              <a:cs typeface="Lucida Console"/>
            </a:endParaRPr>
          </a:p>
        </p:txBody>
      </p:sp>
    </p:spTree>
    <p:extLst>
      <p:ext uri="{BB962C8B-B14F-4D97-AF65-F5344CB8AC3E}">
        <p14:creationId xmlns:p14="http://schemas.microsoft.com/office/powerpoint/2010/main" val="14119038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769"/>
            <a:ext cx="8229600" cy="996462"/>
          </a:xfrm>
        </p:spPr>
        <p:txBody>
          <a:bodyPr/>
          <a:lstStyle/>
          <a:p>
            <a:r>
              <a:rPr lang="en-US" b="1" dirty="0"/>
              <a:t> </a:t>
            </a:r>
            <a:r>
              <a:rPr lang="en-US" b="1" dirty="0" smtClean="0"/>
              <a:t>  </a:t>
            </a:r>
            <a:r>
              <a:rPr lang="en-US" sz="4800" b="1" dirty="0" smtClean="0">
                <a:solidFill>
                  <a:srgbClr val="FFFF00"/>
                </a:solidFill>
                <a:latin typeface="+mn-lt"/>
              </a:rPr>
              <a:t>Industry </a:t>
            </a:r>
            <a:r>
              <a:rPr lang="en-US" sz="4800" b="1" dirty="0">
                <a:solidFill>
                  <a:srgbClr val="FFFF00"/>
                </a:solidFill>
                <a:latin typeface="+mn-lt"/>
              </a:rPr>
              <a:t>Complicity? </a:t>
            </a:r>
            <a:r>
              <a:rPr lang="en-US" sz="2800" b="1" dirty="0">
                <a:solidFill>
                  <a:srgbClr val="FF0000"/>
                </a:solidFill>
              </a:rPr>
              <a:t>1</a:t>
            </a:r>
            <a:endParaRPr lang="en-US" sz="2800" dirty="0">
              <a:solidFill>
                <a:srgbClr val="FF0000"/>
              </a:solidFill>
            </a:endParaRPr>
          </a:p>
        </p:txBody>
      </p:sp>
      <p:sp>
        <p:nvSpPr>
          <p:cNvPr id="3" name="Content Placeholder 2"/>
          <p:cNvSpPr>
            <a:spLocks noGrp="1"/>
          </p:cNvSpPr>
          <p:nvPr>
            <p:ph sz="quarter" idx="10"/>
          </p:nvPr>
        </p:nvSpPr>
        <p:spPr>
          <a:xfrm>
            <a:off x="457200" y="1133232"/>
            <a:ext cx="8686800" cy="4592903"/>
          </a:xfrm>
        </p:spPr>
        <p:txBody>
          <a:bodyPr/>
          <a:lstStyle/>
          <a:p>
            <a:pPr marL="0" indent="0">
              <a:buNone/>
            </a:pPr>
            <a:r>
              <a:rPr lang="en-US" b="1" dirty="0" smtClean="0">
                <a:solidFill>
                  <a:schemeClr val="bg1"/>
                </a:solidFill>
                <a:latin typeface="Lucida Console"/>
                <a:cs typeface="Lucida Console"/>
              </a:rPr>
              <a:t>EULA’s </a:t>
            </a:r>
            <a:r>
              <a:rPr lang="en-US" b="1" dirty="0">
                <a:solidFill>
                  <a:schemeClr val="bg1"/>
                </a:solidFill>
                <a:latin typeface="Lucida Console"/>
                <a:cs typeface="Lucida Console"/>
              </a:rPr>
              <a:t>&amp; </a:t>
            </a:r>
            <a:r>
              <a:rPr lang="en-US" b="1" dirty="0" err="1">
                <a:solidFill>
                  <a:schemeClr val="bg1"/>
                </a:solidFill>
                <a:latin typeface="Lucida Console"/>
                <a:cs typeface="Lucida Console"/>
              </a:rPr>
              <a:t>ToS</a:t>
            </a:r>
            <a:r>
              <a:rPr lang="en-US" b="1" dirty="0">
                <a:solidFill>
                  <a:schemeClr val="bg1"/>
                </a:solidFill>
                <a:latin typeface="Lucida Console"/>
                <a:cs typeface="Lucida Console"/>
              </a:rPr>
              <a:t>  generally do not even </a:t>
            </a:r>
            <a:r>
              <a:rPr lang="en-US" b="1" dirty="0" smtClean="0">
                <a:solidFill>
                  <a:schemeClr val="bg1"/>
                </a:solidFill>
                <a:latin typeface="Lucida Console"/>
                <a:cs typeface="Lucida Console"/>
              </a:rPr>
              <a:t>mention</a:t>
            </a:r>
          </a:p>
          <a:p>
            <a:pPr marL="0" indent="0">
              <a:buNone/>
            </a:pPr>
            <a:r>
              <a:rPr lang="en-US" b="1" dirty="0" smtClean="0">
                <a:solidFill>
                  <a:schemeClr val="bg1"/>
                </a:solidFill>
                <a:latin typeface="Lucida Console"/>
                <a:cs typeface="Lucida Console"/>
              </a:rPr>
              <a:t>underage use</a:t>
            </a:r>
          </a:p>
          <a:p>
            <a:r>
              <a:rPr lang="en-US" dirty="0" smtClean="0">
                <a:solidFill>
                  <a:schemeClr val="bg1"/>
                </a:solidFill>
                <a:latin typeface="Lucida Console"/>
                <a:cs typeface="Lucida Console"/>
              </a:rPr>
              <a:t>Avoiding the issue?</a:t>
            </a:r>
          </a:p>
          <a:p>
            <a:r>
              <a:rPr lang="en-US" dirty="0" smtClean="0">
                <a:solidFill>
                  <a:schemeClr val="bg1"/>
                </a:solidFill>
                <a:latin typeface="Lucida Console"/>
                <a:cs typeface="Lucida Console"/>
              </a:rPr>
              <a:t>Not wanting to scare anyone off?</a:t>
            </a:r>
          </a:p>
          <a:p>
            <a:r>
              <a:rPr lang="en-US" dirty="0" smtClean="0">
                <a:solidFill>
                  <a:schemeClr val="bg1"/>
                </a:solidFill>
                <a:latin typeface="Lucida Console"/>
                <a:cs typeface="Lucida Console"/>
              </a:rPr>
              <a:t>Confirming ineffectualness?</a:t>
            </a:r>
          </a:p>
          <a:p>
            <a:r>
              <a:rPr lang="en-US" dirty="0" smtClean="0">
                <a:solidFill>
                  <a:schemeClr val="bg1"/>
                </a:solidFill>
                <a:latin typeface="Lucida Console"/>
                <a:cs typeface="Lucida Console"/>
              </a:rPr>
              <a:t>Looking the other way?</a:t>
            </a:r>
          </a:p>
          <a:p>
            <a:r>
              <a:rPr lang="en-US" dirty="0" smtClean="0">
                <a:solidFill>
                  <a:schemeClr val="bg1"/>
                </a:solidFill>
                <a:latin typeface="Lucida Console"/>
                <a:cs typeface="Lucida Console"/>
              </a:rPr>
              <a:t>Confirming double standard?</a:t>
            </a:r>
          </a:p>
          <a:p>
            <a:pPr marL="0" indent="0">
              <a:buNone/>
            </a:pPr>
            <a:r>
              <a:rPr lang="en-US" i="1" dirty="0" smtClean="0">
                <a:solidFill>
                  <a:srgbClr val="C6D9F1"/>
                </a:solidFill>
                <a:latin typeface="Apple Chancery"/>
                <a:cs typeface="Apple Chancery"/>
              </a:rPr>
              <a:t>"</a:t>
            </a:r>
            <a:r>
              <a:rPr lang="en-US" i="1" dirty="0">
                <a:solidFill>
                  <a:schemeClr val="tx2">
                    <a:lumMod val="20000"/>
                    <a:lumOff val="80000"/>
                  </a:schemeClr>
                </a:solidFill>
                <a:latin typeface="Apple Chancery"/>
                <a:cs typeface="Apple Chancery"/>
              </a:rPr>
              <a:t>We consider it a good principle to explain the phenomena by the simplest hypothesis possible</a:t>
            </a:r>
            <a:r>
              <a:rPr lang="en-US" i="1" dirty="0" smtClean="0">
                <a:solidFill>
                  <a:schemeClr val="tx2">
                    <a:lumMod val="20000"/>
                    <a:lumOff val="80000"/>
                  </a:schemeClr>
                </a:solidFill>
                <a:latin typeface="Apple Chancery"/>
                <a:cs typeface="Apple Chancery"/>
              </a:rPr>
              <a:t>.”    </a:t>
            </a:r>
            <a:r>
              <a:rPr lang="en-US" dirty="0" smtClean="0">
                <a:solidFill>
                  <a:schemeClr val="bg1"/>
                </a:solidFill>
                <a:latin typeface="Lucida Console"/>
                <a:cs typeface="Lucida Console"/>
              </a:rPr>
              <a:t>Ptolemy  </a:t>
            </a:r>
            <a:endParaRPr lang="en-US" dirty="0">
              <a:solidFill>
                <a:schemeClr val="bg1"/>
              </a:solidFill>
              <a:latin typeface="Lucida Console"/>
              <a:cs typeface="Lucida Console"/>
            </a:endParaRPr>
          </a:p>
        </p:txBody>
      </p:sp>
      <p:pic>
        <p:nvPicPr>
          <p:cNvPr id="4" name="Content Placeholder 3" descr="220px-Ptolemaeus.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31455" y="4439477"/>
            <a:ext cx="1758839" cy="1817767"/>
          </a:xfrm>
          <a:prstGeom prst="rect">
            <a:avLst/>
          </a:prstGeom>
        </p:spPr>
      </p:pic>
    </p:spTree>
    <p:extLst>
      <p:ext uri="{BB962C8B-B14F-4D97-AF65-F5344CB8AC3E}">
        <p14:creationId xmlns:p14="http://schemas.microsoft.com/office/powerpoint/2010/main" val="1740773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814167"/>
          </a:xfrm>
        </p:spPr>
        <p:txBody>
          <a:bodyPr>
            <a:normAutofit fontScale="90000"/>
          </a:bodyPr>
          <a:lstStyle/>
          <a:p>
            <a:r>
              <a:rPr lang="en-US" sz="4900" b="1" dirty="0" smtClean="0">
                <a:solidFill>
                  <a:srgbClr val="FFFF00"/>
                </a:solidFill>
                <a:latin typeface="+mn-lt"/>
              </a:rPr>
              <a:t>Industry Complicity? </a:t>
            </a:r>
            <a:r>
              <a:rPr lang="en-US" sz="2800" b="1" dirty="0">
                <a:solidFill>
                  <a:srgbClr val="FF0000"/>
                </a:solidFill>
                <a:latin typeface="+mn-lt"/>
              </a:rPr>
              <a:t>2</a:t>
            </a:r>
          </a:p>
        </p:txBody>
      </p:sp>
      <p:sp>
        <p:nvSpPr>
          <p:cNvPr id="3" name="Content Placeholder 2"/>
          <p:cNvSpPr>
            <a:spLocks noGrp="1"/>
          </p:cNvSpPr>
          <p:nvPr>
            <p:ph sz="quarter" idx="10"/>
          </p:nvPr>
        </p:nvSpPr>
        <p:spPr>
          <a:xfrm>
            <a:off x="0" y="814168"/>
            <a:ext cx="9144000" cy="5412644"/>
          </a:xfrm>
        </p:spPr>
        <p:txBody>
          <a:bodyPr>
            <a:normAutofit fontScale="92500" lnSpcReduction="10000"/>
          </a:bodyPr>
          <a:lstStyle/>
          <a:p>
            <a:pPr marL="0" indent="0">
              <a:buNone/>
            </a:pPr>
            <a:r>
              <a:rPr lang="en-US" sz="2100" i="1" dirty="0" smtClean="0">
                <a:solidFill>
                  <a:srgbClr val="FFFFFF"/>
                </a:solidFill>
                <a:latin typeface="+mn-lt"/>
                <a:cs typeface="Lucida Console"/>
              </a:rPr>
              <a:t>“</a:t>
            </a:r>
            <a:r>
              <a:rPr lang="en-US" sz="2100" i="1" dirty="0">
                <a:solidFill>
                  <a:srgbClr val="FFFFFF"/>
                </a:solidFill>
                <a:latin typeface="+mn-lt"/>
                <a:cs typeface="Lucida Console"/>
              </a:rPr>
              <a:t>And here's another dirty little truth that the media try their best </a:t>
            </a:r>
            <a:r>
              <a:rPr lang="en-US" sz="2100" i="1" dirty="0" smtClean="0">
                <a:solidFill>
                  <a:srgbClr val="FFFFFF"/>
                </a:solidFill>
                <a:latin typeface="+mn-lt"/>
                <a:cs typeface="Lucida Console"/>
              </a:rPr>
              <a:t>to conceal: There </a:t>
            </a:r>
            <a:r>
              <a:rPr lang="en-US" sz="2100" i="1" dirty="0">
                <a:solidFill>
                  <a:srgbClr val="FFFFFF"/>
                </a:solidFill>
                <a:latin typeface="+mn-lt"/>
                <a:cs typeface="Lucida Console"/>
              </a:rPr>
              <a:t>exists in this country a callous, corrupt and </a:t>
            </a:r>
            <a:r>
              <a:rPr lang="en-US" sz="2100" i="1" dirty="0" smtClean="0">
                <a:solidFill>
                  <a:srgbClr val="FFFFFF"/>
                </a:solidFill>
                <a:latin typeface="+mn-lt"/>
                <a:cs typeface="Lucida Console"/>
              </a:rPr>
              <a:t>corrupting </a:t>
            </a:r>
            <a:r>
              <a:rPr lang="en-US" sz="2100" i="1" dirty="0">
                <a:solidFill>
                  <a:srgbClr val="FFFFFF"/>
                </a:solidFill>
                <a:latin typeface="+mn-lt"/>
                <a:cs typeface="Lucida Console"/>
              </a:rPr>
              <a:t>shadow industry that sells, and sows, violence against its </a:t>
            </a:r>
            <a:r>
              <a:rPr lang="en-US" sz="2100" i="1" dirty="0" smtClean="0">
                <a:solidFill>
                  <a:srgbClr val="FFFFFF"/>
                </a:solidFill>
                <a:latin typeface="+mn-lt"/>
                <a:cs typeface="Lucida Console"/>
              </a:rPr>
              <a:t>own </a:t>
            </a:r>
            <a:r>
              <a:rPr lang="en-US" sz="2100" i="1" dirty="0">
                <a:solidFill>
                  <a:srgbClr val="FFFFFF"/>
                </a:solidFill>
                <a:latin typeface="+mn-lt"/>
                <a:cs typeface="Lucida Console"/>
              </a:rPr>
              <a:t>people…Through vicious, </a:t>
            </a:r>
            <a:r>
              <a:rPr lang="en-US" sz="2100" i="1" dirty="0" smtClean="0">
                <a:solidFill>
                  <a:srgbClr val="FFFFFF"/>
                </a:solidFill>
                <a:latin typeface="+mn-lt"/>
                <a:cs typeface="Lucida Console"/>
              </a:rPr>
              <a:t>violent video </a:t>
            </a:r>
            <a:r>
              <a:rPr lang="en-US" sz="2100" i="1" dirty="0">
                <a:solidFill>
                  <a:srgbClr val="FFFFFF"/>
                </a:solidFill>
                <a:latin typeface="+mn-lt"/>
                <a:cs typeface="Lucida Console"/>
              </a:rPr>
              <a:t>games with names like </a:t>
            </a:r>
            <a:r>
              <a:rPr lang="en-US" sz="2100" i="1" dirty="0" err="1" smtClean="0">
                <a:solidFill>
                  <a:srgbClr val="FF0000"/>
                </a:solidFill>
                <a:latin typeface="+mn-lt"/>
                <a:cs typeface="Lucida Console"/>
              </a:rPr>
              <a:t>Bulletstorm</a:t>
            </a:r>
            <a:r>
              <a:rPr lang="en-US" sz="2100" i="1" dirty="0">
                <a:solidFill>
                  <a:srgbClr val="FFFFFF"/>
                </a:solidFill>
                <a:latin typeface="+mn-lt"/>
                <a:cs typeface="Lucida Console"/>
              </a:rPr>
              <a:t>,</a:t>
            </a:r>
            <a:r>
              <a:rPr lang="en-US" sz="2100" i="1" dirty="0">
                <a:latin typeface="+mn-lt"/>
                <a:cs typeface="Lucida Console"/>
              </a:rPr>
              <a:t> </a:t>
            </a:r>
            <a:r>
              <a:rPr lang="en-US" sz="2100" i="1" dirty="0">
                <a:solidFill>
                  <a:srgbClr val="FF0000"/>
                </a:solidFill>
                <a:latin typeface="+mn-lt"/>
                <a:cs typeface="Lucida Console"/>
              </a:rPr>
              <a:t>Grand Theft Auto</a:t>
            </a:r>
            <a:r>
              <a:rPr lang="en-US" sz="2100" i="1" dirty="0">
                <a:solidFill>
                  <a:srgbClr val="FFFFFF"/>
                </a:solidFill>
                <a:latin typeface="+mn-lt"/>
                <a:cs typeface="Lucida Console"/>
              </a:rPr>
              <a:t>,</a:t>
            </a:r>
            <a:r>
              <a:rPr lang="en-US" sz="2100" i="1" dirty="0">
                <a:latin typeface="+mn-lt"/>
                <a:cs typeface="Lucida Console"/>
              </a:rPr>
              <a:t> </a:t>
            </a:r>
            <a:r>
              <a:rPr lang="en-US" sz="2100" i="1" dirty="0">
                <a:solidFill>
                  <a:srgbClr val="FF0000"/>
                </a:solidFill>
                <a:latin typeface="+mn-lt"/>
                <a:cs typeface="Lucida Console"/>
              </a:rPr>
              <a:t>Mortal </a:t>
            </a:r>
            <a:r>
              <a:rPr lang="en-US" sz="2100" i="1" dirty="0" err="1">
                <a:solidFill>
                  <a:srgbClr val="FF0000"/>
                </a:solidFill>
                <a:latin typeface="+mn-lt"/>
                <a:cs typeface="Lucida Console"/>
              </a:rPr>
              <a:t>Kombat</a:t>
            </a:r>
            <a:r>
              <a:rPr lang="en-US" sz="2100" i="1" dirty="0">
                <a:solidFill>
                  <a:srgbClr val="FF0000"/>
                </a:solidFill>
                <a:latin typeface="+mn-lt"/>
                <a:cs typeface="Lucida Console"/>
              </a:rPr>
              <a:t> </a:t>
            </a:r>
            <a:r>
              <a:rPr lang="en-US" sz="2100" i="1" dirty="0" smtClean="0">
                <a:solidFill>
                  <a:schemeClr val="bg1"/>
                </a:solidFill>
                <a:latin typeface="+mn-lt"/>
                <a:cs typeface="Lucida Console"/>
              </a:rPr>
              <a:t>and </a:t>
            </a:r>
            <a:r>
              <a:rPr lang="en-US" sz="2100" i="1" dirty="0" err="1" smtClean="0">
                <a:solidFill>
                  <a:srgbClr val="FF0000"/>
                </a:solidFill>
                <a:latin typeface="+mn-lt"/>
                <a:cs typeface="Lucida Console"/>
              </a:rPr>
              <a:t>Splatterhouse</a:t>
            </a:r>
            <a:r>
              <a:rPr lang="en-US" sz="2100" i="1" dirty="0">
                <a:solidFill>
                  <a:srgbClr val="FFFFFF"/>
                </a:solidFill>
                <a:latin typeface="+mn-lt"/>
                <a:cs typeface="Lucida Console"/>
              </a:rPr>
              <a:t>. And </a:t>
            </a:r>
            <a:r>
              <a:rPr lang="en-US" sz="2100" i="1" dirty="0" smtClean="0">
                <a:solidFill>
                  <a:srgbClr val="FFFFFF"/>
                </a:solidFill>
                <a:latin typeface="+mn-lt"/>
                <a:cs typeface="Lucida Console"/>
              </a:rPr>
              <a:t>here’s </a:t>
            </a:r>
            <a:r>
              <a:rPr lang="en-US" sz="2100" i="1" dirty="0">
                <a:solidFill>
                  <a:srgbClr val="FFFFFF"/>
                </a:solidFill>
                <a:latin typeface="+mn-lt"/>
                <a:cs typeface="Lucida Console"/>
              </a:rPr>
              <a:t>one: it’s called </a:t>
            </a:r>
            <a:r>
              <a:rPr lang="en-US" sz="2100" i="1" dirty="0">
                <a:solidFill>
                  <a:srgbClr val="FF0000"/>
                </a:solidFill>
                <a:latin typeface="+mn-lt"/>
                <a:cs typeface="Lucida Console"/>
              </a:rPr>
              <a:t>Kindergarten Killers</a:t>
            </a:r>
            <a:r>
              <a:rPr lang="en-US" sz="2100" i="1" dirty="0">
                <a:solidFill>
                  <a:srgbClr val="FFFFFF"/>
                </a:solidFill>
                <a:latin typeface="+mn-lt"/>
                <a:cs typeface="Lucida Console"/>
              </a:rPr>
              <a:t>.</a:t>
            </a:r>
            <a:r>
              <a:rPr lang="en-US" sz="2100" i="1" dirty="0">
                <a:latin typeface="+mn-lt"/>
                <a:cs typeface="Lucida Console"/>
              </a:rPr>
              <a:t> </a:t>
            </a:r>
            <a:r>
              <a:rPr lang="en-US" sz="2100" i="1" dirty="0">
                <a:solidFill>
                  <a:srgbClr val="FFFFFF"/>
                </a:solidFill>
                <a:latin typeface="+mn-lt"/>
                <a:cs typeface="Lucida Console"/>
              </a:rPr>
              <a:t>It’s been online for 10 </a:t>
            </a:r>
            <a:r>
              <a:rPr lang="en-US" sz="2100" i="1" dirty="0" smtClean="0">
                <a:solidFill>
                  <a:srgbClr val="FFFFFF"/>
                </a:solidFill>
                <a:latin typeface="+mn-lt"/>
                <a:cs typeface="Lucida Console"/>
              </a:rPr>
              <a:t>years</a:t>
            </a:r>
            <a:r>
              <a:rPr lang="en-US" sz="2100" i="1" dirty="0">
                <a:solidFill>
                  <a:srgbClr val="FFFFFF"/>
                </a:solidFill>
                <a:latin typeface="+mn-lt"/>
                <a:cs typeface="Lucida Console"/>
              </a:rPr>
              <a:t>…” </a:t>
            </a:r>
            <a:r>
              <a:rPr lang="en-US" sz="2100" i="1" dirty="0" smtClean="0">
                <a:solidFill>
                  <a:schemeClr val="bg1"/>
                </a:solidFill>
                <a:latin typeface="+mn-lt"/>
                <a:cs typeface="Lucida Console"/>
              </a:rPr>
              <a:t>--- </a:t>
            </a:r>
            <a:r>
              <a:rPr lang="en-US" sz="2100" dirty="0" smtClean="0">
                <a:solidFill>
                  <a:srgbClr val="FF6600"/>
                </a:solidFill>
                <a:latin typeface="+mn-lt"/>
                <a:cs typeface="Lucida Console"/>
              </a:rPr>
              <a:t>Wayne </a:t>
            </a:r>
            <a:r>
              <a:rPr lang="en-US" sz="2100" dirty="0" err="1">
                <a:solidFill>
                  <a:srgbClr val="FF6600"/>
                </a:solidFill>
                <a:latin typeface="+mn-lt"/>
                <a:cs typeface="Lucida Console"/>
              </a:rPr>
              <a:t>LaPierre</a:t>
            </a:r>
            <a:r>
              <a:rPr lang="en-US" sz="2100" dirty="0">
                <a:solidFill>
                  <a:srgbClr val="FF6600"/>
                </a:solidFill>
                <a:latin typeface="+mn-lt"/>
                <a:cs typeface="Lucida Console"/>
              </a:rPr>
              <a:t> </a:t>
            </a:r>
            <a:r>
              <a:rPr lang="en-US" sz="2100" i="1" dirty="0">
                <a:solidFill>
                  <a:srgbClr val="FF6600"/>
                </a:solidFill>
                <a:latin typeface="+mn-lt"/>
                <a:cs typeface="Lucida Console"/>
              </a:rPr>
              <a:t> </a:t>
            </a:r>
            <a:r>
              <a:rPr lang="en-US" sz="2100" dirty="0" smtClean="0">
                <a:solidFill>
                  <a:srgbClr val="FF6600"/>
                </a:solidFill>
                <a:latin typeface="+mn-lt"/>
                <a:cs typeface="Lucida Console"/>
              </a:rPr>
              <a:t>NRA </a:t>
            </a:r>
            <a:r>
              <a:rPr lang="en-US" sz="2100" dirty="0" smtClean="0">
                <a:solidFill>
                  <a:schemeClr val="bg1"/>
                </a:solidFill>
                <a:latin typeface="+mn-lt"/>
                <a:cs typeface="Lucida Console"/>
              </a:rPr>
              <a:t>--</a:t>
            </a:r>
            <a:r>
              <a:rPr lang="en-US" sz="1800" dirty="0" smtClean="0">
                <a:solidFill>
                  <a:schemeClr val="bg1"/>
                </a:solidFill>
                <a:latin typeface="Lucida Console"/>
                <a:cs typeface="Lucida Console"/>
              </a:rPr>
              <a:t>- </a:t>
            </a:r>
            <a:r>
              <a:rPr lang="en-US" sz="1400" dirty="0" smtClean="0">
                <a:latin typeface="Lucida Console"/>
                <a:cs typeface="Lucida Console"/>
                <a:hlinkClick r:id="rId2"/>
              </a:rPr>
              <a:t>http</a:t>
            </a:r>
            <a:r>
              <a:rPr lang="en-US" sz="1400" dirty="0">
                <a:latin typeface="Lucida Console"/>
                <a:cs typeface="Lucida Console"/>
                <a:hlinkClick r:id="rId2"/>
              </a:rPr>
              <a:t>://</a:t>
            </a:r>
            <a:r>
              <a:rPr lang="en-US" sz="1400" dirty="0" smtClean="0">
                <a:latin typeface="Lucida Console"/>
                <a:cs typeface="Lucida Console"/>
                <a:hlinkClick r:id="rId2"/>
              </a:rPr>
              <a:t>home.nra.org</a:t>
            </a:r>
            <a:r>
              <a:rPr lang="en-US" sz="1400" dirty="0">
                <a:latin typeface="Lucida Console"/>
                <a:cs typeface="Lucida Console"/>
                <a:hlinkClick r:id="rId2"/>
              </a:rPr>
              <a:t>/pdf/</a:t>
            </a:r>
            <a:r>
              <a:rPr lang="en-US" sz="1400" dirty="0" smtClean="0">
                <a:latin typeface="Lucida Console"/>
                <a:cs typeface="Lucida Console"/>
                <a:hlinkClick r:id="rId2"/>
              </a:rPr>
              <a:t>Transcript_PDF.pdf</a:t>
            </a:r>
            <a:endParaRPr lang="en-US" sz="1400" dirty="0">
              <a:latin typeface="Lucida Console"/>
              <a:cs typeface="Lucida Console"/>
            </a:endParaRPr>
          </a:p>
          <a:p>
            <a:pPr marL="0" indent="0">
              <a:buNone/>
            </a:pPr>
            <a:r>
              <a:rPr lang="en-US" sz="2100" b="1" dirty="0" smtClean="0">
                <a:solidFill>
                  <a:srgbClr val="FF6600"/>
                </a:solidFill>
                <a:latin typeface="+mn-lt"/>
                <a:cs typeface="Lucida Console"/>
              </a:rPr>
              <a:t>(</a:t>
            </a:r>
            <a:r>
              <a:rPr lang="en-US" sz="2100" b="1" dirty="0" err="1" smtClean="0">
                <a:solidFill>
                  <a:srgbClr val="FF6600"/>
                </a:solidFill>
                <a:latin typeface="+mn-lt"/>
                <a:cs typeface="Lucida Console"/>
              </a:rPr>
              <a:t>Bulletstorm</a:t>
            </a:r>
            <a:r>
              <a:rPr lang="en-US" sz="2100" b="1" dirty="0" smtClean="0">
                <a:solidFill>
                  <a:schemeClr val="tx1"/>
                </a:solidFill>
                <a:latin typeface="+mn-lt"/>
                <a:cs typeface="Lucida Console"/>
              </a:rPr>
              <a:t>=</a:t>
            </a:r>
            <a:r>
              <a:rPr lang="en-US" sz="2100" b="1" dirty="0" smtClean="0">
                <a:solidFill>
                  <a:srgbClr val="FF6600"/>
                </a:solidFill>
                <a:latin typeface="+mn-lt"/>
                <a:cs typeface="Lucida Console"/>
              </a:rPr>
              <a:t>sci</a:t>
            </a:r>
            <a:r>
              <a:rPr lang="en-US" sz="2100" b="1" dirty="0">
                <a:solidFill>
                  <a:srgbClr val="FF6600"/>
                </a:solidFill>
                <a:latin typeface="+mn-lt"/>
                <a:cs typeface="Lucida Console"/>
              </a:rPr>
              <a:t>-fi; Grand Theft </a:t>
            </a:r>
            <a:r>
              <a:rPr lang="en-US" sz="2100" b="1" dirty="0" smtClean="0">
                <a:solidFill>
                  <a:srgbClr val="FF6600"/>
                </a:solidFill>
                <a:latin typeface="+mn-lt"/>
                <a:cs typeface="Lucida Console"/>
              </a:rPr>
              <a:t>Auto</a:t>
            </a:r>
            <a:r>
              <a:rPr lang="en-US" sz="2100" b="1" dirty="0" smtClean="0">
                <a:solidFill>
                  <a:srgbClr val="000000"/>
                </a:solidFill>
                <a:latin typeface="+mn-lt"/>
                <a:cs typeface="Lucida Console"/>
              </a:rPr>
              <a:t>=</a:t>
            </a:r>
            <a:r>
              <a:rPr lang="en-US" sz="2100" b="1" dirty="0" smtClean="0">
                <a:solidFill>
                  <a:srgbClr val="FF6600"/>
                </a:solidFill>
                <a:latin typeface="+mn-lt"/>
                <a:cs typeface="Lucida Console"/>
              </a:rPr>
              <a:t>crime</a:t>
            </a:r>
            <a:r>
              <a:rPr lang="en-US" sz="2100" b="1" dirty="0">
                <a:solidFill>
                  <a:srgbClr val="FF6600"/>
                </a:solidFill>
                <a:latin typeface="+mn-lt"/>
                <a:cs typeface="Lucida Console"/>
              </a:rPr>
              <a:t>; </a:t>
            </a:r>
            <a:r>
              <a:rPr lang="en-US" sz="2100" b="1" dirty="0" smtClean="0">
                <a:solidFill>
                  <a:srgbClr val="FF6600"/>
                </a:solidFill>
                <a:latin typeface="+mn-lt"/>
                <a:cs typeface="Lucida Console"/>
              </a:rPr>
              <a:t>Mortal </a:t>
            </a:r>
            <a:r>
              <a:rPr lang="en-US" sz="2100" b="1" dirty="0" err="1" smtClean="0">
                <a:solidFill>
                  <a:srgbClr val="FF6600"/>
                </a:solidFill>
                <a:latin typeface="+mn-lt"/>
                <a:cs typeface="Lucida Console"/>
              </a:rPr>
              <a:t>Kombat</a:t>
            </a:r>
            <a:r>
              <a:rPr lang="en-US" sz="2100" b="1" dirty="0" smtClean="0">
                <a:solidFill>
                  <a:srgbClr val="000000"/>
                </a:solidFill>
                <a:latin typeface="+mn-lt"/>
                <a:cs typeface="Lucida Console"/>
              </a:rPr>
              <a:t>=</a:t>
            </a:r>
            <a:r>
              <a:rPr lang="en-US" sz="2100" b="1" dirty="0" smtClean="0">
                <a:solidFill>
                  <a:srgbClr val="FF6600"/>
                </a:solidFill>
                <a:latin typeface="+mn-lt"/>
                <a:cs typeface="Lucida Console"/>
              </a:rPr>
              <a:t>fantasy</a:t>
            </a:r>
            <a:r>
              <a:rPr lang="en-US" sz="2100" b="1" dirty="0">
                <a:solidFill>
                  <a:srgbClr val="FF6600"/>
                </a:solidFill>
                <a:latin typeface="+mn-lt"/>
                <a:cs typeface="Lucida Console"/>
              </a:rPr>
              <a:t>; </a:t>
            </a:r>
            <a:r>
              <a:rPr lang="en-US" sz="2100" b="1" dirty="0" smtClean="0">
                <a:solidFill>
                  <a:srgbClr val="FF6600"/>
                </a:solidFill>
                <a:latin typeface="+mn-lt"/>
                <a:cs typeface="Lucida Console"/>
              </a:rPr>
              <a:t> </a:t>
            </a:r>
            <a:r>
              <a:rPr lang="en-US" sz="2100" b="1" dirty="0" err="1" smtClean="0">
                <a:solidFill>
                  <a:srgbClr val="FF6600"/>
                </a:solidFill>
                <a:latin typeface="+mn-lt"/>
                <a:cs typeface="Lucida Console"/>
              </a:rPr>
              <a:t>Splatterhouse</a:t>
            </a:r>
            <a:r>
              <a:rPr lang="en-US" sz="2100" b="1" dirty="0" smtClean="0">
                <a:solidFill>
                  <a:srgbClr val="000000"/>
                </a:solidFill>
                <a:latin typeface="+mn-lt"/>
                <a:cs typeface="Lucida Console"/>
              </a:rPr>
              <a:t>=</a:t>
            </a:r>
            <a:r>
              <a:rPr lang="en-US" sz="2100" b="1" dirty="0" smtClean="0">
                <a:solidFill>
                  <a:srgbClr val="FF6600"/>
                </a:solidFill>
                <a:latin typeface="+mn-lt"/>
                <a:cs typeface="Lucida Console"/>
              </a:rPr>
              <a:t>horror</a:t>
            </a:r>
            <a:r>
              <a:rPr lang="en-US" sz="2100" b="1" dirty="0">
                <a:solidFill>
                  <a:srgbClr val="FF6600"/>
                </a:solidFill>
                <a:latin typeface="+mn-lt"/>
                <a:cs typeface="Lucida Console"/>
              </a:rPr>
              <a:t>; Kindergarten </a:t>
            </a:r>
            <a:r>
              <a:rPr lang="en-US" sz="2100" b="1" dirty="0" smtClean="0">
                <a:solidFill>
                  <a:srgbClr val="FF6600"/>
                </a:solidFill>
                <a:latin typeface="+mn-lt"/>
                <a:cs typeface="Lucida Console"/>
              </a:rPr>
              <a:t>Killers</a:t>
            </a:r>
            <a:r>
              <a:rPr lang="en-US" sz="2100" b="1" dirty="0" smtClean="0">
                <a:solidFill>
                  <a:srgbClr val="000000"/>
                </a:solidFill>
                <a:latin typeface="+mn-lt"/>
                <a:cs typeface="Lucida Console"/>
              </a:rPr>
              <a:t>=</a:t>
            </a:r>
            <a:r>
              <a:rPr lang="en-US" sz="2100" b="1" dirty="0" smtClean="0">
                <a:solidFill>
                  <a:srgbClr val="FF6600"/>
                </a:solidFill>
                <a:latin typeface="+mn-lt"/>
                <a:cs typeface="Lucida Console"/>
              </a:rPr>
              <a:t>“</a:t>
            </a:r>
            <a:r>
              <a:rPr lang="en-US" sz="2100" b="1" dirty="0">
                <a:solidFill>
                  <a:srgbClr val="FF6600"/>
                </a:solidFill>
                <a:latin typeface="+mn-lt"/>
                <a:cs typeface="Lucida Console"/>
              </a:rPr>
              <a:t>flash</a:t>
            </a:r>
            <a:r>
              <a:rPr lang="en-US" sz="2100" b="1" dirty="0" smtClean="0">
                <a:solidFill>
                  <a:srgbClr val="FF6600"/>
                </a:solidFill>
                <a:latin typeface="+mn-lt"/>
                <a:cs typeface="Lucida Console"/>
              </a:rPr>
              <a:t>”)</a:t>
            </a:r>
            <a:endParaRPr lang="en-US" sz="2100" b="1" dirty="0">
              <a:solidFill>
                <a:srgbClr val="FF6600"/>
              </a:solidFill>
              <a:latin typeface="+mn-lt"/>
              <a:cs typeface="Lucida Console"/>
            </a:endParaRPr>
          </a:p>
          <a:p>
            <a:pPr marL="0" indent="0" fontAlgn="base">
              <a:buNone/>
            </a:pPr>
            <a:r>
              <a:rPr lang="en-US" sz="2100" dirty="0">
                <a:solidFill>
                  <a:schemeClr val="tx1"/>
                </a:solidFill>
                <a:latin typeface="+mn-lt"/>
                <a:cs typeface="Lucida Console"/>
              </a:rPr>
              <a:t> </a:t>
            </a:r>
            <a:r>
              <a:rPr lang="en-US" sz="2100" dirty="0" smtClean="0">
                <a:solidFill>
                  <a:schemeClr val="tx1"/>
                </a:solidFill>
                <a:latin typeface="+mn-lt"/>
                <a:cs typeface="Lucida Console"/>
              </a:rPr>
              <a:t>                                      </a:t>
            </a:r>
          </a:p>
          <a:p>
            <a:pPr marL="0" indent="0" fontAlgn="base">
              <a:buNone/>
            </a:pPr>
            <a:r>
              <a:rPr lang="en-US" sz="2100" b="1" dirty="0" smtClean="0">
                <a:solidFill>
                  <a:schemeClr val="accent5">
                    <a:lumMod val="40000"/>
                    <a:lumOff val="60000"/>
                  </a:schemeClr>
                </a:solidFill>
                <a:latin typeface="+mn-lt"/>
                <a:cs typeface="Lucida Console"/>
              </a:rPr>
              <a:t>WHAT’S </a:t>
            </a:r>
            <a:r>
              <a:rPr lang="en-US" sz="2100" b="1" dirty="0">
                <a:solidFill>
                  <a:schemeClr val="accent5">
                    <a:lumMod val="40000"/>
                    <a:lumOff val="60000"/>
                  </a:schemeClr>
                </a:solidFill>
                <a:latin typeface="+mn-lt"/>
                <a:cs typeface="Lucida Console"/>
              </a:rPr>
              <a:t>MISSING</a:t>
            </a:r>
            <a:r>
              <a:rPr lang="en-US" sz="2100" b="1" dirty="0" smtClean="0">
                <a:solidFill>
                  <a:schemeClr val="accent5">
                    <a:lumMod val="40000"/>
                    <a:lumOff val="60000"/>
                  </a:schemeClr>
                </a:solidFill>
                <a:latin typeface="+mn-lt"/>
                <a:cs typeface="Lucida Console"/>
              </a:rPr>
              <a:t>?... CALL </a:t>
            </a:r>
            <a:r>
              <a:rPr lang="en-US" sz="2100" b="1" dirty="0">
                <a:solidFill>
                  <a:schemeClr val="accent5">
                    <a:lumMod val="40000"/>
                    <a:lumOff val="60000"/>
                  </a:schemeClr>
                </a:solidFill>
                <a:latin typeface="+mn-lt"/>
                <a:cs typeface="Lucida Console"/>
              </a:rPr>
              <a:t>of DUTY; BATTLEFIELD</a:t>
            </a:r>
            <a:r>
              <a:rPr lang="en-US" sz="2100" dirty="0">
                <a:solidFill>
                  <a:schemeClr val="accent5">
                    <a:lumMod val="40000"/>
                    <a:lumOff val="60000"/>
                  </a:schemeClr>
                </a:solidFill>
                <a:latin typeface="+mn-lt"/>
                <a:cs typeface="Lucida Console"/>
              </a:rPr>
              <a:t>; </a:t>
            </a:r>
            <a:r>
              <a:rPr lang="en-US" sz="2100" b="1" dirty="0">
                <a:solidFill>
                  <a:schemeClr val="accent5">
                    <a:lumMod val="40000"/>
                    <a:lumOff val="60000"/>
                  </a:schemeClr>
                </a:solidFill>
                <a:latin typeface="+mn-lt"/>
                <a:cs typeface="Lucida Console"/>
              </a:rPr>
              <a:t>America’s Army</a:t>
            </a:r>
            <a:r>
              <a:rPr lang="en-US" sz="2100" dirty="0" smtClean="0">
                <a:solidFill>
                  <a:schemeClr val="accent5">
                    <a:lumMod val="40000"/>
                    <a:lumOff val="60000"/>
                  </a:schemeClr>
                </a:solidFill>
                <a:latin typeface="+mn-lt"/>
                <a:cs typeface="Lucida Console"/>
              </a:rPr>
              <a:t>…</a:t>
            </a:r>
          </a:p>
          <a:p>
            <a:pPr marL="0" indent="0" fontAlgn="base">
              <a:buNone/>
            </a:pPr>
            <a:r>
              <a:rPr lang="en-US" sz="2200" dirty="0" smtClean="0">
                <a:solidFill>
                  <a:srgbClr val="FFFFFF"/>
                </a:solidFill>
                <a:latin typeface="Lucida Console"/>
                <a:cs typeface="Lucida Console"/>
              </a:rPr>
              <a:t> </a:t>
            </a:r>
            <a:endParaRPr lang="en-US" sz="2200" dirty="0">
              <a:solidFill>
                <a:srgbClr val="FFFFFF"/>
              </a:solidFill>
              <a:latin typeface="Lucida Console"/>
              <a:cs typeface="Lucida Console"/>
            </a:endParaRPr>
          </a:p>
          <a:p>
            <a:pPr marL="0" indent="0">
              <a:buNone/>
            </a:pPr>
            <a:r>
              <a:rPr lang="en-US" sz="2100" i="1" dirty="0" smtClean="0">
                <a:solidFill>
                  <a:srgbClr val="FFFFFF"/>
                </a:solidFill>
                <a:latin typeface="+mn-lt"/>
                <a:cs typeface="Lucida Console"/>
              </a:rPr>
              <a:t>* “</a:t>
            </a:r>
            <a:r>
              <a:rPr lang="en-US" sz="2100" i="1" dirty="0">
                <a:solidFill>
                  <a:srgbClr val="FFFFFF"/>
                </a:solidFill>
                <a:latin typeface="+mn-lt"/>
                <a:cs typeface="Lucida Console"/>
              </a:rPr>
              <a:t>Shooters: How Video Games Fund Arms Manufacturers” </a:t>
            </a:r>
            <a:r>
              <a:rPr lang="en-US" sz="2100" dirty="0">
                <a:solidFill>
                  <a:srgbClr val="FFFFFF"/>
                </a:solidFill>
                <a:latin typeface="+mn-lt"/>
                <a:cs typeface="Lucida Console"/>
              </a:rPr>
              <a:t>- Simon </a:t>
            </a:r>
            <a:r>
              <a:rPr lang="en-US" sz="2100" dirty="0" err="1" smtClean="0">
                <a:solidFill>
                  <a:srgbClr val="FFFFFF"/>
                </a:solidFill>
                <a:latin typeface="+mn-lt"/>
                <a:cs typeface="Lucida Console"/>
              </a:rPr>
              <a:t>Parkin</a:t>
            </a:r>
            <a:r>
              <a:rPr lang="en-US" sz="2200" dirty="0" smtClean="0">
                <a:solidFill>
                  <a:srgbClr val="FFFFFF"/>
                </a:solidFill>
                <a:latin typeface="Lucida Console"/>
                <a:cs typeface="Lucida Console"/>
              </a:rPr>
              <a:t> </a:t>
            </a:r>
            <a:r>
              <a:rPr lang="en-US" sz="1300" dirty="0">
                <a:latin typeface="Lucida Console"/>
                <a:cs typeface="Lucida Console"/>
                <a:hlinkClick r:id="rId3"/>
              </a:rPr>
              <a:t>http://www.eurogamer.net/articles/2013-02-01-shooters-how-video-games-fund-arms-</a:t>
            </a:r>
            <a:r>
              <a:rPr lang="en-US" sz="1300" dirty="0" smtClean="0">
                <a:latin typeface="Lucida Console"/>
                <a:cs typeface="Lucida Console"/>
                <a:hlinkClick r:id="rId3"/>
              </a:rPr>
              <a:t>manufacturers</a:t>
            </a:r>
            <a:endParaRPr lang="en-US" sz="1300" dirty="0" smtClean="0">
              <a:latin typeface="Lucida Console"/>
              <a:cs typeface="Lucida Console"/>
            </a:endParaRPr>
          </a:p>
          <a:p>
            <a:pPr marL="0" indent="0">
              <a:buNone/>
            </a:pPr>
            <a:r>
              <a:rPr lang="en-US" sz="2100" dirty="0" smtClean="0">
                <a:solidFill>
                  <a:schemeClr val="bg1"/>
                </a:solidFill>
                <a:latin typeface="+mn-lt"/>
                <a:cs typeface="Lucida Console"/>
              </a:rPr>
              <a:t>* “EA removes links to gun sellers on ‘Medal of Honor’ page”</a:t>
            </a:r>
          </a:p>
          <a:p>
            <a:pPr marL="0" indent="0">
              <a:buNone/>
            </a:pPr>
            <a:r>
              <a:rPr lang="en-US" sz="1300" dirty="0">
                <a:solidFill>
                  <a:srgbClr val="000000"/>
                </a:solidFill>
                <a:latin typeface="Lucida Console"/>
                <a:cs typeface="Lucida Console"/>
                <a:hlinkClick r:id="rId4"/>
              </a:rPr>
              <a:t>http://www.theverge.com/2012/12/27/3807900/ea-removes-links-to-gun-sellers-on-medal-of-ho</a:t>
            </a:r>
            <a:r>
              <a:rPr lang="en-US" sz="1300" dirty="0">
                <a:solidFill>
                  <a:schemeClr val="accent4">
                    <a:lumMod val="40000"/>
                    <a:lumOff val="60000"/>
                  </a:schemeClr>
                </a:solidFill>
                <a:latin typeface="Lucida Console"/>
                <a:cs typeface="Lucida Console"/>
                <a:hlinkClick r:id="rId4"/>
              </a:rPr>
              <a:t>nor-</a:t>
            </a:r>
            <a:r>
              <a:rPr lang="en-US" sz="1300" dirty="0" smtClean="0">
                <a:solidFill>
                  <a:schemeClr val="accent4">
                    <a:lumMod val="40000"/>
                    <a:lumOff val="60000"/>
                  </a:schemeClr>
                </a:solidFill>
                <a:latin typeface="Lucida Console"/>
                <a:cs typeface="Lucida Console"/>
                <a:hlinkClick r:id="rId4"/>
              </a:rPr>
              <a:t>page</a:t>
            </a:r>
            <a:endParaRPr lang="en-US" sz="1300" dirty="0" smtClean="0">
              <a:solidFill>
                <a:schemeClr val="accent4">
                  <a:lumMod val="40000"/>
                  <a:lumOff val="60000"/>
                </a:schemeClr>
              </a:solidFill>
              <a:latin typeface="Lucida Console"/>
              <a:cs typeface="Lucida Console"/>
            </a:endParaRPr>
          </a:p>
          <a:p>
            <a:pPr marL="0" indent="0">
              <a:buNone/>
            </a:pPr>
            <a:endParaRPr lang="en-US" sz="1400" dirty="0">
              <a:solidFill>
                <a:schemeClr val="accent4">
                  <a:lumMod val="40000"/>
                  <a:lumOff val="60000"/>
                </a:schemeClr>
              </a:solidFill>
              <a:latin typeface="Lucida Console"/>
              <a:cs typeface="Lucida Console"/>
            </a:endParaRPr>
          </a:p>
          <a:p>
            <a:pPr marL="0" indent="0">
              <a:buNone/>
            </a:pPr>
            <a:r>
              <a:rPr lang="en-US" sz="2100" b="1" i="1" dirty="0" smtClean="0">
                <a:solidFill>
                  <a:schemeClr val="accent4">
                    <a:lumMod val="40000"/>
                    <a:lumOff val="60000"/>
                  </a:schemeClr>
                </a:solidFill>
                <a:latin typeface="+mn-lt"/>
                <a:cs typeface="Lucida Console"/>
              </a:rPr>
              <a:t>        </a:t>
            </a:r>
            <a:r>
              <a:rPr lang="en-US" sz="2100" b="1" i="1" u="sng" dirty="0" smtClean="0">
                <a:solidFill>
                  <a:schemeClr val="accent4">
                    <a:lumMod val="40000"/>
                    <a:lumOff val="60000"/>
                  </a:schemeClr>
                </a:solidFill>
                <a:latin typeface="+mn-lt"/>
                <a:cs typeface="Lucida Console"/>
              </a:rPr>
              <a:t>Double </a:t>
            </a:r>
            <a:r>
              <a:rPr lang="en-US" sz="2100" b="1" i="1" u="sng" dirty="0">
                <a:solidFill>
                  <a:schemeClr val="accent4">
                    <a:lumMod val="40000"/>
                    <a:lumOff val="60000"/>
                  </a:schemeClr>
                </a:solidFill>
                <a:latin typeface="+mn-lt"/>
                <a:cs typeface="Lucida Console"/>
              </a:rPr>
              <a:t>Standards Test</a:t>
            </a:r>
            <a:r>
              <a:rPr lang="en-US" sz="2100" b="1" i="1" u="sng" dirty="0" smtClean="0">
                <a:solidFill>
                  <a:schemeClr val="accent4">
                    <a:lumMod val="40000"/>
                    <a:lumOff val="60000"/>
                  </a:schemeClr>
                </a:solidFill>
                <a:latin typeface="+mn-lt"/>
                <a:cs typeface="Lucida Console"/>
              </a:rPr>
              <a:t>?</a:t>
            </a:r>
          </a:p>
          <a:p>
            <a:pPr marL="0" indent="0">
              <a:buNone/>
            </a:pPr>
            <a:r>
              <a:rPr lang="en-US" sz="2100" dirty="0" smtClean="0">
                <a:solidFill>
                  <a:srgbClr val="FFFFFF"/>
                </a:solidFill>
                <a:latin typeface="+mn-lt"/>
                <a:cs typeface="Lucida Console"/>
              </a:rPr>
              <a:t>-------------------------------------</a:t>
            </a:r>
            <a:endParaRPr lang="en-US" sz="2100" b="1" dirty="0" smtClean="0">
              <a:solidFill>
                <a:schemeClr val="tx1"/>
              </a:solidFill>
              <a:latin typeface="+mn-lt"/>
              <a:cs typeface="Lucida Console"/>
            </a:endParaRPr>
          </a:p>
          <a:p>
            <a:pPr marL="0" indent="0">
              <a:buNone/>
            </a:pPr>
            <a:r>
              <a:rPr lang="en-US" sz="2100" b="1" dirty="0" smtClean="0">
                <a:solidFill>
                  <a:schemeClr val="bg1"/>
                </a:solidFill>
                <a:latin typeface="+mn-lt"/>
                <a:cs typeface="Lucida Console"/>
              </a:rPr>
              <a:t>See also: </a:t>
            </a:r>
            <a:r>
              <a:rPr lang="en-US" sz="2100" dirty="0" smtClean="0">
                <a:solidFill>
                  <a:schemeClr val="bg1"/>
                </a:solidFill>
                <a:latin typeface="+mn-lt"/>
                <a:cs typeface="Lucida Console"/>
              </a:rPr>
              <a:t>“Invading Your Hearts and </a:t>
            </a:r>
            <a:r>
              <a:rPr lang="en-US" sz="2100" dirty="0">
                <a:solidFill>
                  <a:schemeClr val="bg1"/>
                </a:solidFill>
                <a:latin typeface="+mn-lt"/>
                <a:cs typeface="Lucida Console"/>
              </a:rPr>
              <a:t>M</a:t>
            </a:r>
            <a:r>
              <a:rPr lang="en-US" sz="2100" dirty="0" smtClean="0">
                <a:solidFill>
                  <a:schemeClr val="bg1"/>
                </a:solidFill>
                <a:latin typeface="+mn-lt"/>
                <a:cs typeface="Lucida Console"/>
              </a:rPr>
              <a:t>inds”:</a:t>
            </a:r>
          </a:p>
          <a:p>
            <a:pPr marL="0" indent="0">
              <a:buNone/>
            </a:pPr>
            <a:r>
              <a:rPr lang="en-US" sz="2100" i="1" dirty="0" smtClean="0">
                <a:solidFill>
                  <a:schemeClr val="bg1"/>
                </a:solidFill>
                <a:latin typeface="+mn-lt"/>
                <a:cs typeface="Lucida Console"/>
              </a:rPr>
              <a:t>Call </a:t>
            </a:r>
            <a:r>
              <a:rPr lang="en-US" sz="2100" i="1" dirty="0">
                <a:solidFill>
                  <a:schemeClr val="bg1"/>
                </a:solidFill>
                <a:latin typeface="+mn-lt"/>
                <a:cs typeface="Lucida Console"/>
              </a:rPr>
              <a:t>of Duty</a:t>
            </a:r>
            <a:r>
              <a:rPr lang="en-US" sz="2100" dirty="0">
                <a:solidFill>
                  <a:schemeClr val="bg1"/>
                </a:solidFill>
                <a:latin typeface="+mn-lt"/>
                <a:cs typeface="Lucida Console"/>
              </a:rPr>
              <a:t> </a:t>
            </a:r>
            <a:r>
              <a:rPr lang="en-US" sz="2100" dirty="0" smtClean="0">
                <a:solidFill>
                  <a:schemeClr val="bg1"/>
                </a:solidFill>
                <a:latin typeface="+mn-lt"/>
                <a:cs typeface="Lucida Console"/>
              </a:rPr>
              <a:t>and the (Re)Writing of Militarism </a:t>
            </a:r>
          </a:p>
          <a:p>
            <a:pPr marL="0" indent="0">
              <a:buNone/>
            </a:pPr>
            <a:r>
              <a:rPr lang="en-US" sz="2100" dirty="0" smtClean="0">
                <a:solidFill>
                  <a:schemeClr val="bg1"/>
                </a:solidFill>
                <a:latin typeface="+mn-lt"/>
                <a:cs typeface="Lucida Console"/>
              </a:rPr>
              <a:t>In U.S</a:t>
            </a:r>
            <a:r>
              <a:rPr lang="en-US" sz="2100" dirty="0">
                <a:solidFill>
                  <a:schemeClr val="bg1"/>
                </a:solidFill>
                <a:latin typeface="+mn-lt"/>
                <a:cs typeface="Lucida Console"/>
              </a:rPr>
              <a:t>. Digital Games And </a:t>
            </a:r>
            <a:r>
              <a:rPr lang="en-US" sz="2100" dirty="0" smtClean="0">
                <a:solidFill>
                  <a:schemeClr val="bg1"/>
                </a:solidFill>
                <a:latin typeface="+mn-lt"/>
                <a:cs typeface="Lucida Console"/>
              </a:rPr>
              <a:t>Popular Culture” (2010)</a:t>
            </a:r>
          </a:p>
          <a:p>
            <a:pPr marL="0" indent="0">
              <a:buNone/>
            </a:pPr>
            <a:r>
              <a:rPr lang="en-US" sz="1200" dirty="0">
                <a:solidFill>
                  <a:schemeClr val="tx1"/>
                </a:solidFill>
                <a:latin typeface="Lucida Console"/>
                <a:cs typeface="Lucida Console"/>
                <a:hlinkClick r:id="rId5"/>
              </a:rPr>
              <a:t>http://ejas.revues.org/</a:t>
            </a:r>
            <a:r>
              <a:rPr lang="en-US" sz="1200" dirty="0" smtClean="0">
                <a:solidFill>
                  <a:schemeClr val="tx1"/>
                </a:solidFill>
                <a:latin typeface="Lucida Console"/>
                <a:cs typeface="Lucida Console"/>
                <a:hlinkClick r:id="rId5"/>
              </a:rPr>
              <a:t>8831</a:t>
            </a:r>
            <a:endParaRPr lang="en-US" sz="1200" dirty="0" smtClean="0">
              <a:solidFill>
                <a:schemeClr val="tx1"/>
              </a:solidFill>
              <a:latin typeface="Lucida Console"/>
              <a:cs typeface="Lucida Console"/>
            </a:endParaRPr>
          </a:p>
          <a:p>
            <a:pPr marL="0" indent="0">
              <a:buNone/>
            </a:pPr>
            <a:endParaRPr lang="en-US" sz="1600" dirty="0">
              <a:solidFill>
                <a:schemeClr val="tx1"/>
              </a:solidFill>
            </a:endParaRPr>
          </a:p>
          <a:p>
            <a:endParaRPr lang="en-US" b="1" dirty="0">
              <a:solidFill>
                <a:schemeClr val="tx1">
                  <a:lumMod val="65000"/>
                  <a:lumOff val="35000"/>
                </a:schemeClr>
              </a:solidFill>
              <a:latin typeface="Britannic Bold"/>
              <a:cs typeface="Britannic Bold"/>
            </a:endParaRPr>
          </a:p>
          <a:p>
            <a:endParaRPr lang="en-US" dirty="0"/>
          </a:p>
        </p:txBody>
      </p:sp>
      <p:pic>
        <p:nvPicPr>
          <p:cNvPr id="4" name="Content Placeholder 3" descr="America's_Army3.png"/>
          <p:cNvPicPr>
            <a:picLocks noChangeAspect="1"/>
          </p:cNvPicPr>
          <p:nvPr/>
        </p:nvPicPr>
        <p:blipFill rotWithShape="1">
          <a:blip r:embed="rId6" cstate="email">
            <a:extLst>
              <a:ext uri="{28A0092B-C50C-407E-A947-70E740481C1C}">
                <a14:useLocalDpi xmlns:a14="http://schemas.microsoft.com/office/drawing/2010/main"/>
              </a:ext>
            </a:extLst>
          </a:blip>
          <a:srcRect l="-377" r="-307"/>
          <a:stretch/>
        </p:blipFill>
        <p:spPr>
          <a:xfrm>
            <a:off x="7510667" y="4697617"/>
            <a:ext cx="1633333" cy="1529195"/>
          </a:xfrm>
          <a:prstGeom prst="rect">
            <a:avLst/>
          </a:prstGeom>
        </p:spPr>
      </p:pic>
    </p:spTree>
    <p:extLst>
      <p:ext uri="{BB962C8B-B14F-4D97-AF65-F5344CB8AC3E}">
        <p14:creationId xmlns:p14="http://schemas.microsoft.com/office/powerpoint/2010/main" val="8453614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503"/>
            <a:ext cx="8229600" cy="827953"/>
          </a:xfrm>
        </p:spPr>
        <p:txBody>
          <a:bodyPr/>
          <a:lstStyle/>
          <a:p>
            <a:r>
              <a:rPr lang="en-US" b="1" dirty="0" smtClean="0">
                <a:solidFill>
                  <a:srgbClr val="FFFF00"/>
                </a:solidFill>
                <a:latin typeface="+mn-lt"/>
              </a:rPr>
              <a:t>  </a:t>
            </a:r>
            <a:r>
              <a:rPr lang="en-US" sz="4400" b="1" dirty="0" smtClean="0">
                <a:solidFill>
                  <a:srgbClr val="FFFF00"/>
                </a:solidFill>
                <a:latin typeface="+mn-lt"/>
              </a:rPr>
              <a:t>Industry </a:t>
            </a:r>
            <a:r>
              <a:rPr lang="en-US" sz="4400" b="1" dirty="0">
                <a:solidFill>
                  <a:srgbClr val="FFFF00"/>
                </a:solidFill>
                <a:latin typeface="+mn-lt"/>
              </a:rPr>
              <a:t>Complicity? </a:t>
            </a:r>
            <a:r>
              <a:rPr lang="en-US" sz="2800" b="1" dirty="0">
                <a:solidFill>
                  <a:srgbClr val="FF0000"/>
                </a:solidFill>
                <a:latin typeface="+mn-lt"/>
              </a:rPr>
              <a:t>3</a:t>
            </a:r>
            <a:endParaRPr lang="en-US" sz="2800" dirty="0">
              <a:solidFill>
                <a:srgbClr val="FF0000"/>
              </a:solidFill>
              <a:latin typeface="+mn-lt"/>
            </a:endParaRPr>
          </a:p>
        </p:txBody>
      </p:sp>
      <p:sp>
        <p:nvSpPr>
          <p:cNvPr id="3" name="Content Placeholder 2"/>
          <p:cNvSpPr>
            <a:spLocks noGrp="1"/>
          </p:cNvSpPr>
          <p:nvPr>
            <p:ph sz="quarter" idx="10"/>
          </p:nvPr>
        </p:nvSpPr>
        <p:spPr>
          <a:xfrm>
            <a:off x="0" y="981364"/>
            <a:ext cx="9040618" cy="5437909"/>
          </a:xfrm>
        </p:spPr>
        <p:txBody>
          <a:bodyPr>
            <a:normAutofit lnSpcReduction="10000"/>
          </a:bodyPr>
          <a:lstStyle/>
          <a:p>
            <a:pPr marL="0" indent="0">
              <a:buNone/>
            </a:pPr>
            <a:r>
              <a:rPr lang="en-US" sz="2800" b="1" dirty="0" smtClean="0">
                <a:solidFill>
                  <a:srgbClr val="FF0000"/>
                </a:solidFill>
                <a:latin typeface="+mn-lt"/>
                <a:cs typeface="Lucida Console"/>
              </a:rPr>
              <a:t>Industry maturity issue? </a:t>
            </a:r>
          </a:p>
          <a:p>
            <a:pPr marL="0" indent="0">
              <a:buNone/>
            </a:pPr>
            <a:r>
              <a:rPr lang="en-US" sz="2800" b="1" dirty="0" smtClean="0">
                <a:solidFill>
                  <a:srgbClr val="FFFFFF"/>
                </a:solidFill>
                <a:latin typeface="+mn-lt"/>
                <a:cs typeface="Lucida Console"/>
              </a:rPr>
              <a:t>Actual maturity issue (young geeky </a:t>
            </a:r>
          </a:p>
          <a:p>
            <a:pPr marL="0" indent="0">
              <a:buNone/>
            </a:pPr>
            <a:r>
              <a:rPr lang="en-US" sz="2800" b="1" dirty="0" smtClean="0">
                <a:solidFill>
                  <a:srgbClr val="FFFFFF"/>
                </a:solidFill>
                <a:latin typeface="+mn-lt"/>
                <a:cs typeface="Lucida Console"/>
              </a:rPr>
              <a:t>Males trying to be</a:t>
            </a:r>
            <a:r>
              <a:rPr lang="en-US" sz="2800" b="1" dirty="0" smtClean="0">
                <a:latin typeface="+mn-lt"/>
                <a:cs typeface="Lucida Console"/>
              </a:rPr>
              <a:t> </a:t>
            </a:r>
            <a:r>
              <a:rPr lang="en-US" sz="2800" b="1" i="1" dirty="0" smtClean="0">
                <a:solidFill>
                  <a:schemeClr val="accent5">
                    <a:lumMod val="40000"/>
                    <a:lumOff val="60000"/>
                  </a:schemeClr>
                </a:solidFill>
                <a:latin typeface="+mn-lt"/>
                <a:cs typeface="Lucida Console"/>
              </a:rPr>
              <a:t>cool</a:t>
            </a:r>
            <a:r>
              <a:rPr lang="en-US" sz="2800" b="1" dirty="0" smtClean="0">
                <a:solidFill>
                  <a:srgbClr val="FFFFFF"/>
                </a:solidFill>
                <a:latin typeface="+mn-lt"/>
                <a:cs typeface="Lucida Console"/>
              </a:rPr>
              <a:t>)?</a:t>
            </a:r>
          </a:p>
          <a:p>
            <a:pPr marL="0" indent="0">
              <a:buNone/>
            </a:pPr>
            <a:r>
              <a:rPr lang="en-US" sz="2800" b="1" dirty="0" smtClean="0">
                <a:solidFill>
                  <a:schemeClr val="accent4">
                    <a:lumMod val="40000"/>
                    <a:lumOff val="60000"/>
                  </a:schemeClr>
                </a:solidFill>
                <a:latin typeface="+mn-lt"/>
                <a:cs typeface="Lucida Console"/>
              </a:rPr>
              <a:t>Counter-culture roots</a:t>
            </a:r>
            <a:r>
              <a:rPr lang="en-US" sz="2800" dirty="0" smtClean="0">
                <a:latin typeface="+mn-lt"/>
                <a:cs typeface="Lucida Console"/>
              </a:rPr>
              <a:t> </a:t>
            </a:r>
            <a:r>
              <a:rPr lang="en-US" sz="2800" dirty="0" smtClean="0">
                <a:solidFill>
                  <a:srgbClr val="FFFFFF"/>
                </a:solidFill>
                <a:latin typeface="+mn-lt"/>
                <a:cs typeface="Lucida Console"/>
              </a:rPr>
              <a:t>become</a:t>
            </a:r>
            <a:r>
              <a:rPr lang="en-US" sz="2800" dirty="0" smtClean="0">
                <a:latin typeface="+mn-lt"/>
                <a:cs typeface="Lucida Console"/>
              </a:rPr>
              <a:t> </a:t>
            </a:r>
            <a:r>
              <a:rPr lang="en-US" sz="2800" b="1" i="1" dirty="0" smtClean="0">
                <a:solidFill>
                  <a:schemeClr val="accent5">
                    <a:lumMod val="40000"/>
                    <a:lumOff val="60000"/>
                  </a:schemeClr>
                </a:solidFill>
                <a:latin typeface="+mn-lt"/>
                <a:cs typeface="Lucida Console"/>
              </a:rPr>
              <a:t>trendy </a:t>
            </a:r>
          </a:p>
          <a:p>
            <a:pPr marL="0" indent="0">
              <a:buNone/>
            </a:pPr>
            <a:r>
              <a:rPr lang="en-US" sz="2800" b="1" i="1" dirty="0" smtClean="0">
                <a:solidFill>
                  <a:schemeClr val="accent5">
                    <a:lumMod val="40000"/>
                    <a:lumOff val="60000"/>
                  </a:schemeClr>
                </a:solidFill>
                <a:latin typeface="+mn-lt"/>
                <a:cs typeface="Lucida Console"/>
              </a:rPr>
              <a:t>poseur rebellion </a:t>
            </a:r>
            <a:r>
              <a:rPr lang="en-US" sz="2800" dirty="0" smtClean="0">
                <a:solidFill>
                  <a:srgbClr val="FFFFFF"/>
                </a:solidFill>
                <a:latin typeface="+mn-lt"/>
                <a:cs typeface="Lucida Console"/>
              </a:rPr>
              <a:t>?</a:t>
            </a:r>
          </a:p>
          <a:p>
            <a:pPr marL="0" indent="0">
              <a:buNone/>
            </a:pPr>
            <a:endParaRPr lang="en-US" dirty="0" smtClean="0">
              <a:latin typeface="Lucida Console"/>
              <a:cs typeface="Lucida Console"/>
            </a:endParaRPr>
          </a:p>
          <a:p>
            <a:pPr marL="0" indent="0">
              <a:buNone/>
            </a:pPr>
            <a:r>
              <a:rPr lang="en-US" sz="2800" b="1" i="1" dirty="0">
                <a:solidFill>
                  <a:schemeClr val="bg1"/>
                </a:solidFill>
                <a:latin typeface="+mn-lt"/>
                <a:cs typeface="Lucida Console"/>
              </a:rPr>
              <a:t>The “Grand Theft Auto San Andreas/Hot </a:t>
            </a:r>
            <a:r>
              <a:rPr lang="en-US" sz="2800" b="1" i="1" dirty="0" smtClean="0">
                <a:solidFill>
                  <a:schemeClr val="bg1"/>
                </a:solidFill>
                <a:latin typeface="+mn-lt"/>
                <a:cs typeface="Lucida Console"/>
              </a:rPr>
              <a:t> </a:t>
            </a:r>
          </a:p>
          <a:p>
            <a:pPr marL="0" indent="0">
              <a:buNone/>
            </a:pPr>
            <a:r>
              <a:rPr lang="en-US" sz="2800" b="1" i="1" dirty="0" smtClean="0">
                <a:solidFill>
                  <a:schemeClr val="bg1"/>
                </a:solidFill>
                <a:latin typeface="+mn-lt"/>
                <a:cs typeface="Lucida Console"/>
              </a:rPr>
              <a:t>Coffee</a:t>
            </a:r>
            <a:r>
              <a:rPr lang="en-US" sz="2800" b="1" i="1" dirty="0">
                <a:solidFill>
                  <a:schemeClr val="bg1"/>
                </a:solidFill>
                <a:latin typeface="+mn-lt"/>
                <a:cs typeface="Lucida Console"/>
              </a:rPr>
              <a:t>” saga</a:t>
            </a:r>
          </a:p>
          <a:p>
            <a:pPr marL="0" indent="0">
              <a:buNone/>
            </a:pPr>
            <a:r>
              <a:rPr lang="en-US" sz="2000" dirty="0" smtClean="0">
                <a:solidFill>
                  <a:schemeClr val="bg1"/>
                </a:solidFill>
                <a:latin typeface="+mn-lt"/>
                <a:cs typeface="Lucida Console"/>
              </a:rPr>
              <a:t>* “</a:t>
            </a:r>
            <a:r>
              <a:rPr lang="en-US" sz="2000" dirty="0">
                <a:solidFill>
                  <a:schemeClr val="bg1"/>
                </a:solidFill>
                <a:latin typeface="+mn-lt"/>
                <a:cs typeface="Lucida Console"/>
              </a:rPr>
              <a:t>Debate intensifies over Hot Coffee sex in GTA” (</a:t>
            </a:r>
            <a:r>
              <a:rPr lang="en-US" sz="2000" dirty="0" err="1">
                <a:solidFill>
                  <a:schemeClr val="bg1"/>
                </a:solidFill>
                <a:latin typeface="+mn-lt"/>
                <a:cs typeface="Lucida Console"/>
              </a:rPr>
              <a:t>Gamespot</a:t>
            </a:r>
            <a:r>
              <a:rPr lang="en-US" sz="2000" dirty="0">
                <a:solidFill>
                  <a:schemeClr val="bg1"/>
                </a:solidFill>
                <a:latin typeface="+mn-lt"/>
                <a:cs typeface="Lucida Console"/>
              </a:rPr>
              <a:t> </a:t>
            </a:r>
            <a:r>
              <a:rPr lang="en-US" sz="2000" dirty="0" smtClean="0">
                <a:solidFill>
                  <a:schemeClr val="bg1"/>
                </a:solidFill>
                <a:latin typeface="+mn-lt"/>
                <a:cs typeface="Lucida Console"/>
              </a:rPr>
              <a:t>June </a:t>
            </a:r>
            <a:r>
              <a:rPr lang="en-US" sz="2000" dirty="0">
                <a:solidFill>
                  <a:schemeClr val="bg1"/>
                </a:solidFill>
                <a:latin typeface="+mn-lt"/>
                <a:cs typeface="Lucida Console"/>
              </a:rPr>
              <a:t>2005) </a:t>
            </a:r>
            <a:r>
              <a:rPr lang="en-US" sz="1400" dirty="0">
                <a:solidFill>
                  <a:schemeClr val="bg1"/>
                </a:solidFill>
                <a:latin typeface="Lucida Console"/>
                <a:cs typeface="Lucida Console"/>
                <a:hlinkClick r:id="rId2"/>
              </a:rPr>
              <a:t>http://www.gamespot.com/news/debate-intensifies-over-hot-coffee-sex-in-gta-6128837</a:t>
            </a:r>
            <a:endParaRPr lang="en-US" sz="1400" dirty="0">
              <a:solidFill>
                <a:schemeClr val="bg1"/>
              </a:solidFill>
              <a:latin typeface="Lucida Console"/>
              <a:cs typeface="Lucida Console"/>
            </a:endParaRPr>
          </a:p>
          <a:p>
            <a:pPr marL="0" indent="0">
              <a:buNone/>
            </a:pPr>
            <a:r>
              <a:rPr lang="en-US" sz="2000" dirty="0" smtClean="0">
                <a:solidFill>
                  <a:schemeClr val="bg1"/>
                </a:solidFill>
                <a:latin typeface="+mn-lt"/>
                <a:cs typeface="Lucida Console"/>
              </a:rPr>
              <a:t>* “</a:t>
            </a:r>
            <a:r>
              <a:rPr lang="en-US" sz="2000" dirty="0">
                <a:solidFill>
                  <a:schemeClr val="bg1"/>
                </a:solidFill>
                <a:latin typeface="+mn-lt"/>
                <a:cs typeface="Lucida Console"/>
              </a:rPr>
              <a:t>Hot Coffee controversy grows as Hilary Clinton weighs in” (</a:t>
            </a:r>
            <a:r>
              <a:rPr lang="en-US" sz="2000" dirty="0" err="1">
                <a:solidFill>
                  <a:schemeClr val="bg1"/>
                </a:solidFill>
                <a:latin typeface="+mn-lt"/>
                <a:cs typeface="Lucida Console"/>
              </a:rPr>
              <a:t>Gamesindustry</a:t>
            </a:r>
            <a:r>
              <a:rPr lang="en-US" sz="2000" dirty="0">
                <a:solidFill>
                  <a:schemeClr val="bg1"/>
                </a:solidFill>
                <a:latin typeface="+mn-lt"/>
                <a:cs typeface="Lucida Console"/>
              </a:rPr>
              <a:t> International July 14, 2005</a:t>
            </a:r>
            <a:r>
              <a:rPr lang="en-US" dirty="0" smtClean="0">
                <a:solidFill>
                  <a:schemeClr val="bg1"/>
                </a:solidFill>
                <a:latin typeface="+mn-lt"/>
                <a:cs typeface="Lucida Console"/>
              </a:rPr>
              <a:t>)</a:t>
            </a:r>
            <a:r>
              <a:rPr lang="en-US" sz="1200" dirty="0">
                <a:solidFill>
                  <a:schemeClr val="bg1"/>
                </a:solidFill>
                <a:latin typeface="Lucida Console"/>
                <a:cs typeface="Lucida Console"/>
                <a:hlinkClick r:id="rId3"/>
              </a:rPr>
              <a:t>http://www.gamesindustry.biz/articles/hot-coffee-controversy-grows-as-hilary-clinton-weighs-in</a:t>
            </a:r>
            <a:endParaRPr lang="en-US" sz="1200" dirty="0">
              <a:solidFill>
                <a:schemeClr val="bg1"/>
              </a:solidFill>
              <a:latin typeface="Lucida Console"/>
              <a:cs typeface="Lucida Console"/>
            </a:endParaRPr>
          </a:p>
          <a:p>
            <a:pPr marL="0" indent="0">
              <a:buNone/>
            </a:pPr>
            <a:r>
              <a:rPr lang="en-US" sz="2000" dirty="0" smtClean="0">
                <a:solidFill>
                  <a:schemeClr val="bg1"/>
                </a:solidFill>
                <a:latin typeface="+mn-lt"/>
                <a:cs typeface="Lucida Console"/>
              </a:rPr>
              <a:t>* “</a:t>
            </a:r>
            <a:r>
              <a:rPr lang="en-US" sz="2000" dirty="0">
                <a:solidFill>
                  <a:schemeClr val="bg1"/>
                </a:solidFill>
                <a:latin typeface="+mn-lt"/>
                <a:cs typeface="Lucida Console"/>
              </a:rPr>
              <a:t>ESRB concludes investigation into Grand Theft Auto: San Andreas; Revokes M (Mature) Rating” </a:t>
            </a:r>
            <a:r>
              <a:rPr lang="en-US" sz="1400" dirty="0">
                <a:solidFill>
                  <a:schemeClr val="bg1"/>
                </a:solidFill>
                <a:latin typeface="Lucida Console"/>
                <a:cs typeface="Lucida Console"/>
                <a:hlinkClick r:id="rId4"/>
              </a:rPr>
              <a:t>http://www.esrb.org/about/news/7202005.jsp</a:t>
            </a:r>
            <a:endParaRPr lang="en-US" sz="1400" dirty="0">
              <a:solidFill>
                <a:schemeClr val="bg1"/>
              </a:solidFill>
              <a:latin typeface="Lucida Console"/>
              <a:cs typeface="Lucida Console"/>
            </a:endParaRPr>
          </a:p>
          <a:p>
            <a:pPr marL="0" indent="0">
              <a:buNone/>
            </a:pPr>
            <a:r>
              <a:rPr lang="en-US" sz="2000" dirty="0" smtClean="0">
                <a:solidFill>
                  <a:schemeClr val="bg1"/>
                </a:solidFill>
                <a:latin typeface="+mn-lt"/>
                <a:cs typeface="Lucida Console"/>
              </a:rPr>
              <a:t>* “</a:t>
            </a:r>
            <a:r>
              <a:rPr lang="en-US" sz="2000" dirty="0">
                <a:solidFill>
                  <a:schemeClr val="bg1"/>
                </a:solidFill>
                <a:latin typeface="+mn-lt"/>
                <a:cs typeface="Lucida Console"/>
              </a:rPr>
              <a:t>BREAKING: RB Recalls San Andreas” (</a:t>
            </a:r>
            <a:r>
              <a:rPr lang="en-US" sz="2000" dirty="0" err="1">
                <a:solidFill>
                  <a:schemeClr val="bg1"/>
                </a:solidFill>
                <a:latin typeface="+mn-lt"/>
                <a:cs typeface="Lucida Console"/>
              </a:rPr>
              <a:t>Kotaku</a:t>
            </a:r>
            <a:r>
              <a:rPr lang="en-US" sz="2000" dirty="0">
                <a:solidFill>
                  <a:schemeClr val="bg1"/>
                </a:solidFill>
                <a:latin typeface="+mn-lt"/>
                <a:cs typeface="Lucida Console"/>
              </a:rPr>
              <a:t> </a:t>
            </a:r>
            <a:r>
              <a:rPr lang="en-US" sz="2000" dirty="0" smtClean="0">
                <a:solidFill>
                  <a:schemeClr val="bg1"/>
                </a:solidFill>
                <a:latin typeface="+mn-lt"/>
                <a:cs typeface="Lucida Console"/>
              </a:rPr>
              <a:t>July </a:t>
            </a:r>
            <a:r>
              <a:rPr lang="en-US" sz="2000" dirty="0">
                <a:solidFill>
                  <a:schemeClr val="bg1"/>
                </a:solidFill>
                <a:latin typeface="+mn-lt"/>
                <a:cs typeface="Lucida Console"/>
              </a:rPr>
              <a:t>2005) </a:t>
            </a:r>
            <a:r>
              <a:rPr lang="en-US" sz="1200" dirty="0">
                <a:solidFill>
                  <a:schemeClr val="bg1"/>
                </a:solidFill>
                <a:latin typeface="Lucida Console"/>
                <a:cs typeface="Lucida Console"/>
                <a:hlinkClick r:id="rId5"/>
              </a:rPr>
              <a:t>http://kotaku.com/113506/breaking-esrb-recalls-san-andreas</a:t>
            </a:r>
            <a:endParaRPr lang="en-US" sz="1200" dirty="0">
              <a:solidFill>
                <a:schemeClr val="bg1"/>
              </a:solidFill>
              <a:latin typeface="Lucida Console"/>
              <a:cs typeface="Lucida Console"/>
            </a:endParaRPr>
          </a:p>
          <a:p>
            <a:pPr marL="0" indent="0">
              <a:buNone/>
            </a:pPr>
            <a:endParaRPr lang="en-US" dirty="0"/>
          </a:p>
          <a:p>
            <a:pPr marL="0" indent="0">
              <a:buNone/>
            </a:pPr>
            <a:endParaRPr lang="en-US" dirty="0"/>
          </a:p>
          <a:p>
            <a:endParaRPr lang="en-US" dirty="0"/>
          </a:p>
        </p:txBody>
      </p:sp>
      <p:pic>
        <p:nvPicPr>
          <p:cNvPr id="4" name="Picture 3" descr="GTASABOX.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05072" y="877456"/>
            <a:ext cx="1535546" cy="1919433"/>
          </a:xfrm>
          <a:prstGeom prst="rect">
            <a:avLst/>
          </a:prstGeom>
        </p:spPr>
      </p:pic>
    </p:spTree>
    <p:extLst>
      <p:ext uri="{BB962C8B-B14F-4D97-AF65-F5344CB8AC3E}">
        <p14:creationId xmlns:p14="http://schemas.microsoft.com/office/powerpoint/2010/main" val="23831689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139"/>
            <a:ext cx="9144000" cy="1016000"/>
          </a:xfrm>
        </p:spPr>
        <p:txBody>
          <a:bodyPr>
            <a:normAutofit/>
          </a:bodyPr>
          <a:lstStyle/>
          <a:p>
            <a:r>
              <a:rPr lang="en-US" sz="4800" b="1" dirty="0" smtClean="0">
                <a:solidFill>
                  <a:srgbClr val="FFFF00"/>
                </a:solidFill>
                <a:latin typeface="+mn-lt"/>
              </a:rPr>
              <a:t>Industry </a:t>
            </a:r>
            <a:r>
              <a:rPr lang="en-US" sz="4800" b="1" dirty="0">
                <a:solidFill>
                  <a:srgbClr val="FFFF00"/>
                </a:solidFill>
                <a:latin typeface="+mn-lt"/>
              </a:rPr>
              <a:t>Complicity? </a:t>
            </a:r>
            <a:r>
              <a:rPr lang="en-US" sz="2000" b="1" dirty="0" smtClean="0">
                <a:solidFill>
                  <a:srgbClr val="FFFF00"/>
                </a:solidFill>
                <a:latin typeface="+mn-lt"/>
              </a:rPr>
              <a:t>(</a:t>
            </a:r>
            <a:r>
              <a:rPr lang="en-US" sz="2000" b="1" dirty="0" smtClean="0">
                <a:solidFill>
                  <a:srgbClr val="FF0000"/>
                </a:solidFill>
                <a:latin typeface="+mn-lt"/>
              </a:rPr>
              <a:t>3</a:t>
            </a:r>
            <a:r>
              <a:rPr lang="en-US" sz="2000" b="1" dirty="0" smtClean="0">
                <a:solidFill>
                  <a:srgbClr val="FFFF00"/>
                </a:solidFill>
                <a:latin typeface="+mn-lt"/>
              </a:rPr>
              <a:t> </a:t>
            </a:r>
            <a:r>
              <a:rPr lang="en-US" sz="2000" b="1" dirty="0">
                <a:solidFill>
                  <a:srgbClr val="FFFF00"/>
                </a:solidFill>
                <a:latin typeface="+mn-lt"/>
              </a:rPr>
              <a:t>– GTA </a:t>
            </a:r>
            <a:r>
              <a:rPr lang="en-US" sz="2000" b="1" dirty="0" smtClean="0">
                <a:solidFill>
                  <a:srgbClr val="FFFF00"/>
                </a:solidFill>
                <a:latin typeface="+mn-lt"/>
              </a:rPr>
              <a:t>continued</a:t>
            </a:r>
            <a:r>
              <a:rPr lang="en-US" sz="2000" b="1" dirty="0">
                <a:solidFill>
                  <a:srgbClr val="FFFF00"/>
                </a:solidFill>
                <a:latin typeface="+mn-lt"/>
              </a:rPr>
              <a:t>)</a:t>
            </a:r>
            <a:endParaRPr lang="en-US" dirty="0">
              <a:solidFill>
                <a:srgbClr val="FFFF00"/>
              </a:solidFill>
              <a:latin typeface="+mn-lt"/>
            </a:endParaRPr>
          </a:p>
        </p:txBody>
      </p:sp>
      <p:sp>
        <p:nvSpPr>
          <p:cNvPr id="3" name="Content Placeholder 2"/>
          <p:cNvSpPr>
            <a:spLocks noGrp="1"/>
          </p:cNvSpPr>
          <p:nvPr>
            <p:ph sz="quarter" idx="10"/>
          </p:nvPr>
        </p:nvSpPr>
        <p:spPr>
          <a:xfrm>
            <a:off x="0" y="1100140"/>
            <a:ext cx="9144000" cy="4625995"/>
          </a:xfrm>
        </p:spPr>
        <p:txBody>
          <a:bodyPr/>
          <a:lstStyle/>
          <a:p>
            <a:pPr marL="0" indent="0">
              <a:buNone/>
            </a:pPr>
            <a:r>
              <a:rPr lang="en-US" dirty="0" smtClean="0">
                <a:solidFill>
                  <a:schemeClr val="bg1"/>
                </a:solidFill>
                <a:latin typeface="+mn-lt"/>
                <a:cs typeface="Lucida Console"/>
              </a:rPr>
              <a:t>“Who </a:t>
            </a:r>
            <a:r>
              <a:rPr lang="en-US" dirty="0">
                <a:solidFill>
                  <a:schemeClr val="bg1"/>
                </a:solidFill>
                <a:latin typeface="+mn-lt"/>
                <a:cs typeface="Lucida Console"/>
              </a:rPr>
              <a:t>spilled Hot Coffee</a:t>
            </a:r>
            <a:r>
              <a:rPr lang="en-US" dirty="0" smtClean="0">
                <a:solidFill>
                  <a:schemeClr val="bg1"/>
                </a:solidFill>
                <a:latin typeface="+mn-lt"/>
                <a:cs typeface="Lucida Console"/>
              </a:rPr>
              <a:t>? The </a:t>
            </a:r>
            <a:r>
              <a:rPr lang="en-US" dirty="0">
                <a:solidFill>
                  <a:schemeClr val="bg1"/>
                </a:solidFill>
                <a:latin typeface="+mn-lt"/>
                <a:cs typeface="Lucida Console"/>
              </a:rPr>
              <a:t>man who uncovered gaming's greatest sex </a:t>
            </a:r>
            <a:r>
              <a:rPr lang="en-US" dirty="0" smtClean="0">
                <a:solidFill>
                  <a:schemeClr val="bg1"/>
                </a:solidFill>
                <a:latin typeface="+mn-lt"/>
                <a:cs typeface="Lucida Console"/>
              </a:rPr>
              <a:t>scandal” </a:t>
            </a:r>
            <a:r>
              <a:rPr lang="en-US" sz="1400" dirty="0">
                <a:solidFill>
                  <a:schemeClr val="bg1"/>
                </a:solidFill>
                <a:latin typeface="Lucida Console"/>
                <a:cs typeface="Lucida Console"/>
                <a:hlinkClick r:id="rId2"/>
              </a:rPr>
              <a:t>http://www.eurogamer.net/articles/2012-11-30-who-spilled-hot-coffee</a:t>
            </a:r>
            <a:endParaRPr lang="en-US" sz="1400" dirty="0">
              <a:solidFill>
                <a:schemeClr val="bg1"/>
              </a:solidFill>
              <a:latin typeface="Lucida Console"/>
              <a:cs typeface="Lucida Console"/>
            </a:endParaRPr>
          </a:p>
          <a:p>
            <a:pPr marL="0" indent="0">
              <a:buNone/>
            </a:pPr>
            <a:r>
              <a:rPr lang="en-US" dirty="0" smtClean="0">
                <a:solidFill>
                  <a:schemeClr val="bg1"/>
                </a:solidFill>
                <a:latin typeface="+mn-lt"/>
                <a:cs typeface="Lucida Console"/>
              </a:rPr>
              <a:t>“Federal Trade Commission Complaint against Take-Two &amp; </a:t>
            </a:r>
            <a:r>
              <a:rPr lang="en-US" dirty="0" err="1" smtClean="0">
                <a:solidFill>
                  <a:schemeClr val="bg1"/>
                </a:solidFill>
                <a:latin typeface="+mn-lt"/>
                <a:cs typeface="Lucida Console"/>
              </a:rPr>
              <a:t>Rockstar</a:t>
            </a:r>
            <a:r>
              <a:rPr lang="en-US" dirty="0" smtClean="0">
                <a:solidFill>
                  <a:schemeClr val="bg1"/>
                </a:solidFill>
                <a:latin typeface="+mn-lt"/>
                <a:cs typeface="Lucida Console"/>
              </a:rPr>
              <a:t> Games” (July 17, 2006)</a:t>
            </a:r>
            <a:r>
              <a:rPr lang="en-US" dirty="0" smtClean="0">
                <a:solidFill>
                  <a:schemeClr val="bg1"/>
                </a:solidFill>
                <a:latin typeface="Lucida Console"/>
                <a:cs typeface="Lucida Console"/>
              </a:rPr>
              <a:t> </a:t>
            </a:r>
            <a:r>
              <a:rPr lang="en-US" sz="1400" dirty="0">
                <a:solidFill>
                  <a:schemeClr val="bg1"/>
                </a:solidFill>
                <a:latin typeface="Lucida Console"/>
                <a:cs typeface="Lucida Console"/>
                <a:hlinkClick r:id="rId3"/>
              </a:rPr>
              <a:t>http://www.ftc.gov/os/caselist/0523158/0523158c4162TakeTwoInteractiveandRockstarComplaint.pdf</a:t>
            </a:r>
            <a:endParaRPr lang="en-US" sz="1400" dirty="0">
              <a:solidFill>
                <a:schemeClr val="bg1"/>
              </a:solidFill>
              <a:latin typeface="Lucida Console"/>
              <a:cs typeface="Lucida Console"/>
            </a:endParaRPr>
          </a:p>
          <a:p>
            <a:pPr marL="0" indent="0">
              <a:buNone/>
            </a:pPr>
            <a:r>
              <a:rPr lang="en-US" dirty="0">
                <a:solidFill>
                  <a:schemeClr val="bg1"/>
                </a:solidFill>
                <a:latin typeface="+mn-lt"/>
                <a:cs typeface="Lucida Console"/>
              </a:rPr>
              <a:t>Settled June 8, </a:t>
            </a:r>
            <a:r>
              <a:rPr lang="en-US" dirty="0" smtClean="0">
                <a:solidFill>
                  <a:schemeClr val="bg1"/>
                </a:solidFill>
                <a:latin typeface="+mn-lt"/>
                <a:cs typeface="Lucida Console"/>
              </a:rPr>
              <a:t>2006 </a:t>
            </a:r>
            <a:r>
              <a:rPr lang="en-US" sz="1400" dirty="0">
                <a:solidFill>
                  <a:schemeClr val="bg1"/>
                </a:solidFill>
                <a:latin typeface="Lucida Console"/>
                <a:cs typeface="Lucida Console"/>
                <a:hlinkClick r:id="rId4"/>
              </a:rPr>
              <a:t>http://www.ftc.gov/opa/2006/06/grandtheftauto.shtm</a:t>
            </a:r>
            <a:endParaRPr lang="en-US" sz="1400" dirty="0">
              <a:solidFill>
                <a:schemeClr val="bg1"/>
              </a:solidFill>
              <a:latin typeface="Lucida Console"/>
              <a:cs typeface="Lucida Console"/>
            </a:endParaRPr>
          </a:p>
          <a:p>
            <a:pPr marL="0" indent="0">
              <a:buNone/>
            </a:pPr>
            <a:r>
              <a:rPr lang="en-US" b="1" dirty="0" smtClean="0">
                <a:solidFill>
                  <a:srgbClr val="FF0000"/>
                </a:solidFill>
                <a:latin typeface="+mn-lt"/>
                <a:cs typeface="Lucida Console"/>
              </a:rPr>
              <a:t>To </a:t>
            </a:r>
            <a:r>
              <a:rPr lang="en-US" b="1" dirty="0">
                <a:solidFill>
                  <a:srgbClr val="FF0000"/>
                </a:solidFill>
                <a:latin typeface="+mn-lt"/>
                <a:cs typeface="Lucida Console"/>
              </a:rPr>
              <a:t>“corporatize</a:t>
            </a:r>
            <a:r>
              <a:rPr lang="en-US" b="1" dirty="0" smtClean="0">
                <a:solidFill>
                  <a:srgbClr val="FF0000"/>
                </a:solidFill>
                <a:latin typeface="+mn-lt"/>
                <a:cs typeface="Lucida Console"/>
              </a:rPr>
              <a:t>” </a:t>
            </a:r>
            <a:r>
              <a:rPr lang="en-US" b="1" dirty="0">
                <a:solidFill>
                  <a:srgbClr val="FF0000"/>
                </a:solidFill>
                <a:latin typeface="+mn-lt"/>
                <a:cs typeface="Lucida Console"/>
              </a:rPr>
              <a:t>-</a:t>
            </a:r>
            <a:r>
              <a:rPr lang="en-US" b="1" dirty="0" smtClean="0">
                <a:solidFill>
                  <a:srgbClr val="FF0000"/>
                </a:solidFill>
                <a:latin typeface="+mn-lt"/>
                <a:cs typeface="Lucida Console"/>
              </a:rPr>
              <a:t> solution or greater problem?</a:t>
            </a:r>
            <a:endParaRPr lang="en-US" b="1" dirty="0">
              <a:solidFill>
                <a:srgbClr val="FF0000"/>
              </a:solidFill>
              <a:latin typeface="+mn-lt"/>
              <a:cs typeface="Lucida Console"/>
            </a:endParaRPr>
          </a:p>
          <a:p>
            <a:endParaRPr lang="en-US" dirty="0"/>
          </a:p>
        </p:txBody>
      </p:sp>
      <p:pic>
        <p:nvPicPr>
          <p:cNvPr id="5" name="Picture 4" descr="Gta-sa-screen2.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42007" y="3964975"/>
            <a:ext cx="2978382" cy="2233787"/>
          </a:xfrm>
          <a:prstGeom prst="rect">
            <a:avLst/>
          </a:prstGeom>
        </p:spPr>
      </p:pic>
      <p:pic>
        <p:nvPicPr>
          <p:cNvPr id="6" name="Content Placeholder 3" descr="Gta-sa-screen1.jpg"/>
          <p:cNvPicPr>
            <a:picLocks noChangeAspect="1"/>
          </p:cNvPicPr>
          <p:nvPr/>
        </p:nvPicPr>
        <p:blipFill rotWithShape="1">
          <a:blip r:embed="rId6" cstate="email">
            <a:extLst>
              <a:ext uri="{28A0092B-C50C-407E-A947-70E740481C1C}">
                <a14:useLocalDpi xmlns:a14="http://schemas.microsoft.com/office/drawing/2010/main"/>
              </a:ext>
            </a:extLst>
          </a:blip>
          <a:srcRect t="-884" b="-884"/>
          <a:stretch/>
        </p:blipFill>
        <p:spPr>
          <a:xfrm>
            <a:off x="1529193" y="3964975"/>
            <a:ext cx="2627463" cy="2005452"/>
          </a:xfrm>
          <a:prstGeom prst="rect">
            <a:avLst/>
          </a:prstGeom>
        </p:spPr>
      </p:pic>
    </p:spTree>
    <p:extLst>
      <p:ext uri="{BB962C8B-B14F-4D97-AF65-F5344CB8AC3E}">
        <p14:creationId xmlns:p14="http://schemas.microsoft.com/office/powerpoint/2010/main" val="3350694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556"/>
            <a:ext cx="8229600" cy="1016000"/>
          </a:xfrm>
        </p:spPr>
        <p:txBody>
          <a:bodyPr/>
          <a:lstStyle/>
          <a:p>
            <a:r>
              <a:rPr lang="en-US" sz="4800" b="1" dirty="0">
                <a:solidFill>
                  <a:srgbClr val="FFFF00"/>
                </a:solidFill>
              </a:rPr>
              <a:t>Industry Complicity? </a:t>
            </a:r>
            <a:r>
              <a:rPr lang="en-US" sz="2800" b="1" dirty="0">
                <a:solidFill>
                  <a:srgbClr val="FF0000"/>
                </a:solidFill>
              </a:rPr>
              <a:t>4</a:t>
            </a:r>
            <a:endParaRPr lang="en-US" dirty="0">
              <a:solidFill>
                <a:srgbClr val="FF0000"/>
              </a:solidFill>
            </a:endParaRPr>
          </a:p>
        </p:txBody>
      </p:sp>
      <p:sp>
        <p:nvSpPr>
          <p:cNvPr id="3" name="Content Placeholder 2"/>
          <p:cNvSpPr>
            <a:spLocks noGrp="1"/>
          </p:cNvSpPr>
          <p:nvPr>
            <p:ph sz="quarter" idx="10"/>
          </p:nvPr>
        </p:nvSpPr>
        <p:spPr>
          <a:xfrm>
            <a:off x="457200" y="1047556"/>
            <a:ext cx="8686800" cy="4896832"/>
          </a:xfrm>
        </p:spPr>
        <p:txBody>
          <a:bodyPr>
            <a:normAutofit/>
          </a:bodyPr>
          <a:lstStyle/>
          <a:p>
            <a:pPr marL="0" indent="0">
              <a:buNone/>
            </a:pPr>
            <a:r>
              <a:rPr lang="en-US" sz="4000" dirty="0">
                <a:solidFill>
                  <a:schemeClr val="bg1"/>
                </a:solidFill>
                <a:latin typeface="+mn-lt"/>
                <a:cs typeface="Lucida Console"/>
              </a:rPr>
              <a:t>N</a:t>
            </a:r>
            <a:r>
              <a:rPr lang="en-US" sz="4000" dirty="0" smtClean="0">
                <a:solidFill>
                  <a:schemeClr val="bg1"/>
                </a:solidFill>
                <a:latin typeface="+mn-lt"/>
                <a:cs typeface="Lucida Console"/>
              </a:rPr>
              <a:t>ot </a:t>
            </a:r>
            <a:r>
              <a:rPr lang="en-US" sz="4000" dirty="0">
                <a:solidFill>
                  <a:schemeClr val="bg1"/>
                </a:solidFill>
                <a:latin typeface="+mn-lt"/>
                <a:cs typeface="Lucida Console"/>
              </a:rPr>
              <a:t>a </a:t>
            </a:r>
            <a:r>
              <a:rPr lang="en-US" sz="4000" dirty="0" smtClean="0">
                <a:solidFill>
                  <a:schemeClr val="bg1"/>
                </a:solidFill>
                <a:latin typeface="+mn-lt"/>
                <a:cs typeface="Lucida Console"/>
              </a:rPr>
              <a:t>separate issue from industry </a:t>
            </a:r>
            <a:r>
              <a:rPr lang="en-US" sz="4000" dirty="0" smtClean="0">
                <a:solidFill>
                  <a:srgbClr val="FF0000"/>
                </a:solidFill>
                <a:latin typeface="+mn-lt"/>
                <a:cs typeface="Lucida Console"/>
              </a:rPr>
              <a:t>misogyny</a:t>
            </a:r>
            <a:r>
              <a:rPr lang="en-US" sz="4000" dirty="0" smtClean="0">
                <a:solidFill>
                  <a:schemeClr val="bg1"/>
                </a:solidFill>
                <a:latin typeface="+mn-lt"/>
                <a:cs typeface="Lucida Console"/>
              </a:rPr>
              <a:t>…</a:t>
            </a:r>
          </a:p>
          <a:p>
            <a:pPr marL="0" indent="0">
              <a:buNone/>
            </a:pPr>
            <a:r>
              <a:rPr lang="en-US" sz="4000" dirty="0">
                <a:solidFill>
                  <a:schemeClr val="bg1"/>
                </a:solidFill>
                <a:latin typeface="+mn-lt"/>
                <a:cs typeface="Lucida Console"/>
              </a:rPr>
              <a:t>V</a:t>
            </a:r>
            <a:r>
              <a:rPr lang="en-US" sz="4000" dirty="0" smtClean="0">
                <a:solidFill>
                  <a:schemeClr val="bg1"/>
                </a:solidFill>
                <a:latin typeface="+mn-lt"/>
                <a:cs typeface="Lucida Console"/>
              </a:rPr>
              <a:t>ery much the same issue of immaturities &amp; insecurities</a:t>
            </a:r>
          </a:p>
          <a:p>
            <a:pPr marL="0" indent="0">
              <a:buNone/>
            </a:pPr>
            <a:r>
              <a:rPr lang="en-US" sz="2800" dirty="0" smtClean="0">
                <a:solidFill>
                  <a:srgbClr val="FFFF00"/>
                </a:solidFill>
                <a:latin typeface="+mn-lt"/>
                <a:cs typeface="Lucida Console"/>
              </a:rPr>
              <a:t>* “Every Misogynistic Argument You’ve  </a:t>
            </a:r>
          </a:p>
          <a:p>
            <a:pPr marL="0" indent="0">
              <a:buNone/>
            </a:pPr>
            <a:r>
              <a:rPr lang="en-US" sz="2800" dirty="0">
                <a:solidFill>
                  <a:srgbClr val="FFFF00"/>
                </a:solidFill>
                <a:latin typeface="+mn-lt"/>
                <a:cs typeface="Lucida Console"/>
              </a:rPr>
              <a:t> </a:t>
            </a:r>
            <a:r>
              <a:rPr lang="en-US" sz="2800" dirty="0" smtClean="0">
                <a:solidFill>
                  <a:srgbClr val="FFFF00"/>
                </a:solidFill>
                <a:latin typeface="+mn-lt"/>
                <a:cs typeface="Lucida Console"/>
              </a:rPr>
              <a:t>  Ever Heard About Video Games” </a:t>
            </a:r>
            <a:r>
              <a:rPr lang="en-US" sz="1000" dirty="0" smtClean="0">
                <a:solidFill>
                  <a:srgbClr val="FFFF00"/>
                </a:solidFill>
                <a:latin typeface="Lucida Console"/>
                <a:cs typeface="Lucida Console"/>
                <a:hlinkClick r:id="rId2"/>
              </a:rPr>
              <a:t>http</a:t>
            </a:r>
            <a:r>
              <a:rPr lang="en-US" sz="1000" dirty="0">
                <a:solidFill>
                  <a:srgbClr val="FFFF00"/>
                </a:solidFill>
                <a:latin typeface="Lucida Console"/>
                <a:cs typeface="Lucida Console"/>
                <a:hlinkClick r:id="rId2"/>
              </a:rPr>
              <a:t>://groupthink.jezebel.com/every-misogynistic-argument-youve-ever-heard-about-vid-</a:t>
            </a:r>
            <a:r>
              <a:rPr lang="en-US" sz="1000" dirty="0" smtClean="0">
                <a:solidFill>
                  <a:srgbClr val="FFFF00"/>
                </a:solidFill>
                <a:latin typeface="Lucida Console"/>
                <a:cs typeface="Lucida Console"/>
                <a:hlinkClick r:id="rId2"/>
              </a:rPr>
              <a:t>756662565</a:t>
            </a:r>
            <a:endParaRPr lang="en-US" sz="1000" dirty="0" smtClean="0">
              <a:solidFill>
                <a:srgbClr val="FFFF00"/>
              </a:solidFill>
              <a:latin typeface="Lucida Console"/>
              <a:cs typeface="Lucida Console"/>
            </a:endParaRPr>
          </a:p>
          <a:p>
            <a:pPr marL="0" indent="0">
              <a:buNone/>
            </a:pPr>
            <a:endParaRPr lang="en-US" sz="1000" dirty="0">
              <a:solidFill>
                <a:srgbClr val="FFFF00"/>
              </a:solidFill>
              <a:latin typeface="Lucida Console"/>
              <a:cs typeface="Lucida Console"/>
            </a:endParaRPr>
          </a:p>
          <a:p>
            <a:pPr marL="0" indent="0">
              <a:buNone/>
            </a:pPr>
            <a:r>
              <a:rPr lang="en-US" sz="2800" dirty="0" smtClean="0">
                <a:solidFill>
                  <a:srgbClr val="FFFF00"/>
                </a:solidFill>
                <a:latin typeface="+mn-lt"/>
                <a:cs typeface="Lucida Console"/>
              </a:rPr>
              <a:t>* “Quit – Going To PAX Already, What is </a:t>
            </a:r>
          </a:p>
          <a:p>
            <a:pPr marL="0" indent="0">
              <a:buNone/>
            </a:pPr>
            <a:r>
              <a:rPr lang="en-US" sz="2800" dirty="0" smtClean="0">
                <a:solidFill>
                  <a:srgbClr val="FFFF00"/>
                </a:solidFill>
                <a:latin typeface="+mn-lt"/>
                <a:cs typeface="Lucida Console"/>
              </a:rPr>
              <a:t>   Wrong With You” </a:t>
            </a:r>
            <a:r>
              <a:rPr lang="en-US" sz="2000" dirty="0" smtClean="0">
                <a:solidFill>
                  <a:schemeClr val="bg1"/>
                </a:solidFill>
                <a:latin typeface="+mn-lt"/>
                <a:cs typeface="Lucida Console"/>
              </a:rPr>
              <a:t>(re Penny Arcade principal)</a:t>
            </a:r>
          </a:p>
          <a:p>
            <a:pPr marL="0" indent="0">
              <a:buNone/>
            </a:pPr>
            <a:r>
              <a:rPr lang="en-US" sz="1000" dirty="0">
                <a:solidFill>
                  <a:schemeClr val="bg1"/>
                </a:solidFill>
                <a:latin typeface="Lucida Console"/>
                <a:cs typeface="Lucida Console"/>
                <a:hlinkClick r:id="rId3"/>
              </a:rPr>
              <a:t>http://elizabethsampat.com/quit-fucking-going-to-pax-already-what-is-wrong-with-you</a:t>
            </a:r>
            <a:r>
              <a:rPr lang="en-US" sz="1000" dirty="0" smtClean="0">
                <a:solidFill>
                  <a:schemeClr val="bg1"/>
                </a:solidFill>
                <a:latin typeface="Lucida Console"/>
                <a:cs typeface="Lucida Console"/>
                <a:hlinkClick r:id="rId3"/>
              </a:rPr>
              <a:t>/</a:t>
            </a:r>
            <a:endParaRPr lang="en-US" sz="1000" dirty="0" smtClean="0">
              <a:solidFill>
                <a:schemeClr val="bg1"/>
              </a:solidFill>
              <a:latin typeface="Lucida Console"/>
              <a:cs typeface="Lucida Console"/>
            </a:endParaRPr>
          </a:p>
          <a:p>
            <a:pPr marL="0" indent="0">
              <a:buNone/>
            </a:pPr>
            <a:endParaRPr lang="en-US" sz="1000" dirty="0" smtClean="0">
              <a:solidFill>
                <a:schemeClr val="bg1"/>
              </a:solidFill>
              <a:latin typeface="Lucida Console"/>
              <a:cs typeface="Lucida Console"/>
            </a:endParaRPr>
          </a:p>
          <a:p>
            <a:pPr marL="0" indent="0">
              <a:buNone/>
            </a:pPr>
            <a:endParaRPr lang="en-US" sz="3200" dirty="0">
              <a:solidFill>
                <a:srgbClr val="FFFF00"/>
              </a:solidFill>
              <a:latin typeface="Lucida Console"/>
              <a:cs typeface="Lucida Console"/>
            </a:endParaRPr>
          </a:p>
        </p:txBody>
      </p:sp>
      <p:pic>
        <p:nvPicPr>
          <p:cNvPr id="4" name="Content Placeholder 3" descr="320px-Krahulik_Holkins,_Comicon_2009.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715674" y="5292285"/>
            <a:ext cx="1232584" cy="893380"/>
          </a:xfrm>
          <a:prstGeom prst="rect">
            <a:avLst/>
          </a:prstGeom>
        </p:spPr>
      </p:pic>
    </p:spTree>
    <p:extLst>
      <p:ext uri="{BB962C8B-B14F-4D97-AF65-F5344CB8AC3E}">
        <p14:creationId xmlns:p14="http://schemas.microsoft.com/office/powerpoint/2010/main" val="8095690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256"/>
            <a:ext cx="8229600" cy="1016000"/>
          </a:xfrm>
        </p:spPr>
        <p:txBody>
          <a:bodyPr>
            <a:normAutofit/>
          </a:bodyPr>
          <a:lstStyle/>
          <a:p>
            <a:r>
              <a:rPr lang="en-US" sz="4400" b="1" dirty="0" smtClean="0">
                <a:latin typeface="+mn-lt"/>
              </a:rPr>
              <a:t>     </a:t>
            </a:r>
            <a:r>
              <a:rPr lang="en-US" sz="4400" b="1" dirty="0" smtClean="0">
                <a:solidFill>
                  <a:srgbClr val="FFFF00"/>
                </a:solidFill>
                <a:latin typeface="+mn-lt"/>
              </a:rPr>
              <a:t>Who is a Gamer </a:t>
            </a:r>
            <a:r>
              <a:rPr lang="en-US" sz="4400" b="1" dirty="0" smtClean="0">
                <a:solidFill>
                  <a:schemeClr val="bg1"/>
                </a:solidFill>
                <a:latin typeface="+mn-lt"/>
              </a:rPr>
              <a:t>(part 1) </a:t>
            </a:r>
            <a:r>
              <a:rPr lang="en-US" sz="4400" b="1" dirty="0" smtClean="0">
                <a:solidFill>
                  <a:srgbClr val="FFFF00"/>
                </a:solidFill>
                <a:latin typeface="+mn-lt"/>
              </a:rPr>
              <a:t>?</a:t>
            </a:r>
            <a:endParaRPr lang="en-US" sz="4400" b="1" dirty="0">
              <a:solidFill>
                <a:srgbClr val="FFFF00"/>
              </a:solidFill>
              <a:latin typeface="+mn-lt"/>
            </a:endParaRPr>
          </a:p>
        </p:txBody>
      </p:sp>
      <p:pic>
        <p:nvPicPr>
          <p:cNvPr id="4" name="Content Placeholder 3" descr="Screen Shot 2015-02-09 at 4.29.31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r="-255"/>
          <a:stretch/>
        </p:blipFill>
        <p:spPr>
          <a:xfrm>
            <a:off x="1318483" y="1040256"/>
            <a:ext cx="6491614" cy="4845228"/>
          </a:xfrm>
        </p:spPr>
      </p:pic>
    </p:spTree>
    <p:extLst>
      <p:ext uri="{BB962C8B-B14F-4D97-AF65-F5344CB8AC3E}">
        <p14:creationId xmlns:p14="http://schemas.microsoft.com/office/powerpoint/2010/main" val="2118707850"/>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3139</TotalTime>
  <Words>4185</Words>
  <Application>Microsoft Macintosh PowerPoint</Application>
  <PresentationFormat>On-screen Show (4:3)</PresentationFormat>
  <Paragraphs>495</Paragraphs>
  <Slides>144</Slides>
  <Notes>2</Notes>
  <HiddenSlides>0</HiddenSlides>
  <MMClips>0</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144</vt:i4>
      </vt:variant>
    </vt:vector>
  </HeadingPairs>
  <TitlesOfParts>
    <vt:vector size="167" baseType="lpstr">
      <vt:lpstr>American Typewriter</vt:lpstr>
      <vt:lpstr>Andale Mono</vt:lpstr>
      <vt:lpstr>Apple Chancery</vt:lpstr>
      <vt:lpstr>Arial</vt:lpstr>
      <vt:lpstr>Arial Black</vt:lpstr>
      <vt:lpstr>Arial Hebrew Scholar</vt:lpstr>
      <vt:lpstr>Avenir Black Oblique</vt:lpstr>
      <vt:lpstr>Britannic Bold</vt:lpstr>
      <vt:lpstr>Calibri</vt:lpstr>
      <vt:lpstr>Klavika</vt:lpstr>
      <vt:lpstr>Lucida Console</vt:lpstr>
      <vt:lpstr>Lucida Grande</vt:lpstr>
      <vt:lpstr>Mangal</vt:lpstr>
      <vt:lpstr>Mistral</vt:lpstr>
      <vt:lpstr>ＭＳ Ｐゴシック</vt:lpstr>
      <vt:lpstr>P22 Typewriter</vt:lpstr>
      <vt:lpstr>Times New Roman</vt:lpstr>
      <vt:lpstr>Verdana</vt:lpstr>
      <vt:lpstr>Wingdings</vt:lpstr>
      <vt:lpstr>CDM_PPT_Template </vt:lpstr>
      <vt:lpstr>2_CDM_PPT_Template </vt:lpstr>
      <vt:lpstr>1_CDM_PPT_Template </vt:lpstr>
      <vt:lpstr>3_CDM_PPT_Template </vt:lpstr>
      <vt:lpstr>Relating Technology,  Originality &amp; Identity</vt:lpstr>
      <vt:lpstr>PowerPoint Presentation</vt:lpstr>
      <vt:lpstr>Course Evaluations</vt:lpstr>
      <vt:lpstr>Questions on..</vt:lpstr>
      <vt:lpstr>Today’s Game Release</vt:lpstr>
      <vt:lpstr>PowerPoint Presentation</vt:lpstr>
      <vt:lpstr>Loot Box Follow Ups…</vt:lpstr>
      <vt:lpstr>PowerPoint Presentation</vt:lpstr>
      <vt:lpstr>So what’s in the EULA…</vt:lpstr>
      <vt:lpstr>Class 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Today: Wrapping 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Replacing Author with Reader…</vt:lpstr>
      <vt:lpstr>Enabling…</vt:lpstr>
      <vt:lpstr>PowerPoint Presentation</vt:lpstr>
      <vt:lpstr>STEP 1 – not the “system”</vt:lpstr>
      <vt:lpstr> Other Steps</vt:lpstr>
      <vt:lpstr>What’s left that is protectable?</vt:lpstr>
      <vt:lpstr>PowerPoint Presentation</vt:lpstr>
      <vt:lpstr>PowerPoint Presentation</vt:lpstr>
      <vt:lpstr>   First key is the…</vt:lpstr>
      <vt:lpstr>PowerPoint Presentation</vt:lpstr>
      <vt:lpstr>PowerPoint Presentation</vt:lpstr>
      <vt:lpstr>                 BREAKOUT </vt:lpstr>
      <vt:lpstr>  Atari v. Oman - 1989/1992 USCA DC Cir.</vt:lpstr>
      <vt:lpstr>PowerPoint Presentation</vt:lpstr>
      <vt:lpstr>PowerPoint Presentation</vt:lpstr>
      <vt:lpstr>Meaning no protection for: </vt:lpstr>
      <vt:lpstr>PowerPoint Presentation</vt:lpstr>
      <vt:lpstr>PowerPoint Presentation</vt:lpstr>
      <vt:lpstr>PowerPoint Presentation</vt:lpstr>
      <vt:lpstr>Summary of Copyright Analysis</vt:lpstr>
      <vt:lpstr>PowerPoint Presentation</vt:lpstr>
      <vt:lpstr>  K.C. Munchkin &amp; Pac-Man</vt:lpstr>
      <vt:lpstr>Dawn of the Dead &amp; Dead Rising</vt:lpstr>
      <vt:lpstr>  Scrabble &amp; Scrabulous</vt:lpstr>
      <vt:lpstr>      Cityville v. MegaCity</vt:lpstr>
      <vt:lpstr>          Tetris &amp; Mino </vt:lpstr>
      <vt:lpstr>  Triple Town &amp; Yeti Town</vt:lpstr>
      <vt:lpstr>   Sims Social &amp; The Ville</vt:lpstr>
      <vt:lpstr>Farm Heroes Saga &amp; Farm Epic</vt:lpstr>
      <vt:lpstr> Pet Rescue Saga &amp; Treasure Epic</vt:lpstr>
      <vt:lpstr>Tiny Tower &amp; Dream Heights</vt:lpstr>
      <vt:lpstr>PowerPoint Presentation</vt:lpstr>
      <vt:lpstr>   Blingville &amp; Zynga</vt:lpstr>
      <vt:lpstr>The Learning Co. &amp; Zynga</vt:lpstr>
      <vt:lpstr>    ESS Entertainment &amp; Rock Star         The Play Pen &amp; The Pig Pen</vt:lpstr>
      <vt:lpstr>PowerPoint Presentation</vt:lpstr>
      <vt:lpstr>Personality Rights:  PRIVACY ACT [RSBC 1996] </vt:lpstr>
      <vt:lpstr>Noriega v. Call of Duty</vt:lpstr>
      <vt:lpstr>PowerPoint Presentation</vt:lpstr>
      <vt:lpstr>PowerPoint Presentation</vt:lpstr>
      <vt:lpstr>    Karen Gravano v. GTA V</vt:lpstr>
      <vt:lpstr>Lindsay Lohan v. GTA V</vt:lpstr>
      <vt:lpstr>But…</vt:lpstr>
      <vt:lpstr> Lady Miss Kier v. Space Channel 5</vt:lpstr>
      <vt:lpstr>Justin Bieber v. ‘Joustin Beaver’ </vt:lpstr>
      <vt:lpstr>???</vt:lpstr>
      <vt:lpstr>    No Doubt v. Activision Publishing, Inc.     (No Doubt &amp; Band Hero)</vt:lpstr>
      <vt:lpstr>           Dillinger v. Electronic Arts   John Dillinger &amp; “Dillinger Tommy Gun”</vt:lpstr>
      <vt:lpstr>PowerPoint Presentation</vt:lpstr>
      <vt:lpstr>PowerPoint Presentation</vt:lpstr>
      <vt:lpstr>Crazy Taxi v. Simpsons Road Rage</vt:lpstr>
      <vt:lpstr>Golden Tee v. PGA Tour Golf</vt:lpstr>
      <vt:lpstr> STEP 9 </vt:lpstr>
      <vt:lpstr>PowerPoint Presentation</vt:lpstr>
      <vt:lpstr>PowerPoint Presentation</vt:lpstr>
      <vt:lpstr>Some Other Original-ism cases </vt:lpstr>
      <vt:lpstr>PowerPoint Presentation</vt:lpstr>
      <vt:lpstr> Intro: “Secrets” of contractual immunity</vt:lpstr>
      <vt:lpstr>   Industry Complicity? 1</vt:lpstr>
      <vt:lpstr>Industry Complicity? 2</vt:lpstr>
      <vt:lpstr>  Industry Complicity? 3</vt:lpstr>
      <vt:lpstr>Industry Complicity? (3 – GTA continued)</vt:lpstr>
      <vt:lpstr>Industry Complicity? 4</vt:lpstr>
      <vt:lpstr>     Who is a Gamer (part 1) ?</vt:lpstr>
      <vt:lpstr>PowerPoint Presentation</vt:lpstr>
      <vt:lpstr>         52% Women/48% Men </vt:lpstr>
      <vt:lpstr>PowerPoint Presentation</vt:lpstr>
      <vt:lpstr>PowerPoint Presentation</vt:lpstr>
      <vt:lpstr> “Trolls” are likely vulnerable            members of society</vt:lpstr>
      <vt:lpstr>PowerPoint Presentation</vt:lpstr>
      <vt:lpstr>PowerPoint Presentation</vt:lpstr>
      <vt:lpstr>PowerPoint Presentation</vt:lpstr>
      <vt:lpstr>  We have arrived…#gamergate</vt:lpstr>
      <vt:lpstr>PowerPoint Presentation</vt:lpstr>
      <vt:lpstr>PowerPoint Presentation</vt:lpstr>
      <vt:lpstr>PowerPoint Presentation</vt:lpstr>
      <vt:lpstr>PowerPoint Presentation</vt:lpstr>
      <vt:lpstr>     Most disturbing of all?</vt:lpstr>
      <vt:lpstr>PowerPoint Presentation</vt:lpstr>
      <vt:lpstr>Self Identifying is a Right  – isn’t it?</vt:lpstr>
      <vt:lpstr>So why no legal actions?</vt:lpstr>
      <vt:lpstr>PowerPoint Presentation</vt:lpstr>
      <vt:lpstr> Specific Telecom Act Provisions </vt:lpstr>
      <vt:lpstr>Is multiplayer gaming “broadcasting”?</vt:lpstr>
      <vt:lpstr>Conclusions</vt:lpstr>
      <vt:lpstr>Raising the question:   Should the idea of the Magic Circle…</vt:lpstr>
      <vt:lpstr>Remember</vt:lpstr>
      <vt:lpstr>The “Magic Circle”</vt:lpstr>
      <vt:lpstr>  The “Magic Circle” exposed</vt:lpstr>
      <vt:lpstr>   Violent Games, Liability &amp; Regulation: Cases</vt:lpstr>
      <vt:lpstr>  Violent Games, Liability &amp; Regulation: Rationales</vt:lpstr>
      <vt:lpstr> Start with…The Painful Truth</vt:lpstr>
      <vt:lpstr>What’s Your Take?</vt:lpstr>
      <vt:lpstr> Perspective when analyzing…</vt:lpstr>
      <vt:lpstr>The Magnavox “apparatus”…</vt:lpstr>
      <vt:lpstr>Chronology</vt:lpstr>
      <vt:lpstr>Court decided…</vt:lpstr>
      <vt:lpstr>       But…OOPS!</vt:lpstr>
      <vt:lpstr>   Creation of a meaningless     Computer  Game/TV Console Divide</vt:lpstr>
      <vt:lpstr>    The Importance of Perspective</vt:lpstr>
      <vt:lpstr>PowerPoint Presentation</vt:lpstr>
      <vt:lpstr>Truth in ‘tone’…it’s about mod-maker &amp; reader as creator</vt:lpstr>
      <vt:lpstr>CONCLUSION </vt:lpstr>
      <vt:lpstr>PowerPoint Presentation</vt:lpstr>
      <vt:lpstr>Accordingly…</vt:lpstr>
      <vt:lpstr>From the beginning of the course: Pedagogic Goals</vt:lpstr>
      <vt:lpstr> Finis</vt:lpstr>
      <vt:lpstr>  Always include a cat picture</vt:lpstr>
      <vt:lpstr>    Our Academic Partners </vt:lpstr>
    </vt:vector>
  </TitlesOfParts>
  <Manager/>
  <Company>Festinger Bahniwal Law &amp; Strategy LLP</Company>
  <LinksUpToDate>false</LinksUpToDate>
  <SharedDoc>false</SharedDoc>
  <HyperlinkBase/>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it all about Beta</dc:title>
  <dc:subject/>
  <dc:creator>Jon Festinger</dc:creator>
  <cp:keywords/>
  <dc:description/>
  <cp:lastModifiedBy>Microsoft Office User</cp:lastModifiedBy>
  <cp:revision>368</cp:revision>
  <cp:lastPrinted>2013-10-23T04:51:36Z</cp:lastPrinted>
  <dcterms:created xsi:type="dcterms:W3CDTF">2013-02-08T08:35:59Z</dcterms:created>
  <dcterms:modified xsi:type="dcterms:W3CDTF">2018-01-03T23:41:39Z</dcterms:modified>
  <cp:category/>
</cp:coreProperties>
</file>