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2" r:id="rId3"/>
    <p:sldMasterId id="2147483668" r:id="rId4"/>
  </p:sldMasterIdLst>
  <p:notesMasterIdLst>
    <p:notesMasterId r:id="rId113"/>
  </p:notesMasterIdLst>
  <p:sldIdLst>
    <p:sldId id="293" r:id="rId5"/>
    <p:sldId id="1263" r:id="rId6"/>
    <p:sldId id="413" r:id="rId7"/>
    <p:sldId id="2343" r:id="rId8"/>
    <p:sldId id="2344" r:id="rId9"/>
    <p:sldId id="1084" r:id="rId10"/>
    <p:sldId id="2353" r:id="rId11"/>
    <p:sldId id="2331" r:id="rId12"/>
    <p:sldId id="330" r:id="rId13"/>
    <p:sldId id="2371" r:id="rId14"/>
    <p:sldId id="350" r:id="rId15"/>
    <p:sldId id="351" r:id="rId16"/>
    <p:sldId id="2355" r:id="rId17"/>
    <p:sldId id="331" r:id="rId18"/>
    <p:sldId id="332" r:id="rId19"/>
    <p:sldId id="2354" r:id="rId20"/>
    <p:sldId id="2357" r:id="rId21"/>
    <p:sldId id="2321" r:id="rId22"/>
    <p:sldId id="2320" r:id="rId23"/>
    <p:sldId id="327" r:id="rId24"/>
    <p:sldId id="349" r:id="rId25"/>
    <p:sldId id="2322" r:id="rId26"/>
    <p:sldId id="2336" r:id="rId27"/>
    <p:sldId id="442" r:id="rId28"/>
    <p:sldId id="441" r:id="rId29"/>
    <p:sldId id="378" r:id="rId30"/>
    <p:sldId id="443" r:id="rId31"/>
    <p:sldId id="2337" r:id="rId32"/>
    <p:sldId id="2356" r:id="rId33"/>
    <p:sldId id="2345" r:id="rId34"/>
    <p:sldId id="1293" r:id="rId35"/>
    <p:sldId id="2323" r:id="rId36"/>
    <p:sldId id="2324" r:id="rId37"/>
    <p:sldId id="2347" r:id="rId38"/>
    <p:sldId id="334" r:id="rId39"/>
    <p:sldId id="2358" r:id="rId40"/>
    <p:sldId id="2349" r:id="rId41"/>
    <p:sldId id="2359" r:id="rId42"/>
    <p:sldId id="2360" r:id="rId43"/>
    <p:sldId id="352" r:id="rId44"/>
    <p:sldId id="322" r:id="rId45"/>
    <p:sldId id="2338" r:id="rId46"/>
    <p:sldId id="2341" r:id="rId47"/>
    <p:sldId id="2340" r:id="rId48"/>
    <p:sldId id="2348" r:id="rId49"/>
    <p:sldId id="2365" r:id="rId50"/>
    <p:sldId id="2366" r:id="rId51"/>
    <p:sldId id="2367" r:id="rId52"/>
    <p:sldId id="298" r:id="rId53"/>
    <p:sldId id="299" r:id="rId54"/>
    <p:sldId id="300" r:id="rId55"/>
    <p:sldId id="302" r:id="rId56"/>
    <p:sldId id="296" r:id="rId57"/>
    <p:sldId id="264" r:id="rId58"/>
    <p:sldId id="303" r:id="rId59"/>
    <p:sldId id="353" r:id="rId60"/>
    <p:sldId id="354" r:id="rId61"/>
    <p:sldId id="355" r:id="rId62"/>
    <p:sldId id="356" r:id="rId63"/>
    <p:sldId id="357" r:id="rId64"/>
    <p:sldId id="358" r:id="rId65"/>
    <p:sldId id="359" r:id="rId66"/>
    <p:sldId id="360" r:id="rId67"/>
    <p:sldId id="2351" r:id="rId68"/>
    <p:sldId id="2352" r:id="rId69"/>
    <p:sldId id="361" r:id="rId70"/>
    <p:sldId id="362" r:id="rId71"/>
    <p:sldId id="363" r:id="rId72"/>
    <p:sldId id="364" r:id="rId73"/>
    <p:sldId id="370" r:id="rId74"/>
    <p:sldId id="372" r:id="rId75"/>
    <p:sldId id="373" r:id="rId76"/>
    <p:sldId id="374" r:id="rId77"/>
    <p:sldId id="375" r:id="rId78"/>
    <p:sldId id="368" r:id="rId79"/>
    <p:sldId id="376" r:id="rId80"/>
    <p:sldId id="377" r:id="rId81"/>
    <p:sldId id="304" r:id="rId82"/>
    <p:sldId id="260" r:id="rId83"/>
    <p:sldId id="283" r:id="rId84"/>
    <p:sldId id="285" r:id="rId85"/>
    <p:sldId id="287" r:id="rId86"/>
    <p:sldId id="286" r:id="rId87"/>
    <p:sldId id="307" r:id="rId88"/>
    <p:sldId id="347" r:id="rId89"/>
    <p:sldId id="348" r:id="rId90"/>
    <p:sldId id="328" r:id="rId91"/>
    <p:sldId id="2368" r:id="rId92"/>
    <p:sldId id="2369" r:id="rId93"/>
    <p:sldId id="262" r:id="rId94"/>
    <p:sldId id="308" r:id="rId95"/>
    <p:sldId id="309" r:id="rId96"/>
    <p:sldId id="289" r:id="rId97"/>
    <p:sldId id="290" r:id="rId98"/>
    <p:sldId id="278" r:id="rId99"/>
    <p:sldId id="329" r:id="rId100"/>
    <p:sldId id="2370" r:id="rId101"/>
    <p:sldId id="280" r:id="rId102"/>
    <p:sldId id="266" r:id="rId103"/>
    <p:sldId id="312" r:id="rId104"/>
    <p:sldId id="380" r:id="rId105"/>
    <p:sldId id="379" r:id="rId106"/>
    <p:sldId id="2372" r:id="rId107"/>
    <p:sldId id="267" r:id="rId108"/>
    <p:sldId id="2373" r:id="rId109"/>
    <p:sldId id="2374" r:id="rId110"/>
    <p:sldId id="310" r:id="rId111"/>
    <p:sldId id="311"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192D"/>
    <a:srgbClr val="20623D"/>
    <a:srgbClr val="6225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725"/>
    <p:restoredTop sz="94467"/>
  </p:normalViewPr>
  <p:slideViewPr>
    <p:cSldViewPr snapToGrid="0" snapToObjects="1">
      <p:cViewPr varScale="1">
        <p:scale>
          <a:sx n="77" d="100"/>
          <a:sy n="77" d="100"/>
        </p:scale>
        <p:origin x="97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7E0D13-08DB-7440-9357-ED7FC6CC0867}" type="datetimeFigureOut">
              <a:rPr lang="en-US" smtClean="0"/>
              <a:t>9/12/18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F069A-9DFC-7E43-9297-C37D4DE71C7B}" type="slidenum">
              <a:rPr lang="en-US" smtClean="0"/>
              <a:t>‹#›</a:t>
            </a:fld>
            <a:endParaRPr lang="en-US"/>
          </a:p>
        </p:txBody>
      </p:sp>
    </p:spTree>
    <p:extLst>
      <p:ext uri="{BB962C8B-B14F-4D97-AF65-F5344CB8AC3E}">
        <p14:creationId xmlns:p14="http://schemas.microsoft.com/office/powerpoint/2010/main" val="1196051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14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776016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4077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906634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34671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82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127248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51646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19259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1991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8.xml"/><Relationship Id="rId7" Type="http://schemas.openxmlformats.org/officeDocument/2006/relationships/image" Target="../media/image1.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a:endParaRPr lang="en-US">
              <a:solidFill>
                <a:prstClr val="white"/>
              </a:solidFill>
              <a:latin typeface="Aria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02816738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113136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7991867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jon_festinger@thecdm.ca" TargetMode="External"/><Relationship Id="rId4" Type="http://schemas.openxmlformats.org/officeDocument/2006/relationships/hyperlink" Target="http://videogamelaw.allard.ubc.c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cnet.com/news/study-finds-online-gamers-arent-anti-social-basement-dwellers/"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cms.ubc.c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user/zenracer49"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eorgemasonlawreview.org/doc/Boyden_18-2_2011.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georgemasonlawreview.org/doc/Boyden_18-2_2011.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www.openculture.com/2014/02/philip-k-dick-theorizes-the-matrix-in-1977-declares-that-we-live-in-a-computer-programmed-reality.html" TargetMode="External"/><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hyperlink" Target="https://medium.com/message/the-secret-of-minecraft-97dfacb05a3c" TargetMode="Externa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rogel.io/content/02-publications/cardona-rivera2014gamesasconversation.pdf" TargetMode="External"/><Relationship Id="rId2" Type="http://schemas.openxmlformats.org/officeDocument/2006/relationships/hyperlink" Target="http://ualberta.academia.edu/ConradLeibe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www.alluvium-journal.org/2012/10/01/ulysses-as-an-rp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papers.ssrn.com/sol3/papers.cfm?abstract_id=2321424" TargetMode="External"/><Relationship Id="rId2" Type="http://schemas.openxmlformats.org/officeDocument/2006/relationships/hyperlink" Target="http://www.techdirt.com/blog/innovation/articles/20121129/17592021179/how-video-game-industry-was-launched-40-years-ago-thanks-to-infringement.s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scribd.com/doc/155719747/Hopper" TargetMode="External"/><Relationship Id="rId2" Type="http://schemas.openxmlformats.org/officeDocument/2006/relationships/hyperlink" Target="http://scholar.google.ca/scholar_case?case=5876335373788447272&amp;hl=en&amp;as_sdt=2&amp;as_vis=1&amp;oi=scholarr&amp;sa=X&amp;ei=hGYvUsjELay7jALQ9YHYBg&amp;ved=0CEAQgAMoATAA" TargetMode="External"/><Relationship Id="rId1" Type="http://schemas.openxmlformats.org/officeDocument/2006/relationships/slideLayout" Target="../slideLayouts/slideLayout2.xml"/><Relationship Id="rId5" Type="http://schemas.openxmlformats.org/officeDocument/2006/relationships/image" Target="../media/image75.gif"/><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hyperlink" Target="http://www.theverge.com/2014/6/25/5801052/aereo-supreme-court-ruling"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www.scotusblog.com/case-files/cases/american-broadcasting-companies-inc-v-aereo-inc/"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www.amazon.com/Benjamin-Tyson-Duranske/e/B001JP104A"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cholar.google.ca/scholar_case?case=16631771208846018552&amp;hl=en&amp;as_sdt=2&amp;as_vis=1&amp;oi=scholarr&amp;sa=X&amp;ei=eZUvUq_9G8jRiAKtkICgBA&amp;ved=0CC4QgAMoATAA" TargetMode="External"/><Relationship Id="rId2" Type="http://schemas.openxmlformats.org/officeDocument/2006/relationships/hyperlink" Target="http://scholar.google.ca/scholar_case?case=11202168367195629653&amp;hl=en&amp;as_sdt=2&amp;as_vis=1&amp;oi=scholarr&amp;sa=X&amp;ei=eZUvUq_9G8jRiAKtkICgBA&amp;ved=0CC0QgAMoADAA" TargetMode="External"/><Relationship Id="rId1" Type="http://schemas.openxmlformats.org/officeDocument/2006/relationships/slideLayout" Target="../slideLayouts/slideLayout2.xml"/><Relationship Id="rId4" Type="http://schemas.openxmlformats.org/officeDocument/2006/relationships/hyperlink" Target="http://scholar.google.ca/scholar_case?case=9699486805539296327&amp;hl=en&amp;as_sdt=2&amp;as_vis=1&amp;oi=scholarr&amp;sa=X&amp;ei=eZUvUq_9G8jRiAKtkICgBA&amp;ved=0CC8QgAMoAjAA"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moma.org/explore/inside_out/2012/11/29/video-games-14-in-the-collection-for-starters" TargetMode="External"/><Relationship Id="rId2" Type="http://schemas.openxmlformats.org/officeDocument/2006/relationships/hyperlink" Target="http://www.slate.com/blogs/browbeat/2012/11/29/moma_s_new_video_game_collection_museum_of_modern_art_proclaims_video_games.html"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cholar.google.com/scholar_case?case=7204019639108685629&amp;q=%22669+F.2d+852&amp;hl=en&amp;as_sdt=2002"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kotaku.com/5970484/the-nras-absolutely-unhinged-response-to-newtown-blames-a-10+year-old-flash-gam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55" y="145749"/>
            <a:ext cx="9028544" cy="1260444"/>
          </a:xfrm>
        </p:spPr>
        <p:txBody>
          <a:bodyPr>
            <a:noAutofit/>
          </a:bodyPr>
          <a:lstStyle/>
          <a:p>
            <a:r>
              <a:rPr lang="en-US" sz="3600" b="1" dirty="0">
                <a:solidFill>
                  <a:srgbClr val="000000"/>
                </a:solidFill>
                <a:latin typeface="+mn-lt"/>
              </a:rPr>
              <a:t>“If Picasso had painted a round object..”</a:t>
            </a:r>
            <a:endParaRPr lang="en-US" sz="3600"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a:bodyPr>
          <a:lstStyle/>
          <a:p>
            <a:pPr marL="0" indent="0">
              <a:buNone/>
            </a:pPr>
            <a:r>
              <a:rPr lang="en-US" b="1" dirty="0">
                <a:solidFill>
                  <a:schemeClr val="tx1"/>
                </a:solidFill>
                <a:latin typeface="+mn-lt"/>
                <a:cs typeface="Lucida Console"/>
              </a:rPr>
              <a:t>Talk 2</a:t>
            </a:r>
          </a:p>
          <a:p>
            <a:pPr marL="0" indent="0">
              <a:buNone/>
            </a:pPr>
            <a:r>
              <a:rPr lang="en-US" b="1" dirty="0">
                <a:solidFill>
                  <a:schemeClr val="tx1"/>
                </a:solidFill>
                <a:latin typeface="+mn-lt"/>
                <a:cs typeface="Lucida Console"/>
              </a:rPr>
              <a:t>Part A “Creating” </a:t>
            </a:r>
          </a:p>
          <a:p>
            <a:pPr marL="0" indent="0">
              <a:buNone/>
            </a:pPr>
            <a:r>
              <a:rPr lang="en-US" b="1" dirty="0">
                <a:solidFill>
                  <a:schemeClr val="tx1"/>
                </a:solidFill>
                <a:latin typeface="+mn-lt"/>
                <a:cs typeface="Lucida Console"/>
              </a:rPr>
              <a:t>Video Game Law - Fall 2018 </a:t>
            </a:r>
          </a:p>
          <a:p>
            <a:pPr marL="0" indent="0">
              <a:buNone/>
            </a:pPr>
            <a:r>
              <a:rPr lang="en-US" b="1" dirty="0">
                <a:solidFill>
                  <a:schemeClr val="tx1"/>
                </a:solidFill>
                <a:latin typeface="+mn-lt"/>
                <a:cs typeface="Lucida Console"/>
              </a:rPr>
              <a:t>Allard School of Law, UBC</a:t>
            </a: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r>
              <a:rPr lang="en-US" sz="1700" dirty="0">
                <a:solidFill>
                  <a:schemeClr val="tx1"/>
                </a:solidFill>
                <a:latin typeface="+mj-lt"/>
              </a:rPr>
              <a:t>Jon Festinger Q.C.</a:t>
            </a:r>
          </a:p>
          <a:p>
            <a:pPr marL="0" indent="0">
              <a:buNone/>
            </a:pPr>
            <a:r>
              <a:rPr lang="en-US" sz="1700" dirty="0">
                <a:solidFill>
                  <a:schemeClr val="tx1"/>
                </a:solidFill>
                <a:latin typeface="+mj-lt"/>
              </a:rPr>
              <a:t>Centre for Digital Media</a:t>
            </a:r>
          </a:p>
          <a:p>
            <a:pPr marL="0" indent="0">
              <a:buNone/>
            </a:pPr>
            <a:r>
              <a:rPr lang="en-US" sz="1700" dirty="0">
                <a:solidFill>
                  <a:schemeClr val="tx1"/>
                </a:solidFill>
                <a:latin typeface="+mj-lt"/>
              </a:rPr>
              <a:t>Allard Law of Law, UBC</a:t>
            </a:r>
          </a:p>
          <a:p>
            <a:pPr marL="0" indent="0">
              <a:buNone/>
            </a:pPr>
            <a:r>
              <a:rPr lang="en-US" sz="1700" dirty="0">
                <a:solidFill>
                  <a:schemeClr val="tx1"/>
                </a:solidFill>
                <a:latin typeface="+mj-lt"/>
              </a:rPr>
              <a:t>QMUL School of Law (CCLS)</a:t>
            </a:r>
          </a:p>
          <a:p>
            <a:pPr marL="0" indent="0">
              <a:buNone/>
            </a:pPr>
            <a:r>
              <a:rPr lang="en-US" sz="1700" dirty="0">
                <a:solidFill>
                  <a:schemeClr val="tx1"/>
                </a:solidFill>
                <a:latin typeface="+mj-lt"/>
              </a:rPr>
              <a:t>Festinger Law &amp; Strategy </a:t>
            </a:r>
          </a:p>
          <a:p>
            <a:pPr marL="0" indent="0">
              <a:buNone/>
            </a:pPr>
            <a:r>
              <a:rPr lang="en-US" sz="1700" dirty="0">
                <a:latin typeface="+mj-lt"/>
                <a:hlinkClick r:id="rId4"/>
              </a:rPr>
              <a:t>http://videogamelaw.allard.ubc.ca/</a:t>
            </a:r>
            <a:r>
              <a:rPr lang="en-US" sz="1700" dirty="0">
                <a:latin typeface="+mj-lt"/>
              </a:rPr>
              <a:t> </a:t>
            </a:r>
          </a:p>
          <a:p>
            <a:pPr marL="0" indent="0">
              <a:buNone/>
            </a:pPr>
            <a:r>
              <a:rPr lang="en-US" sz="1700" dirty="0">
                <a:solidFill>
                  <a:schemeClr val="tx1"/>
                </a:solidFill>
                <a:latin typeface="+mj-lt"/>
              </a:rPr>
              <a:t>Twitter: @</a:t>
            </a:r>
            <a:r>
              <a:rPr lang="en-US" sz="1700" dirty="0" err="1">
                <a:solidFill>
                  <a:schemeClr val="tx1"/>
                </a:solidFill>
                <a:latin typeface="+mj-lt"/>
              </a:rPr>
              <a:t>jonfestinger</a:t>
            </a:r>
            <a:endParaRPr lang="en-US" sz="1700" dirty="0">
              <a:solidFill>
                <a:schemeClr val="tx1"/>
              </a:solidFill>
              <a:latin typeface="+mj-lt"/>
            </a:endParaRPr>
          </a:p>
          <a:p>
            <a:pPr marL="0" indent="0">
              <a:buNone/>
            </a:pPr>
            <a:r>
              <a:rPr lang="en-US" sz="1700" dirty="0">
                <a:latin typeface="+mj-lt"/>
                <a:hlinkClick r:id="rId5"/>
              </a:rPr>
              <a:t>jon_festinger@thecdm.ca</a:t>
            </a:r>
            <a:endParaRPr lang="en-US" sz="1700" dirty="0">
              <a:latin typeface="+mj-lt"/>
            </a:endParaRP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endParaRPr lang="en-US" sz="1600"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2318758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D974-2C52-C84A-B498-09634D386257}"/>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Breaks</a:t>
            </a:r>
          </a:p>
        </p:txBody>
      </p:sp>
      <p:sp>
        <p:nvSpPr>
          <p:cNvPr id="3" name="Content Placeholder 2">
            <a:extLst>
              <a:ext uri="{FF2B5EF4-FFF2-40B4-BE49-F238E27FC236}">
                <a16:creationId xmlns:a16="http://schemas.microsoft.com/office/drawing/2014/main" id="{5340D49C-3111-914B-A3C2-E5354B110296}"/>
              </a:ext>
            </a:extLst>
          </p:cNvPr>
          <p:cNvSpPr>
            <a:spLocks noGrp="1"/>
          </p:cNvSpPr>
          <p:nvPr>
            <p:ph sz="quarter" idx="10"/>
          </p:nvPr>
        </p:nvSpPr>
        <p:spPr>
          <a:xfrm>
            <a:off x="457200" y="1330037"/>
            <a:ext cx="8229600" cy="4551218"/>
          </a:xfrm>
        </p:spPr>
        <p:txBody>
          <a:bodyPr>
            <a:normAutofit/>
          </a:bodyPr>
          <a:lstStyle/>
          <a:p>
            <a:pPr algn="ctr"/>
            <a:r>
              <a:rPr lang="en-US" sz="4000" dirty="0">
                <a:solidFill>
                  <a:schemeClr val="bg1"/>
                </a:solidFill>
              </a:rPr>
              <a:t>15 minutes at 10:45 </a:t>
            </a:r>
            <a:r>
              <a:rPr lang="en-US" sz="4000" dirty="0">
                <a:solidFill>
                  <a:srgbClr val="FF0000"/>
                </a:solidFill>
              </a:rPr>
              <a:t>(</a:t>
            </a:r>
            <a:r>
              <a:rPr lang="en-US" sz="4000" dirty="0">
                <a:solidFill>
                  <a:srgbClr val="FFFF00"/>
                </a:solidFill>
              </a:rPr>
              <a:t>hopefully</a:t>
            </a:r>
            <a:r>
              <a:rPr lang="en-US" sz="4000" dirty="0">
                <a:solidFill>
                  <a:srgbClr val="FF0000"/>
                </a:solidFill>
              </a:rPr>
              <a:t>)</a:t>
            </a:r>
          </a:p>
          <a:p>
            <a:pPr algn="ctr"/>
            <a:r>
              <a:rPr lang="en-US" sz="4000" dirty="0">
                <a:solidFill>
                  <a:schemeClr val="bg1"/>
                </a:solidFill>
              </a:rPr>
              <a:t>End at 12:15 </a:t>
            </a:r>
            <a:r>
              <a:rPr lang="en-US" sz="4000" dirty="0">
                <a:solidFill>
                  <a:srgbClr val="FF0000"/>
                </a:solidFill>
              </a:rPr>
              <a:t>(</a:t>
            </a:r>
            <a:r>
              <a:rPr lang="en-US" sz="4000" dirty="0">
                <a:solidFill>
                  <a:srgbClr val="FFFF00"/>
                </a:solidFill>
              </a:rPr>
              <a:t>hopefully</a:t>
            </a:r>
            <a:r>
              <a:rPr lang="en-US" sz="4000" dirty="0">
                <a:solidFill>
                  <a:srgbClr val="FF0000"/>
                </a:solidFill>
              </a:rPr>
              <a:t>)</a:t>
            </a:r>
          </a:p>
        </p:txBody>
      </p:sp>
      <p:pic>
        <p:nvPicPr>
          <p:cNvPr id="5" name="Picture 4">
            <a:extLst>
              <a:ext uri="{FF2B5EF4-FFF2-40B4-BE49-F238E27FC236}">
                <a16:creationId xmlns:a16="http://schemas.microsoft.com/office/drawing/2014/main" id="{2AD07443-69A4-CF45-989E-81BCE46D81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9278" y="3429000"/>
            <a:ext cx="3945443" cy="2202872"/>
          </a:xfrm>
          <a:prstGeom prst="rect">
            <a:avLst/>
          </a:prstGeom>
        </p:spPr>
      </p:pic>
    </p:spTree>
    <p:extLst>
      <p:ext uri="{BB962C8B-B14F-4D97-AF65-F5344CB8AC3E}">
        <p14:creationId xmlns:p14="http://schemas.microsoft.com/office/powerpoint/2010/main" val="19904757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5878" y="108120"/>
            <a:ext cx="8188122" cy="1016000"/>
          </a:xfrm>
        </p:spPr>
        <p:txBody>
          <a:bodyPr>
            <a:normAutofit/>
          </a:bodyPr>
          <a:lstStyle/>
          <a:p>
            <a:r>
              <a:rPr lang="en-US" sz="4400" b="1" dirty="0">
                <a:solidFill>
                  <a:srgbClr val="FFFF00"/>
                </a:solidFill>
                <a:latin typeface="+mn-lt"/>
              </a:rPr>
              <a:t>And who can ever forget</a:t>
            </a:r>
            <a:r>
              <a:rPr lang="en-US" sz="4400" b="1" dirty="0">
                <a:solidFill>
                  <a:srgbClr val="FF0000"/>
                </a:solidFill>
                <a:latin typeface="+mn-lt"/>
              </a:rPr>
              <a:t>…</a:t>
            </a:r>
          </a:p>
        </p:txBody>
      </p:sp>
      <p:pic>
        <p:nvPicPr>
          <p:cNvPr id="4" name="Content Placeholder 3" descr="Screen Shot 2014-09-10 at 12.15.4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88" r="-188"/>
          <a:stretch/>
        </p:blipFill>
        <p:spPr>
          <a:xfrm>
            <a:off x="955878" y="1123950"/>
            <a:ext cx="7223709" cy="4447108"/>
          </a:xfrm>
        </p:spPr>
      </p:pic>
      <p:sp>
        <p:nvSpPr>
          <p:cNvPr id="5" name="Rectangle 4"/>
          <p:cNvSpPr/>
          <p:nvPr/>
        </p:nvSpPr>
        <p:spPr>
          <a:xfrm>
            <a:off x="1106088" y="5571058"/>
            <a:ext cx="8297365" cy="307777"/>
          </a:xfrm>
          <a:prstGeom prst="rect">
            <a:avLst/>
          </a:prstGeom>
        </p:spPr>
        <p:txBody>
          <a:bodyPr wrap="square">
            <a:spAutoFit/>
          </a:bodyPr>
          <a:lstStyle/>
          <a:p>
            <a:r>
              <a:rPr lang="en-US" sz="1400" dirty="0">
                <a:hlinkClick r:id="rId3"/>
              </a:rPr>
              <a:t>http://www.cnet.com/news/study-finds-online-gamers-arent-anti-social-basement-dwellers/</a:t>
            </a:r>
            <a:r>
              <a:rPr lang="en-US" sz="1400" dirty="0"/>
              <a:t> </a:t>
            </a:r>
          </a:p>
        </p:txBody>
      </p:sp>
    </p:spTree>
    <p:extLst>
      <p:ext uri="{BB962C8B-B14F-4D97-AF65-F5344CB8AC3E}">
        <p14:creationId xmlns:p14="http://schemas.microsoft.com/office/powerpoint/2010/main" val="1429438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fontScale="90000"/>
          </a:bodyPr>
          <a:lstStyle/>
          <a:p>
            <a:pPr algn="ctr"/>
            <a:r>
              <a:rPr lang="en-US" b="1" dirty="0">
                <a:solidFill>
                  <a:srgbClr val="FFFF00"/>
                </a:solidFill>
              </a:rPr>
              <a:t>The </a:t>
            </a:r>
            <a:r>
              <a:rPr lang="en-US" b="1" dirty="0">
                <a:solidFill>
                  <a:schemeClr val="bg1"/>
                </a:solidFill>
              </a:rPr>
              <a:t>Rodney Dangerfield </a:t>
            </a:r>
            <a:r>
              <a:rPr lang="en-US" b="1" dirty="0">
                <a:solidFill>
                  <a:schemeClr val="accent5"/>
                </a:solidFill>
              </a:rPr>
              <a:t>“</a:t>
            </a:r>
            <a:r>
              <a:rPr lang="en-US" b="1" dirty="0">
                <a:solidFill>
                  <a:srgbClr val="FF0000"/>
                </a:solidFill>
              </a:rPr>
              <a:t>No Respect</a:t>
            </a:r>
            <a:r>
              <a:rPr lang="en-US" b="1" dirty="0">
                <a:solidFill>
                  <a:schemeClr val="accent5"/>
                </a:solidFill>
              </a:rPr>
              <a:t>”</a:t>
            </a:r>
            <a:r>
              <a:rPr lang="en-US" b="1" dirty="0">
                <a:solidFill>
                  <a:schemeClr val="bg1"/>
                </a:solidFill>
              </a:rPr>
              <a:t> </a:t>
            </a:r>
            <a:r>
              <a:rPr lang="en-US" b="1" dirty="0">
                <a:solidFill>
                  <a:srgbClr val="FFFF00"/>
                </a:solidFill>
              </a:rPr>
              <a:t>Effect</a:t>
            </a:r>
            <a:endParaRPr lang="en-US" dirty="0"/>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92883" y="1111250"/>
            <a:ext cx="3758234" cy="4802188"/>
          </a:xfrm>
          <a:prstGeom prst="rect">
            <a:avLst/>
          </a:prstGeom>
        </p:spPr>
      </p:pic>
    </p:spTree>
    <p:extLst>
      <p:ext uri="{BB962C8B-B14F-4D97-AF65-F5344CB8AC3E}">
        <p14:creationId xmlns:p14="http://schemas.microsoft.com/office/powerpoint/2010/main" val="11152951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8758" y="296883"/>
            <a:ext cx="8562110" cy="5450774"/>
          </a:xfrm>
        </p:spPr>
        <p:txBody>
          <a:bodyPr>
            <a:noAutofit/>
          </a:bodyPr>
          <a:lstStyle/>
          <a:p>
            <a:pPr marL="0" indent="0">
              <a:buNone/>
            </a:pPr>
            <a:r>
              <a:rPr lang="en-US" sz="2800" dirty="0" err="1">
                <a:solidFill>
                  <a:schemeClr val="bg1"/>
                </a:solidFill>
              </a:rPr>
              <a:t>Microstar</a:t>
            </a:r>
            <a:r>
              <a:rPr lang="en-US" sz="2800" dirty="0">
                <a:solidFill>
                  <a:schemeClr val="bg1"/>
                </a:solidFill>
              </a:rPr>
              <a:t> v. </a:t>
            </a:r>
            <a:r>
              <a:rPr lang="en-US" sz="2800" dirty="0" err="1">
                <a:solidFill>
                  <a:schemeClr val="bg1"/>
                </a:solidFill>
              </a:rPr>
              <a:t>Formgen</a:t>
            </a:r>
            <a:r>
              <a:rPr lang="en-US" sz="2800" dirty="0">
                <a:solidFill>
                  <a:schemeClr val="bg1"/>
                </a:solidFill>
              </a:rPr>
              <a:t> (1998 USCA Ninth Circuit)</a:t>
            </a:r>
          </a:p>
          <a:p>
            <a:pPr marL="0" indent="0">
              <a:buNone/>
            </a:pPr>
            <a:r>
              <a:rPr lang="en-US" sz="2800" dirty="0">
                <a:solidFill>
                  <a:schemeClr val="bg1"/>
                </a:solidFill>
              </a:rPr>
              <a:t>KOZINSKI, Circuit Judge:</a:t>
            </a:r>
          </a:p>
          <a:p>
            <a:pPr marL="0" indent="0">
              <a:buNone/>
            </a:pPr>
            <a:r>
              <a:rPr lang="en-US" sz="2800" i="1" dirty="0">
                <a:solidFill>
                  <a:srgbClr val="FFFF00"/>
                </a:solidFill>
              </a:rPr>
              <a:t>“Duke </a:t>
            </a:r>
            <a:r>
              <a:rPr lang="en-US" sz="2800" i="1" dirty="0" err="1">
                <a:solidFill>
                  <a:srgbClr val="FFFF00"/>
                </a:solidFill>
              </a:rPr>
              <a:t>Nukem</a:t>
            </a:r>
            <a:r>
              <a:rPr lang="en-US" sz="2800" i="1" dirty="0">
                <a:solidFill>
                  <a:srgbClr val="FFFF00"/>
                </a:solidFill>
              </a:rPr>
              <a:t> routinely vanquishes </a:t>
            </a:r>
            <a:r>
              <a:rPr lang="en-US" sz="2800" i="1" dirty="0" err="1">
                <a:solidFill>
                  <a:srgbClr val="FFFF00"/>
                </a:solidFill>
              </a:rPr>
              <a:t>Octabrain</a:t>
            </a:r>
            <a:r>
              <a:rPr lang="en-US" sz="2800" i="1" dirty="0">
                <a:solidFill>
                  <a:srgbClr val="FFFF00"/>
                </a:solidFill>
              </a:rPr>
              <a:t> and the </a:t>
            </a:r>
            <a:r>
              <a:rPr lang="en-US" sz="2800" i="1" dirty="0" err="1">
                <a:solidFill>
                  <a:srgbClr val="FFFF00"/>
                </a:solidFill>
              </a:rPr>
              <a:t>Protozoid</a:t>
            </a:r>
            <a:r>
              <a:rPr lang="en-US" sz="2800" i="1" dirty="0">
                <a:solidFill>
                  <a:srgbClr val="FFFF00"/>
                </a:solidFill>
              </a:rPr>
              <a:t> </a:t>
            </a:r>
            <a:r>
              <a:rPr lang="en-US" sz="2800" i="1" dirty="0" err="1">
                <a:solidFill>
                  <a:srgbClr val="FFFF00"/>
                </a:solidFill>
              </a:rPr>
              <a:t>Slimer</a:t>
            </a:r>
            <a:r>
              <a:rPr lang="en-US" sz="2800" i="1" dirty="0">
                <a:solidFill>
                  <a:srgbClr val="FFFF00"/>
                </a:solidFill>
              </a:rPr>
              <a:t>. But what about the dreaded Micro Star?”</a:t>
            </a:r>
          </a:p>
          <a:p>
            <a:pPr marL="0" indent="0">
              <a:buNone/>
            </a:pPr>
            <a:endParaRPr lang="en-US" sz="2800" i="1" dirty="0">
              <a:solidFill>
                <a:srgbClr val="FFFF00"/>
              </a:solidFill>
            </a:endParaRPr>
          </a:p>
          <a:p>
            <a:pPr marL="0" indent="0">
              <a:buNone/>
            </a:pPr>
            <a:r>
              <a:rPr lang="en-US" sz="2800" dirty="0">
                <a:solidFill>
                  <a:schemeClr val="bg1"/>
                </a:solidFill>
              </a:rPr>
              <a:t>Nintendo of America </a:t>
            </a:r>
            <a:r>
              <a:rPr lang="en-US" sz="2800" dirty="0" err="1">
                <a:solidFill>
                  <a:schemeClr val="bg1"/>
                </a:solidFill>
              </a:rPr>
              <a:t>Inc</a:t>
            </a:r>
            <a:r>
              <a:rPr lang="en-US" sz="2800" dirty="0">
                <a:solidFill>
                  <a:schemeClr val="bg1"/>
                </a:solidFill>
              </a:rPr>
              <a:t> v King, 2017 FC 246</a:t>
            </a:r>
          </a:p>
          <a:p>
            <a:pPr marL="0" indent="0">
              <a:buNone/>
            </a:pPr>
            <a:r>
              <a:rPr lang="en-US" sz="2800" dirty="0">
                <a:solidFill>
                  <a:schemeClr val="bg1"/>
                </a:solidFill>
              </a:rPr>
              <a:t>The </a:t>
            </a:r>
            <a:r>
              <a:rPr lang="en-US" sz="2800" dirty="0" err="1">
                <a:solidFill>
                  <a:schemeClr val="bg1"/>
                </a:solidFill>
              </a:rPr>
              <a:t>Honourable</a:t>
            </a:r>
            <a:r>
              <a:rPr lang="en-US" sz="2800" dirty="0">
                <a:solidFill>
                  <a:schemeClr val="bg1"/>
                </a:solidFill>
              </a:rPr>
              <a:t> Mr. Justice Campbell:</a:t>
            </a:r>
          </a:p>
          <a:p>
            <a:pPr marL="0" indent="0">
              <a:buNone/>
            </a:pPr>
            <a:r>
              <a:rPr lang="en-US" sz="2800" i="1" dirty="0">
                <a:solidFill>
                  <a:srgbClr val="FFFF00"/>
                </a:solidFill>
              </a:rPr>
              <a:t>“[13]   In the result, to fairly and appropriately acknowledge the precise, clear, well supported, and effectively uncontested final argument prepared by Counsel for the Applicant, with which I fully agree, I find that the Applicant is entitled to have the final argument, as stated below, as my reasons for decision in the present litigation.”</a:t>
            </a:r>
          </a:p>
        </p:txBody>
      </p:sp>
    </p:spTree>
    <p:extLst>
      <p:ext uri="{BB962C8B-B14F-4D97-AF65-F5344CB8AC3E}">
        <p14:creationId xmlns:p14="http://schemas.microsoft.com/office/powerpoint/2010/main" val="49183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0029C-9689-E54C-A583-A28B11B35C20}"/>
              </a:ext>
            </a:extLst>
          </p:cNvPr>
          <p:cNvSpPr>
            <a:spLocks noGrp="1"/>
          </p:cNvSpPr>
          <p:nvPr>
            <p:ph sz="quarter" idx="10"/>
          </p:nvPr>
        </p:nvSpPr>
        <p:spPr>
          <a:xfrm>
            <a:off x="457200" y="1059873"/>
            <a:ext cx="8229600" cy="4666261"/>
          </a:xfrm>
        </p:spPr>
        <p:txBody>
          <a:bodyPr>
            <a:normAutofit/>
          </a:bodyPr>
          <a:lstStyle/>
          <a:p>
            <a:pPr marL="0" indent="0" algn="ctr">
              <a:buNone/>
            </a:pPr>
            <a:r>
              <a:rPr lang="en-US" sz="7200" b="1" dirty="0">
                <a:solidFill>
                  <a:srgbClr val="FF0000"/>
                </a:solidFill>
              </a:rPr>
              <a:t>NO CLASS </a:t>
            </a:r>
          </a:p>
          <a:p>
            <a:pPr marL="0" indent="0" algn="ctr">
              <a:buNone/>
            </a:pPr>
            <a:r>
              <a:rPr lang="en-US" sz="7200" b="1" dirty="0">
                <a:solidFill>
                  <a:schemeClr val="bg1"/>
                </a:solidFill>
              </a:rPr>
              <a:t>NEXT WEDNESDAY</a:t>
            </a:r>
          </a:p>
          <a:p>
            <a:pPr marL="0" indent="0" algn="ctr">
              <a:buNone/>
            </a:pPr>
            <a:r>
              <a:rPr lang="en-US" sz="7200" b="1" dirty="0">
                <a:solidFill>
                  <a:srgbClr val="FFFF00"/>
                </a:solidFill>
              </a:rPr>
              <a:t>September 19</a:t>
            </a:r>
            <a:r>
              <a:rPr lang="en-US" sz="7200" b="1" dirty="0">
                <a:solidFill>
                  <a:schemeClr val="bg1"/>
                </a:solidFill>
              </a:rPr>
              <a:t>,</a:t>
            </a:r>
            <a:r>
              <a:rPr lang="en-US" sz="7200" b="1" dirty="0">
                <a:solidFill>
                  <a:srgbClr val="FFFF00"/>
                </a:solidFill>
              </a:rPr>
              <a:t> 2018</a:t>
            </a:r>
          </a:p>
        </p:txBody>
      </p:sp>
    </p:spTree>
    <p:extLst>
      <p:ext uri="{BB962C8B-B14F-4D97-AF65-F5344CB8AC3E}">
        <p14:creationId xmlns:p14="http://schemas.microsoft.com/office/powerpoint/2010/main" val="11002374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2643"/>
            <a:ext cx="8229600" cy="1016000"/>
          </a:xfrm>
        </p:spPr>
        <p:txBody>
          <a:bodyPr>
            <a:normAutofit/>
          </a:bodyPr>
          <a:lstStyle/>
          <a:p>
            <a:pPr algn="ctr"/>
            <a:r>
              <a:rPr lang="en-US" sz="5400" b="1" i="1" dirty="0">
                <a:solidFill>
                  <a:srgbClr val="FFFF00"/>
                </a:solidFill>
                <a:latin typeface="Apple Chancery"/>
                <a:cs typeface="Apple Chancery"/>
              </a:rPr>
              <a:t>Next Class </a:t>
            </a:r>
            <a:r>
              <a:rPr lang="en-US" sz="5400" b="1" i="1" dirty="0">
                <a:solidFill>
                  <a:schemeClr val="bg1"/>
                </a:solidFill>
                <a:latin typeface="Apple Chancery"/>
                <a:cs typeface="Apple Chancery"/>
              </a:rPr>
              <a:t>(9.26.18)</a:t>
            </a:r>
            <a:r>
              <a:rPr lang="en-US" sz="5400" b="1" i="1" dirty="0">
                <a:solidFill>
                  <a:srgbClr val="FF0000"/>
                </a:solidFill>
                <a:latin typeface="Apple Chancery"/>
                <a:cs typeface="Apple Chancery"/>
              </a:rPr>
              <a:t>…</a:t>
            </a:r>
          </a:p>
        </p:txBody>
      </p:sp>
      <p:sp>
        <p:nvSpPr>
          <p:cNvPr id="3" name="Content Placeholder 2"/>
          <p:cNvSpPr>
            <a:spLocks noGrp="1"/>
          </p:cNvSpPr>
          <p:nvPr>
            <p:ph sz="quarter" idx="10"/>
          </p:nvPr>
        </p:nvSpPr>
        <p:spPr>
          <a:xfrm>
            <a:off x="457200" y="1188643"/>
            <a:ext cx="8229600" cy="4537491"/>
          </a:xfrm>
        </p:spPr>
        <p:txBody>
          <a:bodyPr/>
          <a:lstStyle/>
          <a:p>
            <a:pPr marL="0" indent="0">
              <a:buNone/>
            </a:pPr>
            <a:endParaRPr lang="en-US" dirty="0"/>
          </a:p>
          <a:p>
            <a:r>
              <a:rPr lang="en-US" sz="2800" b="1" i="1" dirty="0">
                <a:solidFill>
                  <a:srgbClr val="FFFF00"/>
                </a:solidFill>
                <a:latin typeface="Lucida Console"/>
                <a:cs typeface="Lucida Console"/>
              </a:rPr>
              <a:t>Logistics: </a:t>
            </a:r>
            <a:r>
              <a:rPr lang="en-US" sz="2800" b="1" i="1" dirty="0">
                <a:solidFill>
                  <a:schemeClr val="bg1"/>
                </a:solidFill>
                <a:latin typeface="Lucida Console"/>
                <a:cs typeface="Lucida Console"/>
              </a:rPr>
              <a:t>Syllabus &amp; Readings</a:t>
            </a:r>
          </a:p>
          <a:p>
            <a:r>
              <a:rPr lang="en-US" sz="2800" b="1" i="1" dirty="0">
                <a:solidFill>
                  <a:srgbClr val="FFFF00"/>
                </a:solidFill>
                <a:latin typeface="Lucida Console"/>
                <a:cs typeface="Lucida Console"/>
              </a:rPr>
              <a:t>Talk: </a:t>
            </a:r>
            <a:r>
              <a:rPr lang="en-US" sz="2800" b="1" i="1" dirty="0">
                <a:solidFill>
                  <a:schemeClr val="bg1"/>
                </a:solidFill>
                <a:latin typeface="Lucida Console"/>
                <a:cs typeface="Lucida Console"/>
              </a:rPr>
              <a:t>Why are expression/speech freedoms not paramount? Are the </a:t>
            </a:r>
            <a:r>
              <a:rPr lang="en-US" sz="2800" b="1" i="1" dirty="0">
                <a:solidFill>
                  <a:srgbClr val="FF0000"/>
                </a:solidFill>
                <a:latin typeface="Lucida Console"/>
                <a:cs typeface="Lucida Console"/>
              </a:rPr>
              <a:t>real censors </a:t>
            </a:r>
            <a:r>
              <a:rPr lang="en-US" sz="2800" b="1" i="1" dirty="0">
                <a:solidFill>
                  <a:schemeClr val="bg1"/>
                </a:solidFill>
                <a:latin typeface="Lucida Console"/>
                <a:cs typeface="Lucida Console"/>
              </a:rPr>
              <a:t>legal concepts we might not at all expect?… </a:t>
            </a:r>
          </a:p>
          <a:p>
            <a:pPr marL="0" indent="0">
              <a:buNone/>
            </a:pPr>
            <a:endParaRPr lang="en-US" sz="2800" b="1" i="1" dirty="0">
              <a:solidFill>
                <a:srgbClr val="0000FF"/>
              </a:solidFill>
            </a:endParaRPr>
          </a:p>
          <a:p>
            <a:pPr marL="0" indent="0">
              <a:buNone/>
            </a:pPr>
            <a:endParaRPr lang="en-US" sz="2800" b="1" i="1" dirty="0">
              <a:solidFill>
                <a:srgbClr val="0000FF"/>
              </a:solidFill>
            </a:endParaRPr>
          </a:p>
          <a:p>
            <a:pPr marL="0" indent="0">
              <a:buNone/>
            </a:pPr>
            <a:r>
              <a:rPr lang="en-US" sz="2800" b="1" i="1" dirty="0">
                <a:solidFill>
                  <a:srgbClr val="CCFFCC"/>
                </a:solidFill>
              </a:rPr>
              <a:t>  </a:t>
            </a:r>
            <a:r>
              <a:rPr lang="en-US" sz="4000" b="1" dirty="0">
                <a:solidFill>
                  <a:srgbClr val="CCFFCC"/>
                </a:solidFill>
                <a:latin typeface="+mn-lt"/>
                <a:cs typeface="Andale Mono"/>
              </a:rPr>
              <a:t>Dichotomies </a:t>
            </a:r>
          </a:p>
          <a:p>
            <a:pPr marL="0" indent="0">
              <a:buNone/>
            </a:pPr>
            <a:r>
              <a:rPr lang="en-US" sz="4000" b="1" dirty="0">
                <a:solidFill>
                  <a:srgbClr val="CCFFCC"/>
                </a:solidFill>
                <a:latin typeface="+mn-lt"/>
                <a:cs typeface="Andale Mono"/>
              </a:rPr>
              <a:t> &amp; Paradoxes</a:t>
            </a:r>
          </a:p>
          <a:p>
            <a:endParaRPr lang="en-US" sz="2800" b="1" i="1" dirty="0">
              <a:solidFill>
                <a:srgbClr val="0000FF"/>
              </a:solidFill>
            </a:endParaRPr>
          </a:p>
          <a:p>
            <a:endParaRPr lang="en-US" sz="2800" b="1" i="1" dirty="0">
              <a:solidFill>
                <a:srgbClr val="0000FF"/>
              </a:solidFill>
            </a:endParaRPr>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465" r="-1277"/>
          <a:stretch/>
        </p:blipFill>
        <p:spPr>
          <a:xfrm>
            <a:off x="5818909" y="4103150"/>
            <a:ext cx="2023875" cy="2073997"/>
          </a:xfrm>
          <a:prstGeom prst="rect">
            <a:avLst/>
          </a:prstGeom>
        </p:spPr>
      </p:pic>
    </p:spTree>
    <p:extLst>
      <p:ext uri="{BB962C8B-B14F-4D97-AF65-F5344CB8AC3E}">
        <p14:creationId xmlns:p14="http://schemas.microsoft.com/office/powerpoint/2010/main" val="11646570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E4CE-4EC2-404F-8E92-4739EC449852}"/>
              </a:ext>
            </a:extLst>
          </p:cNvPr>
          <p:cNvSpPr>
            <a:spLocks noGrp="1"/>
          </p:cNvSpPr>
          <p:nvPr>
            <p:ph type="title"/>
          </p:nvPr>
        </p:nvSpPr>
        <p:spPr>
          <a:xfrm>
            <a:off x="457200" y="0"/>
            <a:ext cx="8229600" cy="1016000"/>
          </a:xfrm>
        </p:spPr>
        <p:txBody>
          <a:bodyPr/>
          <a:lstStyle/>
          <a:p>
            <a:pPr algn="ctr"/>
            <a:r>
              <a:rPr lang="en-US" b="1" dirty="0">
                <a:solidFill>
                  <a:srgbClr val="FF0000"/>
                </a:solidFill>
              </a:rPr>
              <a:t>+ </a:t>
            </a:r>
            <a:r>
              <a:rPr lang="en-US" b="1" dirty="0">
                <a:solidFill>
                  <a:srgbClr val="FFFF00"/>
                </a:solidFill>
              </a:rPr>
              <a:t>Quiz Question </a:t>
            </a:r>
            <a:r>
              <a:rPr lang="en-US" b="1" dirty="0">
                <a:solidFill>
                  <a:schemeClr val="bg1"/>
                </a:solidFill>
              </a:rPr>
              <a:t>Will Be Answered</a:t>
            </a:r>
          </a:p>
        </p:txBody>
      </p:sp>
      <p:pic>
        <p:nvPicPr>
          <p:cNvPr id="5" name="Content Placeholder 4">
            <a:extLst>
              <a:ext uri="{FF2B5EF4-FFF2-40B4-BE49-F238E27FC236}">
                <a16:creationId xmlns:a16="http://schemas.microsoft.com/office/drawing/2014/main" id="{5E5A4F8C-C9D7-364B-80EE-0F806CD4727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51268" y="1016000"/>
            <a:ext cx="5241463" cy="4845050"/>
          </a:xfrm>
        </p:spPr>
      </p:pic>
    </p:spTree>
    <p:extLst>
      <p:ext uri="{BB962C8B-B14F-4D97-AF65-F5344CB8AC3E}">
        <p14:creationId xmlns:p14="http://schemas.microsoft.com/office/powerpoint/2010/main" val="2600583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FA711B-1DFB-2C48-8EF2-5F475E22F4A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52223" y="290513"/>
            <a:ext cx="2081213" cy="2774951"/>
          </a:xfrm>
        </p:spPr>
      </p:pic>
      <p:pic>
        <p:nvPicPr>
          <p:cNvPr id="7" name="Picture 6">
            <a:extLst>
              <a:ext uri="{FF2B5EF4-FFF2-40B4-BE49-F238E27FC236}">
                <a16:creationId xmlns:a16="http://schemas.microsoft.com/office/drawing/2014/main" id="{C7C88ED4-C748-C94B-ABBE-6F7298AC9E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4218" y="3429000"/>
            <a:ext cx="2921362" cy="2191021"/>
          </a:xfrm>
          <a:prstGeom prst="rect">
            <a:avLst/>
          </a:prstGeom>
        </p:spPr>
      </p:pic>
      <p:pic>
        <p:nvPicPr>
          <p:cNvPr id="9" name="Picture 8">
            <a:extLst>
              <a:ext uri="{FF2B5EF4-FFF2-40B4-BE49-F238E27FC236}">
                <a16:creationId xmlns:a16="http://schemas.microsoft.com/office/drawing/2014/main" id="{85AC4065-1088-C846-98E5-C4B1567B37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150" y="3429000"/>
            <a:ext cx="2921361" cy="2191021"/>
          </a:xfrm>
          <a:prstGeom prst="rect">
            <a:avLst/>
          </a:prstGeom>
        </p:spPr>
      </p:pic>
      <p:pic>
        <p:nvPicPr>
          <p:cNvPr id="11" name="Picture 10">
            <a:extLst>
              <a:ext uri="{FF2B5EF4-FFF2-40B4-BE49-F238E27FC236}">
                <a16:creationId xmlns:a16="http://schemas.microsoft.com/office/drawing/2014/main" id="{A9B0944C-C375-D446-A972-9A5887D807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9188" y="290513"/>
            <a:ext cx="2031422" cy="2708563"/>
          </a:xfrm>
          <a:prstGeom prst="rect">
            <a:avLst/>
          </a:prstGeom>
        </p:spPr>
      </p:pic>
      <p:sp>
        <p:nvSpPr>
          <p:cNvPr id="12" name="TextBox 11">
            <a:extLst>
              <a:ext uri="{FF2B5EF4-FFF2-40B4-BE49-F238E27FC236}">
                <a16:creationId xmlns:a16="http://schemas.microsoft.com/office/drawing/2014/main" id="{D4CFE2CF-E3BA-5249-892D-9BDFF5BE72ED}"/>
              </a:ext>
            </a:extLst>
          </p:cNvPr>
          <p:cNvSpPr txBox="1"/>
          <p:nvPr/>
        </p:nvSpPr>
        <p:spPr>
          <a:xfrm>
            <a:off x="5280027" y="5680614"/>
            <a:ext cx="3749744" cy="369332"/>
          </a:xfrm>
          <a:prstGeom prst="rect">
            <a:avLst/>
          </a:prstGeom>
          <a:noFill/>
        </p:spPr>
        <p:txBody>
          <a:bodyPr wrap="none" rtlCol="0">
            <a:spAutoFit/>
          </a:bodyPr>
          <a:lstStyle/>
          <a:p>
            <a:r>
              <a:rPr lang="en-US" dirty="0">
                <a:solidFill>
                  <a:schemeClr val="bg1"/>
                </a:solidFill>
              </a:rPr>
              <a:t>The Mosque-Cathedral of Cordoba</a:t>
            </a:r>
          </a:p>
        </p:txBody>
      </p:sp>
    </p:spTree>
    <p:extLst>
      <p:ext uri="{BB962C8B-B14F-4D97-AF65-F5344CB8AC3E}">
        <p14:creationId xmlns:p14="http://schemas.microsoft.com/office/powerpoint/2010/main" val="30967278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a:solidFill>
                  <a:srgbClr val="FFFF00"/>
                </a:solidFill>
                <a:latin typeface="+mn-lt"/>
                <a:cs typeface="Times New Roman"/>
              </a:rPr>
              <a:t>  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2783180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latin typeface="Arial"/>
                <a:cs typeface="Arial"/>
              </a:rPr>
              <a:t>Our Academic Partners</a:t>
            </a: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3700641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066794"/>
            <a:ext cx="8686800" cy="3659339"/>
          </a:xfrm>
        </p:spPr>
        <p:txBody>
          <a:bodyPr>
            <a:normAutofit/>
          </a:bodyPr>
          <a:lstStyle/>
          <a:p>
            <a:pPr marL="0" indent="0">
              <a:buNone/>
            </a:pPr>
            <a:r>
              <a:rPr lang="en-US" sz="5400" dirty="0">
                <a:solidFill>
                  <a:srgbClr val="FFFFFF"/>
                </a:solidFill>
                <a:latin typeface="+mn-lt"/>
              </a:rPr>
              <a:t>http://</a:t>
            </a:r>
            <a:r>
              <a:rPr lang="en-US" sz="5400" dirty="0" err="1">
                <a:solidFill>
                  <a:srgbClr val="FFFFFF"/>
                </a:solidFill>
                <a:latin typeface="+mn-lt"/>
              </a:rPr>
              <a:t>videogame.law.ubc.ca</a:t>
            </a:r>
            <a:endParaRPr lang="en-US" sz="5400" dirty="0">
              <a:solidFill>
                <a:srgbClr val="FFFFFF"/>
              </a:solidFill>
              <a:latin typeface="+mn-lt"/>
            </a:endParaRPr>
          </a:p>
        </p:txBody>
      </p:sp>
    </p:spTree>
    <p:extLst>
      <p:ext uri="{BB962C8B-B14F-4D97-AF65-F5344CB8AC3E}">
        <p14:creationId xmlns:p14="http://schemas.microsoft.com/office/powerpoint/2010/main" val="787201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359"/>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1143359"/>
            <a:ext cx="8686800" cy="4858558"/>
          </a:xfrm>
        </p:spPr>
        <p:txBody>
          <a:bodyPr>
            <a:normAutofit lnSpcReduction="10000"/>
          </a:bodyPr>
          <a:lstStyle/>
          <a:p>
            <a:pPr marL="0" indent="0">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00047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9AD84C-1630-4D4F-BF78-D8EBD1F3E882}"/>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751959" y="1240668"/>
            <a:ext cx="6959600" cy="393700"/>
          </a:xfrm>
        </p:spPr>
      </p:pic>
      <p:pic>
        <p:nvPicPr>
          <p:cNvPr id="7" name="Picture 6">
            <a:extLst>
              <a:ext uri="{FF2B5EF4-FFF2-40B4-BE49-F238E27FC236}">
                <a16:creationId xmlns:a16="http://schemas.microsoft.com/office/drawing/2014/main" id="{8998A3C8-E173-B941-BE6C-7B5696890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634368"/>
            <a:ext cx="1790700" cy="4584700"/>
          </a:xfrm>
          <a:prstGeom prst="rect">
            <a:avLst/>
          </a:prstGeom>
        </p:spPr>
      </p:pic>
      <p:sp>
        <p:nvSpPr>
          <p:cNvPr id="8" name="TextBox 7">
            <a:extLst>
              <a:ext uri="{FF2B5EF4-FFF2-40B4-BE49-F238E27FC236}">
                <a16:creationId xmlns:a16="http://schemas.microsoft.com/office/drawing/2014/main" id="{62D0DF0E-B5C7-3E40-981D-E4A3BEA42132}"/>
              </a:ext>
            </a:extLst>
          </p:cNvPr>
          <p:cNvSpPr txBox="1"/>
          <p:nvPr/>
        </p:nvSpPr>
        <p:spPr>
          <a:xfrm>
            <a:off x="549905" y="159401"/>
            <a:ext cx="8044190" cy="707886"/>
          </a:xfrm>
          <a:prstGeom prst="rect">
            <a:avLst/>
          </a:prstGeom>
          <a:noFill/>
        </p:spPr>
        <p:txBody>
          <a:bodyPr wrap="none" rtlCol="0">
            <a:spAutoFit/>
          </a:bodyPr>
          <a:lstStyle/>
          <a:p>
            <a:r>
              <a:rPr lang="en-US" sz="4000" b="1" dirty="0">
                <a:solidFill>
                  <a:srgbClr val="FFFF00"/>
                </a:solidFill>
              </a:rPr>
              <a:t>How do you know if you are on?</a:t>
            </a:r>
          </a:p>
        </p:txBody>
      </p:sp>
    </p:spTree>
    <p:extLst>
      <p:ext uri="{BB962C8B-B14F-4D97-AF65-F5344CB8AC3E}">
        <p14:creationId xmlns:p14="http://schemas.microsoft.com/office/powerpoint/2010/main" val="115102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68510" cy="1016000"/>
          </a:xfrm>
        </p:spPr>
        <p:txBody>
          <a:bodyPr>
            <a:normAutofit/>
          </a:bodyPr>
          <a:lstStyle/>
          <a:p>
            <a:r>
              <a:rPr lang="en-US" sz="4800" b="1" dirty="0">
                <a:solidFill>
                  <a:srgbClr val="FFFF00"/>
                </a:solidFill>
                <a:latin typeface="+mn-lt"/>
              </a:rPr>
              <a:t>Website &amp; Badge issues</a:t>
            </a:r>
            <a:r>
              <a:rPr lang="en-US" sz="4800" b="1" dirty="0">
                <a:solidFill>
                  <a:srgbClr val="FF0000"/>
                </a:solidFill>
                <a:latin typeface="+mn-lt"/>
              </a:rPr>
              <a:t>…</a:t>
            </a:r>
          </a:p>
        </p:txBody>
      </p:sp>
      <p:pic>
        <p:nvPicPr>
          <p:cNvPr id="4" name="Content Placeholder 3" descr="Screen Shot 2015-09-15 at 10.50.5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356"/>
          <a:stretch/>
        </p:blipFill>
        <p:spPr>
          <a:xfrm>
            <a:off x="18287" y="2042170"/>
            <a:ext cx="9107423" cy="2848740"/>
          </a:xfrm>
        </p:spPr>
      </p:pic>
    </p:spTree>
    <p:extLst>
      <p:ext uri="{BB962C8B-B14F-4D97-AF65-F5344CB8AC3E}">
        <p14:creationId xmlns:p14="http://schemas.microsoft.com/office/powerpoint/2010/main" val="3935321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8.43.0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48"/>
          <a:stretch/>
        </p:blipFill>
        <p:spPr>
          <a:xfrm>
            <a:off x="2420092" y="151571"/>
            <a:ext cx="4325271" cy="5757334"/>
          </a:xfrm>
        </p:spPr>
      </p:pic>
    </p:spTree>
    <p:extLst>
      <p:ext uri="{BB962C8B-B14F-4D97-AF65-F5344CB8AC3E}">
        <p14:creationId xmlns:p14="http://schemas.microsoft.com/office/powerpoint/2010/main" val="80186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1016000"/>
          </a:xfrm>
        </p:spPr>
        <p:txBody>
          <a:bodyPr>
            <a:normAutofit/>
          </a:bodyPr>
          <a:lstStyle/>
          <a:p>
            <a:pPr algn="ctr"/>
            <a:r>
              <a:rPr lang="en-US" sz="4800" b="1" dirty="0">
                <a:solidFill>
                  <a:srgbClr val="FFFF00"/>
                </a:solidFill>
                <a:latin typeface="+mn-lt"/>
              </a:rPr>
              <a:t>Lecture Capture</a:t>
            </a:r>
          </a:p>
        </p:txBody>
      </p:sp>
      <p:pic>
        <p:nvPicPr>
          <p:cNvPr id="5" name="Content Placeholder 4" descr="Screen Shot 2015-09-09 at 8.59.12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027"/>
          <a:stretch/>
        </p:blipFill>
        <p:spPr>
          <a:xfrm>
            <a:off x="1275159" y="1244844"/>
            <a:ext cx="6593682" cy="3546015"/>
          </a:xfrm>
        </p:spPr>
      </p:pic>
      <p:sp>
        <p:nvSpPr>
          <p:cNvPr id="3" name="Rectangle 2">
            <a:extLst>
              <a:ext uri="{FF2B5EF4-FFF2-40B4-BE49-F238E27FC236}">
                <a16:creationId xmlns:a16="http://schemas.microsoft.com/office/drawing/2014/main" id="{06AADF9E-C57C-9547-92A7-7EA65F36D948}"/>
              </a:ext>
            </a:extLst>
          </p:cNvPr>
          <p:cNvSpPr/>
          <p:nvPr/>
        </p:nvSpPr>
        <p:spPr>
          <a:xfrm>
            <a:off x="0" y="4790859"/>
            <a:ext cx="9144000"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Because </a:t>
            </a:r>
            <a:r>
              <a:rPr kumimoji="0" lang="en-US" sz="3200" b="1" i="0" u="none" strike="noStrike" kern="1200" cap="none" spc="0" normalizeH="0" baseline="0" noProof="0" dirty="0">
                <a:ln>
                  <a:noFill/>
                </a:ln>
                <a:solidFill>
                  <a:srgbClr val="FFFF00"/>
                </a:solidFill>
                <a:effectLst/>
                <a:uLnTx/>
                <a:uFillTx/>
                <a:latin typeface="Arial"/>
                <a:ea typeface="+mn-ea"/>
                <a:cs typeface="+mn-cs"/>
              </a:rPr>
              <a:t>maybe</a:t>
            </a:r>
            <a:r>
              <a:rPr kumimoji="0" lang="en-US" sz="3200" b="1" i="0" u="none" strike="noStrike" kern="1200" cap="none" spc="0" normalizeH="0" baseline="0" noProof="0" dirty="0">
                <a:ln>
                  <a:noFill/>
                </a:ln>
                <a:solidFill>
                  <a:prstClr val="white"/>
                </a:solidFill>
                <a:effectLst/>
                <a:uLnTx/>
                <a:uFillTx/>
                <a:latin typeface="Arial"/>
                <a:ea typeface="+mn-ea"/>
                <a:cs typeface="+mn-cs"/>
              </a:rPr>
              <a:t> CPD credits </a:t>
            </a:r>
            <a:r>
              <a:rPr kumimoji="0" lang="en-CA" sz="3200" b="1" i="0" u="none" strike="noStrike" kern="1200" cap="none" spc="0" normalizeH="0" baseline="0" noProof="0" dirty="0">
                <a:ln>
                  <a:noFill/>
                </a:ln>
                <a:solidFill>
                  <a:srgbClr val="FF0000"/>
                </a:solidFill>
                <a:effectLst/>
                <a:uLnTx/>
                <a:uFillTx/>
                <a:latin typeface="Arial"/>
                <a:ea typeface="+mn-ea"/>
                <a:cs typeface="+mn-cs"/>
              </a:rPr>
              <a:t>student images, names or voices will be edited out </a:t>
            </a:r>
            <a:r>
              <a:rPr kumimoji="0" lang="en-CA" sz="3200" b="1" i="0" u="none" strike="noStrike" kern="1200" cap="none" spc="0" normalizeH="0" baseline="0" noProof="0" dirty="0">
                <a:ln>
                  <a:noFill/>
                </a:ln>
                <a:solidFill>
                  <a:srgbClr val="FFFF00"/>
                </a:solidFill>
                <a:effectLst/>
                <a:uLnTx/>
                <a:uFillTx/>
                <a:latin typeface="Arial"/>
                <a:ea typeface="+mn-ea"/>
                <a:cs typeface="+mn-cs"/>
              </a:rPr>
              <a:t>if possible</a:t>
            </a:r>
            <a:r>
              <a:rPr kumimoji="0" lang="en-CA" sz="3200" b="1" i="0" u="none" strike="noStrike" kern="1200" cap="none" spc="0" normalizeH="0" baseline="0" noProof="0" dirty="0">
                <a:ln>
                  <a:noFill/>
                </a:ln>
                <a:solidFill>
                  <a:srgbClr val="FF0000"/>
                </a:solidFill>
                <a:effectLst/>
                <a:uLnTx/>
                <a:uFillTx/>
                <a:latin typeface="Arial"/>
                <a:ea typeface="+mn-ea"/>
                <a:cs typeface="+mn-cs"/>
              </a:rPr>
              <a:t>. </a:t>
            </a:r>
            <a:endParaRPr kumimoji="0" lang="en-US" sz="32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37103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4C57-9932-334C-B2AB-AF35E988ED4D}"/>
              </a:ext>
            </a:extLst>
          </p:cNvPr>
          <p:cNvSpPr>
            <a:spLocks noGrp="1"/>
          </p:cNvSpPr>
          <p:nvPr>
            <p:ph type="title"/>
          </p:nvPr>
        </p:nvSpPr>
        <p:spPr>
          <a:xfrm>
            <a:off x="457200" y="0"/>
            <a:ext cx="8229600" cy="893135"/>
          </a:xfrm>
        </p:spPr>
        <p:txBody>
          <a:bodyPr>
            <a:normAutofit/>
          </a:bodyPr>
          <a:lstStyle/>
          <a:p>
            <a:pPr algn="ctr"/>
            <a:r>
              <a:rPr lang="en-US" sz="4400" b="1" dirty="0">
                <a:solidFill>
                  <a:schemeClr val="accent5"/>
                </a:solidFill>
              </a:rPr>
              <a:t>Video</a:t>
            </a:r>
            <a:r>
              <a:rPr lang="en-US" sz="4400" b="1" dirty="0">
                <a:solidFill>
                  <a:srgbClr val="FFFF00"/>
                </a:solidFill>
              </a:rPr>
              <a:t> </a:t>
            </a:r>
            <a:r>
              <a:rPr lang="en-US" sz="4400" b="1" dirty="0">
                <a:solidFill>
                  <a:schemeClr val="accent5"/>
                </a:solidFill>
              </a:rPr>
              <a:t>up</a:t>
            </a:r>
          </a:p>
        </p:txBody>
      </p:sp>
      <p:pic>
        <p:nvPicPr>
          <p:cNvPr id="5" name="Content Placeholder 4">
            <a:extLst>
              <a:ext uri="{FF2B5EF4-FFF2-40B4-BE49-F238E27FC236}">
                <a16:creationId xmlns:a16="http://schemas.microsoft.com/office/drawing/2014/main" id="{AEE7889D-1337-9041-B0B5-EA3FCC6A5B5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83429" y="893763"/>
            <a:ext cx="3777142" cy="4997450"/>
          </a:xfrm>
        </p:spPr>
      </p:pic>
    </p:spTree>
    <p:extLst>
      <p:ext uri="{BB962C8B-B14F-4D97-AF65-F5344CB8AC3E}">
        <p14:creationId xmlns:p14="http://schemas.microsoft.com/office/powerpoint/2010/main" val="167872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B0577-8F34-CF4E-8C88-88F1754E625A}"/>
              </a:ext>
            </a:extLst>
          </p:cNvPr>
          <p:cNvSpPr/>
          <p:nvPr/>
        </p:nvSpPr>
        <p:spPr>
          <a:xfrm>
            <a:off x="525860" y="712020"/>
            <a:ext cx="8092280" cy="470898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Arial"/>
                <a:ea typeface="+mn-ea"/>
                <a:cs typeface="+mn-cs"/>
              </a:rPr>
              <a:t>COMING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Arial"/>
                <a:ea typeface="+mn-ea"/>
                <a:cs typeface="+mn-cs"/>
              </a:rPr>
              <a:t>SOON</a:t>
            </a:r>
          </a:p>
        </p:txBody>
      </p:sp>
    </p:spTree>
    <p:extLst>
      <p:ext uri="{BB962C8B-B14F-4D97-AF65-F5344CB8AC3E}">
        <p14:creationId xmlns:p14="http://schemas.microsoft.com/office/powerpoint/2010/main" val="286037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798E-8E8D-394D-9FF1-2ADD6F806507}"/>
              </a:ext>
            </a:extLst>
          </p:cNvPr>
          <p:cNvSpPr>
            <a:spLocks noGrp="1"/>
          </p:cNvSpPr>
          <p:nvPr>
            <p:ph type="title"/>
          </p:nvPr>
        </p:nvSpPr>
        <p:spPr>
          <a:xfrm>
            <a:off x="457200" y="0"/>
            <a:ext cx="8229600" cy="1808609"/>
          </a:xfrm>
        </p:spPr>
        <p:txBody>
          <a:bodyPr>
            <a:normAutofit/>
          </a:bodyPr>
          <a:lstStyle/>
          <a:p>
            <a:pPr algn="ctr"/>
            <a:r>
              <a:rPr lang="en-US" sz="4400" b="1" dirty="0">
                <a:solidFill>
                  <a:srgbClr val="FFFF00"/>
                </a:solidFill>
              </a:rPr>
              <a:t>Embedded Self Socratic </a:t>
            </a:r>
            <a:r>
              <a:rPr lang="en-US" sz="4400" b="1" dirty="0">
                <a:solidFill>
                  <a:schemeClr val="bg1"/>
                </a:solidFill>
              </a:rPr>
              <a:t>A</a:t>
            </a:r>
            <a:r>
              <a:rPr lang="en-US" sz="4400" b="1" dirty="0">
                <a:solidFill>
                  <a:srgbClr val="FFFF00"/>
                </a:solidFill>
              </a:rPr>
              <a:t>.</a:t>
            </a:r>
            <a:r>
              <a:rPr lang="en-US" sz="4400" b="1" dirty="0">
                <a:solidFill>
                  <a:schemeClr val="bg1"/>
                </a:solidFill>
              </a:rPr>
              <a:t>I</a:t>
            </a:r>
            <a:r>
              <a:rPr lang="en-US" sz="4400" b="1" dirty="0">
                <a:solidFill>
                  <a:srgbClr val="FFFF00"/>
                </a:solidFill>
              </a:rPr>
              <a:t>.</a:t>
            </a:r>
            <a:r>
              <a:rPr lang="en-US" sz="4400" b="1" dirty="0">
                <a:solidFill>
                  <a:srgbClr val="FF0000"/>
                </a:solidFill>
              </a:rPr>
              <a:t>(</a:t>
            </a:r>
            <a:r>
              <a:rPr lang="en-US" sz="4400" b="1" dirty="0" err="1">
                <a:solidFill>
                  <a:schemeClr val="bg1"/>
                </a:solidFill>
              </a:rPr>
              <a:t>ish</a:t>
            </a:r>
            <a:r>
              <a:rPr lang="en-US" sz="4400" b="1" dirty="0">
                <a:solidFill>
                  <a:srgbClr val="FF0000"/>
                </a:solidFill>
              </a:rPr>
              <a:t>)</a:t>
            </a:r>
            <a:br>
              <a:rPr lang="en-US" sz="4400" b="1" dirty="0">
                <a:solidFill>
                  <a:srgbClr val="FF0000"/>
                </a:solidFill>
              </a:rPr>
            </a:br>
            <a:r>
              <a:rPr lang="en-US" sz="4400" b="1" dirty="0">
                <a:solidFill>
                  <a:srgbClr val="FF0000"/>
                </a:solidFill>
              </a:rPr>
              <a:t>Up next week we hope </a:t>
            </a:r>
            <a:r>
              <a:rPr lang="en-US" sz="4400" b="1" dirty="0">
                <a:solidFill>
                  <a:schemeClr val="bg1"/>
                </a:solidFill>
              </a:rPr>
              <a:t>–</a:t>
            </a:r>
            <a:r>
              <a:rPr lang="en-US" sz="4400" b="1" dirty="0">
                <a:solidFill>
                  <a:srgbClr val="FF0000"/>
                </a:solidFill>
              </a:rPr>
              <a:t> </a:t>
            </a:r>
            <a:r>
              <a:rPr lang="en-US" sz="4400" b="1" dirty="0">
                <a:solidFill>
                  <a:srgbClr val="FFFF00"/>
                </a:solidFill>
              </a:rPr>
              <a:t>will post</a:t>
            </a:r>
          </a:p>
        </p:txBody>
      </p:sp>
      <p:pic>
        <p:nvPicPr>
          <p:cNvPr id="5" name="Content Placeholder 4">
            <a:extLst>
              <a:ext uri="{FF2B5EF4-FFF2-40B4-BE49-F238E27FC236}">
                <a16:creationId xmlns:a16="http://schemas.microsoft.com/office/drawing/2014/main" id="{33284BEA-06A5-C646-B8D2-1C75040673D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1808609"/>
            <a:ext cx="8229600" cy="3517008"/>
          </a:xfrm>
        </p:spPr>
      </p:pic>
    </p:spTree>
    <p:extLst>
      <p:ext uri="{BB962C8B-B14F-4D97-AF65-F5344CB8AC3E}">
        <p14:creationId xmlns:p14="http://schemas.microsoft.com/office/powerpoint/2010/main" val="123834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33" y="80141"/>
            <a:ext cx="7945967" cy="1016000"/>
          </a:xfrm>
        </p:spPr>
        <p:txBody>
          <a:bodyPr>
            <a:normAutofit/>
          </a:bodyPr>
          <a:lstStyle/>
          <a:p>
            <a:pPr algn="ctr"/>
            <a:r>
              <a:rPr lang="en-US" sz="4400" b="1" dirty="0">
                <a:solidFill>
                  <a:srgbClr val="FF0000"/>
                </a:solidFill>
              </a:rPr>
              <a:t>Another </a:t>
            </a:r>
            <a:r>
              <a:rPr lang="en-US" sz="4400" b="1" dirty="0">
                <a:solidFill>
                  <a:srgbClr val="FFFFFF"/>
                </a:solidFill>
              </a:rPr>
              <a:t>Wonderful Wednesday</a:t>
            </a:r>
          </a:p>
        </p:txBody>
      </p:sp>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3041" y="1251217"/>
            <a:ext cx="6432394" cy="4431207"/>
          </a:xfrm>
          <a:prstGeom prst="rect">
            <a:avLst/>
          </a:prstGeom>
        </p:spPr>
      </p:pic>
    </p:spTree>
    <p:extLst>
      <p:ext uri="{BB962C8B-B14F-4D97-AF65-F5344CB8AC3E}">
        <p14:creationId xmlns:p14="http://schemas.microsoft.com/office/powerpoint/2010/main" val="8537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586" y="14866"/>
            <a:ext cx="8663414" cy="1016000"/>
          </a:xfrm>
        </p:spPr>
        <p:txBody>
          <a:bodyPr>
            <a:normAutofit fontScale="90000"/>
          </a:bodyPr>
          <a:lstStyle/>
          <a:p>
            <a:r>
              <a:rPr lang="en-US" sz="4800" b="1" dirty="0">
                <a:solidFill>
                  <a:srgbClr val="FFFF00"/>
                </a:solidFill>
                <a:latin typeface="+mn-lt"/>
              </a:rPr>
              <a:t>Two more things on resources</a:t>
            </a:r>
            <a:r>
              <a:rPr lang="en-US" sz="4800" b="1" dirty="0">
                <a:solidFill>
                  <a:srgbClr val="FF0000"/>
                </a:solidFill>
                <a:latin typeface="+mn-lt"/>
              </a:rPr>
              <a:t>…</a:t>
            </a:r>
          </a:p>
        </p:txBody>
      </p:sp>
      <p:pic>
        <p:nvPicPr>
          <p:cNvPr id="4" name="Content Placeholder 3" descr="Screen Shot 2015-09-15 at 9.15.3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72" r="-183"/>
          <a:stretch/>
        </p:blipFill>
        <p:spPr>
          <a:xfrm>
            <a:off x="1397000" y="1030866"/>
            <a:ext cx="6528181" cy="4695268"/>
          </a:xfrm>
        </p:spPr>
      </p:pic>
      <p:sp>
        <p:nvSpPr>
          <p:cNvPr id="5" name="TextBox 4"/>
          <p:cNvSpPr txBox="1"/>
          <p:nvPr/>
        </p:nvSpPr>
        <p:spPr>
          <a:xfrm>
            <a:off x="4123189" y="5749225"/>
            <a:ext cx="4939993" cy="1107996"/>
          </a:xfrm>
          <a:prstGeom prst="rect">
            <a:avLst/>
          </a:prstGeom>
          <a:noFill/>
        </p:spPr>
        <p:txBody>
          <a:bodyPr wrap="square" rtlCol="0">
            <a:spAutoFit/>
          </a:bodyPr>
          <a:lstStyle/>
          <a:p>
            <a:r>
              <a:rPr lang="en-US" sz="2400" dirty="0">
                <a:hlinkClick r:id="rId3"/>
              </a:rPr>
              <a:t>https://www.youtube.com/user/zenracer49</a:t>
            </a:r>
            <a:endParaRPr lang="en-US" sz="2400" dirty="0"/>
          </a:p>
          <a:p>
            <a:endParaRPr lang="en-US" dirty="0"/>
          </a:p>
        </p:txBody>
      </p:sp>
    </p:spTree>
    <p:extLst>
      <p:ext uri="{BB962C8B-B14F-4D97-AF65-F5344CB8AC3E}">
        <p14:creationId xmlns:p14="http://schemas.microsoft.com/office/powerpoint/2010/main" val="1208718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16 at 9.40.16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313"/>
          <a:stretch/>
        </p:blipFill>
        <p:spPr>
          <a:xfrm>
            <a:off x="976922" y="743827"/>
            <a:ext cx="7248769" cy="4318000"/>
          </a:xfrm>
        </p:spPr>
      </p:pic>
    </p:spTree>
    <p:extLst>
      <p:ext uri="{BB962C8B-B14F-4D97-AF65-F5344CB8AC3E}">
        <p14:creationId xmlns:p14="http://schemas.microsoft.com/office/powerpoint/2010/main" val="3638508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3BD8-5713-AD47-B0DC-C77B137CB42C}"/>
              </a:ext>
            </a:extLst>
          </p:cNvPr>
          <p:cNvSpPr>
            <a:spLocks noGrp="1"/>
          </p:cNvSpPr>
          <p:nvPr>
            <p:ph type="title"/>
          </p:nvPr>
        </p:nvSpPr>
        <p:spPr>
          <a:xfrm>
            <a:off x="457200" y="0"/>
            <a:ext cx="8229600" cy="1016000"/>
          </a:xfrm>
        </p:spPr>
        <p:txBody>
          <a:bodyPr>
            <a:normAutofit/>
          </a:bodyPr>
          <a:lstStyle/>
          <a:p>
            <a:r>
              <a:rPr lang="en-US" sz="4400" b="1" dirty="0">
                <a:solidFill>
                  <a:srgbClr val="FFFF00"/>
                </a:solidFill>
                <a:latin typeface="Apple Chancery" panose="03020702040506060504" pitchFamily="66" charset="-79"/>
                <a:cs typeface="Apple Chancery" panose="03020702040506060504" pitchFamily="66" charset="-79"/>
              </a:rPr>
              <a:t>Evaluation</a:t>
            </a:r>
          </a:p>
        </p:txBody>
      </p:sp>
      <p:sp>
        <p:nvSpPr>
          <p:cNvPr id="3" name="Content Placeholder 2">
            <a:extLst>
              <a:ext uri="{FF2B5EF4-FFF2-40B4-BE49-F238E27FC236}">
                <a16:creationId xmlns:a16="http://schemas.microsoft.com/office/drawing/2014/main" id="{C23AC374-FDE3-104E-B9CC-D9ADA8F81A97}"/>
              </a:ext>
            </a:extLst>
          </p:cNvPr>
          <p:cNvSpPr>
            <a:spLocks noGrp="1"/>
          </p:cNvSpPr>
          <p:nvPr>
            <p:ph sz="quarter" idx="10"/>
          </p:nvPr>
        </p:nvSpPr>
        <p:spPr>
          <a:xfrm>
            <a:off x="457200" y="1015999"/>
            <a:ext cx="8229600" cy="5399089"/>
          </a:xfrm>
        </p:spPr>
        <p:txBody>
          <a:bodyPr>
            <a:normAutofit/>
          </a:bodyPr>
          <a:lstStyle/>
          <a:p>
            <a:pPr marL="0" indent="0">
              <a:buNone/>
            </a:pPr>
            <a:r>
              <a:rPr lang="en-CA" sz="2800" dirty="0">
                <a:solidFill>
                  <a:srgbClr val="FFFF00"/>
                </a:solidFill>
              </a:rPr>
              <a:t>A. </a:t>
            </a:r>
            <a:r>
              <a:rPr lang="en-CA" sz="2800" dirty="0">
                <a:solidFill>
                  <a:srgbClr val="92D050"/>
                </a:solidFill>
              </a:rPr>
              <a:t>Participation = 25%</a:t>
            </a:r>
            <a:r>
              <a:rPr lang="en-CA" sz="2800" dirty="0">
                <a:solidFill>
                  <a:schemeClr val="bg1"/>
                </a:solidFill>
              </a:rPr>
              <a:t>  includes any or all of:</a:t>
            </a:r>
          </a:p>
          <a:p>
            <a:r>
              <a:rPr lang="en-CA" sz="2800" dirty="0">
                <a:solidFill>
                  <a:schemeClr val="bg1"/>
                </a:solidFill>
              </a:rPr>
              <a:t>attendance;</a:t>
            </a:r>
          </a:p>
          <a:p>
            <a:r>
              <a:rPr lang="en-CA" sz="2800" dirty="0">
                <a:solidFill>
                  <a:schemeClr val="bg1"/>
                </a:solidFill>
              </a:rPr>
              <a:t>class, website, forum contributions;</a:t>
            </a:r>
          </a:p>
          <a:p>
            <a:r>
              <a:rPr lang="en-CA" sz="2800" dirty="0">
                <a:solidFill>
                  <a:schemeClr val="bg1"/>
                </a:solidFill>
              </a:rPr>
              <a:t>following “Journey” and/or “Self-Socratic” protocols.</a:t>
            </a:r>
          </a:p>
          <a:p>
            <a:pPr marL="0" indent="0">
              <a:buNone/>
            </a:pPr>
            <a:r>
              <a:rPr lang="en-CA" sz="2800" dirty="0">
                <a:solidFill>
                  <a:srgbClr val="FFFF00"/>
                </a:solidFill>
              </a:rPr>
              <a:t>B. </a:t>
            </a:r>
            <a:r>
              <a:rPr lang="en-CA" sz="2800" dirty="0">
                <a:solidFill>
                  <a:srgbClr val="92D050"/>
                </a:solidFill>
              </a:rPr>
              <a:t>Group presentation </a:t>
            </a:r>
            <a:r>
              <a:rPr lang="en-CA" sz="2800" dirty="0">
                <a:solidFill>
                  <a:schemeClr val="bg1"/>
                </a:solidFill>
              </a:rPr>
              <a:t>during “Discussion Hour” </a:t>
            </a:r>
            <a:r>
              <a:rPr lang="en-CA" sz="2800" dirty="0">
                <a:solidFill>
                  <a:srgbClr val="92D050"/>
                </a:solidFill>
              </a:rPr>
              <a:t>= 25%. </a:t>
            </a:r>
            <a:r>
              <a:rPr lang="en-CA" sz="2800" dirty="0">
                <a:solidFill>
                  <a:schemeClr val="bg1"/>
                </a:solidFill>
              </a:rPr>
              <a:t>This will be based on group preparation of a Discussion Outline that must be created and handed out to the class—preferably by posting on the course website—at least five days before your particular discussion takes place, and leading the discussion for that week.</a:t>
            </a:r>
          </a:p>
          <a:p>
            <a:pPr marL="0" indent="0">
              <a:buNone/>
            </a:pPr>
            <a:r>
              <a:rPr lang="en-CA" sz="2800" dirty="0">
                <a:solidFill>
                  <a:srgbClr val="FFFF00"/>
                </a:solidFill>
              </a:rPr>
              <a:t>C. </a:t>
            </a:r>
            <a:r>
              <a:rPr lang="en-CA" sz="2800" dirty="0">
                <a:solidFill>
                  <a:srgbClr val="92D050"/>
                </a:solidFill>
              </a:rPr>
              <a:t>Term Paper/Major Project </a:t>
            </a:r>
            <a:r>
              <a:rPr lang="en-CA" sz="2800" dirty="0">
                <a:solidFill>
                  <a:schemeClr val="bg1"/>
                </a:solidFill>
              </a:rPr>
              <a:t>(18 to 20 pages or equivalent – 5000 words – any font but comic sans) </a:t>
            </a:r>
            <a:r>
              <a:rPr lang="en-CA" sz="2800" dirty="0">
                <a:solidFill>
                  <a:srgbClr val="92D050"/>
                </a:solidFill>
              </a:rPr>
              <a:t>=</a:t>
            </a:r>
            <a:r>
              <a:rPr lang="en-CA" sz="2800" dirty="0">
                <a:solidFill>
                  <a:schemeClr val="bg1"/>
                </a:solidFill>
              </a:rPr>
              <a:t>  </a:t>
            </a:r>
            <a:r>
              <a:rPr lang="en-CA" sz="2800" dirty="0">
                <a:solidFill>
                  <a:srgbClr val="92D050"/>
                </a:solidFill>
              </a:rPr>
              <a:t>50%.</a:t>
            </a:r>
          </a:p>
          <a:p>
            <a:endParaRPr lang="en-US" dirty="0"/>
          </a:p>
        </p:txBody>
      </p:sp>
    </p:spTree>
    <p:extLst>
      <p:ext uri="{BB962C8B-B14F-4D97-AF65-F5344CB8AC3E}">
        <p14:creationId xmlns:p14="http://schemas.microsoft.com/office/powerpoint/2010/main" val="194357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200" dirty="0">
                <a:solidFill>
                  <a:schemeClr val="accent5"/>
                </a:solidFill>
                <a:latin typeface="+mn-lt"/>
              </a:rPr>
              <a:t>Term paper topics </a:t>
            </a:r>
            <a:r>
              <a:rPr lang="en-US" sz="3200" dirty="0">
                <a:solidFill>
                  <a:schemeClr val="accent3">
                    <a:lumMod val="60000"/>
                    <a:lumOff val="40000"/>
                  </a:schemeClr>
                </a:solidFill>
                <a:latin typeface="+mn-lt"/>
              </a:rPr>
              <a:t>need not </a:t>
            </a:r>
            <a:r>
              <a:rPr lang="en-US" sz="3200" dirty="0">
                <a:solidFill>
                  <a:schemeClr val="accent5"/>
                </a:solidFill>
                <a:latin typeface="+mn-lt"/>
              </a:rPr>
              <a:t>be discussed with me,</a:t>
            </a:r>
            <a:r>
              <a:rPr lang="en-US" sz="3200" dirty="0">
                <a:solidFill>
                  <a:schemeClr val="bg1"/>
                </a:solidFill>
                <a:latin typeface="+mn-lt"/>
              </a:rPr>
              <a:t> </a:t>
            </a:r>
            <a:r>
              <a:rPr lang="en-US" sz="3200" dirty="0">
                <a:solidFill>
                  <a:schemeClr val="accent3">
                    <a:lumMod val="60000"/>
                    <a:lumOff val="40000"/>
                  </a:schemeClr>
                </a:solidFill>
                <a:latin typeface="+mn-lt"/>
              </a:rPr>
              <a:t>but often helpful to you if you do</a:t>
            </a:r>
            <a:r>
              <a:rPr lang="en-US" sz="3200" dirty="0">
                <a:solidFill>
                  <a:schemeClr val="bg1"/>
                </a:solidFill>
                <a:latin typeface="+mn-lt"/>
              </a:rPr>
              <a:t>.</a:t>
            </a:r>
          </a:p>
          <a:p>
            <a:r>
              <a:rPr lang="en-US" sz="3200" dirty="0">
                <a:solidFill>
                  <a:srgbClr val="4BACC6"/>
                </a:solidFill>
                <a:latin typeface="+mn-lt"/>
              </a:rPr>
              <a:t>Term paper </a:t>
            </a:r>
            <a:r>
              <a:rPr lang="en-US" sz="3200" dirty="0">
                <a:solidFill>
                  <a:schemeClr val="accent3">
                    <a:lumMod val="60000"/>
                    <a:lumOff val="40000"/>
                  </a:schemeClr>
                </a:solidFill>
                <a:latin typeface="+mn-lt"/>
              </a:rPr>
              <a:t>can be </a:t>
            </a:r>
            <a:r>
              <a:rPr lang="en-US" sz="3200" dirty="0">
                <a:solidFill>
                  <a:srgbClr val="4BACC6"/>
                </a:solidFill>
                <a:latin typeface="+mn-lt"/>
              </a:rPr>
              <a:t>on your presentation topic</a:t>
            </a:r>
            <a:r>
              <a:rPr lang="en-US" sz="3200" dirty="0">
                <a:solidFill>
                  <a:schemeClr val="bg1"/>
                </a:solidFill>
                <a:latin typeface="+mn-lt"/>
              </a:rPr>
              <a:t>.</a:t>
            </a:r>
          </a:p>
          <a:p>
            <a:r>
              <a:rPr lang="en-US" sz="3200" dirty="0">
                <a:solidFill>
                  <a:schemeClr val="accent3">
                    <a:lumMod val="60000"/>
                    <a:lumOff val="40000"/>
                  </a:schemeClr>
                </a:solidFill>
                <a:latin typeface="+mn-lt"/>
              </a:rPr>
              <a:t>Participation</a:t>
            </a:r>
            <a:r>
              <a:rPr lang="en-US" sz="3200" dirty="0">
                <a:solidFill>
                  <a:schemeClr val="bg1"/>
                </a:solidFill>
                <a:latin typeface="+mn-lt"/>
              </a:rPr>
              <a:t>: In-class or other contributions, including attendance.</a:t>
            </a:r>
          </a:p>
          <a:p>
            <a:r>
              <a:rPr lang="en-US" sz="3200" dirty="0">
                <a:solidFill>
                  <a:srgbClr val="4BACC6"/>
                </a:solidFill>
                <a:latin typeface="+mn-lt"/>
              </a:rPr>
              <a:t>Group presentation need not be on that week’s topic  </a:t>
            </a:r>
            <a:r>
              <a:rPr lang="en-US" sz="3200" dirty="0">
                <a:solidFill>
                  <a:schemeClr val="bg1"/>
                </a:solidFill>
                <a:latin typeface="+mn-lt"/>
              </a:rPr>
              <a:t>(20 minute per student multiplier suggested 2-4 per group to 60 minute max).</a:t>
            </a:r>
          </a:p>
          <a:p>
            <a:r>
              <a:rPr lang="en-US" sz="3200" dirty="0">
                <a:solidFill>
                  <a:schemeClr val="bg1"/>
                </a:solidFill>
                <a:latin typeface="+mn-lt"/>
              </a:rPr>
              <a:t>You can bring in guests.</a:t>
            </a:r>
          </a:p>
        </p:txBody>
      </p:sp>
    </p:spTree>
    <p:extLst>
      <p:ext uri="{BB962C8B-B14F-4D97-AF65-F5344CB8AC3E}">
        <p14:creationId xmlns:p14="http://schemas.microsoft.com/office/powerpoint/2010/main" val="3567936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pPr algn="ctr"/>
            <a:br>
              <a:rPr lang="en-US" b="1" dirty="0">
                <a:solidFill>
                  <a:srgbClr val="FFFF00"/>
                </a:solidFill>
              </a:rPr>
            </a:br>
            <a:r>
              <a:rPr lang="en-US" sz="6000" b="1" dirty="0">
                <a:solidFill>
                  <a:srgbClr val="FFFF00"/>
                </a:solidFill>
              </a:rPr>
              <a:t>Paper Confessional </a:t>
            </a:r>
            <a:br>
              <a:rPr lang="en-US" b="1" dirty="0">
                <a:solidFill>
                  <a:srgbClr val="FFFF00"/>
                </a:solidFill>
              </a:rPr>
            </a:br>
            <a:endParaRPr lang="en-US" sz="3600" b="1" dirty="0">
              <a:solidFill>
                <a:srgbClr val="FF0000"/>
              </a:solidFill>
            </a:endParaRP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62154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188671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45325" y="1056904"/>
            <a:ext cx="8229600" cy="4170466"/>
          </a:xfrm>
        </p:spPr>
        <p:style>
          <a:lnRef idx="0">
            <a:schemeClr val="dk1"/>
          </a:lnRef>
          <a:fillRef idx="3">
            <a:schemeClr val="dk1"/>
          </a:fillRef>
          <a:effectRef idx="3">
            <a:schemeClr val="dk1"/>
          </a:effectRef>
          <a:fontRef idx="minor">
            <a:schemeClr val="lt1"/>
          </a:fontRef>
        </p:style>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dirty="0">
                <a:solidFill>
                  <a:srgbClr val="00B0F0"/>
                </a:solidFill>
              </a:rPr>
              <a:t>Presentation Groups</a:t>
            </a:r>
            <a:r>
              <a:rPr lang="en-US" sz="9600" b="1" dirty="0">
                <a:solidFill>
                  <a:srgbClr val="FF0000"/>
                </a:solidFill>
              </a:rPr>
              <a:t>?</a:t>
            </a:r>
          </a:p>
        </p:txBody>
      </p:sp>
    </p:spTree>
    <p:extLst>
      <p:ext uri="{BB962C8B-B14F-4D97-AF65-F5344CB8AC3E}">
        <p14:creationId xmlns:p14="http://schemas.microsoft.com/office/powerpoint/2010/main" val="314270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lnSpcReduction="10000"/>
          </a:bodyPr>
          <a:lstStyle/>
          <a:p>
            <a:r>
              <a:rPr lang="en-US" sz="3600" dirty="0">
                <a:solidFill>
                  <a:srgbClr val="92D050"/>
                </a:solidFill>
              </a:rPr>
              <a:t>2 </a:t>
            </a:r>
            <a:r>
              <a:rPr lang="en-US" sz="3600" dirty="0">
                <a:solidFill>
                  <a:srgbClr val="FFFF00"/>
                </a:solidFill>
              </a:rPr>
              <a:t>-</a:t>
            </a:r>
            <a:r>
              <a:rPr lang="en-US" sz="3600" dirty="0">
                <a:solidFill>
                  <a:srgbClr val="92D050"/>
                </a:solidFill>
              </a:rPr>
              <a:t> 4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92D050"/>
                </a:solidFill>
              </a:rPr>
              <a:t>Marked individually</a:t>
            </a:r>
            <a:r>
              <a:rPr lang="en-US" sz="3600" dirty="0">
                <a:solidFill>
                  <a:schemeClr val="accent3">
                    <a:lumMod val="60000"/>
                    <a:lumOff val="40000"/>
                  </a:schemeClr>
                </a:solidFill>
              </a:rPr>
              <a:t> </a:t>
            </a:r>
            <a:r>
              <a:rPr lang="en-US" sz="3600" dirty="0">
                <a:solidFill>
                  <a:schemeClr val="bg1"/>
                </a:solidFill>
              </a:rPr>
              <a:t>or as a group? </a:t>
            </a:r>
            <a:r>
              <a:rPr lang="en-US" sz="3600" dirty="0">
                <a:solidFill>
                  <a:srgbClr val="FFFF00"/>
                </a:solidFill>
              </a:rPr>
              <a:t>Yes</a:t>
            </a:r>
            <a:r>
              <a:rPr lang="en-US" sz="3600" dirty="0">
                <a:solidFill>
                  <a:srgbClr val="FF0000"/>
                </a:solidFill>
              </a:rPr>
              <a:t>.</a:t>
            </a:r>
          </a:p>
          <a:p>
            <a:r>
              <a:rPr lang="en-US" sz="3600" dirty="0">
                <a:solidFill>
                  <a:srgbClr val="92D050"/>
                </a:solidFill>
              </a:rPr>
              <a:t>Sign</a:t>
            </a:r>
            <a:r>
              <a:rPr lang="en-US" sz="3600" dirty="0">
                <a:solidFill>
                  <a:srgbClr val="FFFF00"/>
                </a:solidFill>
              </a:rPr>
              <a:t>-</a:t>
            </a:r>
            <a:r>
              <a:rPr lang="en-US" sz="3600" dirty="0">
                <a:solidFill>
                  <a:srgbClr val="92D050"/>
                </a:solidFill>
              </a:rPr>
              <a:t>up</a:t>
            </a:r>
            <a:r>
              <a:rPr lang="en-US" sz="3600" dirty="0">
                <a:solidFill>
                  <a:srgbClr val="CCFFCC"/>
                </a:solidFill>
              </a:rPr>
              <a:t> </a:t>
            </a:r>
            <a:r>
              <a:rPr lang="en-US" sz="3600" dirty="0">
                <a:solidFill>
                  <a:schemeClr val="bg1"/>
                </a:solidFill>
              </a:rPr>
              <a:t>at breaks or email me</a:t>
            </a:r>
          </a:p>
          <a:p>
            <a:r>
              <a:rPr lang="en-US" sz="3600" dirty="0">
                <a:solidFill>
                  <a:srgbClr val="92D050"/>
                </a:solidFill>
              </a:rPr>
              <a:t>Any topic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92D050"/>
                </a:solidFill>
              </a:rPr>
              <a:t>Consult with me </a:t>
            </a:r>
            <a:r>
              <a:rPr lang="en-US" sz="3600" dirty="0">
                <a:solidFill>
                  <a:schemeClr val="bg1"/>
                </a:solidFill>
              </a:rPr>
              <a:t>re the topic you want to take on </a:t>
            </a:r>
          </a:p>
          <a:p>
            <a:r>
              <a:rPr lang="en-US" sz="3600" dirty="0">
                <a:solidFill>
                  <a:srgbClr val="92D050"/>
                </a:solidFill>
              </a:rPr>
              <a:t>Post</a:t>
            </a:r>
            <a:r>
              <a:rPr lang="en-US" sz="3600" dirty="0">
                <a:solidFill>
                  <a:srgbClr val="CCFFCC"/>
                </a:solidFill>
              </a:rPr>
              <a: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205849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F2980F-75E0-E64F-92D1-3C0E1668248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533400" y="637381"/>
            <a:ext cx="8077200" cy="4978400"/>
          </a:xfrm>
        </p:spPr>
      </p:pic>
    </p:spTree>
    <p:extLst>
      <p:ext uri="{BB962C8B-B14F-4D97-AF65-F5344CB8AC3E}">
        <p14:creationId xmlns:p14="http://schemas.microsoft.com/office/powerpoint/2010/main" val="4117896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954FB7-2F22-654D-B3B8-ED238DFEA4B6}"/>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28900" y="622300"/>
            <a:ext cx="3886200" cy="5029200"/>
          </a:xfrm>
        </p:spPr>
      </p:pic>
    </p:spTree>
    <p:extLst>
      <p:ext uri="{BB962C8B-B14F-4D97-AF65-F5344CB8AC3E}">
        <p14:creationId xmlns:p14="http://schemas.microsoft.com/office/powerpoint/2010/main" val="92863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4400" b="1" dirty="0">
                <a:solidFill>
                  <a:srgbClr val="FF0000"/>
                </a:solidFill>
              </a:rPr>
              <a:t>Shadow of the </a:t>
            </a:r>
            <a:r>
              <a:rPr lang="en-US" sz="4400" b="1" dirty="0">
                <a:solidFill>
                  <a:schemeClr val="bg1"/>
                </a:solidFill>
              </a:rPr>
              <a:t>Tomb Raider  </a:t>
            </a:r>
            <a:r>
              <a:rPr lang="en-US" sz="4400" i="1" dirty="0">
                <a:solidFill>
                  <a:srgbClr val="FF0000"/>
                </a:solidFill>
              </a:rPr>
              <a:t>Release</a:t>
            </a:r>
          </a:p>
        </p:txBody>
      </p:sp>
      <p:pic>
        <p:nvPicPr>
          <p:cNvPr id="15" name="Content Placeholder 14">
            <a:extLst>
              <a:ext uri="{FF2B5EF4-FFF2-40B4-BE49-F238E27FC236}">
                <a16:creationId xmlns:a16="http://schemas.microsoft.com/office/drawing/2014/main" id="{351B99CE-76CB-4F4E-8755-8C05D33236C2}"/>
              </a:ext>
            </a:extLst>
          </p:cNvPr>
          <p:cNvPicPr>
            <a:picLocks noGrp="1" noChangeAspect="1"/>
          </p:cNvPicPr>
          <p:nvPr>
            <p:ph sz="quarter" idx="10"/>
          </p:nvPr>
        </p:nvPicPr>
        <p:blipFill>
          <a:blip r:embed="rId2"/>
          <a:stretch>
            <a:fillRect/>
          </a:stretch>
        </p:blipFill>
        <p:spPr>
          <a:xfrm>
            <a:off x="2618733" y="1016000"/>
            <a:ext cx="3856905" cy="4833655"/>
          </a:xfrm>
        </p:spPr>
      </p:pic>
    </p:spTree>
    <p:extLst>
      <p:ext uri="{BB962C8B-B14F-4D97-AF65-F5344CB8AC3E}">
        <p14:creationId xmlns:p14="http://schemas.microsoft.com/office/powerpoint/2010/main" val="222369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9BF9AB-5938-0A43-8FEA-FDEAB964013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46728" y="220717"/>
            <a:ext cx="4050543" cy="5569497"/>
          </a:xfrm>
        </p:spPr>
      </p:pic>
      <p:sp>
        <p:nvSpPr>
          <p:cNvPr id="6" name="TextBox 5">
            <a:extLst>
              <a:ext uri="{FF2B5EF4-FFF2-40B4-BE49-F238E27FC236}">
                <a16:creationId xmlns:a16="http://schemas.microsoft.com/office/drawing/2014/main" id="{8568B9FD-A5AC-844C-B0A3-2384F6D81EE2}"/>
              </a:ext>
            </a:extLst>
          </p:cNvPr>
          <p:cNvSpPr txBox="1"/>
          <p:nvPr/>
        </p:nvSpPr>
        <p:spPr>
          <a:xfrm>
            <a:off x="7031421" y="2528411"/>
            <a:ext cx="1720343" cy="954107"/>
          </a:xfrm>
          <a:prstGeom prst="rect">
            <a:avLst/>
          </a:prstGeom>
          <a:noFill/>
        </p:spPr>
        <p:txBody>
          <a:bodyPr wrap="none" rtlCol="0">
            <a:spAutoFit/>
          </a:bodyPr>
          <a:lstStyle/>
          <a:p>
            <a:pPr algn="ctr"/>
            <a:r>
              <a:rPr lang="en-US" sz="2800" b="1" dirty="0">
                <a:solidFill>
                  <a:srgbClr val="FFFF00"/>
                </a:solidFill>
              </a:rPr>
              <a:t>FREE </a:t>
            </a:r>
          </a:p>
          <a:p>
            <a:pPr algn="ctr"/>
            <a:r>
              <a:rPr lang="en-US" sz="2800" b="1" dirty="0">
                <a:solidFill>
                  <a:srgbClr val="FFFF00"/>
                </a:solidFill>
              </a:rPr>
              <a:t>TICKETS</a:t>
            </a:r>
          </a:p>
        </p:txBody>
      </p:sp>
    </p:spTree>
    <p:extLst>
      <p:ext uri="{BB962C8B-B14F-4D97-AF65-F5344CB8AC3E}">
        <p14:creationId xmlns:p14="http://schemas.microsoft.com/office/powerpoint/2010/main" val="4149283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95450" y="878681"/>
            <a:ext cx="5753100" cy="4470400"/>
          </a:xfrm>
        </p:spPr>
      </p:pic>
    </p:spTree>
    <p:extLst>
      <p:ext uri="{BB962C8B-B14F-4D97-AF65-F5344CB8AC3E}">
        <p14:creationId xmlns:p14="http://schemas.microsoft.com/office/powerpoint/2010/main" val="2330788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0B31C-8B4A-AA42-AC62-58233CEA4D44}"/>
              </a:ext>
            </a:extLst>
          </p:cNvPr>
          <p:cNvPicPr>
            <a:picLocks noChangeAspect="1"/>
          </p:cNvPicPr>
          <p:nvPr/>
        </p:nvPicPr>
        <p:blipFill>
          <a:blip r:embed="rId2"/>
          <a:stretch>
            <a:fillRect/>
          </a:stretch>
        </p:blipFill>
        <p:spPr>
          <a:xfrm>
            <a:off x="1782145" y="387730"/>
            <a:ext cx="5579710" cy="5384420"/>
          </a:xfrm>
          <a:prstGeom prst="rect">
            <a:avLst/>
          </a:prstGeom>
        </p:spPr>
      </p:pic>
      <p:sp>
        <p:nvSpPr>
          <p:cNvPr id="5" name="TextBox 4">
            <a:extLst>
              <a:ext uri="{FF2B5EF4-FFF2-40B4-BE49-F238E27FC236}">
                <a16:creationId xmlns:a16="http://schemas.microsoft.com/office/drawing/2014/main" id="{B61CE0DF-3A25-BE4E-926D-FB1E9B7FD189}"/>
              </a:ext>
            </a:extLst>
          </p:cNvPr>
          <p:cNvSpPr txBox="1"/>
          <p:nvPr/>
        </p:nvSpPr>
        <p:spPr>
          <a:xfrm>
            <a:off x="2157412" y="585788"/>
            <a:ext cx="1890261" cy="646331"/>
          </a:xfrm>
          <a:prstGeom prst="rect">
            <a:avLst/>
          </a:prstGeom>
          <a:noFill/>
        </p:spPr>
        <p:txBody>
          <a:bodyPr wrap="none" rtlCol="0">
            <a:spAutoFit/>
          </a:bodyPr>
          <a:lstStyle/>
          <a:p>
            <a:pPr algn="ctr"/>
            <a:r>
              <a:rPr lang="en-US" dirty="0">
                <a:solidFill>
                  <a:schemeClr val="bg1"/>
                </a:solidFill>
              </a:rPr>
              <a:t>So I forgot about</a:t>
            </a:r>
          </a:p>
          <a:p>
            <a:pPr algn="ctr"/>
            <a:r>
              <a:rPr lang="en-US" dirty="0">
                <a:solidFill>
                  <a:schemeClr val="bg1"/>
                </a:solidFill>
              </a:rPr>
              <a:t>class size…</a:t>
            </a:r>
          </a:p>
        </p:txBody>
      </p:sp>
      <p:sp>
        <p:nvSpPr>
          <p:cNvPr id="6" name="TextBox 5">
            <a:extLst>
              <a:ext uri="{FF2B5EF4-FFF2-40B4-BE49-F238E27FC236}">
                <a16:creationId xmlns:a16="http://schemas.microsoft.com/office/drawing/2014/main" id="{A754D537-74A9-794F-8418-CABFFFE6B40F}"/>
              </a:ext>
            </a:extLst>
          </p:cNvPr>
          <p:cNvSpPr txBox="1"/>
          <p:nvPr/>
        </p:nvSpPr>
        <p:spPr>
          <a:xfrm>
            <a:off x="5229225" y="447288"/>
            <a:ext cx="1732205" cy="923330"/>
          </a:xfrm>
          <a:prstGeom prst="rect">
            <a:avLst/>
          </a:prstGeom>
          <a:noFill/>
        </p:spPr>
        <p:txBody>
          <a:bodyPr wrap="none" rtlCol="0">
            <a:spAutoFit/>
          </a:bodyPr>
          <a:lstStyle/>
          <a:p>
            <a:r>
              <a:rPr lang="en-US" dirty="0">
                <a:solidFill>
                  <a:srgbClr val="FF0000"/>
                </a:solidFill>
              </a:rPr>
              <a:t>Don’t you think</a:t>
            </a:r>
          </a:p>
          <a:p>
            <a:r>
              <a:rPr lang="en-US" dirty="0">
                <a:solidFill>
                  <a:srgbClr val="FF0000"/>
                </a:solidFill>
              </a:rPr>
              <a:t>you better </a:t>
            </a:r>
          </a:p>
          <a:p>
            <a:r>
              <a:rPr lang="en-US" b="1" dirty="0">
                <a:solidFill>
                  <a:srgbClr val="FF0000"/>
                </a:solidFill>
              </a:rPr>
              <a:t>TELL THEM</a:t>
            </a:r>
            <a:r>
              <a:rPr lang="en-US" dirty="0">
                <a:solidFill>
                  <a:srgbClr val="FF0000"/>
                </a:solidFill>
              </a:rPr>
              <a:t>!!!!</a:t>
            </a:r>
          </a:p>
        </p:txBody>
      </p:sp>
    </p:spTree>
    <p:extLst>
      <p:ext uri="{BB962C8B-B14F-4D97-AF65-F5344CB8AC3E}">
        <p14:creationId xmlns:p14="http://schemas.microsoft.com/office/powerpoint/2010/main" val="1543723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8C01C2-E8B5-FF4F-950C-9D46F7366A42}"/>
              </a:ext>
            </a:extLst>
          </p:cNvPr>
          <p:cNvPicPr>
            <a:picLocks noGrp="1" noChangeAspect="1"/>
          </p:cNvPicPr>
          <p:nvPr>
            <p:ph sz="quarter" idx="10"/>
          </p:nvPr>
        </p:nvPicPr>
        <p:blipFill>
          <a:blip r:embed="rId2"/>
          <a:stretch>
            <a:fillRect/>
          </a:stretch>
        </p:blipFill>
        <p:spPr>
          <a:xfrm>
            <a:off x="249969" y="842963"/>
            <a:ext cx="8644062" cy="4457700"/>
          </a:xfrm>
        </p:spPr>
      </p:pic>
    </p:spTree>
    <p:extLst>
      <p:ext uri="{BB962C8B-B14F-4D97-AF65-F5344CB8AC3E}">
        <p14:creationId xmlns:p14="http://schemas.microsoft.com/office/powerpoint/2010/main" val="2403900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6FD1-5465-374B-BB88-28C026246715}"/>
              </a:ext>
            </a:extLst>
          </p:cNvPr>
          <p:cNvSpPr>
            <a:spLocks noGrp="1"/>
          </p:cNvSpPr>
          <p:nvPr>
            <p:ph type="title"/>
          </p:nvPr>
        </p:nvSpPr>
        <p:spPr>
          <a:xfrm>
            <a:off x="457200" y="252247"/>
            <a:ext cx="8229600" cy="1016000"/>
          </a:xfrm>
        </p:spPr>
        <p:txBody>
          <a:bodyPr>
            <a:normAutofit/>
          </a:bodyPr>
          <a:lstStyle/>
          <a:p>
            <a:pPr algn="ctr"/>
            <a:r>
              <a:rPr lang="en-US" sz="4800" b="1" dirty="0">
                <a:solidFill>
                  <a:srgbClr val="FFFF00"/>
                </a:solidFill>
              </a:rPr>
              <a:t>Surprise</a:t>
            </a:r>
            <a:r>
              <a:rPr lang="en-US" sz="4800" b="1" dirty="0">
                <a:solidFill>
                  <a:srgbClr val="FF0000"/>
                </a:solidFill>
              </a:rPr>
              <a:t>???</a:t>
            </a:r>
          </a:p>
        </p:txBody>
      </p:sp>
      <p:pic>
        <p:nvPicPr>
          <p:cNvPr id="8" name="Picture 7">
            <a:extLst>
              <a:ext uri="{FF2B5EF4-FFF2-40B4-BE49-F238E27FC236}">
                <a16:creationId xmlns:a16="http://schemas.microsoft.com/office/drawing/2014/main" id="{5EF60871-E52D-3B47-A265-E87B08FEEB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3484" y="2717800"/>
            <a:ext cx="1422400" cy="1422400"/>
          </a:xfrm>
          <a:prstGeom prst="rect">
            <a:avLst/>
          </a:prstGeom>
        </p:spPr>
      </p:pic>
      <p:pic>
        <p:nvPicPr>
          <p:cNvPr id="11" name="Picture 10">
            <a:extLst>
              <a:ext uri="{FF2B5EF4-FFF2-40B4-BE49-F238E27FC236}">
                <a16:creationId xmlns:a16="http://schemas.microsoft.com/office/drawing/2014/main" id="{D4AA0FAA-CECB-AC4F-8EE7-61D30759D4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4372" y="2717800"/>
            <a:ext cx="1422400" cy="1422400"/>
          </a:xfrm>
          <a:prstGeom prst="rect">
            <a:avLst/>
          </a:prstGeom>
        </p:spPr>
      </p:pic>
      <p:sp>
        <p:nvSpPr>
          <p:cNvPr id="12" name="TextBox 11">
            <a:extLst>
              <a:ext uri="{FF2B5EF4-FFF2-40B4-BE49-F238E27FC236}">
                <a16:creationId xmlns:a16="http://schemas.microsoft.com/office/drawing/2014/main" id="{83E601C5-7063-6F4C-8FA3-C6BE1B6FF12F}"/>
              </a:ext>
            </a:extLst>
          </p:cNvPr>
          <p:cNvSpPr txBox="1"/>
          <p:nvPr/>
        </p:nvSpPr>
        <p:spPr>
          <a:xfrm>
            <a:off x="3959264" y="2644170"/>
            <a:ext cx="1391728" cy="1569660"/>
          </a:xfrm>
          <a:prstGeom prst="rect">
            <a:avLst/>
          </a:prstGeom>
          <a:noFill/>
        </p:spPr>
        <p:txBody>
          <a:bodyPr wrap="none" rtlCol="0">
            <a:spAutoFit/>
          </a:bodyPr>
          <a:lstStyle/>
          <a:p>
            <a:r>
              <a:rPr lang="en-US" sz="9600" b="1" dirty="0">
                <a:solidFill>
                  <a:srgbClr val="FF0000"/>
                </a:solidFill>
                <a:sym typeface="Wingdings" pitchFamily="2" charset="2"/>
              </a:rPr>
              <a:t></a:t>
            </a:r>
            <a:endParaRPr lang="en-US" sz="9600" b="1" dirty="0">
              <a:solidFill>
                <a:srgbClr val="FF0000"/>
              </a:solidFill>
            </a:endParaRPr>
          </a:p>
        </p:txBody>
      </p:sp>
    </p:spTree>
    <p:extLst>
      <p:ext uri="{BB962C8B-B14F-4D97-AF65-F5344CB8AC3E}">
        <p14:creationId xmlns:p14="http://schemas.microsoft.com/office/powerpoint/2010/main" val="4083468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246452"/>
            <a:ext cx="8741418" cy="5725269"/>
          </a:xfrm>
        </p:spPr>
        <p:txBody>
          <a:bodyPr>
            <a:normAutofit/>
          </a:bodyPr>
          <a:lstStyle/>
          <a:p>
            <a:pPr marL="0" indent="0">
              <a:buNone/>
            </a:pPr>
            <a:r>
              <a:rPr lang="en-US" sz="4400" dirty="0">
                <a:solidFill>
                  <a:srgbClr val="FFFF00"/>
                </a:solidFill>
                <a:latin typeface="P22 Typewriter"/>
                <a:cs typeface="P22 Typewriter"/>
              </a:rPr>
              <a:t>Now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cstate="email">
            <a:extLst>
              <a:ext uri="{28A0092B-C50C-407E-A947-70E740481C1C}">
                <a14:useLocalDpi xmlns:a14="http://schemas.microsoft.com/office/drawing/2010/main"/>
              </a:ext>
            </a:extLst>
          </a:blip>
          <a:srcRect l="-242" r="-124"/>
          <a:stretch/>
        </p:blipFill>
        <p:spPr>
          <a:xfrm>
            <a:off x="1554408" y="1535585"/>
            <a:ext cx="6122856" cy="4331411"/>
          </a:xfrm>
          <a:prstGeom prst="rect">
            <a:avLst/>
          </a:prstGeom>
        </p:spPr>
      </p:pic>
    </p:spTree>
    <p:extLst>
      <p:ext uri="{BB962C8B-B14F-4D97-AF65-F5344CB8AC3E}">
        <p14:creationId xmlns:p14="http://schemas.microsoft.com/office/powerpoint/2010/main" val="1251834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888" y="54450"/>
            <a:ext cx="8199912" cy="1016000"/>
          </a:xfrm>
        </p:spPr>
        <p:txBody>
          <a:bodyPr>
            <a:normAutofit/>
          </a:bodyPr>
          <a:lstStyle/>
          <a:p>
            <a:pPr algn="ctr"/>
            <a:r>
              <a:rPr lang="en-US" sz="4800" b="1" dirty="0">
                <a:solidFill>
                  <a:srgbClr val="FFFF00"/>
                </a:solidFill>
                <a:latin typeface="+mn-lt"/>
              </a:rPr>
              <a:t>News of the Week </a:t>
            </a:r>
            <a:endParaRPr lang="en-US" sz="4800" b="1" dirty="0">
              <a:solidFill>
                <a:srgbClr val="FF0000"/>
              </a:solidFill>
              <a:latin typeface="+mn-lt"/>
            </a:endParaRPr>
          </a:p>
        </p:txBody>
      </p:sp>
      <p:pic>
        <p:nvPicPr>
          <p:cNvPr id="4" name="Content Placeholder 3">
            <a:extLst>
              <a:ext uri="{FF2B5EF4-FFF2-40B4-BE49-F238E27FC236}">
                <a16:creationId xmlns:a16="http://schemas.microsoft.com/office/drawing/2014/main" id="{4705DEDE-0B8F-7247-9D29-E2EB84A732A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04891" y="1069975"/>
            <a:ext cx="4934218" cy="4792663"/>
          </a:xfrm>
        </p:spPr>
      </p:pic>
    </p:spTree>
    <p:extLst>
      <p:ext uri="{BB962C8B-B14F-4D97-AF65-F5344CB8AC3E}">
        <p14:creationId xmlns:p14="http://schemas.microsoft.com/office/powerpoint/2010/main" val="1294432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B38DFC-FEFC-B24C-BE2F-A2B586D938A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70373" y="244929"/>
            <a:ext cx="6003253" cy="5586186"/>
          </a:xfrm>
        </p:spPr>
      </p:pic>
    </p:spTree>
    <p:extLst>
      <p:ext uri="{BB962C8B-B14F-4D97-AF65-F5344CB8AC3E}">
        <p14:creationId xmlns:p14="http://schemas.microsoft.com/office/powerpoint/2010/main" val="1448885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7E773D-9C81-5F4C-96EF-85503BAAC42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38619" y="195943"/>
            <a:ext cx="5066761" cy="5649006"/>
          </a:xfrm>
        </p:spPr>
      </p:pic>
    </p:spTree>
    <p:extLst>
      <p:ext uri="{BB962C8B-B14F-4D97-AF65-F5344CB8AC3E}">
        <p14:creationId xmlns:p14="http://schemas.microsoft.com/office/powerpoint/2010/main" val="4012303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F2BEFA-20CD-A741-9B1F-2496FECC55D2}"/>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27113" y="326571"/>
            <a:ext cx="5689773" cy="5534706"/>
          </a:xfrm>
        </p:spPr>
      </p:pic>
    </p:spTree>
    <p:extLst>
      <p:ext uri="{BB962C8B-B14F-4D97-AF65-F5344CB8AC3E}">
        <p14:creationId xmlns:p14="http://schemas.microsoft.com/office/powerpoint/2010/main" val="191467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81742-6A5D-EF4D-A6FD-2C174D48CA3B}"/>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Bonus Release </a:t>
            </a:r>
            <a:r>
              <a:rPr lang="en-US" sz="4800" dirty="0">
                <a:solidFill>
                  <a:srgbClr val="FF0000"/>
                </a:solidFill>
              </a:rPr>
              <a:t>(</a:t>
            </a:r>
            <a:r>
              <a:rPr lang="en-US" sz="4800" dirty="0">
                <a:solidFill>
                  <a:srgbClr val="FFC000"/>
                </a:solidFill>
              </a:rPr>
              <a:t>also</a:t>
            </a:r>
            <a:r>
              <a:rPr lang="en-US" sz="4800" dirty="0">
                <a:solidFill>
                  <a:srgbClr val="FFFF00"/>
                </a:solidFill>
              </a:rPr>
              <a:t> </a:t>
            </a:r>
            <a:r>
              <a:rPr lang="en-US" sz="4800" dirty="0">
                <a:solidFill>
                  <a:srgbClr val="FFC000"/>
                </a:solidFill>
              </a:rPr>
              <a:t>9</a:t>
            </a:r>
            <a:r>
              <a:rPr lang="en-US" sz="4800" dirty="0">
                <a:solidFill>
                  <a:srgbClr val="FF0000"/>
                </a:solidFill>
              </a:rPr>
              <a:t>.</a:t>
            </a:r>
            <a:r>
              <a:rPr lang="en-US" sz="4800" dirty="0">
                <a:solidFill>
                  <a:srgbClr val="FFC000"/>
                </a:solidFill>
              </a:rPr>
              <a:t>14</a:t>
            </a:r>
            <a:r>
              <a:rPr lang="en-US" sz="4800" dirty="0">
                <a:solidFill>
                  <a:srgbClr val="FF0000"/>
                </a:solidFill>
              </a:rPr>
              <a:t>.</a:t>
            </a:r>
            <a:r>
              <a:rPr lang="en-US" sz="4800" dirty="0">
                <a:solidFill>
                  <a:srgbClr val="FFC000"/>
                </a:solidFill>
              </a:rPr>
              <a:t>18</a:t>
            </a:r>
            <a:r>
              <a:rPr lang="en-US" sz="4800" dirty="0">
                <a:solidFill>
                  <a:srgbClr val="FF0000"/>
                </a:solidFill>
              </a:rPr>
              <a:t>)</a:t>
            </a:r>
          </a:p>
        </p:txBody>
      </p:sp>
      <p:pic>
        <p:nvPicPr>
          <p:cNvPr id="5" name="Content Placeholder 4">
            <a:extLst>
              <a:ext uri="{FF2B5EF4-FFF2-40B4-BE49-F238E27FC236}">
                <a16:creationId xmlns:a16="http://schemas.microsoft.com/office/drawing/2014/main" id="{5B0C1AC4-6927-9C4D-96EF-84D953D5B93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39282" y="1016000"/>
            <a:ext cx="3865436" cy="4870450"/>
          </a:xfrm>
        </p:spPr>
      </p:pic>
    </p:spTree>
    <p:extLst>
      <p:ext uri="{BB962C8B-B14F-4D97-AF65-F5344CB8AC3E}">
        <p14:creationId xmlns:p14="http://schemas.microsoft.com/office/powerpoint/2010/main" val="1773432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45E1CE-A72F-A441-BAF9-E7B22F8067A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09735" y="195943"/>
            <a:ext cx="4924529" cy="5666921"/>
          </a:xfrm>
        </p:spPr>
      </p:pic>
    </p:spTree>
    <p:extLst>
      <p:ext uri="{BB962C8B-B14F-4D97-AF65-F5344CB8AC3E}">
        <p14:creationId xmlns:p14="http://schemas.microsoft.com/office/powerpoint/2010/main" val="408962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5E2469-7104-B243-B296-992F96828C6A}"/>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21887" y="179615"/>
            <a:ext cx="4700226" cy="5716814"/>
          </a:xfrm>
        </p:spPr>
      </p:pic>
    </p:spTree>
    <p:extLst>
      <p:ext uri="{BB962C8B-B14F-4D97-AF65-F5344CB8AC3E}">
        <p14:creationId xmlns:p14="http://schemas.microsoft.com/office/powerpoint/2010/main" val="2591650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39019D-BD46-E14D-A06A-18E3F8DEB38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82462" y="212271"/>
            <a:ext cx="4579075" cy="5600474"/>
          </a:xfrm>
        </p:spPr>
      </p:pic>
    </p:spTree>
    <p:extLst>
      <p:ext uri="{BB962C8B-B14F-4D97-AF65-F5344CB8AC3E}">
        <p14:creationId xmlns:p14="http://schemas.microsoft.com/office/powerpoint/2010/main" val="289328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3716D0-557D-4346-BAEF-08CEC1686F0D}"/>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77282" y="244928"/>
            <a:ext cx="5389436" cy="5587093"/>
          </a:xfrm>
        </p:spPr>
      </p:pic>
    </p:spTree>
    <p:extLst>
      <p:ext uri="{BB962C8B-B14F-4D97-AF65-F5344CB8AC3E}">
        <p14:creationId xmlns:p14="http://schemas.microsoft.com/office/powerpoint/2010/main" val="4075708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01FE76-5E9A-7A4D-B317-125202FBF30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25566" y="195943"/>
            <a:ext cx="6692867" cy="5619750"/>
          </a:xfrm>
        </p:spPr>
      </p:pic>
    </p:spTree>
    <p:extLst>
      <p:ext uri="{BB962C8B-B14F-4D97-AF65-F5344CB8AC3E}">
        <p14:creationId xmlns:p14="http://schemas.microsoft.com/office/powerpoint/2010/main" val="1660020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19FD4C-8214-A142-8DFA-DC4EA8914D3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76291" y="228600"/>
            <a:ext cx="5791418" cy="5649006"/>
          </a:xfrm>
        </p:spPr>
      </p:pic>
    </p:spTree>
    <p:extLst>
      <p:ext uri="{BB962C8B-B14F-4D97-AF65-F5344CB8AC3E}">
        <p14:creationId xmlns:p14="http://schemas.microsoft.com/office/powerpoint/2010/main" val="499244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B0CF-CE6D-8449-A34B-0474F4121D53}"/>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Follow-up  to last week </a:t>
            </a:r>
            <a:r>
              <a:rPr lang="en-US" sz="4800" b="1" dirty="0">
                <a:solidFill>
                  <a:srgbClr val="FF0000"/>
                </a:solidFill>
              </a:rPr>
              <a:t>1</a:t>
            </a:r>
          </a:p>
        </p:txBody>
      </p:sp>
      <p:pic>
        <p:nvPicPr>
          <p:cNvPr id="5" name="Content Placeholder 4">
            <a:extLst>
              <a:ext uri="{FF2B5EF4-FFF2-40B4-BE49-F238E27FC236}">
                <a16:creationId xmlns:a16="http://schemas.microsoft.com/office/drawing/2014/main" id="{FEF5DD54-6223-6D49-95CD-AADF913B272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90941" y="1016000"/>
            <a:ext cx="3962118" cy="4829175"/>
          </a:xfrm>
        </p:spPr>
      </p:pic>
    </p:spTree>
    <p:extLst>
      <p:ext uri="{BB962C8B-B14F-4D97-AF65-F5344CB8AC3E}">
        <p14:creationId xmlns:p14="http://schemas.microsoft.com/office/powerpoint/2010/main" val="4079370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B0CF-CE6D-8449-A34B-0474F4121D53}"/>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Follow-up  to last week </a:t>
            </a:r>
            <a:r>
              <a:rPr lang="en-US" sz="4800" b="1" dirty="0">
                <a:solidFill>
                  <a:srgbClr val="FF0000"/>
                </a:solidFill>
              </a:rPr>
              <a:t>2</a:t>
            </a:r>
          </a:p>
        </p:txBody>
      </p:sp>
      <p:pic>
        <p:nvPicPr>
          <p:cNvPr id="5" name="Content Placeholder 4">
            <a:extLst>
              <a:ext uri="{FF2B5EF4-FFF2-40B4-BE49-F238E27FC236}">
                <a16:creationId xmlns:a16="http://schemas.microsoft.com/office/drawing/2014/main" id="{28CF109D-B9DC-FA40-B5B2-C0C7297E0D8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80490" y="1016000"/>
            <a:ext cx="6583020" cy="4878388"/>
          </a:xfrm>
        </p:spPr>
      </p:pic>
    </p:spTree>
    <p:extLst>
      <p:ext uri="{BB962C8B-B14F-4D97-AF65-F5344CB8AC3E}">
        <p14:creationId xmlns:p14="http://schemas.microsoft.com/office/powerpoint/2010/main" val="2709230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B5FA50-3B96-CF4D-83CB-79BD9510D61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9123" y="342900"/>
            <a:ext cx="8225754" cy="5488904"/>
          </a:xfrm>
        </p:spPr>
      </p:pic>
    </p:spTree>
    <p:extLst>
      <p:ext uri="{BB962C8B-B14F-4D97-AF65-F5344CB8AC3E}">
        <p14:creationId xmlns:p14="http://schemas.microsoft.com/office/powerpoint/2010/main" val="2858288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250846"/>
          </a:xfrm>
        </p:spPr>
        <p:txBody>
          <a:bodyPr>
            <a:noAutofit/>
          </a:bodyPr>
          <a:lstStyle/>
          <a:p>
            <a:r>
              <a:rPr lang="en-US" sz="4400" b="1" dirty="0">
                <a:solidFill>
                  <a:srgbClr val="FFFF00"/>
                </a:solidFill>
                <a:latin typeface="+mn-lt"/>
              </a:rPr>
              <a:t>Follow-up to last week </a:t>
            </a:r>
            <a:r>
              <a:rPr lang="en-US" sz="4400" b="1" dirty="0">
                <a:solidFill>
                  <a:srgbClr val="FF0000"/>
                </a:solidFill>
                <a:latin typeface="+mn-lt"/>
              </a:rPr>
              <a:t>3</a:t>
            </a:r>
            <a:r>
              <a:rPr lang="en-US" sz="4400" b="1" dirty="0">
                <a:solidFill>
                  <a:schemeClr val="bg1"/>
                </a:solidFill>
                <a:latin typeface="+mn-lt"/>
              </a:rPr>
              <a:t>:</a:t>
            </a:r>
            <a:br>
              <a:rPr lang="en-US" sz="4400" b="1" dirty="0">
                <a:solidFill>
                  <a:srgbClr val="FFFF00"/>
                </a:solidFill>
                <a:latin typeface="+mn-lt"/>
              </a:rPr>
            </a:br>
            <a:r>
              <a:rPr lang="en-US" sz="4400" b="1" dirty="0">
                <a:solidFill>
                  <a:schemeClr val="accent5"/>
                </a:solidFill>
                <a:latin typeface="+mn-lt"/>
              </a:rPr>
              <a:t>Why do we game? </a:t>
            </a:r>
          </a:p>
        </p:txBody>
      </p:sp>
      <p:sp>
        <p:nvSpPr>
          <p:cNvPr id="3" name="Content Placeholder 2"/>
          <p:cNvSpPr>
            <a:spLocks noGrp="1"/>
          </p:cNvSpPr>
          <p:nvPr>
            <p:ph sz="quarter" idx="10"/>
          </p:nvPr>
        </p:nvSpPr>
        <p:spPr>
          <a:xfrm>
            <a:off x="457200" y="1462526"/>
            <a:ext cx="8229600" cy="4609995"/>
          </a:xfrm>
        </p:spPr>
        <p:txBody>
          <a:bodyPr>
            <a:normAutofit/>
          </a:bodyPr>
          <a:lstStyle/>
          <a:p>
            <a:pPr marL="0" indent="0">
              <a:buNone/>
            </a:pPr>
            <a:r>
              <a:rPr lang="en-US" sz="4400" b="1" dirty="0">
                <a:solidFill>
                  <a:srgbClr val="CCFFCC"/>
                </a:solidFill>
                <a:latin typeface="+mn-lt"/>
                <a:cs typeface="Lucida Console"/>
              </a:rPr>
              <a:t>A. </a:t>
            </a:r>
            <a:r>
              <a:rPr lang="en-US" sz="4400" b="1" dirty="0">
                <a:solidFill>
                  <a:schemeClr val="bg1"/>
                </a:solidFill>
                <a:latin typeface="+mn-lt"/>
                <a:cs typeface="Lucida Console"/>
              </a:rPr>
              <a:t>Social reaction (McLuhan); </a:t>
            </a:r>
          </a:p>
          <a:p>
            <a:pPr marL="0" indent="0">
              <a:buNone/>
            </a:pPr>
            <a:r>
              <a:rPr lang="en-US" sz="4400" b="1" dirty="0">
                <a:solidFill>
                  <a:srgbClr val="CCFFCC"/>
                </a:solidFill>
                <a:latin typeface="+mn-lt"/>
                <a:cs typeface="Lucida Console"/>
              </a:rPr>
              <a:t>B. </a:t>
            </a:r>
            <a:r>
              <a:rPr lang="en-US" sz="4400" b="1" dirty="0">
                <a:solidFill>
                  <a:schemeClr val="bg1"/>
                </a:solidFill>
                <a:latin typeface="+mn-lt"/>
                <a:cs typeface="Lucida Console"/>
              </a:rPr>
              <a:t>Social learning interaction (</a:t>
            </a:r>
            <a:r>
              <a:rPr lang="en-CA" sz="4400" b="1" dirty="0">
                <a:solidFill>
                  <a:srgbClr val="FFFFFF"/>
                </a:solidFill>
                <a:latin typeface="+mn-lt"/>
                <a:cs typeface="Lucida Console"/>
              </a:rPr>
              <a:t>Panksepp);</a:t>
            </a:r>
            <a:endParaRPr lang="en-US" sz="4400" b="1" dirty="0">
              <a:solidFill>
                <a:schemeClr val="bg1"/>
              </a:solidFill>
              <a:latin typeface="+mn-lt"/>
              <a:cs typeface="Lucida Console"/>
            </a:endParaRPr>
          </a:p>
          <a:p>
            <a:pPr marL="0" indent="0">
              <a:buNone/>
            </a:pPr>
            <a:r>
              <a:rPr lang="en-US" sz="4400" b="1" dirty="0">
                <a:solidFill>
                  <a:srgbClr val="CCFFCC"/>
                </a:solidFill>
                <a:latin typeface="+mn-lt"/>
                <a:cs typeface="Lucida Console"/>
              </a:rPr>
              <a:t>C. </a:t>
            </a:r>
            <a:r>
              <a:rPr lang="en-US" sz="4400" b="1" dirty="0">
                <a:solidFill>
                  <a:schemeClr val="bg1"/>
                </a:solidFill>
                <a:latin typeface="+mn-lt"/>
                <a:cs typeface="Lucida Console"/>
              </a:rPr>
              <a:t>To be in touch with our instinctive self (Jung);</a:t>
            </a:r>
          </a:p>
          <a:p>
            <a:pPr marL="0" indent="0">
              <a:buNone/>
            </a:pPr>
            <a:r>
              <a:rPr lang="en-US" sz="4400" b="1" dirty="0">
                <a:solidFill>
                  <a:srgbClr val="CCFFCC"/>
                </a:solidFill>
                <a:latin typeface="+mn-lt"/>
                <a:cs typeface="Lucida Console"/>
              </a:rPr>
              <a:t>D. </a:t>
            </a:r>
            <a:r>
              <a:rPr lang="en-US" sz="4400" b="1" dirty="0">
                <a:solidFill>
                  <a:schemeClr val="bg1"/>
                </a:solidFill>
                <a:latin typeface="+mn-lt"/>
                <a:cs typeface="Lucida Console"/>
              </a:rPr>
              <a:t>As part of Evolution (Darwin, </a:t>
            </a:r>
            <a:r>
              <a:rPr lang="en-US" sz="4400" b="1" dirty="0" err="1">
                <a:solidFill>
                  <a:schemeClr val="bg1"/>
                </a:solidFill>
                <a:latin typeface="+mn-lt"/>
                <a:cs typeface="Lucida Console"/>
              </a:rPr>
              <a:t>Voll</a:t>
            </a:r>
            <a:r>
              <a:rPr lang="en-US" sz="4400" b="1" dirty="0">
                <a:solidFill>
                  <a:schemeClr val="bg1"/>
                </a:solidFill>
                <a:latin typeface="+mn-lt"/>
                <a:cs typeface="Lucida Console"/>
              </a:rPr>
              <a:t>).  </a:t>
            </a:r>
          </a:p>
        </p:txBody>
      </p:sp>
    </p:spTree>
    <p:extLst>
      <p:ext uri="{BB962C8B-B14F-4D97-AF65-F5344CB8AC3E}">
        <p14:creationId xmlns:p14="http://schemas.microsoft.com/office/powerpoint/2010/main" val="312455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5BA6D9-7CFB-2E4D-812F-C724559D3F0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508000" y="1068388"/>
            <a:ext cx="8128000" cy="4064000"/>
          </a:xfrm>
        </p:spPr>
      </p:pic>
    </p:spTree>
    <p:extLst>
      <p:ext uri="{BB962C8B-B14F-4D97-AF65-F5344CB8AC3E}">
        <p14:creationId xmlns:p14="http://schemas.microsoft.com/office/powerpoint/2010/main" val="558193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58069"/>
            <a:ext cx="8229600" cy="5168065"/>
          </a:xfrm>
        </p:spPr>
        <p:txBody>
          <a:bodyPr>
            <a:normAutofit/>
          </a:bodyPr>
          <a:lstStyle/>
          <a:p>
            <a:pPr marL="0" indent="0">
              <a:buNone/>
            </a:pPr>
            <a:r>
              <a:rPr lang="en-US" sz="6000" b="1" dirty="0">
                <a:solidFill>
                  <a:schemeClr val="bg1"/>
                </a:solidFill>
                <a:latin typeface="+mn-lt"/>
              </a:rPr>
              <a:t>Most significant </a:t>
            </a:r>
            <a:r>
              <a:rPr lang="en-US" sz="6000" b="1" dirty="0">
                <a:solidFill>
                  <a:srgbClr val="FFFF00"/>
                </a:solidFill>
                <a:latin typeface="+mn-lt"/>
              </a:rPr>
              <a:t>legal implications</a:t>
            </a:r>
            <a:r>
              <a:rPr lang="en-US" sz="6000" b="1" dirty="0">
                <a:solidFill>
                  <a:schemeClr val="bg1"/>
                </a:solidFill>
                <a:latin typeface="+mn-lt"/>
              </a:rPr>
              <a:t> are from which of the above?</a:t>
            </a:r>
          </a:p>
          <a:p>
            <a:pPr marL="0" indent="0">
              <a:buNone/>
            </a:pPr>
            <a:endParaRPr lang="en-US" sz="6000" b="1" dirty="0">
              <a:solidFill>
                <a:schemeClr val="bg1"/>
              </a:solidFill>
              <a:latin typeface="+mn-lt"/>
            </a:endParaRPr>
          </a:p>
          <a:p>
            <a:pPr marL="0" indent="0">
              <a:buNone/>
            </a:pPr>
            <a:r>
              <a:rPr lang="en-US" sz="5400" b="1" dirty="0">
                <a:solidFill>
                  <a:schemeClr val="bg1"/>
                </a:solidFill>
                <a:latin typeface="+mn-lt"/>
              </a:rPr>
              <a:t>NOTE </a:t>
            </a:r>
            <a:r>
              <a:rPr lang="en-US" sz="5400" b="1" i="1" dirty="0">
                <a:solidFill>
                  <a:srgbClr val="FF0000"/>
                </a:solidFill>
                <a:latin typeface="+mn-lt"/>
              </a:rPr>
              <a:t>BAIT &amp; SWITCH</a:t>
            </a:r>
          </a:p>
          <a:p>
            <a:pPr marL="0" indent="0">
              <a:buNone/>
            </a:pPr>
            <a:r>
              <a:rPr lang="en-US" sz="5400" b="1" dirty="0">
                <a:solidFill>
                  <a:srgbClr val="FFFFFF"/>
                </a:solidFill>
                <a:latin typeface="+mn-lt"/>
              </a:rPr>
              <a:t>Not</a:t>
            </a:r>
            <a:r>
              <a:rPr lang="en-US" sz="5400" b="1" i="1" dirty="0">
                <a:solidFill>
                  <a:srgbClr val="FFFFFF"/>
                </a:solidFill>
                <a:latin typeface="+mn-lt"/>
              </a:rPr>
              <a:t> </a:t>
            </a:r>
            <a:r>
              <a:rPr lang="en-US" sz="5400" b="1" i="1" dirty="0">
                <a:solidFill>
                  <a:srgbClr val="CCFFCC"/>
                </a:solidFill>
                <a:latin typeface="+mn-lt"/>
              </a:rPr>
              <a:t>“Why do we game?”</a:t>
            </a:r>
          </a:p>
        </p:txBody>
      </p:sp>
    </p:spTree>
    <p:extLst>
      <p:ext uri="{BB962C8B-B14F-4D97-AF65-F5344CB8AC3E}">
        <p14:creationId xmlns:p14="http://schemas.microsoft.com/office/powerpoint/2010/main" val="2615654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05715"/>
            <a:ext cx="5882378" cy="5455828"/>
          </a:xfrm>
        </p:spPr>
        <p:txBody>
          <a:bodyPr>
            <a:noAutofit/>
          </a:bodyPr>
          <a:lstStyle/>
          <a:p>
            <a:pPr marL="0" indent="0">
              <a:buNone/>
            </a:pPr>
            <a:r>
              <a:rPr lang="en-US" sz="4800" b="1" dirty="0">
                <a:solidFill>
                  <a:srgbClr val="FFFF00"/>
                </a:solidFill>
                <a:latin typeface="+mn-lt"/>
                <a:cs typeface="Lucida Console"/>
              </a:rPr>
              <a:t>Answer: </a:t>
            </a:r>
          </a:p>
          <a:p>
            <a:pPr marL="0" indent="0">
              <a:buNone/>
            </a:pPr>
            <a:r>
              <a:rPr lang="en-US" sz="4800" b="1" dirty="0">
                <a:solidFill>
                  <a:schemeClr val="bg1"/>
                </a:solidFill>
                <a:latin typeface="+mn-lt"/>
                <a:cs typeface="Lucida Console"/>
              </a:rPr>
              <a:t>A. Social reaction (McLuhan)</a:t>
            </a:r>
          </a:p>
          <a:p>
            <a:pPr marL="0" indent="0">
              <a:buNone/>
            </a:pPr>
            <a:endParaRPr lang="en-US" sz="4800" b="1" dirty="0">
              <a:solidFill>
                <a:schemeClr val="bg1"/>
              </a:solidFill>
              <a:latin typeface="+mn-lt"/>
              <a:cs typeface="Lucida Console"/>
            </a:endParaRPr>
          </a:p>
          <a:p>
            <a:pPr marL="0" indent="0">
              <a:buNone/>
            </a:pPr>
            <a:r>
              <a:rPr lang="en-US" sz="4800" b="1" dirty="0">
                <a:solidFill>
                  <a:srgbClr val="FFFF00"/>
                </a:solidFill>
                <a:latin typeface="+mn-lt"/>
                <a:cs typeface="Lucida Console"/>
              </a:rPr>
              <a:t>Why?</a:t>
            </a:r>
          </a:p>
          <a:p>
            <a:pPr marL="0" indent="0">
              <a:buNone/>
            </a:pPr>
            <a:r>
              <a:rPr lang="en-US" sz="4800" b="1" dirty="0">
                <a:solidFill>
                  <a:srgbClr val="FF0000"/>
                </a:solidFill>
                <a:latin typeface="+mn-lt"/>
              </a:rPr>
              <a:t>That is the rest of the course</a:t>
            </a:r>
            <a:endParaRPr lang="en-US" sz="4800" b="1" dirty="0">
              <a:solidFill>
                <a:srgbClr val="FF0000"/>
              </a:solidFill>
              <a:latin typeface="+mn-lt"/>
              <a:cs typeface="Lucida Console"/>
            </a:endParaRPr>
          </a:p>
        </p:txBody>
      </p:sp>
      <p:pic>
        <p:nvPicPr>
          <p:cNvPr id="4" name="Picture 3" descr="200px-Detective14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45358" y="1769728"/>
            <a:ext cx="2240688" cy="3148167"/>
          </a:xfrm>
          <a:prstGeom prst="rect">
            <a:avLst/>
          </a:prstGeom>
        </p:spPr>
      </p:pic>
    </p:spTree>
    <p:extLst>
      <p:ext uri="{BB962C8B-B14F-4D97-AF65-F5344CB8AC3E}">
        <p14:creationId xmlns:p14="http://schemas.microsoft.com/office/powerpoint/2010/main" val="2881740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a:solidFill>
                  <a:srgbClr val="FFFF00"/>
                </a:solidFill>
                <a:latin typeface="+mn-lt"/>
              </a:rPr>
              <a:t>Think…Social Reaction +…</a:t>
            </a:r>
          </a:p>
        </p:txBody>
      </p:sp>
      <p:sp>
        <p:nvSpPr>
          <p:cNvPr id="3" name="Content Placeholder 2"/>
          <p:cNvSpPr>
            <a:spLocks noGrp="1"/>
          </p:cNvSpPr>
          <p:nvPr>
            <p:ph sz="quarter" idx="10"/>
          </p:nvPr>
        </p:nvSpPr>
        <p:spPr>
          <a:xfrm>
            <a:off x="457199" y="1015999"/>
            <a:ext cx="8505371" cy="4895273"/>
          </a:xfrm>
        </p:spPr>
        <p:txBody>
          <a:bodyPr>
            <a:noAutofit/>
          </a:bodyPr>
          <a:lstStyle/>
          <a:p>
            <a:r>
              <a:rPr lang="en-US" sz="2800" dirty="0">
                <a:solidFill>
                  <a:schemeClr val="bg1"/>
                </a:solidFill>
                <a:latin typeface="+mn-lt"/>
                <a:cs typeface="Lucida Console"/>
              </a:rPr>
              <a:t>Violence in games</a:t>
            </a:r>
          </a:p>
          <a:p>
            <a:r>
              <a:rPr lang="en-US" sz="2800" dirty="0">
                <a:solidFill>
                  <a:schemeClr val="bg1"/>
                </a:solidFill>
                <a:latin typeface="+mn-lt"/>
                <a:cs typeface="Lucida Console"/>
              </a:rPr>
              <a:t>Misogyny in games and in the games industry</a:t>
            </a:r>
          </a:p>
          <a:p>
            <a:r>
              <a:rPr lang="en-US" sz="2800" dirty="0">
                <a:solidFill>
                  <a:schemeClr val="bg1"/>
                </a:solidFill>
                <a:latin typeface="+mn-lt"/>
                <a:cs typeface="Lucida Console"/>
              </a:rPr>
              <a:t>Privacy &amp; Surveillance</a:t>
            </a:r>
          </a:p>
          <a:p>
            <a:r>
              <a:rPr lang="en-US" sz="2800" dirty="0">
                <a:solidFill>
                  <a:schemeClr val="bg1"/>
                </a:solidFill>
                <a:latin typeface="+mn-lt"/>
                <a:cs typeface="Lucida Console"/>
              </a:rPr>
              <a:t>Contract validity (End User License Agreement click-wrap)</a:t>
            </a:r>
          </a:p>
          <a:p>
            <a:pPr marL="0" indent="0">
              <a:buNone/>
            </a:pPr>
            <a:endParaRPr lang="en-US" sz="2800" dirty="0">
              <a:solidFill>
                <a:schemeClr val="bg1"/>
              </a:solidFill>
              <a:latin typeface="+mn-lt"/>
              <a:cs typeface="Lucida Console"/>
            </a:endParaRPr>
          </a:p>
          <a:p>
            <a:pPr marL="0" indent="0">
              <a:buNone/>
            </a:pPr>
            <a:r>
              <a:rPr lang="en-US" sz="2800" dirty="0">
                <a:solidFill>
                  <a:schemeClr val="bg1"/>
                </a:solidFill>
                <a:latin typeface="+mn-lt"/>
                <a:cs typeface="Lucida Console"/>
              </a:rPr>
              <a:t>AND YES…</a:t>
            </a:r>
          </a:p>
          <a:p>
            <a:pPr marL="0" indent="0">
              <a:buNone/>
            </a:pPr>
            <a:endParaRPr lang="en-US" sz="2800" dirty="0">
              <a:solidFill>
                <a:schemeClr val="bg1"/>
              </a:solidFill>
              <a:latin typeface="+mn-lt"/>
              <a:cs typeface="Lucida Console"/>
            </a:endParaRPr>
          </a:p>
          <a:p>
            <a:pPr marL="0" indent="0">
              <a:buNone/>
            </a:pPr>
            <a:r>
              <a:rPr lang="en-US" sz="2800" b="1" dirty="0">
                <a:solidFill>
                  <a:srgbClr val="FFFF00"/>
                </a:solidFill>
                <a:latin typeface="+mn-lt"/>
                <a:cs typeface="Lucida Console"/>
              </a:rPr>
              <a:t>EVEN COPYRIGHT</a:t>
            </a:r>
          </a:p>
          <a:p>
            <a:pPr marL="0" indent="0">
              <a:buNone/>
            </a:pPr>
            <a:endParaRPr lang="en-US" sz="2800" dirty="0">
              <a:solidFill>
                <a:schemeClr val="bg1"/>
              </a:solidFill>
              <a:latin typeface="+mn-lt"/>
              <a:cs typeface="Lucida Console"/>
            </a:endParaRPr>
          </a:p>
          <a:p>
            <a:pPr marL="0" indent="0">
              <a:buNone/>
            </a:pPr>
            <a:r>
              <a:rPr lang="en-US" sz="2800" dirty="0">
                <a:solidFill>
                  <a:schemeClr val="bg1"/>
                </a:solidFill>
                <a:latin typeface="+mn-lt"/>
                <a:cs typeface="Lucida Console"/>
              </a:rPr>
              <a:t>But how?…remember the riddle…</a:t>
            </a:r>
          </a:p>
        </p:txBody>
      </p:sp>
      <p:pic>
        <p:nvPicPr>
          <p:cNvPr id="4" name="Picture 3" descr="200px-$25,000_Pyrami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97967" y="3350171"/>
            <a:ext cx="2464603" cy="1848452"/>
          </a:xfrm>
          <a:prstGeom prst="rect">
            <a:avLst/>
          </a:prstGeom>
        </p:spPr>
      </p:pic>
    </p:spTree>
    <p:extLst>
      <p:ext uri="{BB962C8B-B14F-4D97-AF65-F5344CB8AC3E}">
        <p14:creationId xmlns:p14="http://schemas.microsoft.com/office/powerpoint/2010/main" val="920945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57199" y="92364"/>
            <a:ext cx="8541657" cy="6100398"/>
          </a:xfrm>
        </p:spPr>
        <p:txBody>
          <a:bodyPr>
            <a:normAutofit/>
          </a:bodyPr>
          <a:lstStyle/>
          <a:p>
            <a:pPr marL="0" indent="0">
              <a:buNone/>
            </a:pPr>
            <a:r>
              <a:rPr lang="en-US" sz="4000" b="1" dirty="0">
                <a:solidFill>
                  <a:srgbClr val="FFFF00"/>
                </a:solidFill>
                <a:latin typeface="+mn-lt"/>
              </a:rPr>
              <a:t>Last Weeks Riddle:</a:t>
            </a:r>
            <a:endParaRPr lang="en-US" sz="4000" b="1" i="1" dirty="0">
              <a:solidFill>
                <a:srgbClr val="CCFFCC"/>
              </a:solidFill>
              <a:latin typeface="+mn-lt"/>
            </a:endParaRPr>
          </a:p>
          <a:p>
            <a:pPr marL="0" indent="0">
              <a:buNone/>
            </a:pPr>
            <a:r>
              <a:rPr lang="en-US" sz="2800" b="1" i="1" dirty="0">
                <a:solidFill>
                  <a:srgbClr val="CCFFCC"/>
                </a:solidFill>
                <a:latin typeface="+mn-lt"/>
              </a:rPr>
              <a:t>Games are not IP;</a:t>
            </a:r>
          </a:p>
          <a:p>
            <a:pPr marL="0" indent="0">
              <a:buNone/>
            </a:pPr>
            <a:r>
              <a:rPr lang="en-US" sz="2800" b="1" i="1" dirty="0">
                <a:solidFill>
                  <a:srgbClr val="CCFFCC"/>
                </a:solidFill>
                <a:latin typeface="+mn-lt"/>
              </a:rPr>
              <a:t>Video Games are IP;</a:t>
            </a:r>
          </a:p>
          <a:p>
            <a:pPr marL="0" indent="0">
              <a:buNone/>
            </a:pPr>
            <a:r>
              <a:rPr lang="en-US" sz="2800" b="1" i="1" dirty="0">
                <a:solidFill>
                  <a:srgbClr val="CCFFCC"/>
                </a:solidFill>
                <a:latin typeface="+mn-lt"/>
              </a:rPr>
              <a:t>Explain?:….</a:t>
            </a:r>
          </a:p>
          <a:p>
            <a:pPr marL="0" indent="0">
              <a:buNone/>
            </a:pPr>
            <a:endParaRPr lang="en-US" dirty="0">
              <a:solidFill>
                <a:schemeClr val="bg1"/>
              </a:solidFill>
            </a:endParaRPr>
          </a:p>
          <a:p>
            <a:pPr marL="0" indent="0">
              <a:buNone/>
            </a:pPr>
            <a:r>
              <a:rPr lang="en-US" sz="4000" b="1" dirty="0">
                <a:solidFill>
                  <a:srgbClr val="FFFF00"/>
                </a:solidFill>
                <a:latin typeface="+mn-lt"/>
                <a:cs typeface="Lucida Console"/>
              </a:rPr>
              <a:t>Last Week’s Question: </a:t>
            </a:r>
          </a:p>
          <a:p>
            <a:pPr marL="0" indent="0">
              <a:buNone/>
            </a:pPr>
            <a:r>
              <a:rPr lang="en-US" sz="3200" b="1" dirty="0">
                <a:solidFill>
                  <a:schemeClr val="bg1"/>
                </a:solidFill>
                <a:latin typeface="+mn-lt"/>
                <a:cs typeface="Lucida Console"/>
              </a:rPr>
              <a:t>“Why Games?”</a:t>
            </a:r>
          </a:p>
          <a:p>
            <a:pPr marL="0" indent="0">
              <a:buNone/>
            </a:pPr>
            <a:endParaRPr lang="en-US" sz="3200" b="1" dirty="0">
              <a:solidFill>
                <a:srgbClr val="FFFF00"/>
              </a:solidFill>
              <a:latin typeface="+mn-lt"/>
              <a:cs typeface="Lucida Console"/>
            </a:endParaRPr>
          </a:p>
          <a:p>
            <a:pPr marL="0" indent="0">
              <a:buNone/>
            </a:pPr>
            <a:r>
              <a:rPr lang="en-US" sz="2800" dirty="0">
                <a:solidFill>
                  <a:schemeClr val="bg1"/>
                </a:solidFill>
                <a:latin typeface="+mn-lt"/>
                <a:cs typeface="Lucida Console"/>
              </a:rPr>
              <a:t>To answer the riddle (&amp; perhaps more) we must ask </a:t>
            </a:r>
          </a:p>
          <a:p>
            <a:pPr marL="0" indent="0">
              <a:buNone/>
            </a:pPr>
            <a:r>
              <a:rPr lang="en-US" sz="2800" b="1" dirty="0">
                <a:solidFill>
                  <a:srgbClr val="FFFF00"/>
                </a:solidFill>
                <a:latin typeface="+mn-lt"/>
                <a:cs typeface="Lucida Console"/>
              </a:rPr>
              <a:t>WHAT IS A GAME (in IP terms)?</a:t>
            </a:r>
          </a:p>
          <a:p>
            <a:pPr marL="0" indent="0">
              <a:buNone/>
            </a:pPr>
            <a:r>
              <a:rPr lang="en-US" sz="2800" b="1" i="1" dirty="0">
                <a:solidFill>
                  <a:srgbClr val="CCFFCC"/>
                </a:solidFill>
                <a:latin typeface="+mn-lt"/>
                <a:cs typeface="Lucida Console"/>
              </a:rPr>
              <a:t>“Games and Other </a:t>
            </a:r>
            <a:r>
              <a:rPr lang="en-US" sz="2800" b="1" i="1" dirty="0" err="1">
                <a:solidFill>
                  <a:srgbClr val="CCFFCC"/>
                </a:solidFill>
                <a:latin typeface="+mn-lt"/>
                <a:cs typeface="Lucida Console"/>
              </a:rPr>
              <a:t>Uncopyrightable</a:t>
            </a:r>
            <a:r>
              <a:rPr lang="en-US" sz="2800" b="1" i="1" dirty="0">
                <a:solidFill>
                  <a:srgbClr val="CCFFCC"/>
                </a:solidFill>
                <a:latin typeface="+mn-lt"/>
                <a:cs typeface="Lucida Console"/>
              </a:rPr>
              <a:t> Systems” </a:t>
            </a:r>
            <a:r>
              <a:rPr lang="en-US" sz="2800" dirty="0">
                <a:solidFill>
                  <a:schemeClr val="bg1"/>
                </a:solidFill>
                <a:latin typeface="+mn-lt"/>
                <a:cs typeface="Lucida Console"/>
              </a:rPr>
              <a:t>Bruce Boyden (2011) </a:t>
            </a:r>
            <a:r>
              <a:rPr lang="en-US" sz="1500" dirty="0">
                <a:latin typeface="Lucida Console"/>
                <a:cs typeface="Lucida Console"/>
                <a:hlinkClick r:id="rId2"/>
              </a:rPr>
              <a:t>http://www.georgemasonlawreview.org/doc/Boyden_18-2_2011.pdf</a:t>
            </a:r>
            <a:endParaRPr lang="en-US" sz="1500" dirty="0">
              <a:latin typeface="Lucida Console"/>
              <a:cs typeface="Lucida Console"/>
            </a:endParaRPr>
          </a:p>
          <a:p>
            <a:pPr marL="0" indent="0">
              <a:buNone/>
            </a:pPr>
            <a:endParaRPr lang="en-US" dirty="0"/>
          </a:p>
          <a:p>
            <a:pPr marL="0" indent="0">
              <a:buNone/>
            </a:pPr>
            <a:endParaRPr lang="en-US" sz="3600" b="1" dirty="0">
              <a:solidFill>
                <a:srgbClr val="558ED5"/>
              </a:solidFill>
            </a:endParaRPr>
          </a:p>
        </p:txBody>
      </p:sp>
      <p:pic>
        <p:nvPicPr>
          <p:cNvPr id="3" name="Picture 2" descr="Question_copyrigh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7092" y="1330476"/>
            <a:ext cx="1490134" cy="2128762"/>
          </a:xfrm>
          <a:prstGeom prst="rect">
            <a:avLst/>
          </a:prstGeom>
        </p:spPr>
      </p:pic>
    </p:spTree>
    <p:extLst>
      <p:ext uri="{BB962C8B-B14F-4D97-AF65-F5344CB8AC3E}">
        <p14:creationId xmlns:p14="http://schemas.microsoft.com/office/powerpoint/2010/main" val="144495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286" y="1"/>
            <a:ext cx="8611809" cy="1163782"/>
          </a:xfrm>
        </p:spPr>
        <p:txBody>
          <a:bodyPr>
            <a:noAutofit/>
          </a:bodyPr>
          <a:lstStyle/>
          <a:p>
            <a:pPr algn="ctr"/>
            <a:r>
              <a:rPr lang="en-US" sz="2800" b="1" dirty="0">
                <a:solidFill>
                  <a:srgbClr val="FFFF00"/>
                </a:solidFill>
                <a:latin typeface="+mn-lt"/>
              </a:rPr>
              <a:t>“Games and Other </a:t>
            </a:r>
            <a:r>
              <a:rPr lang="en-US" sz="2800" b="1" dirty="0" err="1">
                <a:solidFill>
                  <a:srgbClr val="FFFF00"/>
                </a:solidFill>
                <a:latin typeface="+mn-lt"/>
              </a:rPr>
              <a:t>Uncopyrightable</a:t>
            </a:r>
            <a:r>
              <a:rPr lang="en-US" sz="2800" b="1" dirty="0">
                <a:solidFill>
                  <a:srgbClr val="FFFF00"/>
                </a:solidFill>
                <a:latin typeface="+mn-lt"/>
              </a:rPr>
              <a:t> </a:t>
            </a:r>
            <a:r>
              <a:rPr lang="en-US" sz="2800" b="1" dirty="0">
                <a:solidFill>
                  <a:schemeClr val="bg1"/>
                </a:solidFill>
                <a:latin typeface="+mn-lt"/>
              </a:rPr>
              <a:t>Systems</a:t>
            </a:r>
            <a:r>
              <a:rPr lang="en-US" sz="2800" b="1" dirty="0">
                <a:solidFill>
                  <a:srgbClr val="FFFF00"/>
                </a:solidFill>
                <a:latin typeface="+mn-lt"/>
              </a:rPr>
              <a:t>”   </a:t>
            </a:r>
            <a:br>
              <a:rPr lang="en-US" sz="2800" b="1" dirty="0">
                <a:solidFill>
                  <a:srgbClr val="FFFF00"/>
                </a:solidFill>
                <a:latin typeface="+mn-lt"/>
              </a:rPr>
            </a:br>
            <a:r>
              <a:rPr lang="en-US" sz="2800" b="1" dirty="0">
                <a:solidFill>
                  <a:schemeClr val="bg1"/>
                </a:solidFill>
                <a:latin typeface="+mn-lt"/>
              </a:rPr>
              <a:t>   </a:t>
            </a:r>
            <a:r>
              <a:rPr lang="en-US" sz="2800" b="1" i="1" dirty="0">
                <a:solidFill>
                  <a:schemeClr val="bg1"/>
                </a:solidFill>
                <a:latin typeface="+mn-lt"/>
              </a:rPr>
              <a:t>Bruce Boyden  (2011) </a:t>
            </a:r>
            <a:br>
              <a:rPr lang="en-US" sz="1600" b="1" dirty="0">
                <a:latin typeface="+mn-lt"/>
              </a:rPr>
            </a:br>
            <a:endParaRPr lang="en-US" sz="1600" b="1" dirty="0">
              <a:solidFill>
                <a:schemeClr val="accent2"/>
              </a:solidFill>
              <a:latin typeface="+mn-lt"/>
              <a:cs typeface="BlairMdITC TT-Medium"/>
            </a:endParaRPr>
          </a:p>
        </p:txBody>
      </p:sp>
      <p:sp>
        <p:nvSpPr>
          <p:cNvPr id="3" name="Content Placeholder 2"/>
          <p:cNvSpPr>
            <a:spLocks noGrp="1"/>
          </p:cNvSpPr>
          <p:nvPr>
            <p:ph sz="quarter" idx="10"/>
          </p:nvPr>
        </p:nvSpPr>
        <p:spPr>
          <a:xfrm>
            <a:off x="290286" y="985653"/>
            <a:ext cx="8853714" cy="5525984"/>
          </a:xfrm>
        </p:spPr>
        <p:txBody>
          <a:bodyPr>
            <a:normAutofit/>
          </a:bodyPr>
          <a:lstStyle/>
          <a:p>
            <a:pPr marL="0" indent="0">
              <a:lnSpc>
                <a:spcPct val="100000"/>
              </a:lnSpc>
              <a:buNone/>
            </a:pPr>
            <a:r>
              <a:rPr lang="en-US" sz="2600" dirty="0">
                <a:solidFill>
                  <a:schemeClr val="bg1"/>
                </a:solidFill>
                <a:latin typeface="+mn-lt"/>
                <a:cs typeface="Lucida Console"/>
              </a:rPr>
              <a:t>“</a:t>
            </a:r>
            <a:r>
              <a:rPr lang="en-US" sz="2600" i="1" dirty="0">
                <a:solidFill>
                  <a:schemeClr val="bg1"/>
                </a:solidFill>
                <a:latin typeface="+mn-lt"/>
                <a:cs typeface="Lucida Console"/>
              </a:rPr>
              <a:t>Games therefore pose a number of challenges for copyright and patent law. </a:t>
            </a:r>
            <a:r>
              <a:rPr lang="en-US" sz="2600" i="1" dirty="0">
                <a:solidFill>
                  <a:srgbClr val="CCFFCC"/>
                </a:solidFill>
                <a:latin typeface="+mn-lt"/>
                <a:cs typeface="Lucida Console"/>
              </a:rPr>
              <a:t>Yet to date, intellectual property doctrine and scholarship has not really grappled with the slippery nature of games. Indeed, copyright has developed a very simple black-letter rule to handle them: games are not copyrightable. </a:t>
            </a:r>
            <a:r>
              <a:rPr lang="en-US" sz="2600" i="1" dirty="0">
                <a:solidFill>
                  <a:srgbClr val="FFFF00"/>
                </a:solidFill>
                <a:latin typeface="+mn-lt"/>
                <a:cs typeface="Lucida Console"/>
              </a:rPr>
              <a:t>That rule begins to fall apart on close examination, however. It turns out that while games per se are not copyrightable, most of their constituent elements are: the board, pieces, cards, and even the particular expression of the rules</a:t>
            </a:r>
            <a:r>
              <a:rPr lang="en-US" sz="2600" i="1" dirty="0">
                <a:solidFill>
                  <a:schemeClr val="accent1">
                    <a:lumMod val="40000"/>
                    <a:lumOff val="60000"/>
                  </a:schemeClr>
                </a:solidFill>
                <a:latin typeface="+mn-lt"/>
                <a:cs typeface="Lucida Console"/>
              </a:rPr>
              <a:t>. </a:t>
            </a:r>
            <a:r>
              <a:rPr lang="en-US" sz="2600" i="1" dirty="0">
                <a:solidFill>
                  <a:schemeClr val="bg1"/>
                </a:solidFill>
                <a:latin typeface="+mn-lt"/>
                <a:cs typeface="Lucida Console"/>
              </a:rPr>
              <a:t>What could be the purpose of such a rule?</a:t>
            </a:r>
            <a:r>
              <a:rPr lang="en-US" sz="2600" dirty="0">
                <a:solidFill>
                  <a:schemeClr val="bg1"/>
                </a:solidFill>
                <a:latin typeface="+mn-lt"/>
                <a:cs typeface="Lucida Console"/>
              </a:rPr>
              <a:t>” </a:t>
            </a:r>
            <a:r>
              <a:rPr lang="en-US" sz="2000" b="1" dirty="0">
                <a:hlinkClick r:id="rId2"/>
              </a:rPr>
              <a:t>http://www.georgemasonlawreview.org/doc/Boyden_18-2_2011.pdf</a:t>
            </a:r>
            <a:endParaRPr lang="en-US" sz="2000" dirty="0">
              <a:solidFill>
                <a:schemeClr val="bg1"/>
              </a:solidFill>
              <a:latin typeface="+mn-lt"/>
              <a:cs typeface="Lucida Console"/>
            </a:endParaRPr>
          </a:p>
          <a:p>
            <a:pPr marL="0" indent="0">
              <a:buNone/>
            </a:pPr>
            <a:r>
              <a:rPr lang="en-US" sz="3200" b="1" dirty="0">
                <a:solidFill>
                  <a:srgbClr val="FF0000"/>
                </a:solidFill>
                <a:cs typeface="Lucida Console"/>
              </a:rPr>
              <a:t>Clue : </a:t>
            </a:r>
            <a:r>
              <a:rPr lang="en-US" sz="3200" b="1" dirty="0">
                <a:solidFill>
                  <a:srgbClr val="FFFF00"/>
                </a:solidFill>
                <a:cs typeface="Lucida Console"/>
              </a:rPr>
              <a:t>ROLE OF THE </a:t>
            </a:r>
            <a:r>
              <a:rPr lang="en-US" sz="3200" b="1" dirty="0">
                <a:solidFill>
                  <a:schemeClr val="accent5"/>
                </a:solidFill>
                <a:cs typeface="Lucida Console"/>
              </a:rPr>
              <a:t>GAMER</a:t>
            </a:r>
          </a:p>
          <a:p>
            <a:pPr marL="0" indent="0">
              <a:buNone/>
            </a:pPr>
            <a:endParaRPr lang="en-US" sz="1800" dirty="0"/>
          </a:p>
          <a:p>
            <a:pPr marL="0" indent="0">
              <a:buNone/>
            </a:pPr>
            <a:endParaRPr lang="en-US" dirty="0"/>
          </a:p>
        </p:txBody>
      </p:sp>
    </p:spTree>
    <p:extLst>
      <p:ext uri="{BB962C8B-B14F-4D97-AF65-F5344CB8AC3E}">
        <p14:creationId xmlns:p14="http://schemas.microsoft.com/office/powerpoint/2010/main" val="4035344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FFFF00"/>
                </a:solidFill>
                <a:latin typeface="+mn-lt"/>
              </a:rPr>
              <a:t>More on Boyden</a:t>
            </a:r>
            <a:r>
              <a:rPr lang="en-US" sz="4400" b="1" dirty="0">
                <a:solidFill>
                  <a:srgbClr val="FF0000"/>
                </a:solidFill>
                <a:latin typeface="+mn-lt"/>
              </a:rPr>
              <a:t>…</a:t>
            </a:r>
          </a:p>
        </p:txBody>
      </p:sp>
      <p:sp>
        <p:nvSpPr>
          <p:cNvPr id="3" name="Content Placeholder 2"/>
          <p:cNvSpPr>
            <a:spLocks noGrp="1"/>
          </p:cNvSpPr>
          <p:nvPr>
            <p:ph sz="quarter" idx="10"/>
          </p:nvPr>
        </p:nvSpPr>
        <p:spPr/>
        <p:txBody>
          <a:bodyPr>
            <a:normAutofit/>
          </a:bodyPr>
          <a:lstStyle/>
          <a:p>
            <a:pPr marL="0" indent="0">
              <a:buNone/>
            </a:pPr>
            <a:r>
              <a:rPr lang="en-US" sz="4400" dirty="0">
                <a:solidFill>
                  <a:schemeClr val="bg1"/>
                </a:solidFill>
                <a:latin typeface="+mn-lt"/>
                <a:cs typeface="Lucida Console"/>
              </a:rPr>
              <a:t>Next class</a:t>
            </a:r>
            <a:r>
              <a:rPr lang="en-US" sz="4400" dirty="0">
                <a:solidFill>
                  <a:srgbClr val="FF0000"/>
                </a:solidFill>
                <a:latin typeface="+mn-lt"/>
                <a:cs typeface="Lucida Console"/>
              </a:rPr>
              <a:t>…</a:t>
            </a:r>
          </a:p>
        </p:txBody>
      </p:sp>
      <p:pic>
        <p:nvPicPr>
          <p:cNvPr id="4" name="Picture 3" descr="Screen Shot 2014-09-09 at 9.29.1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9017" y="2118729"/>
            <a:ext cx="6204737" cy="3607405"/>
          </a:xfrm>
          <a:prstGeom prst="rect">
            <a:avLst/>
          </a:prstGeom>
        </p:spPr>
      </p:pic>
      <p:pic>
        <p:nvPicPr>
          <p:cNvPr id="7" name="Picture 6">
            <a:extLst>
              <a:ext uri="{FF2B5EF4-FFF2-40B4-BE49-F238E27FC236}">
                <a16:creationId xmlns:a16="http://schemas.microsoft.com/office/drawing/2014/main" id="{C95F108C-F316-4744-8ED7-6AAC662CAF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9181" y="2813050"/>
            <a:ext cx="1143000" cy="1231900"/>
          </a:xfrm>
          <a:prstGeom prst="rect">
            <a:avLst/>
          </a:prstGeom>
        </p:spPr>
      </p:pic>
    </p:spTree>
    <p:extLst>
      <p:ext uri="{BB962C8B-B14F-4D97-AF65-F5344CB8AC3E}">
        <p14:creationId xmlns:p14="http://schemas.microsoft.com/office/powerpoint/2010/main" val="3616468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endParaRPr lang="en-US"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977948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2062"/>
            <a:ext cx="8229600" cy="5840215"/>
          </a:xfrm>
        </p:spPr>
        <p:txBody>
          <a:bodyPr>
            <a:normAutofit/>
          </a:bodyPr>
          <a:lstStyle/>
          <a:p>
            <a:pPr marL="0" indent="0" algn="ctr">
              <a:buNone/>
            </a:pPr>
            <a:r>
              <a:rPr lang="en-US" sz="6000" b="1" dirty="0">
                <a:solidFill>
                  <a:srgbClr val="FFFF00"/>
                </a:solidFill>
                <a:latin typeface="+mn-lt"/>
              </a:rPr>
              <a:t>Let’s start with…not </a:t>
            </a:r>
            <a:r>
              <a:rPr lang="en-US" sz="6000" b="1" dirty="0">
                <a:solidFill>
                  <a:srgbClr val="FF0000"/>
                </a:solidFill>
                <a:latin typeface="+mn-lt"/>
              </a:rPr>
              <a:t>quite</a:t>
            </a:r>
            <a:r>
              <a:rPr lang="en-US" sz="6000" b="1" dirty="0">
                <a:solidFill>
                  <a:srgbClr val="FFFF00"/>
                </a:solidFill>
                <a:latin typeface="+mn-lt"/>
              </a:rPr>
              <a:t> knowing what is </a:t>
            </a:r>
            <a:r>
              <a:rPr lang="en-US" sz="6000" b="1" dirty="0">
                <a:solidFill>
                  <a:schemeClr val="bg1"/>
                </a:solidFill>
                <a:latin typeface="+mn-lt"/>
              </a:rPr>
              <a:t>real</a:t>
            </a:r>
            <a:r>
              <a:rPr lang="en-US" sz="6000" b="1" dirty="0">
                <a:solidFill>
                  <a:srgbClr val="FF0000"/>
                </a:solidFill>
                <a:latin typeface="+mn-lt"/>
              </a:rPr>
              <a:t>…</a:t>
            </a:r>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926" y="3130774"/>
            <a:ext cx="4864705" cy="2811503"/>
          </a:xfrm>
          <a:prstGeom prst="rect">
            <a:avLst/>
          </a:prstGeom>
        </p:spPr>
      </p:pic>
    </p:spTree>
    <p:extLst>
      <p:ext uri="{BB962C8B-B14F-4D97-AF65-F5344CB8AC3E}">
        <p14:creationId xmlns:p14="http://schemas.microsoft.com/office/powerpoint/2010/main" val="1356736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pPr algn="ctr"/>
            <a:r>
              <a:rPr lang="en-US" sz="4800" b="1" dirty="0">
                <a:solidFill>
                  <a:srgbClr val="FFFF00"/>
                </a:solidFill>
                <a:latin typeface="+mn-lt"/>
                <a:cs typeface="Times New Roman"/>
              </a:rPr>
              <a:t>All the World is a </a:t>
            </a:r>
            <a:r>
              <a:rPr lang="en-US" sz="4800" b="1" dirty="0">
                <a:solidFill>
                  <a:srgbClr val="FF0000"/>
                </a:solidFill>
                <a:latin typeface="+mn-lt"/>
                <a:cs typeface="Times New Roman"/>
              </a:rPr>
              <a:t>Game</a:t>
            </a:r>
          </a:p>
        </p:txBody>
      </p:sp>
      <p:sp>
        <p:nvSpPr>
          <p:cNvPr id="3" name="Content Placeholder 2"/>
          <p:cNvSpPr>
            <a:spLocks noGrp="1"/>
          </p:cNvSpPr>
          <p:nvPr>
            <p:ph sz="quarter" idx="10"/>
          </p:nvPr>
        </p:nvSpPr>
        <p:spPr>
          <a:xfrm>
            <a:off x="791725" y="1258784"/>
            <a:ext cx="6879736" cy="4467350"/>
          </a:xfrm>
        </p:spPr>
        <p:txBody>
          <a:bodyPr>
            <a:normAutofit/>
          </a:bodyPr>
          <a:lstStyle/>
          <a:p>
            <a:endParaRPr lang="en-US" sz="2000" dirty="0"/>
          </a:p>
          <a:p>
            <a:endParaRPr lang="en-US" sz="2000" dirty="0"/>
          </a:p>
          <a:p>
            <a:pPr marL="0" indent="0" algn="ctr">
              <a:buNone/>
            </a:pPr>
            <a:r>
              <a:rPr lang="en-US" sz="9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ARE</a:t>
            </a:r>
            <a:endParaRPr lang="en-US" dirty="0"/>
          </a:p>
        </p:txBody>
      </p:sp>
      <p:pic>
        <p:nvPicPr>
          <p:cNvPr id="5" name="Content Placeholder 3" descr="Sims_series_logo.png"/>
          <p:cNvPicPr>
            <a:picLocks noChangeAspect="1"/>
          </p:cNvPicPr>
          <p:nvPr/>
        </p:nvPicPr>
        <p:blipFill rotWithShape="1">
          <a:blip r:embed="rId2" cstate="email">
            <a:extLst>
              <a:ext uri="{28A0092B-C50C-407E-A947-70E740481C1C}">
                <a14:useLocalDpi xmlns:a14="http://schemas.microsoft.com/office/drawing/2010/main"/>
              </a:ext>
            </a:extLst>
          </a:blip>
          <a:srcRect l="13243" r="14959" b="5782"/>
          <a:stretch/>
        </p:blipFill>
        <p:spPr>
          <a:xfrm>
            <a:off x="3354688" y="3247001"/>
            <a:ext cx="1753809" cy="2289969"/>
          </a:xfrm>
          <a:prstGeom prst="rect">
            <a:avLst/>
          </a:prstGeom>
        </p:spPr>
      </p:pic>
      <p:sp>
        <p:nvSpPr>
          <p:cNvPr id="4" name="TextBox 3"/>
          <p:cNvSpPr txBox="1"/>
          <p:nvPr/>
        </p:nvSpPr>
        <p:spPr>
          <a:xfrm>
            <a:off x="5676405" y="3492459"/>
            <a:ext cx="936475" cy="1569660"/>
          </a:xfrm>
          <a:prstGeom prst="rect">
            <a:avLst/>
          </a:prstGeom>
          <a:noFill/>
        </p:spPr>
        <p:txBody>
          <a:bodyPr wrap="none" rtlCol="0">
            <a:spAutoFit/>
          </a:bodyPr>
          <a:lstStyle/>
          <a:p>
            <a:r>
              <a:rPr lang="en-US" sz="9600" b="1" dirty="0">
                <a:solidFill>
                  <a:schemeClr val="accent6"/>
                </a:solidFill>
              </a:rPr>
              <a:t>?</a:t>
            </a:r>
          </a:p>
        </p:txBody>
      </p:sp>
    </p:spTree>
    <p:extLst>
      <p:ext uri="{BB962C8B-B14F-4D97-AF65-F5344CB8AC3E}">
        <p14:creationId xmlns:p14="http://schemas.microsoft.com/office/powerpoint/2010/main" val="691277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08 at 7.51.3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397"/>
          <a:stretch/>
        </p:blipFill>
        <p:spPr>
          <a:xfrm>
            <a:off x="187377" y="1022720"/>
            <a:ext cx="8802975" cy="4305323"/>
          </a:xfrm>
        </p:spPr>
      </p:pic>
    </p:spTree>
    <p:extLst>
      <p:ext uri="{BB962C8B-B14F-4D97-AF65-F5344CB8AC3E}">
        <p14:creationId xmlns:p14="http://schemas.microsoft.com/office/powerpoint/2010/main" val="41283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4065067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08 at 7.54.3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1052"/>
          <a:stretch/>
        </p:blipFill>
        <p:spPr>
          <a:xfrm>
            <a:off x="791724" y="461963"/>
            <a:ext cx="7686321" cy="5443537"/>
          </a:xfrm>
        </p:spPr>
      </p:pic>
    </p:spTree>
    <p:extLst>
      <p:ext uri="{BB962C8B-B14F-4D97-AF65-F5344CB8AC3E}">
        <p14:creationId xmlns:p14="http://schemas.microsoft.com/office/powerpoint/2010/main" val="2101496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09 at 2.12.2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25" r="-588"/>
          <a:stretch/>
        </p:blipFill>
        <p:spPr>
          <a:xfrm>
            <a:off x="1269940" y="347663"/>
            <a:ext cx="6628040" cy="5549900"/>
          </a:xfrm>
        </p:spPr>
      </p:pic>
    </p:spTree>
    <p:extLst>
      <p:ext uri="{BB962C8B-B14F-4D97-AF65-F5344CB8AC3E}">
        <p14:creationId xmlns:p14="http://schemas.microsoft.com/office/powerpoint/2010/main" val="186351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7-28 at 9.02.0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04" r="-217"/>
          <a:stretch/>
        </p:blipFill>
        <p:spPr>
          <a:xfrm>
            <a:off x="2020261" y="143779"/>
            <a:ext cx="4820757" cy="5390172"/>
          </a:xfrm>
        </p:spPr>
      </p:pic>
      <p:sp>
        <p:nvSpPr>
          <p:cNvPr id="5" name="TextBox 4"/>
          <p:cNvSpPr txBox="1"/>
          <p:nvPr/>
        </p:nvSpPr>
        <p:spPr>
          <a:xfrm>
            <a:off x="1293878" y="5533951"/>
            <a:ext cx="6613152" cy="738664"/>
          </a:xfrm>
          <a:prstGeom prst="rect">
            <a:avLst/>
          </a:prstGeom>
          <a:noFill/>
        </p:spPr>
        <p:txBody>
          <a:bodyPr wrap="square" rtlCol="0">
            <a:spAutoFit/>
          </a:bodyPr>
          <a:lstStyle/>
          <a:p>
            <a:r>
              <a:rPr lang="en-US" sz="1200" dirty="0">
                <a:solidFill>
                  <a:prstClr val="black"/>
                </a:solidFill>
                <a:latin typeface="Arial"/>
                <a:hlinkClick r:id="rId3"/>
              </a:rPr>
              <a:t>http://www.openculture.com/2014/02/philip-k-dick-theorizes-the-matrix-in-1977-declares-that-we-live-in-a-computer-programmed-reality.html</a:t>
            </a:r>
            <a:endParaRPr lang="en-US" sz="1200" dirty="0">
              <a:solidFill>
                <a:prstClr val="black"/>
              </a:solidFill>
              <a:latin typeface="Arial"/>
            </a:endParaRPr>
          </a:p>
          <a:p>
            <a:endParaRPr lang="en-US" dirty="0">
              <a:solidFill>
                <a:prstClr val="black"/>
              </a:solidFill>
              <a:latin typeface="Arial"/>
            </a:endParaRPr>
          </a:p>
        </p:txBody>
      </p:sp>
    </p:spTree>
    <p:extLst>
      <p:ext uri="{BB962C8B-B14F-4D97-AF65-F5344CB8AC3E}">
        <p14:creationId xmlns:p14="http://schemas.microsoft.com/office/powerpoint/2010/main" val="982688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08 at 5.58.4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9" r="-263"/>
          <a:stretch/>
        </p:blipFill>
        <p:spPr>
          <a:xfrm>
            <a:off x="1599942" y="263525"/>
            <a:ext cx="5954425" cy="5592374"/>
          </a:xfrm>
        </p:spPr>
      </p:pic>
    </p:spTree>
    <p:extLst>
      <p:ext uri="{BB962C8B-B14F-4D97-AF65-F5344CB8AC3E}">
        <p14:creationId xmlns:p14="http://schemas.microsoft.com/office/powerpoint/2010/main" val="1889936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B4016C-DD3E-7143-87F1-65DD38A4F75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996950" y="452437"/>
            <a:ext cx="7150100" cy="5321300"/>
          </a:xfrm>
        </p:spPr>
      </p:pic>
    </p:spTree>
    <p:extLst>
      <p:ext uri="{BB962C8B-B14F-4D97-AF65-F5344CB8AC3E}">
        <p14:creationId xmlns:p14="http://schemas.microsoft.com/office/powerpoint/2010/main" val="28180348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6DDB06-7692-F144-A31D-F13CF04DFB9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83478" y="224548"/>
            <a:ext cx="5177043" cy="5592927"/>
          </a:xfrm>
        </p:spPr>
      </p:pic>
    </p:spTree>
    <p:extLst>
      <p:ext uri="{BB962C8B-B14F-4D97-AF65-F5344CB8AC3E}">
        <p14:creationId xmlns:p14="http://schemas.microsoft.com/office/powerpoint/2010/main" val="4199485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12"/>
            <a:ext cx="8229600" cy="1016000"/>
          </a:xfrm>
        </p:spPr>
        <p:txBody>
          <a:bodyPr>
            <a:normAutofit/>
          </a:bodyPr>
          <a:lstStyle/>
          <a:p>
            <a:r>
              <a:rPr lang="en-US" sz="4400" b="1" dirty="0">
                <a:solidFill>
                  <a:srgbClr val="FFFF00"/>
                </a:solidFill>
                <a:latin typeface="+mn-lt"/>
              </a:rPr>
              <a:t>The Really Big Question</a:t>
            </a:r>
          </a:p>
        </p:txBody>
      </p:sp>
      <p:sp>
        <p:nvSpPr>
          <p:cNvPr id="3" name="Content Placeholder 2"/>
          <p:cNvSpPr>
            <a:spLocks noGrp="1"/>
          </p:cNvSpPr>
          <p:nvPr>
            <p:ph sz="quarter" idx="10"/>
          </p:nvPr>
        </p:nvSpPr>
        <p:spPr>
          <a:xfrm>
            <a:off x="457200" y="1175112"/>
            <a:ext cx="8229600" cy="4551022"/>
          </a:xfrm>
        </p:spPr>
        <p:txBody>
          <a:bodyPr>
            <a:normAutofit/>
          </a:bodyPr>
          <a:lstStyle/>
          <a:p>
            <a:pPr marL="0" indent="0">
              <a:buNone/>
            </a:pPr>
            <a:r>
              <a:rPr lang="en-US" sz="4400" dirty="0">
                <a:solidFill>
                  <a:schemeClr val="bg1"/>
                </a:solidFill>
                <a:latin typeface="Apple Chancery"/>
                <a:cs typeface="Apple Chancery"/>
              </a:rPr>
              <a:t>Something super weird…</a:t>
            </a:r>
          </a:p>
          <a:p>
            <a:pPr marL="0" indent="0">
              <a:buNone/>
            </a:pPr>
            <a:r>
              <a:rPr lang="en-US" sz="4400" dirty="0">
                <a:solidFill>
                  <a:schemeClr val="bg1"/>
                </a:solidFill>
                <a:latin typeface="Apple Chancery"/>
                <a:cs typeface="Apple Chancery"/>
              </a:rPr>
              <a:t>Or totally obvious?</a:t>
            </a:r>
          </a:p>
        </p:txBody>
      </p:sp>
      <p:pic>
        <p:nvPicPr>
          <p:cNvPr id="5" name="Picture 4" descr="IMG_129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0563" y="2526172"/>
            <a:ext cx="2278695" cy="3038260"/>
          </a:xfrm>
          <a:prstGeom prst="rect">
            <a:avLst/>
          </a:prstGeom>
        </p:spPr>
      </p:pic>
    </p:spTree>
    <p:extLst>
      <p:ext uri="{BB962C8B-B14F-4D97-AF65-F5344CB8AC3E}">
        <p14:creationId xmlns:p14="http://schemas.microsoft.com/office/powerpoint/2010/main" val="740351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016000"/>
          </a:xfrm>
        </p:spPr>
        <p:txBody>
          <a:bodyPr>
            <a:normAutofit/>
          </a:bodyPr>
          <a:lstStyle/>
          <a:p>
            <a:r>
              <a:rPr lang="en-US" sz="5400" b="1" dirty="0">
                <a:solidFill>
                  <a:srgbClr val="FFFF00"/>
                </a:solidFill>
                <a:latin typeface="+mn-lt"/>
              </a:rPr>
              <a:t>   Is this a </a:t>
            </a:r>
            <a:r>
              <a:rPr lang="en-US" sz="5400" b="1" dirty="0">
                <a:solidFill>
                  <a:srgbClr val="FF0000"/>
                </a:solidFill>
                <a:latin typeface="+mn-lt"/>
              </a:rPr>
              <a:t>video</a:t>
            </a:r>
            <a:r>
              <a:rPr lang="en-US" sz="5400" b="1" dirty="0">
                <a:solidFill>
                  <a:srgbClr val="FFFF00"/>
                </a:solidFill>
                <a:latin typeface="+mn-lt"/>
              </a:rPr>
              <a:t> </a:t>
            </a:r>
            <a:r>
              <a:rPr lang="en-US" sz="5400" b="1" dirty="0">
                <a:solidFill>
                  <a:srgbClr val="FF0000"/>
                </a:solidFill>
                <a:latin typeface="+mn-lt"/>
              </a:rPr>
              <a:t>game</a:t>
            </a:r>
            <a:r>
              <a:rPr lang="en-US" sz="5400" b="1" dirty="0">
                <a:solidFill>
                  <a:srgbClr val="FFFF00"/>
                </a:solidFill>
                <a:latin typeface="+mn-lt"/>
              </a:rPr>
              <a:t>?</a:t>
            </a:r>
          </a:p>
        </p:txBody>
      </p:sp>
      <p:sp>
        <p:nvSpPr>
          <p:cNvPr id="3" name="Content Placeholder 2"/>
          <p:cNvSpPr>
            <a:spLocks noGrp="1"/>
          </p:cNvSpPr>
          <p:nvPr>
            <p:ph sz="quarter" idx="10"/>
          </p:nvPr>
        </p:nvSpPr>
        <p:spPr>
          <a:xfrm>
            <a:off x="457199" y="1355270"/>
            <a:ext cx="8538633" cy="4550229"/>
          </a:xfrm>
        </p:spPr>
        <p:txBody>
          <a:bodyPr>
            <a:normAutofit/>
          </a:bodyPr>
          <a:lstStyle/>
          <a:p>
            <a:pPr marL="0" indent="0" algn="ctr">
              <a:buNone/>
            </a:pPr>
            <a:r>
              <a:rPr lang="en-US" sz="5000" dirty="0">
                <a:solidFill>
                  <a:schemeClr val="bg1"/>
                </a:solidFill>
                <a:latin typeface="+mn-lt"/>
              </a:rPr>
              <a:t>“…the process of </a:t>
            </a:r>
            <a:r>
              <a:rPr lang="en-US" sz="5000" dirty="0">
                <a:solidFill>
                  <a:srgbClr val="FFFF00"/>
                </a:solidFill>
                <a:latin typeface="+mn-lt"/>
              </a:rPr>
              <a:t>creating a model of the world</a:t>
            </a:r>
            <a:r>
              <a:rPr lang="en-US" sz="5000" dirty="0">
                <a:solidFill>
                  <a:schemeClr val="bg1"/>
                </a:solidFill>
                <a:latin typeface="+mn-lt"/>
              </a:rPr>
              <a:t> using </a:t>
            </a:r>
            <a:r>
              <a:rPr lang="en-US" sz="5000" dirty="0">
                <a:solidFill>
                  <a:srgbClr val="FFFF00"/>
                </a:solidFill>
                <a:latin typeface="+mn-lt"/>
              </a:rPr>
              <a:t>multiple feedback loops in various parameters</a:t>
            </a:r>
            <a:r>
              <a:rPr lang="en-US" sz="5000" dirty="0">
                <a:solidFill>
                  <a:schemeClr val="bg1"/>
                </a:solidFill>
                <a:latin typeface="+mn-lt"/>
              </a:rPr>
              <a:t> (e.g., in temperature, space, time, and in relation to others), </a:t>
            </a:r>
            <a:r>
              <a:rPr lang="en-US" sz="5000" dirty="0">
                <a:solidFill>
                  <a:srgbClr val="FFFF00"/>
                </a:solidFill>
                <a:latin typeface="+mn-lt"/>
              </a:rPr>
              <a:t>in order to accomplish a goal</a:t>
            </a:r>
            <a:r>
              <a:rPr lang="en-US" sz="5000" dirty="0">
                <a:solidFill>
                  <a:schemeClr val="bg1"/>
                </a:solidFill>
                <a:latin typeface="+mn-lt"/>
              </a:rPr>
              <a:t>...”</a:t>
            </a:r>
            <a:endParaRPr lang="en-CA" sz="50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564821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latin typeface="+mn-lt"/>
              </a:rPr>
              <a:t>NO, IT IS </a:t>
            </a:r>
            <a:r>
              <a:rPr lang="en-US" sz="4400" b="1" dirty="0">
                <a:solidFill>
                  <a:srgbClr val="FF0000"/>
                </a:solidFill>
                <a:latin typeface="+mn-lt"/>
              </a:rPr>
              <a:t>YOU</a:t>
            </a:r>
          </a:p>
        </p:txBody>
      </p:sp>
      <p:sp>
        <p:nvSpPr>
          <p:cNvPr id="3" name="Content Placeholder 2"/>
          <p:cNvSpPr>
            <a:spLocks noGrp="1"/>
          </p:cNvSpPr>
          <p:nvPr>
            <p:ph sz="quarter" idx="10"/>
          </p:nvPr>
        </p:nvSpPr>
        <p:spPr>
          <a:xfrm>
            <a:off x="457200" y="1016000"/>
            <a:ext cx="8517467" cy="4889500"/>
          </a:xfrm>
        </p:spPr>
        <p:txBody>
          <a:bodyPr/>
          <a:lstStyle/>
          <a:p>
            <a:pPr marL="0" indent="0">
              <a:buNone/>
            </a:pPr>
            <a:r>
              <a:rPr lang="en-US" sz="3600" dirty="0">
                <a:solidFill>
                  <a:srgbClr val="CCFFCC"/>
                </a:solidFill>
                <a:latin typeface="+mn-lt"/>
              </a:rPr>
              <a:t>“Consciousness</a:t>
            </a:r>
            <a:r>
              <a:rPr lang="en-US" sz="3600" dirty="0">
                <a:solidFill>
                  <a:schemeClr val="bg1"/>
                </a:solidFill>
                <a:latin typeface="+mn-lt"/>
              </a:rPr>
              <a:t> is the process of creating a model of the world using multiple feedback loops in various parameters (e.g., in temperature, space, time, and in relation to others), in order to accomplish a goal (e.g., find mates, food, shelter).”</a:t>
            </a:r>
            <a:endParaRPr lang="en-CA" sz="3600" dirty="0">
              <a:solidFill>
                <a:schemeClr val="bg1"/>
              </a:solidFill>
              <a:latin typeface="+mn-lt"/>
            </a:endParaRPr>
          </a:p>
          <a:p>
            <a:endParaRPr lang="en-US" dirty="0"/>
          </a:p>
        </p:txBody>
      </p:sp>
      <p:pic>
        <p:nvPicPr>
          <p:cNvPr id="5" name="Picture 4" descr="michio_kaku_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3126" y="4106333"/>
            <a:ext cx="1311086" cy="1989667"/>
          </a:xfrm>
          <a:prstGeom prst="rect">
            <a:avLst/>
          </a:prstGeom>
        </p:spPr>
      </p:pic>
    </p:spTree>
    <p:extLst>
      <p:ext uri="{BB962C8B-B14F-4D97-AF65-F5344CB8AC3E}">
        <p14:creationId xmlns:p14="http://schemas.microsoft.com/office/powerpoint/2010/main" val="1077297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42"/>
            <a:ext cx="8229600" cy="1016000"/>
          </a:xfrm>
        </p:spPr>
        <p:txBody>
          <a:bodyPr>
            <a:normAutofit/>
          </a:bodyPr>
          <a:lstStyle/>
          <a:p>
            <a:pPr algn="ctr"/>
            <a:r>
              <a:rPr lang="en-US" sz="4400" b="1" dirty="0">
                <a:solidFill>
                  <a:srgbClr val="FFFF00"/>
                </a:solidFill>
                <a:latin typeface="+mn-lt"/>
              </a:rPr>
              <a:t>Could it be</a:t>
            </a:r>
            <a:r>
              <a:rPr lang="en-US" sz="4400" b="1" dirty="0">
                <a:solidFill>
                  <a:schemeClr val="bg1"/>
                </a:solidFill>
                <a:latin typeface="+mn-lt"/>
              </a:rPr>
              <a:t>…</a:t>
            </a:r>
            <a:r>
              <a:rPr lang="en-US" sz="4400" b="1" dirty="0">
                <a:solidFill>
                  <a:srgbClr val="FF0000"/>
                </a:solidFill>
                <a:latin typeface="+mn-lt"/>
              </a:rPr>
              <a:t>?</a:t>
            </a:r>
          </a:p>
        </p:txBody>
      </p:sp>
      <p:sp>
        <p:nvSpPr>
          <p:cNvPr id="3" name="Content Placeholder 2"/>
          <p:cNvSpPr>
            <a:spLocks noGrp="1"/>
          </p:cNvSpPr>
          <p:nvPr>
            <p:ph sz="quarter" idx="10"/>
          </p:nvPr>
        </p:nvSpPr>
        <p:spPr>
          <a:xfrm>
            <a:off x="457200" y="1133242"/>
            <a:ext cx="8229600" cy="4592892"/>
          </a:xfrm>
        </p:spPr>
        <p:txBody>
          <a:bodyPr>
            <a:normAutofit/>
          </a:bodyPr>
          <a:lstStyle/>
          <a:p>
            <a:pPr marL="0" indent="0">
              <a:buNone/>
            </a:pPr>
            <a:r>
              <a:rPr lang="en-US" sz="3600" dirty="0">
                <a:solidFill>
                  <a:schemeClr val="bg1"/>
                </a:solidFill>
                <a:latin typeface="+mn-lt"/>
              </a:rPr>
              <a:t>…That </a:t>
            </a:r>
            <a:r>
              <a:rPr lang="en-US" sz="3600" dirty="0" err="1">
                <a:solidFill>
                  <a:schemeClr val="bg1"/>
                </a:solidFill>
                <a:latin typeface="+mn-lt"/>
              </a:rPr>
              <a:t>Kaku’s</a:t>
            </a:r>
            <a:r>
              <a:rPr lang="en-US" sz="3600" dirty="0">
                <a:solidFill>
                  <a:schemeClr val="bg1"/>
                </a:solidFill>
                <a:latin typeface="+mn-lt"/>
              </a:rPr>
              <a:t> definition of Consciousness aligns so well with video games, because </a:t>
            </a:r>
            <a:r>
              <a:rPr lang="en-US" sz="3600" dirty="0" err="1">
                <a:solidFill>
                  <a:schemeClr val="bg1"/>
                </a:solidFill>
                <a:latin typeface="+mn-lt"/>
              </a:rPr>
              <a:t>Bostrom</a:t>
            </a:r>
            <a:r>
              <a:rPr lang="en-US" sz="3600" dirty="0">
                <a:solidFill>
                  <a:schemeClr val="bg1"/>
                </a:solidFill>
                <a:latin typeface="+mn-lt"/>
              </a:rPr>
              <a:t> is right; we are </a:t>
            </a:r>
            <a:r>
              <a:rPr lang="en-US" sz="3600" dirty="0">
                <a:solidFill>
                  <a:srgbClr val="FF0000"/>
                </a:solidFill>
                <a:latin typeface="+mn-lt"/>
              </a:rPr>
              <a:t>in a video game</a:t>
            </a:r>
            <a:r>
              <a:rPr lang="en-US" sz="3600" dirty="0">
                <a:solidFill>
                  <a:schemeClr val="bg1"/>
                </a:solidFill>
                <a:latin typeface="+mn-lt"/>
              </a:rPr>
              <a:t>.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1065" y="3353886"/>
            <a:ext cx="2412051" cy="237224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1891" y="3066356"/>
            <a:ext cx="1964872" cy="2947308"/>
          </a:xfrm>
          <a:prstGeom prst="rect">
            <a:avLst/>
          </a:prstGeom>
        </p:spPr>
      </p:pic>
    </p:spTree>
    <p:extLst>
      <p:ext uri="{BB962C8B-B14F-4D97-AF65-F5344CB8AC3E}">
        <p14:creationId xmlns:p14="http://schemas.microsoft.com/office/powerpoint/2010/main" val="712656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BBA2-DA43-1648-90A2-0D1EB2B55F06}"/>
              </a:ext>
            </a:extLst>
          </p:cNvPr>
          <p:cNvSpPr>
            <a:spLocks noGrp="1"/>
          </p:cNvSpPr>
          <p:nvPr>
            <p:ph type="title"/>
          </p:nvPr>
        </p:nvSpPr>
        <p:spPr>
          <a:xfrm>
            <a:off x="457200" y="436094"/>
            <a:ext cx="8229600" cy="1016000"/>
          </a:xfrm>
        </p:spPr>
        <p:txBody>
          <a:bodyPr>
            <a:noAutofit/>
          </a:bodyPr>
          <a:lstStyle/>
          <a:p>
            <a:pPr algn="ctr"/>
            <a:r>
              <a:rPr lang="en-US" sz="6000" b="1" dirty="0">
                <a:solidFill>
                  <a:srgbClr val="FF0000"/>
                </a:solidFill>
              </a:rPr>
              <a:t>No class</a:t>
            </a:r>
          </a:p>
        </p:txBody>
      </p:sp>
      <p:sp>
        <p:nvSpPr>
          <p:cNvPr id="3" name="Content Placeholder 2">
            <a:extLst>
              <a:ext uri="{FF2B5EF4-FFF2-40B4-BE49-F238E27FC236}">
                <a16:creationId xmlns:a16="http://schemas.microsoft.com/office/drawing/2014/main" id="{5997307D-E323-3A4C-BFAC-D7EEC76192E0}"/>
              </a:ext>
            </a:extLst>
          </p:cNvPr>
          <p:cNvSpPr>
            <a:spLocks noGrp="1"/>
          </p:cNvSpPr>
          <p:nvPr>
            <p:ph sz="quarter" idx="10"/>
          </p:nvPr>
        </p:nvSpPr>
        <p:spPr/>
        <p:txBody>
          <a:bodyPr>
            <a:normAutofit/>
          </a:bodyPr>
          <a:lstStyle/>
          <a:p>
            <a:pPr algn="ctr"/>
            <a:r>
              <a:rPr lang="en-US" sz="4000" b="1" dirty="0">
                <a:solidFill>
                  <a:srgbClr val="FF0000"/>
                </a:solidFill>
              </a:rPr>
              <a:t>NEXT</a:t>
            </a:r>
            <a:r>
              <a:rPr lang="en-US" sz="4000" dirty="0">
                <a:solidFill>
                  <a:schemeClr val="bg1"/>
                </a:solidFill>
              </a:rPr>
              <a:t> Wednesday September 19</a:t>
            </a:r>
          </a:p>
          <a:p>
            <a:pPr algn="ctr"/>
            <a:r>
              <a:rPr lang="en-US" sz="4000" dirty="0">
                <a:solidFill>
                  <a:schemeClr val="bg1"/>
                </a:solidFill>
              </a:rPr>
              <a:t>Wednesday October 17 </a:t>
            </a:r>
            <a:r>
              <a:rPr lang="en-US" sz="4000" dirty="0">
                <a:solidFill>
                  <a:srgbClr val="FFFF00"/>
                </a:solidFill>
              </a:rPr>
              <a:t>should be </a:t>
            </a:r>
            <a:r>
              <a:rPr lang="en-US" sz="4000" dirty="0">
                <a:solidFill>
                  <a:srgbClr val="FF0000"/>
                </a:solidFill>
              </a:rPr>
              <a:t>OK</a:t>
            </a:r>
          </a:p>
        </p:txBody>
      </p:sp>
      <p:pic>
        <p:nvPicPr>
          <p:cNvPr id="5" name="Picture 4">
            <a:extLst>
              <a:ext uri="{FF2B5EF4-FFF2-40B4-BE49-F238E27FC236}">
                <a16:creationId xmlns:a16="http://schemas.microsoft.com/office/drawing/2014/main" id="{590428B2-9ABE-8745-AFAD-4FD28C291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0023" y="2860675"/>
            <a:ext cx="4083953" cy="2931000"/>
          </a:xfrm>
          <a:prstGeom prst="rect">
            <a:avLst/>
          </a:prstGeom>
        </p:spPr>
      </p:pic>
    </p:spTree>
    <p:extLst>
      <p:ext uri="{BB962C8B-B14F-4D97-AF65-F5344CB8AC3E}">
        <p14:creationId xmlns:p14="http://schemas.microsoft.com/office/powerpoint/2010/main" val="1607536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696"/>
            <a:ext cx="8585626" cy="1898119"/>
          </a:xfrm>
        </p:spPr>
        <p:txBody>
          <a:bodyPr>
            <a:noAutofit/>
          </a:bodyPr>
          <a:lstStyle/>
          <a:p>
            <a:r>
              <a:rPr lang="en-US" b="1" dirty="0">
                <a:solidFill>
                  <a:srgbClr val="FFFF00"/>
                </a:solidFill>
                <a:latin typeface="+mn-lt"/>
              </a:rPr>
              <a:t>Is this why we are </a:t>
            </a:r>
            <a:r>
              <a:rPr lang="en-US" b="1" dirty="0">
                <a:solidFill>
                  <a:schemeClr val="bg1"/>
                </a:solidFill>
                <a:latin typeface="+mn-lt"/>
              </a:rPr>
              <a:t>so obsessed </a:t>
            </a:r>
            <a:r>
              <a:rPr lang="en-US" b="1" dirty="0">
                <a:solidFill>
                  <a:srgbClr val="FFFF00"/>
                </a:solidFill>
                <a:latin typeface="+mn-lt"/>
              </a:rPr>
              <a:t>with pursuing </a:t>
            </a:r>
            <a:r>
              <a:rPr lang="en-US" b="1" dirty="0">
                <a:solidFill>
                  <a:srgbClr val="FF0000"/>
                </a:solidFill>
                <a:latin typeface="+mn-lt"/>
              </a:rPr>
              <a:t>confusion</a:t>
            </a:r>
            <a:r>
              <a:rPr lang="en-US" b="1" dirty="0">
                <a:solidFill>
                  <a:srgbClr val="FFFF00"/>
                </a:solidFill>
                <a:latin typeface="+mn-lt"/>
              </a:rPr>
              <a:t> between what is virtual and what is real?</a:t>
            </a:r>
          </a:p>
        </p:txBody>
      </p:sp>
      <p:pic>
        <p:nvPicPr>
          <p:cNvPr id="6" name="Content Placeholder 5" descr="Orlovsky_and_Oculus_Rift.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604821" y="2093513"/>
            <a:ext cx="5864983" cy="3824675"/>
          </a:xfrm>
        </p:spPr>
      </p:pic>
    </p:spTree>
    <p:extLst>
      <p:ext uri="{BB962C8B-B14F-4D97-AF65-F5344CB8AC3E}">
        <p14:creationId xmlns:p14="http://schemas.microsoft.com/office/powerpoint/2010/main" val="573497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34899"/>
            <a:ext cx="8229600" cy="5091235"/>
          </a:xfrm>
        </p:spPr>
        <p:txBody>
          <a:bodyPr>
            <a:normAutofit/>
          </a:bodyPr>
          <a:lstStyle/>
          <a:p>
            <a:pPr marL="0" indent="0">
              <a:buNone/>
            </a:pPr>
            <a:r>
              <a:rPr lang="en-US" sz="4000" b="1" dirty="0">
                <a:solidFill>
                  <a:srgbClr val="FF0000"/>
                </a:solidFill>
                <a:latin typeface="+mn-lt"/>
              </a:rPr>
              <a:t>Remember</a:t>
            </a:r>
            <a:r>
              <a:rPr lang="en-US" sz="4000" b="1" dirty="0">
                <a:solidFill>
                  <a:srgbClr val="92D050"/>
                </a:solidFill>
                <a:latin typeface="+mn-lt"/>
              </a:rPr>
              <a:t>:</a:t>
            </a:r>
          </a:p>
          <a:p>
            <a:pPr marL="0" indent="0">
              <a:buNone/>
            </a:pPr>
            <a:r>
              <a:rPr lang="en-US" sz="4000" b="1" dirty="0">
                <a:solidFill>
                  <a:srgbClr val="FFFF00"/>
                </a:solidFill>
                <a:latin typeface="+mn-lt"/>
              </a:rPr>
              <a:t>Causation</a:t>
            </a:r>
          </a:p>
          <a:p>
            <a:pPr marL="0" indent="0">
              <a:buNone/>
            </a:pPr>
            <a:r>
              <a:rPr lang="en-US" sz="4000" b="1" dirty="0">
                <a:solidFill>
                  <a:schemeClr val="bg1"/>
                </a:solidFill>
                <a:latin typeface="+mn-lt"/>
              </a:rPr>
              <a:t> or </a:t>
            </a:r>
          </a:p>
          <a:p>
            <a:pPr marL="0" indent="0">
              <a:buNone/>
            </a:pPr>
            <a:r>
              <a:rPr lang="en-US" sz="4000" b="1" dirty="0">
                <a:solidFill>
                  <a:srgbClr val="FFFF00"/>
                </a:solidFill>
                <a:latin typeface="+mn-lt"/>
              </a:rPr>
              <a:t>Correlation</a:t>
            </a:r>
            <a:r>
              <a:rPr lang="en-US" sz="4000" b="1" dirty="0">
                <a:solidFill>
                  <a:schemeClr val="accent5"/>
                </a:solidFill>
                <a:latin typeface="+mn-lt"/>
              </a:rPr>
              <a:t>?</a:t>
            </a:r>
          </a:p>
          <a:p>
            <a:pPr marL="0" indent="0">
              <a:buNone/>
            </a:pPr>
            <a:endParaRPr lang="en-US" sz="4000" b="1" dirty="0">
              <a:solidFill>
                <a:srgbClr val="FFFF00"/>
              </a:solidFill>
              <a:latin typeface="+mn-lt"/>
            </a:endParaRPr>
          </a:p>
          <a:p>
            <a:pPr marL="0" indent="0">
              <a:buNone/>
            </a:pPr>
            <a:endParaRPr lang="en-US" sz="4000" b="1" dirty="0">
              <a:solidFill>
                <a:srgbClr val="FFFF00"/>
              </a:solidFill>
              <a:latin typeface="+mn-l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081" y="1698171"/>
            <a:ext cx="4517911" cy="3414156"/>
          </a:xfrm>
          <a:prstGeom prst="rect">
            <a:avLst/>
          </a:prstGeom>
        </p:spPr>
      </p:pic>
    </p:spTree>
    <p:extLst>
      <p:ext uri="{BB962C8B-B14F-4D97-AF65-F5344CB8AC3E}">
        <p14:creationId xmlns:p14="http://schemas.microsoft.com/office/powerpoint/2010/main" val="679576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44"/>
            <a:ext cx="8229600" cy="1016000"/>
          </a:xfrm>
        </p:spPr>
        <p:txBody>
          <a:bodyPr>
            <a:normAutofit/>
          </a:bodyPr>
          <a:lstStyle/>
          <a:p>
            <a:r>
              <a:rPr lang="en-US" sz="4800" b="1" dirty="0">
                <a:solidFill>
                  <a:srgbClr val="FFFF00"/>
                </a:solidFill>
                <a:latin typeface="+mn-lt"/>
              </a:rPr>
              <a:t>But even if not</a:t>
            </a:r>
            <a:r>
              <a:rPr lang="en-US" sz="4800" b="1" dirty="0">
                <a:solidFill>
                  <a:srgbClr val="FF0000"/>
                </a:solidFill>
                <a:latin typeface="+mn-lt"/>
              </a:rPr>
              <a:t>…</a:t>
            </a:r>
          </a:p>
        </p:txBody>
      </p:sp>
      <p:sp>
        <p:nvSpPr>
          <p:cNvPr id="3" name="Content Placeholder 2"/>
          <p:cNvSpPr>
            <a:spLocks noGrp="1"/>
          </p:cNvSpPr>
          <p:nvPr>
            <p:ph sz="quarter" idx="10"/>
          </p:nvPr>
        </p:nvSpPr>
        <p:spPr>
          <a:xfrm>
            <a:off x="457200" y="1035544"/>
            <a:ext cx="8229600" cy="4690590"/>
          </a:xfrm>
        </p:spPr>
        <p:txBody>
          <a:bodyPr>
            <a:normAutofit/>
          </a:bodyPr>
          <a:lstStyle/>
          <a:p>
            <a:pPr marL="0" indent="0">
              <a:buNone/>
            </a:pPr>
            <a:r>
              <a:rPr lang="en-US" sz="3600" b="1" dirty="0">
                <a:solidFill>
                  <a:schemeClr val="bg1"/>
                </a:solidFill>
                <a:latin typeface="+mn-lt"/>
              </a:rPr>
              <a:t>Even if conventional explanation…</a:t>
            </a:r>
          </a:p>
          <a:p>
            <a:pPr marL="0" indent="0">
              <a:buNone/>
            </a:pPr>
            <a:r>
              <a:rPr lang="en-US" sz="3600" b="1" dirty="0">
                <a:solidFill>
                  <a:schemeClr val="accent5"/>
                </a:solidFill>
                <a:latin typeface="+mn-lt"/>
              </a:rPr>
              <a:t>Remember</a:t>
            </a:r>
            <a:r>
              <a:rPr lang="en-US" sz="3600" b="1" dirty="0">
                <a:solidFill>
                  <a:schemeClr val="bg1"/>
                </a:solidFill>
                <a:latin typeface="+mn-lt"/>
              </a:rPr>
              <a:t> this question</a:t>
            </a:r>
            <a:r>
              <a:rPr lang="en-US" sz="3600" b="1" dirty="0">
                <a:solidFill>
                  <a:srgbClr val="FF0000"/>
                </a:solidFill>
                <a:latin typeface="+mn-lt"/>
              </a:rPr>
              <a:t>?</a:t>
            </a:r>
          </a:p>
        </p:txBody>
      </p:sp>
      <p:pic>
        <p:nvPicPr>
          <p:cNvPr id="4" name="Picture 3" descr="IMG_089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9058" y="2330778"/>
            <a:ext cx="4764902" cy="3558971"/>
          </a:xfrm>
          <a:prstGeom prst="rect">
            <a:avLst/>
          </a:prstGeom>
        </p:spPr>
      </p:pic>
    </p:spTree>
    <p:extLst>
      <p:ext uri="{BB962C8B-B14F-4D97-AF65-F5344CB8AC3E}">
        <p14:creationId xmlns:p14="http://schemas.microsoft.com/office/powerpoint/2010/main" val="1326217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0"/>
            <a:ext cx="8229600" cy="1016000"/>
          </a:xfrm>
        </p:spPr>
        <p:txBody>
          <a:bodyPr>
            <a:normAutofit fontScale="90000"/>
          </a:bodyPr>
          <a:lstStyle/>
          <a:p>
            <a:r>
              <a:rPr lang="en-US" sz="6000" b="1" dirty="0">
                <a:solidFill>
                  <a:srgbClr val="FF0000"/>
                </a:solidFill>
                <a:latin typeface="+mn-lt"/>
                <a:cs typeface="Andale Mono"/>
              </a:rPr>
              <a:t>WHY?</a:t>
            </a:r>
          </a:p>
        </p:txBody>
      </p:sp>
      <p:sp>
        <p:nvSpPr>
          <p:cNvPr id="3" name="Content Placeholder 2"/>
          <p:cNvSpPr>
            <a:spLocks noGrp="1"/>
          </p:cNvSpPr>
          <p:nvPr>
            <p:ph sz="quarter" idx="10"/>
          </p:nvPr>
        </p:nvSpPr>
        <p:spPr>
          <a:xfrm>
            <a:off x="457200" y="1019921"/>
            <a:ext cx="8508826" cy="5195818"/>
          </a:xfrm>
        </p:spPr>
        <p:txBody>
          <a:bodyPr>
            <a:normAutofit fontScale="85000" lnSpcReduction="20000"/>
          </a:bodyPr>
          <a:lstStyle/>
          <a:p>
            <a:pPr marL="0" indent="0">
              <a:lnSpc>
                <a:spcPct val="100000"/>
              </a:lnSpc>
              <a:buNone/>
            </a:pPr>
            <a:r>
              <a:rPr lang="en-US" sz="3600" dirty="0">
                <a:solidFill>
                  <a:schemeClr val="bg1"/>
                </a:solidFill>
                <a:latin typeface="+mn-lt"/>
                <a:cs typeface="Lucida Console"/>
              </a:rPr>
              <a:t>“</a:t>
            </a:r>
            <a:r>
              <a:rPr lang="en-US" sz="3600" dirty="0">
                <a:solidFill>
                  <a:srgbClr val="FFFF00"/>
                </a:solidFill>
                <a:latin typeface="+mn-lt"/>
                <a:cs typeface="Lucida Console"/>
              </a:rPr>
              <a:t>Equally strange is our general addiction to games</a:t>
            </a:r>
            <a:r>
              <a:rPr lang="en-US" sz="3600" dirty="0">
                <a:solidFill>
                  <a:schemeClr val="bg1"/>
                </a:solidFill>
                <a:latin typeface="+mn-lt"/>
                <a:cs typeface="Lucida Console"/>
              </a:rPr>
              <a:t>, both physical and mental. The profusion of games is truly startling: card games, board games, word games, ball games, </a:t>
            </a:r>
            <a:r>
              <a:rPr lang="en-US" sz="3600" dirty="0">
                <a:solidFill>
                  <a:srgbClr val="FFFF00"/>
                </a:solidFill>
                <a:latin typeface="+mn-lt"/>
                <a:cs typeface="Lucida Console"/>
              </a:rPr>
              <a:t>electronic games</a:t>
            </a:r>
            <a:r>
              <a:rPr lang="en-US" sz="3600" dirty="0">
                <a:solidFill>
                  <a:schemeClr val="bg1"/>
                </a:solidFill>
                <a:latin typeface="+mn-lt"/>
                <a:cs typeface="Lucida Console"/>
              </a:rPr>
              <a:t>….</a:t>
            </a:r>
            <a:r>
              <a:rPr lang="en-US" sz="3600" dirty="0">
                <a:solidFill>
                  <a:srgbClr val="FFFF00"/>
                </a:solidFill>
                <a:latin typeface="+mn-lt"/>
                <a:cs typeface="Lucida Console"/>
              </a:rPr>
              <a:t>We even assemble in huge crowds to watch others playing games</a:t>
            </a:r>
            <a:r>
              <a:rPr lang="en-US" sz="3600" dirty="0">
                <a:solidFill>
                  <a:schemeClr val="bg1"/>
                </a:solidFill>
                <a:latin typeface="+mn-lt"/>
                <a:cs typeface="Lucida Console"/>
              </a:rPr>
              <a:t>. What does all this mean? Do we simply get easily bored and cannot tolerate inactivity? I can find nothing in the literature of scientific psychology that helps me to understand such bizarre behavior.”</a:t>
            </a:r>
          </a:p>
          <a:p>
            <a:pPr marL="0" indent="0">
              <a:buNone/>
            </a:pPr>
            <a:endParaRPr lang="en-US" sz="1800" dirty="0">
              <a:solidFill>
                <a:schemeClr val="bg1"/>
              </a:solidFill>
              <a:latin typeface="+mn-lt"/>
              <a:cs typeface="Lucida Console"/>
            </a:endParaRPr>
          </a:p>
          <a:p>
            <a:pPr marL="0" indent="0">
              <a:buNone/>
            </a:pPr>
            <a:r>
              <a:rPr lang="en-US" sz="1800" dirty="0">
                <a:solidFill>
                  <a:schemeClr val="bg1"/>
                </a:solidFill>
                <a:latin typeface="+mn-lt"/>
                <a:cs typeface="Lucida Console"/>
              </a:rPr>
              <a:t>The Human Legacy (1982)</a:t>
            </a:r>
          </a:p>
          <a:p>
            <a:pPr marL="0" indent="0">
              <a:buNone/>
            </a:pPr>
            <a:r>
              <a:rPr lang="en-US" sz="1800" dirty="0">
                <a:solidFill>
                  <a:schemeClr val="bg1"/>
                </a:solidFill>
                <a:latin typeface="+mn-lt"/>
                <a:cs typeface="Lucida Console"/>
              </a:rPr>
              <a:t>Leon Festinger</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195" y="5072386"/>
            <a:ext cx="912040" cy="1412766"/>
          </a:xfrm>
          <a:prstGeom prst="rect">
            <a:avLst/>
          </a:prstGeom>
        </p:spPr>
      </p:pic>
    </p:spTree>
    <p:extLst>
      <p:ext uri="{BB962C8B-B14F-4D97-AF65-F5344CB8AC3E}">
        <p14:creationId xmlns:p14="http://schemas.microsoft.com/office/powerpoint/2010/main" val="1006330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4000" cy="1204935"/>
          </a:xfrm>
        </p:spPr>
        <p:txBody>
          <a:bodyPr>
            <a:normAutofit fontScale="90000"/>
          </a:bodyPr>
          <a:lstStyle/>
          <a:p>
            <a:pPr algn="ctr"/>
            <a:br>
              <a:rPr lang="en-US" sz="4900" dirty="0">
                <a:latin typeface="+mj-lt"/>
              </a:rPr>
            </a:br>
            <a:r>
              <a:rPr lang="en-US" sz="4900" b="1" dirty="0">
                <a:solidFill>
                  <a:srgbClr val="FFFF00"/>
                </a:solidFill>
                <a:latin typeface="+mj-lt"/>
              </a:rPr>
              <a:t>Perhaps we can answer that</a:t>
            </a:r>
            <a:r>
              <a:rPr lang="en-US" sz="4900" b="1" dirty="0">
                <a:solidFill>
                  <a:srgbClr val="FF0000"/>
                </a:solidFill>
                <a:latin typeface="+mj-lt"/>
              </a:rPr>
              <a:t>…</a:t>
            </a:r>
            <a:br>
              <a:rPr lang="en-US" sz="4900" b="1" dirty="0">
                <a:solidFill>
                  <a:srgbClr val="FFFF00"/>
                </a:solidFill>
                <a:latin typeface="+mj-lt"/>
              </a:rPr>
            </a:br>
            <a:r>
              <a:rPr lang="en-US" sz="4900" b="1" dirty="0">
                <a:solidFill>
                  <a:schemeClr val="bg1"/>
                </a:solidFill>
                <a:latin typeface="+mj-lt"/>
              </a:rPr>
              <a:t>Perhaps the least we can say is</a:t>
            </a:r>
            <a:r>
              <a:rPr lang="en-US" sz="4900" b="1" dirty="0">
                <a:solidFill>
                  <a:srgbClr val="FF0000"/>
                </a:solidFill>
                <a:latin typeface="+mj-lt"/>
              </a:rPr>
              <a:t>…</a:t>
            </a:r>
            <a:br>
              <a:rPr lang="en-US" sz="4400" dirty="0">
                <a:solidFill>
                  <a:srgbClr val="FFFF00"/>
                </a:solidFill>
                <a:latin typeface="+mn-lt"/>
              </a:rPr>
            </a:br>
            <a:endParaRPr lang="en-US" sz="4400" dirty="0">
              <a:solidFill>
                <a:srgbClr val="FFFF00"/>
              </a:solidFill>
              <a:latin typeface="+mn-lt"/>
            </a:endParaRPr>
          </a:p>
        </p:txBody>
      </p:sp>
      <p:sp>
        <p:nvSpPr>
          <p:cNvPr id="3" name="Content Placeholder 2"/>
          <p:cNvSpPr>
            <a:spLocks noGrp="1"/>
          </p:cNvSpPr>
          <p:nvPr>
            <p:ph sz="quarter" idx="10"/>
          </p:nvPr>
        </p:nvSpPr>
        <p:spPr>
          <a:xfrm>
            <a:off x="457200" y="2122714"/>
            <a:ext cx="8229600" cy="3603420"/>
          </a:xfrm>
        </p:spPr>
        <p:txBody>
          <a:bodyPr>
            <a:normAutofit/>
          </a:bodyPr>
          <a:lstStyle/>
          <a:p>
            <a:pPr marL="0" indent="0">
              <a:buNone/>
            </a:pPr>
            <a:r>
              <a:rPr lang="en-US" sz="4400" dirty="0">
                <a:solidFill>
                  <a:schemeClr val="bg1"/>
                </a:solidFill>
                <a:latin typeface="Arial Hebrew Scholar"/>
                <a:cs typeface="Arial Hebrew Scholar"/>
              </a:rPr>
              <a:t>How we are </a:t>
            </a:r>
            <a:r>
              <a:rPr lang="en-US" sz="4400" dirty="0">
                <a:solidFill>
                  <a:srgbClr val="CCFFCC"/>
                </a:solidFill>
                <a:latin typeface="Arial Hebrew Scholar"/>
                <a:cs typeface="Arial Hebrew Scholar"/>
              </a:rPr>
              <a:t>conscious</a:t>
            </a:r>
            <a:r>
              <a:rPr lang="en-US" sz="4400" dirty="0">
                <a:solidFill>
                  <a:schemeClr val="bg1"/>
                </a:solidFill>
                <a:latin typeface="Arial Hebrew Scholar"/>
                <a:cs typeface="Arial Hebrew Scholar"/>
              </a:rPr>
              <a:t> </a:t>
            </a:r>
            <a:r>
              <a:rPr lang="en-US" sz="4400" dirty="0">
                <a:solidFill>
                  <a:srgbClr val="FF0000"/>
                </a:solidFill>
                <a:latin typeface="Arial Hebrew Scholar"/>
                <a:cs typeface="Arial Hebrew Scholar"/>
              </a:rPr>
              <a:t>&amp;</a:t>
            </a:r>
            <a:r>
              <a:rPr lang="en-US" sz="4400" dirty="0">
                <a:solidFill>
                  <a:schemeClr val="bg1"/>
                </a:solidFill>
                <a:latin typeface="Arial Hebrew Scholar"/>
                <a:cs typeface="Arial Hebrew Scholar"/>
              </a:rPr>
              <a:t> </a:t>
            </a:r>
          </a:p>
          <a:p>
            <a:pPr marL="0" indent="0">
              <a:buNone/>
            </a:pPr>
            <a:r>
              <a:rPr lang="en-US" sz="4400" dirty="0">
                <a:solidFill>
                  <a:schemeClr val="bg1"/>
                </a:solidFill>
                <a:latin typeface="Arial Hebrew Scholar"/>
                <a:cs typeface="Arial Hebrew Scholar"/>
              </a:rPr>
              <a:t>how we </a:t>
            </a:r>
            <a:r>
              <a:rPr lang="en-US" sz="4400" dirty="0">
                <a:solidFill>
                  <a:srgbClr val="CCFFCC"/>
                </a:solidFill>
                <a:latin typeface="Arial Hebrew Scholar"/>
                <a:cs typeface="Arial Hebrew Scholar"/>
              </a:rPr>
              <a:t>(video) game</a:t>
            </a:r>
            <a:r>
              <a:rPr lang="en-US" sz="4400" dirty="0">
                <a:solidFill>
                  <a:schemeClr val="bg1"/>
                </a:solidFill>
                <a:latin typeface="Arial Hebrew Scholar"/>
                <a:cs typeface="Arial Hebrew Scholar"/>
              </a:rPr>
              <a:t> </a:t>
            </a:r>
          </a:p>
          <a:p>
            <a:pPr marL="0" indent="0">
              <a:buNone/>
            </a:pPr>
            <a:r>
              <a:rPr lang="en-US" sz="4400" dirty="0">
                <a:solidFill>
                  <a:schemeClr val="bg1"/>
                </a:solidFill>
                <a:latin typeface="Arial Hebrew Scholar"/>
                <a:cs typeface="Arial Hebrew Scholar"/>
              </a:rPr>
              <a:t>appear to be </a:t>
            </a:r>
          </a:p>
          <a:p>
            <a:pPr marL="0" indent="0">
              <a:buNone/>
            </a:pPr>
            <a:r>
              <a:rPr lang="en-US" sz="4400" dirty="0">
                <a:solidFill>
                  <a:schemeClr val="bg1"/>
                </a:solidFill>
                <a:latin typeface="Arial Hebrew Scholar"/>
                <a:cs typeface="Arial Hebrew Scholar"/>
              </a:rPr>
              <a:t>profoundly </a:t>
            </a:r>
            <a:r>
              <a:rPr lang="en-US" sz="4400" dirty="0">
                <a:solidFill>
                  <a:srgbClr val="CCFFCC"/>
                </a:solidFill>
                <a:latin typeface="Arial Hebrew Scholar"/>
                <a:cs typeface="Arial Hebrew Scholar"/>
              </a:rPr>
              <a:t>aligned</a:t>
            </a:r>
            <a:r>
              <a:rPr lang="en-US" sz="4400" dirty="0">
                <a:solidFill>
                  <a:schemeClr val="bg1"/>
                </a:solidFill>
                <a:latin typeface="Arial Hebrew Scholar"/>
                <a:cs typeface="Arial Hebrew Scholar"/>
              </a:rPr>
              <a:t>.</a:t>
            </a:r>
          </a:p>
        </p:txBody>
      </p:sp>
      <p:pic>
        <p:nvPicPr>
          <p:cNvPr id="4" name="Picture 3" descr="IMG_112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3565" y="4005587"/>
            <a:ext cx="2953235" cy="2214927"/>
          </a:xfrm>
          <a:prstGeom prst="rect">
            <a:avLst/>
          </a:prstGeom>
        </p:spPr>
      </p:pic>
    </p:spTree>
    <p:extLst>
      <p:ext uri="{BB962C8B-B14F-4D97-AF65-F5344CB8AC3E}">
        <p14:creationId xmlns:p14="http://schemas.microsoft.com/office/powerpoint/2010/main" val="19570268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4"/>
            <a:ext cx="8229600" cy="1016000"/>
          </a:xfrm>
        </p:spPr>
        <p:txBody>
          <a:bodyPr>
            <a:normAutofit/>
          </a:bodyPr>
          <a:lstStyle/>
          <a:p>
            <a:r>
              <a:rPr lang="en-US" sz="4400" b="1" dirty="0">
                <a:solidFill>
                  <a:srgbClr val="FFFF00"/>
                </a:solidFill>
              </a:rPr>
              <a:t>And does all this </a:t>
            </a:r>
            <a:r>
              <a:rPr lang="en-US" sz="4400" b="1" dirty="0">
                <a:solidFill>
                  <a:schemeClr val="bg1"/>
                </a:solidFill>
              </a:rPr>
              <a:t>explain</a:t>
            </a:r>
            <a:r>
              <a:rPr lang="en-US" sz="4400" b="1" dirty="0">
                <a:solidFill>
                  <a:srgbClr val="FFFF00"/>
                </a:solidFill>
              </a:rPr>
              <a:t>?</a:t>
            </a:r>
          </a:p>
        </p:txBody>
      </p:sp>
      <p:pic>
        <p:nvPicPr>
          <p:cNvPr id="4" name="Content Placeholder 3" descr="imgres-1.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1616" b="-1616"/>
          <a:stretch>
            <a:fillRect/>
          </a:stretch>
        </p:blipFill>
        <p:spPr>
          <a:xfrm>
            <a:off x="457200" y="1046163"/>
            <a:ext cx="8350250" cy="4843462"/>
          </a:xfrm>
        </p:spPr>
      </p:pic>
    </p:spTree>
    <p:extLst>
      <p:ext uri="{BB962C8B-B14F-4D97-AF65-F5344CB8AC3E}">
        <p14:creationId xmlns:p14="http://schemas.microsoft.com/office/powerpoint/2010/main" val="1901315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br>
              <a:rPr lang="en-US" dirty="0">
                <a:solidFill>
                  <a:srgbClr val="FFFFFF"/>
                </a:solidFill>
                <a:latin typeface="American Typewriter"/>
                <a:cs typeface="American Typewriter"/>
              </a:rPr>
            </a:br>
            <a:r>
              <a:rPr lang="en-US" dirty="0">
                <a:solidFill>
                  <a:srgbClr val="FFFFFF"/>
                </a:solidFill>
                <a:latin typeface="American Typewriter"/>
                <a:cs typeface="American Typewriter"/>
              </a:rPr>
              <a:t>        </a:t>
            </a:r>
            <a:r>
              <a:rPr lang="en-US" sz="6700" dirty="0">
                <a:solidFill>
                  <a:srgbClr val="FFFFFF"/>
                </a:solidFill>
                <a:latin typeface="American Typewriter"/>
                <a:cs typeface="American Typewriter"/>
              </a:rPr>
              <a:t>To be continued</a:t>
            </a:r>
            <a:r>
              <a:rPr lang="is-IS" sz="6700" dirty="0">
                <a:solidFill>
                  <a:srgbClr val="FFFFFF"/>
                </a:solidFill>
                <a:latin typeface="American Typewriter"/>
                <a:cs typeface="American Typewriter"/>
              </a:rPr>
              <a:t>…</a:t>
            </a:r>
            <a:br>
              <a:rPr lang="en-US" sz="6700" dirty="0">
                <a:solidFill>
                  <a:srgbClr val="FFFFFF"/>
                </a:solidFill>
                <a:latin typeface="American Typewriter"/>
                <a:cs typeface="American Typewriter"/>
              </a:rPr>
            </a:br>
            <a:endParaRPr lang="en-US" sz="6700" dirty="0"/>
          </a:p>
        </p:txBody>
      </p:sp>
      <p:pic>
        <p:nvPicPr>
          <p:cNvPr id="4" name="Content Placeholder 3" descr="Batman27m.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14" r="-335"/>
          <a:stretch/>
        </p:blipFill>
        <p:spPr>
          <a:xfrm>
            <a:off x="1462270" y="1096963"/>
            <a:ext cx="6349332" cy="4725660"/>
          </a:xfrm>
        </p:spPr>
      </p:pic>
      <p:sp>
        <p:nvSpPr>
          <p:cNvPr id="5" name="TextBox 4"/>
          <p:cNvSpPr txBox="1"/>
          <p:nvPr/>
        </p:nvSpPr>
        <p:spPr>
          <a:xfrm>
            <a:off x="4829340" y="5915610"/>
            <a:ext cx="2199378" cy="369332"/>
          </a:xfrm>
          <a:prstGeom prst="rect">
            <a:avLst/>
          </a:prstGeom>
          <a:noFill/>
        </p:spPr>
        <p:txBody>
          <a:bodyPr wrap="none" rtlCol="0">
            <a:spAutoFit/>
          </a:bodyPr>
          <a:lstStyle/>
          <a:p>
            <a:r>
              <a:rPr lang="en-US" dirty="0">
                <a:solidFill>
                  <a:srgbClr val="FFFF00"/>
                </a:solidFill>
                <a:latin typeface="Arial"/>
              </a:rPr>
              <a:t>Batman Episode 66</a:t>
            </a:r>
          </a:p>
        </p:txBody>
      </p:sp>
    </p:spTree>
    <p:extLst>
      <p:ext uri="{BB962C8B-B14F-4D97-AF65-F5344CB8AC3E}">
        <p14:creationId xmlns:p14="http://schemas.microsoft.com/office/powerpoint/2010/main" val="891402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62"/>
            <a:ext cx="8229600" cy="1016000"/>
          </a:xfrm>
        </p:spPr>
        <p:txBody>
          <a:bodyPr>
            <a:normAutofit/>
          </a:bodyPr>
          <a:lstStyle/>
          <a:p>
            <a:pPr algn="ctr"/>
            <a:r>
              <a:rPr lang="en-US" sz="5400" b="1" dirty="0">
                <a:solidFill>
                  <a:srgbClr val="FFFF00"/>
                </a:solidFill>
              </a:rPr>
              <a:t>All leading to</a:t>
            </a:r>
            <a:r>
              <a:rPr lang="mr-IN" sz="5400" b="1" dirty="0">
                <a:solidFill>
                  <a:srgbClr val="92D050"/>
                </a:solidFill>
              </a:rPr>
              <a:t>…</a:t>
            </a:r>
            <a:endParaRPr lang="en-US" sz="5400" b="1" dirty="0">
              <a:solidFill>
                <a:srgbClr val="92D050"/>
              </a:solidFill>
            </a:endParaRPr>
          </a:p>
        </p:txBody>
      </p:sp>
      <p:sp>
        <p:nvSpPr>
          <p:cNvPr id="3" name="Content Placeholder 2"/>
          <p:cNvSpPr>
            <a:spLocks noGrp="1"/>
          </p:cNvSpPr>
          <p:nvPr>
            <p:ph sz="quarter" idx="10"/>
          </p:nvPr>
        </p:nvSpPr>
        <p:spPr>
          <a:xfrm>
            <a:off x="457200" y="1698170"/>
            <a:ext cx="8229600" cy="4215741"/>
          </a:xfrm>
        </p:spPr>
        <p:txBody>
          <a:bodyPr>
            <a:normAutofit/>
          </a:bodyPr>
          <a:lstStyle/>
          <a:p>
            <a:pPr marL="0" indent="0">
              <a:buNone/>
            </a:pPr>
            <a:r>
              <a:rPr lang="en-US" sz="29600" b="1" dirty="0">
                <a:solidFill>
                  <a:srgbClr val="FF0000"/>
                </a:solidFill>
                <a:sym typeface="Wingdings"/>
              </a:rPr>
              <a:t></a:t>
            </a:r>
            <a:endParaRPr lang="en-US" sz="29600" b="1" dirty="0">
              <a:solidFill>
                <a:srgbClr val="FF0000"/>
              </a:solidFill>
            </a:endParaRPr>
          </a:p>
        </p:txBody>
      </p:sp>
    </p:spTree>
    <p:extLst>
      <p:ext uri="{BB962C8B-B14F-4D97-AF65-F5344CB8AC3E}">
        <p14:creationId xmlns:p14="http://schemas.microsoft.com/office/powerpoint/2010/main" val="21084357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normAutofit fontScale="90000"/>
          </a:bodyPr>
          <a:lstStyle/>
          <a:p>
            <a:r>
              <a:rPr lang="en-US" b="1" dirty="0">
                <a:solidFill>
                  <a:srgbClr val="FFFF00"/>
                </a:solidFill>
                <a:latin typeface="+mn-lt"/>
              </a:rPr>
              <a:t>“</a:t>
            </a:r>
            <a:r>
              <a:rPr lang="en-US" b="1" dirty="0">
                <a:solidFill>
                  <a:schemeClr val="bg1"/>
                </a:solidFill>
                <a:latin typeface="+mn-lt"/>
              </a:rPr>
              <a:t>What </a:t>
            </a:r>
            <a:r>
              <a:rPr lang="en-US" b="1" dirty="0">
                <a:solidFill>
                  <a:srgbClr val="FFFF00"/>
                </a:solidFill>
                <a:latin typeface="+mn-lt"/>
              </a:rPr>
              <a:t>Are Video Games (today)?”</a:t>
            </a:r>
          </a:p>
        </p:txBody>
      </p:sp>
      <p:pic>
        <p:nvPicPr>
          <p:cNvPr id="4" name="Content Placeholder 3" descr="Screen Shot 2014-09-09 at 9.41.0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538" b="-538"/>
          <a:stretch/>
        </p:blipFill>
        <p:spPr>
          <a:xfrm>
            <a:off x="457200" y="1342593"/>
            <a:ext cx="8229600" cy="2999619"/>
          </a:xfrm>
        </p:spPr>
      </p:pic>
      <p:sp>
        <p:nvSpPr>
          <p:cNvPr id="5" name="Rectangle 4"/>
          <p:cNvSpPr/>
          <p:nvPr/>
        </p:nvSpPr>
        <p:spPr>
          <a:xfrm>
            <a:off x="457199" y="4342212"/>
            <a:ext cx="7489371" cy="369332"/>
          </a:xfrm>
          <a:prstGeom prst="rect">
            <a:avLst/>
          </a:prstGeom>
        </p:spPr>
        <p:txBody>
          <a:bodyPr wrap="square">
            <a:spAutoFit/>
          </a:bodyPr>
          <a:lstStyle/>
          <a:p>
            <a:r>
              <a:rPr lang="en-US" dirty="0">
                <a:hlinkClick r:id="rId3"/>
              </a:rPr>
              <a:t>https://medium.com/message/the-secret-of-minecraft-97dfacb05a3c</a:t>
            </a:r>
            <a:endParaRPr lang="en-US" dirty="0"/>
          </a:p>
        </p:txBody>
      </p:sp>
      <p:sp>
        <p:nvSpPr>
          <p:cNvPr id="6" name="TextBox 5"/>
          <p:cNvSpPr txBox="1"/>
          <p:nvPr/>
        </p:nvSpPr>
        <p:spPr>
          <a:xfrm>
            <a:off x="457199" y="4867906"/>
            <a:ext cx="8686801" cy="1200329"/>
          </a:xfrm>
          <a:prstGeom prst="rect">
            <a:avLst/>
          </a:prstGeom>
          <a:noFill/>
        </p:spPr>
        <p:txBody>
          <a:bodyPr wrap="square" rtlCol="0">
            <a:spAutoFit/>
          </a:bodyPr>
          <a:lstStyle/>
          <a:p>
            <a:r>
              <a:rPr lang="en-US" sz="3600" dirty="0">
                <a:solidFill>
                  <a:srgbClr val="FFFFFF"/>
                </a:solidFill>
                <a:cs typeface="Lucida Console"/>
              </a:rPr>
              <a:t>“A </a:t>
            </a:r>
            <a:r>
              <a:rPr lang="en-US" sz="3600" dirty="0">
                <a:solidFill>
                  <a:srgbClr val="CCFFCC"/>
                </a:solidFill>
                <a:cs typeface="Lucida Console"/>
              </a:rPr>
              <a:t>generative</a:t>
            </a:r>
            <a:r>
              <a:rPr lang="en-US" sz="3600" dirty="0">
                <a:solidFill>
                  <a:srgbClr val="FFFFFF"/>
                </a:solidFill>
                <a:cs typeface="Lucida Console"/>
              </a:rPr>
              <a:t>, </a:t>
            </a:r>
            <a:r>
              <a:rPr lang="en-US" sz="3600" dirty="0">
                <a:solidFill>
                  <a:srgbClr val="CCFFCC"/>
                </a:solidFill>
                <a:cs typeface="Lucida Console"/>
              </a:rPr>
              <a:t>networked </a:t>
            </a:r>
            <a:r>
              <a:rPr lang="en-US" sz="3600" dirty="0">
                <a:solidFill>
                  <a:srgbClr val="FFFFFF"/>
                </a:solidFill>
                <a:cs typeface="Lucida Console"/>
              </a:rPr>
              <a:t>system laced throughout with secrets.”</a:t>
            </a:r>
          </a:p>
        </p:txBody>
      </p:sp>
    </p:spTree>
    <p:extLst>
      <p:ext uri="{BB962C8B-B14F-4D97-AF65-F5344CB8AC3E}">
        <p14:creationId xmlns:p14="http://schemas.microsoft.com/office/powerpoint/2010/main" val="1447543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350"/>
            <a:ext cx="8229600" cy="870460"/>
          </a:xfrm>
        </p:spPr>
        <p:txBody>
          <a:bodyPr>
            <a:normAutofit/>
          </a:bodyPr>
          <a:lstStyle/>
          <a:p>
            <a:r>
              <a:rPr lang="en-US" sz="4400" b="1" dirty="0">
                <a:solidFill>
                  <a:srgbClr val="FFFF00"/>
                </a:solidFill>
                <a:latin typeface="+mn-lt"/>
              </a:rPr>
              <a:t>Video games as Media</a:t>
            </a:r>
            <a:endParaRPr lang="en-US" b="1" dirty="0">
              <a:solidFill>
                <a:schemeClr val="tx1"/>
              </a:solidFill>
            </a:endParaRPr>
          </a:p>
        </p:txBody>
      </p:sp>
      <p:sp>
        <p:nvSpPr>
          <p:cNvPr id="3" name="Content Placeholder 2"/>
          <p:cNvSpPr>
            <a:spLocks noGrp="1"/>
          </p:cNvSpPr>
          <p:nvPr>
            <p:ph sz="quarter" idx="10"/>
          </p:nvPr>
        </p:nvSpPr>
        <p:spPr>
          <a:xfrm>
            <a:off x="457200" y="1088570"/>
            <a:ext cx="8493276" cy="5060185"/>
          </a:xfrm>
        </p:spPr>
        <p:txBody>
          <a:bodyPr>
            <a:normAutofit/>
          </a:bodyPr>
          <a:lstStyle/>
          <a:p>
            <a:pPr marL="0" indent="0">
              <a:buNone/>
            </a:pPr>
            <a:r>
              <a:rPr lang="en-US" sz="3200" b="1" i="1" dirty="0">
                <a:solidFill>
                  <a:schemeClr val="tx2">
                    <a:lumMod val="40000"/>
                    <a:lumOff val="60000"/>
                  </a:schemeClr>
                </a:solidFill>
                <a:latin typeface="Apple Chancery"/>
                <a:cs typeface="Apple Chancery"/>
              </a:rPr>
              <a:t>The return of the oral narrative?</a:t>
            </a:r>
            <a:endParaRPr lang="en-US" sz="3200" b="1" i="1" dirty="0">
              <a:solidFill>
                <a:schemeClr val="tx2">
                  <a:lumMod val="40000"/>
                  <a:lumOff val="60000"/>
                </a:schemeClr>
              </a:solidFill>
            </a:endParaRPr>
          </a:p>
          <a:p>
            <a:pPr marL="0" indent="0">
              <a:buNone/>
            </a:pPr>
            <a:r>
              <a:rPr lang="en-US" b="1" dirty="0">
                <a:solidFill>
                  <a:schemeClr val="bg1"/>
                </a:solidFill>
                <a:latin typeface="+mn-lt"/>
              </a:rPr>
              <a:t>“Mass Effect and </a:t>
            </a:r>
            <a:r>
              <a:rPr lang="en-US" b="1" dirty="0" err="1">
                <a:solidFill>
                  <a:schemeClr val="bg1"/>
                </a:solidFill>
                <a:latin typeface="+mn-lt"/>
              </a:rPr>
              <a:t>Orality</a:t>
            </a:r>
            <a:r>
              <a:rPr lang="en-US" b="1" dirty="0">
                <a:solidFill>
                  <a:schemeClr val="bg1"/>
                </a:solidFill>
                <a:latin typeface="+mn-lt"/>
              </a:rPr>
              <a:t>: Video Games as Transitional Literature” Conrad </a:t>
            </a:r>
            <a:r>
              <a:rPr lang="en-US" b="1" dirty="0" err="1">
                <a:solidFill>
                  <a:schemeClr val="bg1"/>
                </a:solidFill>
                <a:latin typeface="+mn-lt"/>
              </a:rPr>
              <a:t>Leibel</a:t>
            </a:r>
            <a:r>
              <a:rPr lang="en-US" dirty="0"/>
              <a:t> </a:t>
            </a:r>
            <a:r>
              <a:rPr lang="en-US" sz="1200" dirty="0">
                <a:latin typeface="Lucida Console"/>
                <a:cs typeface="Lucida Console"/>
                <a:hlinkClick r:id="rId2"/>
              </a:rPr>
              <a:t>http://ualberta.academia.edu/ConradLeibel</a:t>
            </a:r>
            <a:endParaRPr lang="en-US" sz="1200" dirty="0">
              <a:latin typeface="Lucida Console"/>
              <a:cs typeface="Lucida Console"/>
            </a:endParaRPr>
          </a:p>
          <a:p>
            <a:pPr marL="0" indent="0">
              <a:buNone/>
            </a:pPr>
            <a:r>
              <a:rPr lang="en-US" dirty="0">
                <a:solidFill>
                  <a:srgbClr val="FFFFFF"/>
                </a:solidFill>
                <a:latin typeface="+mn-lt"/>
                <a:cs typeface="Lucida Console"/>
              </a:rPr>
              <a:t>“</a:t>
            </a:r>
            <a:r>
              <a:rPr lang="en-US" i="1" dirty="0">
                <a:solidFill>
                  <a:srgbClr val="FFFFFF"/>
                </a:solidFill>
                <a:latin typeface="+mn-lt"/>
                <a:cs typeface="Lucida Console"/>
              </a:rPr>
              <a:t>Ultimately, video games stand as the successor of the original oral culture; revitalizing itself through the use of written text in order to make itself relatable to the player/reader yet also giving new life to the written tradition through </a:t>
            </a:r>
            <a:r>
              <a:rPr lang="en-US" i="1" dirty="0">
                <a:solidFill>
                  <a:srgbClr val="FFFF00"/>
                </a:solidFill>
                <a:latin typeface="+mn-lt"/>
                <a:cs typeface="Lucida Console"/>
              </a:rPr>
              <a:t>enabling a level of interactivity between the text and reader only seen in the oral tradition</a:t>
            </a:r>
            <a:r>
              <a:rPr lang="en-US" i="1" dirty="0">
                <a:solidFill>
                  <a:srgbClr val="FFFFFF"/>
                </a:solidFill>
                <a:latin typeface="+mn-lt"/>
                <a:cs typeface="Lucida Console"/>
              </a:rPr>
              <a:t>…</a:t>
            </a:r>
            <a:r>
              <a:rPr lang="en-US" dirty="0">
                <a:solidFill>
                  <a:srgbClr val="FFFFFF"/>
                </a:solidFill>
                <a:latin typeface="+mn-lt"/>
                <a:cs typeface="Lucida Console"/>
              </a:rPr>
              <a:t>”</a:t>
            </a:r>
          </a:p>
          <a:p>
            <a:pPr marL="0" indent="0">
              <a:buNone/>
            </a:pPr>
            <a:r>
              <a:rPr lang="en-US" b="1" dirty="0">
                <a:solidFill>
                  <a:srgbClr val="FFFFFF"/>
                </a:solidFill>
                <a:latin typeface="+mn-lt"/>
                <a:cs typeface="Arial Black"/>
              </a:rPr>
              <a:t>“Games as Conversation” Rogelio E. Cardona-Rivera and R. Michael Young</a:t>
            </a:r>
          </a:p>
          <a:p>
            <a:pPr marL="0" indent="0">
              <a:buNone/>
            </a:pPr>
            <a:r>
              <a:rPr lang="en-US" i="1" dirty="0">
                <a:solidFill>
                  <a:srgbClr val="FFFFFF"/>
                </a:solidFill>
                <a:latin typeface="+mn-lt"/>
                <a:cs typeface="Lucida Console"/>
              </a:rPr>
              <a:t>“ We present a metaphor through which to study games: games as conversation, which casts </a:t>
            </a:r>
            <a:r>
              <a:rPr lang="en-US" i="1" dirty="0">
                <a:solidFill>
                  <a:srgbClr val="FFFF00"/>
                </a:solidFill>
                <a:latin typeface="+mn-lt"/>
                <a:cs typeface="Lucida Console"/>
              </a:rPr>
              <a:t>gameplay as a communicative exchange between player and game</a:t>
            </a:r>
            <a:r>
              <a:rPr lang="en-US" i="1" dirty="0">
                <a:solidFill>
                  <a:srgbClr val="FFFFFF"/>
                </a:solidFill>
                <a:latin typeface="+mn-lt"/>
                <a:cs typeface="Lucida Console"/>
              </a:rPr>
              <a:t>.”</a:t>
            </a:r>
          </a:p>
          <a:p>
            <a:pPr marL="0" indent="0">
              <a:buNone/>
            </a:pPr>
            <a:r>
              <a:rPr lang="en-US" sz="1200" dirty="0">
                <a:solidFill>
                  <a:srgbClr val="FFFFFF"/>
                </a:solidFill>
                <a:latin typeface="Lucida Console"/>
                <a:cs typeface="Lucida Console"/>
                <a:hlinkClick r:id="rId3"/>
              </a:rPr>
              <a:t>http://www.rogel.io/content/02-publications/cardona-rivera2014gamesasconversation.pdf</a:t>
            </a:r>
            <a:r>
              <a:rPr lang="en-US" sz="1200" dirty="0">
                <a:solidFill>
                  <a:srgbClr val="FFFFFF"/>
                </a:solidFill>
                <a:latin typeface="Lucida Console"/>
                <a:cs typeface="Lucida Console"/>
              </a:rPr>
              <a:t> </a:t>
            </a:r>
          </a:p>
        </p:txBody>
      </p:sp>
    </p:spTree>
    <p:extLst>
      <p:ext uri="{BB962C8B-B14F-4D97-AF65-F5344CB8AC3E}">
        <p14:creationId xmlns:p14="http://schemas.microsoft.com/office/powerpoint/2010/main" val="56002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876352" y="985838"/>
            <a:ext cx="7391295" cy="4471988"/>
          </a:xfrm>
        </p:spPr>
      </p:pic>
    </p:spTree>
    <p:extLst>
      <p:ext uri="{BB962C8B-B14F-4D97-AF65-F5344CB8AC3E}">
        <p14:creationId xmlns:p14="http://schemas.microsoft.com/office/powerpoint/2010/main" val="20995369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29811"/>
            <a:ext cx="8493276" cy="5890380"/>
          </a:xfrm>
        </p:spPr>
        <p:txBody>
          <a:bodyPr>
            <a:normAutofit lnSpcReduction="10000"/>
          </a:bodyPr>
          <a:lstStyle/>
          <a:p>
            <a:pPr marL="0" indent="0">
              <a:buNone/>
            </a:pPr>
            <a:r>
              <a:rPr lang="en-US" sz="3200" b="1" dirty="0">
                <a:solidFill>
                  <a:srgbClr val="FFFF00"/>
                </a:solidFill>
                <a:latin typeface="+mn-lt"/>
              </a:rPr>
              <a:t>“Ulysses as an RPG” Alistair Brown (2012)</a:t>
            </a:r>
          </a:p>
          <a:p>
            <a:pPr marL="0" indent="0">
              <a:buNone/>
            </a:pPr>
            <a:r>
              <a:rPr lang="en-US" sz="1600" dirty="0">
                <a:latin typeface="Lucida Console"/>
                <a:cs typeface="Lucida Console"/>
                <a:hlinkClick r:id="rId2"/>
              </a:rPr>
              <a:t>http://www.alluvium-journal.org/2012/10/01/ulysses-as-an-rpg/</a:t>
            </a:r>
            <a:endParaRPr lang="en-US" sz="1600" dirty="0">
              <a:latin typeface="Lucida Console"/>
              <a:cs typeface="Lucida Console"/>
            </a:endParaRPr>
          </a:p>
          <a:p>
            <a:pPr marL="0" indent="0">
              <a:buNone/>
            </a:pPr>
            <a:endParaRPr lang="en-US" dirty="0">
              <a:latin typeface="Lucida Console"/>
              <a:cs typeface="Lucida Console"/>
            </a:endParaRPr>
          </a:p>
          <a:p>
            <a:pPr marL="0" indent="0">
              <a:buNone/>
            </a:pPr>
            <a:r>
              <a:rPr lang="en-US" sz="2600" dirty="0">
                <a:solidFill>
                  <a:schemeClr val="bg1"/>
                </a:solidFill>
                <a:latin typeface="Arial"/>
                <a:cs typeface="Arial"/>
              </a:rPr>
              <a:t>“Whilst </a:t>
            </a:r>
            <a:r>
              <a:rPr lang="en-US" sz="2600" dirty="0" err="1">
                <a:solidFill>
                  <a:srgbClr val="FFFF00"/>
                </a:solidFill>
                <a:latin typeface="Arial"/>
                <a:cs typeface="Arial"/>
              </a:rPr>
              <a:t>ludological</a:t>
            </a:r>
            <a:r>
              <a:rPr lang="en-US" sz="2600" dirty="0">
                <a:solidFill>
                  <a:srgbClr val="FFFF00"/>
                </a:solidFill>
                <a:latin typeface="Arial"/>
                <a:cs typeface="Arial"/>
              </a:rPr>
              <a:t> game theorists</a:t>
            </a:r>
            <a:r>
              <a:rPr lang="en-US" sz="2600" dirty="0">
                <a:solidFill>
                  <a:srgbClr val="FFFFFF"/>
                </a:solidFill>
                <a:latin typeface="Arial"/>
                <a:cs typeface="Arial"/>
              </a:rPr>
              <a:t>…have made </a:t>
            </a:r>
          </a:p>
          <a:p>
            <a:pPr marL="0" indent="0">
              <a:buNone/>
            </a:pPr>
            <a:r>
              <a:rPr lang="en-US" sz="2600" dirty="0">
                <a:solidFill>
                  <a:srgbClr val="FFFFFF"/>
                </a:solidFill>
                <a:latin typeface="Arial"/>
                <a:cs typeface="Arial"/>
              </a:rPr>
              <a:t>us aware of the fundamental structural </a:t>
            </a:r>
          </a:p>
          <a:p>
            <a:pPr marL="0" indent="0">
              <a:buNone/>
            </a:pPr>
            <a:r>
              <a:rPr lang="en-US" sz="2600" dirty="0">
                <a:solidFill>
                  <a:srgbClr val="FFFFFF"/>
                </a:solidFill>
                <a:latin typeface="Arial"/>
                <a:cs typeface="Arial"/>
              </a:rPr>
              <a:t>differences between a game and a book, Joyce’s </a:t>
            </a:r>
          </a:p>
          <a:p>
            <a:pPr marL="0" indent="0">
              <a:buNone/>
            </a:pPr>
            <a:r>
              <a:rPr lang="en-US" sz="2600" dirty="0">
                <a:solidFill>
                  <a:srgbClr val="FFFFFF"/>
                </a:solidFill>
                <a:latin typeface="Arial"/>
                <a:cs typeface="Arial"/>
              </a:rPr>
              <a:t>novel may be said to be more ludic than most. As </a:t>
            </a:r>
          </a:p>
          <a:p>
            <a:pPr marL="0" indent="0">
              <a:buNone/>
            </a:pPr>
            <a:r>
              <a:rPr lang="en-US" sz="2600" dirty="0">
                <a:solidFill>
                  <a:srgbClr val="FFFFFF"/>
                </a:solidFill>
                <a:latin typeface="Arial"/>
                <a:cs typeface="Arial"/>
              </a:rPr>
              <a:t>Jay David Bolter and Michael Joyce have </a:t>
            </a:r>
          </a:p>
          <a:p>
            <a:pPr marL="0" indent="0">
              <a:buNone/>
            </a:pPr>
            <a:r>
              <a:rPr lang="en-US" sz="2600" dirty="0">
                <a:solidFill>
                  <a:srgbClr val="FFFFFF"/>
                </a:solidFill>
                <a:latin typeface="Arial"/>
                <a:cs typeface="Arial"/>
              </a:rPr>
              <a:t>suggested, </a:t>
            </a:r>
            <a:r>
              <a:rPr lang="en-US" sz="2600" dirty="0">
                <a:solidFill>
                  <a:srgbClr val="FFFF00"/>
                </a:solidFill>
                <a:latin typeface="Arial"/>
                <a:cs typeface="Arial"/>
              </a:rPr>
              <a:t>modernist writers like Joyce </a:t>
            </a:r>
            <a:r>
              <a:rPr lang="en-US" sz="2600" b="1" dirty="0">
                <a:solidFill>
                  <a:srgbClr val="FFFF00"/>
                </a:solidFill>
                <a:latin typeface="Arial"/>
                <a:cs typeface="Arial"/>
              </a:rPr>
              <a:t>“were </a:t>
            </a:r>
          </a:p>
          <a:p>
            <a:pPr marL="0" indent="0">
              <a:buNone/>
            </a:pPr>
            <a:r>
              <a:rPr lang="en-US" sz="2600" b="1" dirty="0">
                <a:solidFill>
                  <a:srgbClr val="FFFF00"/>
                </a:solidFill>
                <a:latin typeface="Arial"/>
                <a:cs typeface="Arial"/>
              </a:rPr>
              <a:t>trying to set up new relationships between the </a:t>
            </a:r>
          </a:p>
          <a:p>
            <a:pPr marL="0" indent="0">
              <a:buNone/>
            </a:pPr>
            <a:r>
              <a:rPr lang="en-US" sz="2600" b="1" dirty="0">
                <a:solidFill>
                  <a:srgbClr val="FFFF00"/>
                </a:solidFill>
                <a:latin typeface="Arial"/>
                <a:cs typeface="Arial"/>
              </a:rPr>
              <a:t>moment-by-moment experience of reading a text and </a:t>
            </a:r>
          </a:p>
          <a:p>
            <a:pPr marL="0" indent="0">
              <a:buNone/>
            </a:pPr>
            <a:r>
              <a:rPr lang="en-US" sz="2600" b="1" dirty="0">
                <a:solidFill>
                  <a:srgbClr val="FFFF00"/>
                </a:solidFill>
                <a:latin typeface="Arial"/>
                <a:cs typeface="Arial"/>
              </a:rPr>
              <a:t>our perception of the organizing and controlling </a:t>
            </a:r>
          </a:p>
          <a:p>
            <a:pPr marL="0" indent="0">
              <a:buNone/>
            </a:pPr>
            <a:r>
              <a:rPr lang="en-US" sz="2600" b="1" dirty="0">
                <a:solidFill>
                  <a:srgbClr val="FFFF00"/>
                </a:solidFill>
                <a:latin typeface="Arial"/>
                <a:cs typeface="Arial"/>
              </a:rPr>
              <a:t>structures of the text</a:t>
            </a:r>
            <a:r>
              <a:rPr lang="en-US" sz="2600" b="1" dirty="0">
                <a:solidFill>
                  <a:srgbClr val="FFFFFF"/>
                </a:solidFill>
                <a:latin typeface="Arial"/>
                <a:cs typeface="Arial"/>
              </a:rPr>
              <a:t>. </a:t>
            </a:r>
            <a:r>
              <a:rPr lang="en-US" sz="2600" dirty="0">
                <a:solidFill>
                  <a:srgbClr val="FFFFFF"/>
                </a:solidFill>
                <a:latin typeface="Arial"/>
                <a:cs typeface="Arial"/>
              </a:rPr>
              <a:t>In this sense, </a:t>
            </a:r>
          </a:p>
          <a:p>
            <a:pPr marL="0" indent="0">
              <a:buNone/>
            </a:pPr>
            <a:r>
              <a:rPr lang="en-US" sz="2600" dirty="0" err="1">
                <a:solidFill>
                  <a:srgbClr val="FFFF00"/>
                </a:solidFill>
                <a:latin typeface="Arial"/>
                <a:cs typeface="Arial"/>
              </a:rPr>
              <a:t>hypertextual</a:t>
            </a:r>
            <a:r>
              <a:rPr lang="en-US" sz="2600" dirty="0">
                <a:solidFill>
                  <a:srgbClr val="FFFF00"/>
                </a:solidFill>
                <a:latin typeface="Arial"/>
                <a:cs typeface="Arial"/>
              </a:rPr>
              <a:t> fiction </a:t>
            </a:r>
            <a:r>
              <a:rPr lang="en-US" sz="2600" dirty="0">
                <a:solidFill>
                  <a:srgbClr val="FFFFFF"/>
                </a:solidFill>
                <a:latin typeface="Arial"/>
                <a:cs typeface="Arial"/>
              </a:rPr>
              <a:t>is a natural extension of </a:t>
            </a:r>
          </a:p>
          <a:p>
            <a:pPr marL="0" indent="0">
              <a:buNone/>
            </a:pPr>
            <a:r>
              <a:rPr lang="en-US" sz="2600" dirty="0">
                <a:solidFill>
                  <a:srgbClr val="FFFFFF"/>
                </a:solidFill>
                <a:latin typeface="Arial"/>
                <a:cs typeface="Arial"/>
              </a:rPr>
              <a:t>their work, redefining the tradition of modernism </a:t>
            </a:r>
          </a:p>
          <a:p>
            <a:pPr marL="0" indent="0">
              <a:buNone/>
            </a:pPr>
            <a:r>
              <a:rPr lang="en-US" sz="2600" dirty="0">
                <a:solidFill>
                  <a:srgbClr val="FFFFFF"/>
                </a:solidFill>
                <a:latin typeface="Arial"/>
                <a:cs typeface="Arial"/>
              </a:rPr>
              <a:t>for a new medium”</a:t>
            </a:r>
          </a:p>
          <a:p>
            <a:pPr marL="0" indent="0">
              <a:buNone/>
            </a:pPr>
            <a:endParaRPr lang="en-US" sz="1800" dirty="0"/>
          </a:p>
        </p:txBody>
      </p:sp>
      <p:pic>
        <p:nvPicPr>
          <p:cNvPr id="4" name="Picture 3" descr="Unkn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96040" y="4531960"/>
            <a:ext cx="1039569" cy="1588231"/>
          </a:xfrm>
          <a:prstGeom prst="rect">
            <a:avLst/>
          </a:prstGeom>
        </p:spPr>
      </p:pic>
    </p:spTree>
    <p:extLst>
      <p:ext uri="{BB962C8B-B14F-4D97-AF65-F5344CB8AC3E}">
        <p14:creationId xmlns:p14="http://schemas.microsoft.com/office/powerpoint/2010/main" val="4000910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21350"/>
            <a:ext cx="8561715" cy="1016000"/>
          </a:xfrm>
        </p:spPr>
        <p:txBody>
          <a:bodyPr>
            <a:normAutofit/>
          </a:bodyPr>
          <a:lstStyle/>
          <a:p>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4400" b="1" dirty="0">
                <a:solidFill>
                  <a:schemeClr val="tx1"/>
                </a:solidFill>
              </a:rPr>
              <a:t> </a:t>
            </a:r>
            <a:endParaRPr lang="en-US" sz="4400" dirty="0"/>
          </a:p>
        </p:txBody>
      </p:sp>
      <p:sp>
        <p:nvSpPr>
          <p:cNvPr id="3" name="Content Placeholder 2"/>
          <p:cNvSpPr>
            <a:spLocks noGrp="1"/>
          </p:cNvSpPr>
          <p:nvPr>
            <p:ph sz="quarter" idx="10"/>
          </p:nvPr>
        </p:nvSpPr>
        <p:spPr>
          <a:xfrm>
            <a:off x="243755" y="1137350"/>
            <a:ext cx="8775160" cy="4588784"/>
          </a:xfrm>
        </p:spPr>
        <p:txBody>
          <a:bodyPr/>
          <a:lstStyle/>
          <a:p>
            <a:pPr marL="0" indent="0">
              <a:buNone/>
            </a:pPr>
            <a:r>
              <a:rPr lang="en-US" sz="2800" i="1" dirty="0">
                <a:solidFill>
                  <a:schemeClr val="bg1"/>
                </a:solidFill>
              </a:rPr>
              <a:t>* Donaldson v. Beckett</a:t>
            </a:r>
            <a:r>
              <a:rPr lang="en-US" sz="2800" dirty="0">
                <a:solidFill>
                  <a:schemeClr val="bg1"/>
                </a:solidFill>
              </a:rPr>
              <a:t> (1774) 1Eng. Rep. 837 H.L. </a:t>
            </a:r>
            <a:r>
              <a:rPr lang="en-US" sz="2800" b="1" dirty="0">
                <a:solidFill>
                  <a:srgbClr val="CCFFCC"/>
                </a:solidFill>
              </a:rPr>
              <a:t>denied</a:t>
            </a:r>
            <a:r>
              <a:rPr lang="en-US" sz="2800" dirty="0">
                <a:solidFill>
                  <a:srgbClr val="CCFFCC"/>
                </a:solidFill>
              </a:rPr>
              <a:t> continued </a:t>
            </a:r>
            <a:r>
              <a:rPr lang="en-US" sz="2800" dirty="0">
                <a:solidFill>
                  <a:srgbClr val="CCFFCC"/>
                </a:solidFill>
                <a:latin typeface="BlairMdITC TT-Medium"/>
                <a:cs typeface="BlairMdITC TT-Medium"/>
              </a:rPr>
              <a:t>existence</a:t>
            </a:r>
            <a:r>
              <a:rPr lang="en-US" sz="2800" dirty="0">
                <a:solidFill>
                  <a:srgbClr val="CCFFCC"/>
                </a:solidFill>
              </a:rPr>
              <a:t> of </a:t>
            </a:r>
            <a:r>
              <a:rPr lang="en-US" sz="2800" b="1" dirty="0">
                <a:solidFill>
                  <a:srgbClr val="CCFFCC"/>
                </a:solidFill>
              </a:rPr>
              <a:t>perpetual common law copyright</a:t>
            </a:r>
            <a:r>
              <a:rPr lang="en-US" sz="2800" dirty="0">
                <a:solidFill>
                  <a:schemeClr val="bg1"/>
                </a:solidFill>
              </a:rPr>
              <a:t>, upholding limitation on term per statute (see Statute of Anne, 8Anne c. 19 (1710)</a:t>
            </a:r>
          </a:p>
          <a:p>
            <a:pPr marL="0" indent="0">
              <a:buNone/>
            </a:pPr>
            <a:r>
              <a:rPr lang="en-US" sz="2800" dirty="0">
                <a:solidFill>
                  <a:schemeClr val="bg1"/>
                </a:solidFill>
                <a:latin typeface="American Typewriter"/>
                <a:cs typeface="American Typewriter"/>
              </a:rPr>
              <a:t>* “How The Video Game Industry Was Launched 40 Years Ago... Thanks To Infringement” </a:t>
            </a:r>
            <a:r>
              <a:rPr lang="en-US" sz="2800" dirty="0" err="1">
                <a:solidFill>
                  <a:schemeClr val="bg1"/>
                </a:solidFill>
              </a:rPr>
              <a:t>Techdirt</a:t>
            </a:r>
            <a:r>
              <a:rPr lang="en-US" sz="2800" dirty="0">
                <a:solidFill>
                  <a:schemeClr val="bg1"/>
                </a:solidFill>
              </a:rPr>
              <a:t> Nov. 30, 2012 </a:t>
            </a:r>
            <a:r>
              <a:rPr lang="en-US" sz="1800" dirty="0">
                <a:solidFill>
                  <a:schemeClr val="bg1"/>
                </a:solidFill>
                <a:hlinkClick r:id="rId2"/>
              </a:rPr>
              <a:t>http://www.techdirt.com/blog/innovation/articles/20121129/17592021179/how-video-game-industry-was-launched-40-years-ago-thanks-to-infringement.shtml</a:t>
            </a:r>
            <a:endParaRPr lang="en-US" sz="1800" dirty="0">
              <a:solidFill>
                <a:schemeClr val="bg1"/>
              </a:solidFill>
            </a:endParaRPr>
          </a:p>
          <a:p>
            <a:pPr marL="0" indent="0">
              <a:buNone/>
            </a:pPr>
            <a:r>
              <a:rPr lang="en-US" sz="2800" dirty="0">
                <a:solidFill>
                  <a:schemeClr val="bg1"/>
                </a:solidFill>
              </a:rPr>
              <a:t>* </a:t>
            </a:r>
            <a:r>
              <a:rPr lang="en-US" sz="2800" dirty="0">
                <a:solidFill>
                  <a:schemeClr val="bg1"/>
                </a:solidFill>
                <a:latin typeface="American Typewriter"/>
                <a:cs typeface="American Typewriter"/>
              </a:rPr>
              <a:t>“Copyright Law and Video Games: A brief History of an Interactive Medium” </a:t>
            </a:r>
            <a:r>
              <a:rPr lang="en-US" sz="2800" dirty="0">
                <a:solidFill>
                  <a:schemeClr val="bg1"/>
                </a:solidFill>
              </a:rPr>
              <a:t> Prof. Greg </a:t>
            </a:r>
            <a:r>
              <a:rPr lang="en-US" sz="2800" dirty="0" err="1">
                <a:solidFill>
                  <a:schemeClr val="bg1"/>
                </a:solidFill>
              </a:rPr>
              <a:t>Lastowka</a:t>
            </a:r>
            <a:r>
              <a:rPr lang="en-US" sz="2800" dirty="0">
                <a:solidFill>
                  <a:schemeClr val="bg1"/>
                </a:solidFill>
              </a:rPr>
              <a:t> </a:t>
            </a:r>
            <a:r>
              <a:rPr lang="en-US" sz="1800" dirty="0">
                <a:solidFill>
                  <a:schemeClr val="bg1"/>
                </a:solidFill>
                <a:hlinkClick r:id="rId3"/>
              </a:rPr>
              <a:t>http://papers.ssrn.com/sol3/papers.cfm?abstract_id=2321424</a:t>
            </a: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4" name="Notched Right Arrow 3"/>
          <p:cNvSpPr/>
          <p:nvPr/>
        </p:nvSpPr>
        <p:spPr>
          <a:xfrm>
            <a:off x="377896" y="5317849"/>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Notched Right Arrow 4"/>
          <p:cNvSpPr/>
          <p:nvPr/>
        </p:nvSpPr>
        <p:spPr>
          <a:xfrm>
            <a:off x="1538082" y="5327468"/>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Notched Right Arrow 5"/>
          <p:cNvSpPr/>
          <p:nvPr/>
        </p:nvSpPr>
        <p:spPr>
          <a:xfrm>
            <a:off x="7642192" y="5344109"/>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Notched Right Arrow 6"/>
          <p:cNvSpPr/>
          <p:nvPr/>
        </p:nvSpPr>
        <p:spPr>
          <a:xfrm>
            <a:off x="4012472" y="5358355"/>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Notched Right Arrow 7"/>
          <p:cNvSpPr/>
          <p:nvPr/>
        </p:nvSpPr>
        <p:spPr>
          <a:xfrm>
            <a:off x="5261680" y="5358355"/>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Notched Right Arrow 8"/>
          <p:cNvSpPr/>
          <p:nvPr/>
        </p:nvSpPr>
        <p:spPr>
          <a:xfrm>
            <a:off x="2762926" y="5344109"/>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Notched Right Arrow 10"/>
          <p:cNvSpPr/>
          <p:nvPr/>
        </p:nvSpPr>
        <p:spPr>
          <a:xfrm>
            <a:off x="6451936" y="5344109"/>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245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a:t>                 </a:t>
            </a:r>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endParaRPr lang="en-US" sz="4400" dirty="0"/>
          </a:p>
        </p:txBody>
      </p:sp>
      <p:sp>
        <p:nvSpPr>
          <p:cNvPr id="3" name="Content Placeholder 2"/>
          <p:cNvSpPr>
            <a:spLocks noGrp="1"/>
          </p:cNvSpPr>
          <p:nvPr>
            <p:ph sz="quarter" idx="10"/>
          </p:nvPr>
        </p:nvSpPr>
        <p:spPr>
          <a:xfrm>
            <a:off x="628952" y="1016001"/>
            <a:ext cx="8057847" cy="4710134"/>
          </a:xfrm>
        </p:spPr>
        <p:txBody>
          <a:bodyPr/>
          <a:lstStyle/>
          <a:p>
            <a:pPr marL="0" indent="0">
              <a:buNone/>
            </a:pPr>
            <a:r>
              <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Dystopia = </a:t>
            </a:r>
            <a:r>
              <a:rPr lang="en-US" dirty="0">
                <a:solidFill>
                  <a:srgbClr val="FF0000"/>
                </a:solidFill>
                <a:latin typeface="Copperplate Gothic Bold"/>
                <a:cs typeface="Copperplate Gothic Bold"/>
              </a:rPr>
              <a:t>an imaginary place where people lead dehumanized and often fearful lives</a:t>
            </a:r>
          </a:p>
          <a:p>
            <a:pPr marL="0" indent="0">
              <a:buNone/>
            </a:pPr>
            <a:endParaRPr lang="en-US" b="1" dirty="0"/>
          </a:p>
          <a:p>
            <a:pPr marL="0" indent="0">
              <a:buNone/>
            </a:pPr>
            <a:endParaRPr lang="en-US" dirty="0"/>
          </a:p>
        </p:txBody>
      </p:sp>
      <p:pic>
        <p:nvPicPr>
          <p:cNvPr id="5" name="Content Placeholder 5" descr="Screen Shot 2013-09-10 at 1.50.32 PM.png"/>
          <p:cNvPicPr>
            <a:picLocks noChangeAspect="1"/>
          </p:cNvPicPr>
          <p:nvPr/>
        </p:nvPicPr>
        <p:blipFill rotWithShape="1">
          <a:blip r:embed="rId2" cstate="email">
            <a:extLst>
              <a:ext uri="{28A0092B-C50C-407E-A947-70E740481C1C}">
                <a14:useLocalDpi xmlns:a14="http://schemas.microsoft.com/office/drawing/2010/main"/>
              </a:ext>
            </a:extLst>
          </a:blip>
          <a:srcRect l="-850"/>
          <a:stretch/>
        </p:blipFill>
        <p:spPr>
          <a:xfrm>
            <a:off x="1088573" y="1817313"/>
            <a:ext cx="6628190" cy="4039435"/>
          </a:xfrm>
          <a:prstGeom prst="rect">
            <a:avLst/>
          </a:prstGeom>
        </p:spPr>
      </p:pic>
    </p:spTree>
    <p:extLst>
      <p:ext uri="{BB962C8B-B14F-4D97-AF65-F5344CB8AC3E}">
        <p14:creationId xmlns:p14="http://schemas.microsoft.com/office/powerpoint/2010/main" val="3930236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4177"/>
            <a:ext cx="8229600" cy="1016000"/>
          </a:xfrm>
        </p:spPr>
        <p:txBody>
          <a:bodyPr>
            <a:normAutofit/>
          </a:bodyPr>
          <a:lstStyle/>
          <a:p>
            <a:r>
              <a:rPr lang="en-US" b="1" i="1" dirty="0">
                <a:solidFill>
                  <a:srgbClr val="FFFF00"/>
                </a:solidFill>
                <a:latin typeface="+mn-lt"/>
              </a:rPr>
              <a:t> </a:t>
            </a:r>
            <a:r>
              <a:rPr lang="en-US" b="1" dirty="0">
                <a:solidFill>
                  <a:srgbClr val="FFFF00"/>
                </a:solidFill>
                <a:latin typeface="+mn-lt"/>
              </a:rPr>
              <a:t>Universal v. Sony</a:t>
            </a:r>
            <a:r>
              <a:rPr lang="en-US" b="1" dirty="0">
                <a:solidFill>
                  <a:srgbClr val="000000"/>
                </a:solidFill>
              </a:rPr>
              <a:t> </a:t>
            </a:r>
            <a:r>
              <a:rPr lang="en-US" dirty="0">
                <a:solidFill>
                  <a:srgbClr val="CCFFCC"/>
                </a:solidFill>
                <a:latin typeface="+mn-lt"/>
              </a:rPr>
              <a:t>(for the 1</a:t>
            </a:r>
            <a:r>
              <a:rPr lang="en-US" baseline="30000" dirty="0">
                <a:solidFill>
                  <a:srgbClr val="CCFFCC"/>
                </a:solidFill>
                <a:latin typeface="+mn-lt"/>
              </a:rPr>
              <a:t>st</a:t>
            </a:r>
            <a:r>
              <a:rPr lang="en-US" dirty="0">
                <a:solidFill>
                  <a:srgbClr val="CCFFCC"/>
                </a:solidFill>
                <a:latin typeface="+mn-lt"/>
              </a:rPr>
              <a:t> time)</a:t>
            </a:r>
          </a:p>
        </p:txBody>
      </p:sp>
      <p:sp>
        <p:nvSpPr>
          <p:cNvPr id="3" name="Content Placeholder 2"/>
          <p:cNvSpPr>
            <a:spLocks noGrp="1"/>
          </p:cNvSpPr>
          <p:nvPr>
            <p:ph sz="quarter" idx="10"/>
          </p:nvPr>
        </p:nvSpPr>
        <p:spPr>
          <a:xfrm>
            <a:off x="457200" y="1150177"/>
            <a:ext cx="8229600" cy="4575957"/>
          </a:xfrm>
        </p:spPr>
        <p:txBody>
          <a:bodyPr/>
          <a:lstStyle/>
          <a:p>
            <a:pPr marL="0" indent="0">
              <a:buNone/>
            </a:pPr>
            <a:r>
              <a:rPr lang="en-US" sz="2800" b="1" i="1" dirty="0">
                <a:solidFill>
                  <a:schemeClr val="bg1"/>
                </a:solidFill>
                <a:latin typeface="+mn-lt"/>
              </a:rPr>
              <a:t>Sony Corporation of America et al. v. Universal City Studios, Inc., et al</a:t>
            </a:r>
            <a:r>
              <a:rPr lang="en-US" sz="2800" dirty="0">
                <a:solidFill>
                  <a:schemeClr val="bg1"/>
                </a:solidFill>
                <a:latin typeface="+mn-lt"/>
              </a:rPr>
              <a:t>. </a:t>
            </a:r>
            <a:r>
              <a:rPr lang="en-US" dirty="0">
                <a:solidFill>
                  <a:schemeClr val="bg1"/>
                </a:solidFill>
                <a:latin typeface="+mn-lt"/>
              </a:rPr>
              <a:t>464 U.S. 417 (1984) Supreme Court of the United States</a:t>
            </a:r>
          </a:p>
          <a:p>
            <a:pPr marL="0" indent="0">
              <a:buNone/>
            </a:pPr>
            <a:r>
              <a:rPr lang="en-US" sz="1600" dirty="0">
                <a:solidFill>
                  <a:srgbClr val="000000"/>
                </a:solidFill>
                <a:hlinkClick r:id="rId2"/>
              </a:rPr>
              <a:t>http://scholar.google.ca/scholar_case case=5876335373788447272&amp;hl=en&amp;as_sdt=2&amp;as_vis=1&amp;oi=scholarr&amp;sa=X&amp;ei=hGYvUsjELay7jALQ9YHYBg&amp;ved=0CEAQgAMoATAA</a:t>
            </a:r>
            <a:endParaRPr lang="en-US" sz="1600" dirty="0">
              <a:solidFill>
                <a:srgbClr val="000000"/>
              </a:solidFill>
            </a:endParaRPr>
          </a:p>
          <a:p>
            <a:pPr marL="0" indent="0">
              <a:buNone/>
            </a:pPr>
            <a:r>
              <a:rPr lang="en-US" sz="2800" dirty="0">
                <a:solidFill>
                  <a:srgbClr val="FFFFFF"/>
                </a:solidFill>
                <a:latin typeface="+mn-lt"/>
              </a:rPr>
              <a:t> </a:t>
            </a:r>
            <a:r>
              <a:rPr lang="en-US" sz="2800" b="1" dirty="0">
                <a:solidFill>
                  <a:srgbClr val="FFFFFF"/>
                </a:solidFill>
                <a:latin typeface="+mn-lt"/>
              </a:rPr>
              <a:t>* Time Shifting is Fair Use not Copyright infringement</a:t>
            </a:r>
            <a:endParaRPr lang="en-US" sz="2800" dirty="0">
              <a:solidFill>
                <a:srgbClr val="FFFFFF"/>
              </a:solidFill>
              <a:latin typeface="+mn-lt"/>
            </a:endParaRPr>
          </a:p>
          <a:p>
            <a:pPr marL="0" indent="0">
              <a:buNone/>
            </a:pPr>
            <a:r>
              <a:rPr lang="en-US" sz="2000" dirty="0">
                <a:solidFill>
                  <a:srgbClr val="FFFFFF"/>
                </a:solidFill>
              </a:rPr>
              <a:t>(see also </a:t>
            </a:r>
            <a:r>
              <a:rPr lang="en-US" sz="2000" i="1" dirty="0">
                <a:solidFill>
                  <a:srgbClr val="FFFFFF"/>
                </a:solidFill>
              </a:rPr>
              <a:t>Fox v. Dish Network </a:t>
            </a:r>
            <a:r>
              <a:rPr lang="en-US" sz="2000" dirty="0">
                <a:solidFill>
                  <a:srgbClr val="FFFFFF"/>
                </a:solidFill>
              </a:rPr>
              <a:t>USCA 9</a:t>
            </a:r>
            <a:r>
              <a:rPr lang="en-US" sz="2000" baseline="30000" dirty="0">
                <a:solidFill>
                  <a:srgbClr val="FFFFFF"/>
                </a:solidFill>
              </a:rPr>
              <a:t>th</a:t>
            </a:r>
            <a:r>
              <a:rPr lang="en-US" sz="2000" dirty="0">
                <a:solidFill>
                  <a:srgbClr val="FFFFFF"/>
                </a:solidFill>
              </a:rPr>
              <a:t> (July 24,2013) upholding “ad skipping”</a:t>
            </a:r>
            <a:r>
              <a:rPr lang="en-US" sz="2000" dirty="0">
                <a:solidFill>
                  <a:schemeClr val="tx1"/>
                </a:solidFill>
              </a:rPr>
              <a:t> </a:t>
            </a:r>
            <a:r>
              <a:rPr lang="en-US" sz="1600" dirty="0">
                <a:solidFill>
                  <a:schemeClr val="tx1"/>
                </a:solidFill>
                <a:hlinkClick r:id="rId3"/>
              </a:rPr>
              <a:t>http://www.scribd.com/doc/155719747/Hopper</a:t>
            </a:r>
            <a:r>
              <a:rPr lang="en-US" sz="2000" dirty="0">
                <a:solidFill>
                  <a:srgbClr val="0000FF"/>
                </a:solidFill>
              </a:rPr>
              <a:t>)</a:t>
            </a:r>
          </a:p>
          <a:p>
            <a:pPr marL="0" indent="0">
              <a:buNone/>
            </a:pPr>
            <a:endParaRPr lang="en-US" sz="1600" dirty="0">
              <a:solidFill>
                <a:schemeClr val="tx1"/>
              </a:solidFill>
            </a:endParaRPr>
          </a:p>
        </p:txBody>
      </p:sp>
      <p:pic>
        <p:nvPicPr>
          <p:cNvPr id="4" name="Content Placeholder 3" descr="Betamax_Tape_v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1333" y="4245963"/>
            <a:ext cx="3295467" cy="1988290"/>
          </a:xfrm>
          <a:prstGeom prst="rect">
            <a:avLst/>
          </a:prstGeom>
        </p:spPr>
      </p:pic>
      <p:pic>
        <p:nvPicPr>
          <p:cNvPr id="5" name="Content Placeholder 5" descr="Logo_betamax_01.gif"/>
          <p:cNvPicPr>
            <a:picLocks noChangeAspect="1"/>
          </p:cNvPicPr>
          <p:nvPr/>
        </p:nvPicPr>
        <p:blipFill rotWithShape="1">
          <a:blip r:embed="rId5" cstate="email">
            <a:extLst>
              <a:ext uri="{28A0092B-C50C-407E-A947-70E740481C1C}">
                <a14:useLocalDpi xmlns:a14="http://schemas.microsoft.com/office/drawing/2010/main"/>
              </a:ext>
            </a:extLst>
          </a:blip>
          <a:srcRect l="12621" r="13496" b="6057"/>
          <a:stretch/>
        </p:blipFill>
        <p:spPr>
          <a:xfrm>
            <a:off x="3988137" y="4245963"/>
            <a:ext cx="1255473" cy="1711069"/>
          </a:xfrm>
          <a:prstGeom prst="rect">
            <a:avLst/>
          </a:prstGeom>
        </p:spPr>
      </p:pic>
      <p:sp>
        <p:nvSpPr>
          <p:cNvPr id="7" name="Action Button: Forward or Next 6">
            <a:hlinkClick r:id="" action="ppaction://hlinkshowjump?jump=nextslide" highlightClick="1"/>
          </p:cNvPr>
          <p:cNvSpPr/>
          <p:nvPr/>
        </p:nvSpPr>
        <p:spPr>
          <a:xfrm>
            <a:off x="1629307" y="4683718"/>
            <a:ext cx="1042416" cy="10424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End 7">
            <a:hlinkClick r:id="" action="ppaction://hlinkshowjump?jump=lastslide" highlightClick="1"/>
          </p:cNvPr>
          <p:cNvSpPr/>
          <p:nvPr/>
        </p:nvSpPr>
        <p:spPr>
          <a:xfrm>
            <a:off x="2771102" y="4683718"/>
            <a:ext cx="1042416" cy="1042416"/>
          </a:xfrm>
          <a:prstGeom prst="actionButtonE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ction Button: Beginning 8">
            <a:hlinkClick r:id="" action="ppaction://hlinkshowjump?jump=firstslide" highlightClick="1"/>
          </p:cNvPr>
          <p:cNvSpPr/>
          <p:nvPr/>
        </p:nvSpPr>
        <p:spPr>
          <a:xfrm>
            <a:off x="457200" y="4683718"/>
            <a:ext cx="1042416" cy="1042416"/>
          </a:xfrm>
          <a:prstGeom prst="actionButtonBeginn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4288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latin typeface="+mn-lt"/>
              </a:rPr>
              <a:t>BUT…</a:t>
            </a:r>
          </a:p>
        </p:txBody>
      </p:sp>
      <p:pic>
        <p:nvPicPr>
          <p:cNvPr id="4" name="Content Placeholder 3" descr="Screen Shot 2014-09-09 at 11.30.1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05"/>
          <a:stretch/>
        </p:blipFill>
        <p:spPr>
          <a:xfrm>
            <a:off x="457200" y="1342593"/>
            <a:ext cx="8229600" cy="3810000"/>
          </a:xfrm>
        </p:spPr>
      </p:pic>
      <p:sp>
        <p:nvSpPr>
          <p:cNvPr id="5" name="Rectangle 4"/>
          <p:cNvSpPr/>
          <p:nvPr/>
        </p:nvSpPr>
        <p:spPr>
          <a:xfrm>
            <a:off x="457200" y="5156595"/>
            <a:ext cx="8229600" cy="369332"/>
          </a:xfrm>
          <a:prstGeom prst="rect">
            <a:avLst/>
          </a:prstGeom>
        </p:spPr>
        <p:txBody>
          <a:bodyPr wrap="square">
            <a:spAutoFit/>
          </a:bodyPr>
          <a:lstStyle/>
          <a:p>
            <a:r>
              <a:rPr lang="en-US" dirty="0">
                <a:hlinkClick r:id="rId3"/>
              </a:rPr>
              <a:t>http://www.theverge.com/2014/6/25/5801052/aereo-supreme-court-ruling</a:t>
            </a:r>
            <a:r>
              <a:rPr lang="en-US" dirty="0"/>
              <a:t> </a:t>
            </a:r>
          </a:p>
        </p:txBody>
      </p:sp>
    </p:spTree>
    <p:extLst>
      <p:ext uri="{BB962C8B-B14F-4D97-AF65-F5344CB8AC3E}">
        <p14:creationId xmlns:p14="http://schemas.microsoft.com/office/powerpoint/2010/main" val="679984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19 at 8.44.4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24" r="-624"/>
          <a:stretch/>
        </p:blipFill>
        <p:spPr>
          <a:xfrm>
            <a:off x="325743" y="230909"/>
            <a:ext cx="8345689" cy="5495225"/>
          </a:xfrm>
        </p:spPr>
      </p:pic>
    </p:spTree>
    <p:extLst>
      <p:ext uri="{BB962C8B-B14F-4D97-AF65-F5344CB8AC3E}">
        <p14:creationId xmlns:p14="http://schemas.microsoft.com/office/powerpoint/2010/main" val="3095015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1-19 at 8.48.15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000"/>
            <a:ext cx="2323903" cy="3418250"/>
          </a:xfrm>
          <a:prstGeom prst="rect">
            <a:avLst/>
          </a:prstGeom>
        </p:spPr>
      </p:pic>
      <p:pic>
        <p:nvPicPr>
          <p:cNvPr id="5" name="Picture 4" descr="Screen Shot 2015-01-19 at 8.48.4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3903" y="415789"/>
            <a:ext cx="2234603" cy="5103091"/>
          </a:xfrm>
          <a:prstGeom prst="rect">
            <a:avLst/>
          </a:prstGeom>
        </p:spPr>
      </p:pic>
      <p:pic>
        <p:nvPicPr>
          <p:cNvPr id="6" name="Picture 5" descr="Screen Shot 2015-01-19 at 8.49.20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8506" y="1801091"/>
            <a:ext cx="2389956" cy="3302000"/>
          </a:xfrm>
          <a:prstGeom prst="rect">
            <a:avLst/>
          </a:prstGeom>
        </p:spPr>
      </p:pic>
      <p:pic>
        <p:nvPicPr>
          <p:cNvPr id="7" name="Picture 6" descr="Screen Shot 2015-01-19 at 8.49.42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5419" y="877455"/>
            <a:ext cx="2238581" cy="4225636"/>
          </a:xfrm>
          <a:prstGeom prst="rect">
            <a:avLst/>
          </a:prstGeom>
        </p:spPr>
      </p:pic>
      <p:sp>
        <p:nvSpPr>
          <p:cNvPr id="8" name="Rectangle 7"/>
          <p:cNvSpPr/>
          <p:nvPr/>
        </p:nvSpPr>
        <p:spPr>
          <a:xfrm>
            <a:off x="-13494" y="5518880"/>
            <a:ext cx="9144000" cy="646331"/>
          </a:xfrm>
          <a:prstGeom prst="rect">
            <a:avLst/>
          </a:prstGeom>
        </p:spPr>
        <p:txBody>
          <a:bodyPr wrap="square">
            <a:spAutoFit/>
          </a:bodyPr>
          <a:lstStyle/>
          <a:p>
            <a:r>
              <a:rPr lang="en-US" dirty="0">
                <a:solidFill>
                  <a:prstClr val="black"/>
                </a:solidFill>
                <a:latin typeface="Arial"/>
                <a:hlinkClick r:id="rId6"/>
              </a:rPr>
              <a:t>http://www.scotusblog.com/case-files/cases/american-broadcasting-companies-inc-v-aereo-inc/</a:t>
            </a:r>
            <a:r>
              <a:rPr lang="en-US" dirty="0">
                <a:solidFill>
                  <a:prstClr val="black"/>
                </a:solidFill>
                <a:latin typeface="Arial"/>
              </a:rPr>
              <a:t> </a:t>
            </a:r>
          </a:p>
        </p:txBody>
      </p:sp>
    </p:spTree>
    <p:extLst>
      <p:ext uri="{BB962C8B-B14F-4D97-AF65-F5344CB8AC3E}">
        <p14:creationId xmlns:p14="http://schemas.microsoft.com/office/powerpoint/2010/main" val="4035026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5544" y="26411"/>
            <a:ext cx="7151255" cy="1016000"/>
          </a:xfrm>
        </p:spPr>
        <p:txBody>
          <a:bodyPr>
            <a:normAutofit/>
          </a:bodyPr>
          <a:lstStyle/>
          <a:p>
            <a:r>
              <a:rPr lang="en-US" sz="4800" b="1" dirty="0">
                <a:solidFill>
                  <a:srgbClr val="FFFF00"/>
                </a:solidFill>
                <a:latin typeface="+mn-lt"/>
              </a:rPr>
              <a:t>But</a:t>
            </a:r>
            <a:r>
              <a:rPr lang="en-US" sz="4800" b="1" dirty="0">
                <a:solidFill>
                  <a:srgbClr val="FF0000"/>
                </a:solidFill>
                <a:latin typeface="+mn-lt"/>
              </a:rPr>
              <a:t>,</a:t>
            </a:r>
            <a:r>
              <a:rPr lang="en-US" sz="4800" b="1" dirty="0">
                <a:solidFill>
                  <a:srgbClr val="FFFF00"/>
                </a:solidFill>
                <a:latin typeface="+mn-lt"/>
              </a:rPr>
              <a:t> but</a:t>
            </a:r>
            <a:r>
              <a:rPr lang="en-US" sz="4800" b="1" dirty="0">
                <a:solidFill>
                  <a:srgbClr val="FF0000"/>
                </a:solidFill>
                <a:latin typeface="+mn-lt"/>
              </a:rPr>
              <a:t>…</a:t>
            </a:r>
          </a:p>
        </p:txBody>
      </p:sp>
      <p:pic>
        <p:nvPicPr>
          <p:cNvPr id="4" name="Content Placeholder 3" descr="Screen Shot 2015-09-15 at 9.47.2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35" r="-246"/>
          <a:stretch/>
        </p:blipFill>
        <p:spPr>
          <a:xfrm>
            <a:off x="1535545" y="1042988"/>
            <a:ext cx="6096000" cy="4879975"/>
          </a:xfrm>
        </p:spPr>
      </p:pic>
    </p:spTree>
    <p:extLst>
      <p:ext uri="{BB962C8B-B14F-4D97-AF65-F5344CB8AC3E}">
        <p14:creationId xmlns:p14="http://schemas.microsoft.com/office/powerpoint/2010/main" val="1906896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530" y="26411"/>
            <a:ext cx="8213270" cy="1016000"/>
          </a:xfrm>
        </p:spPr>
        <p:txBody>
          <a:bodyPr>
            <a:normAutofit/>
          </a:bodyPr>
          <a:lstStyle/>
          <a:p>
            <a:pPr algn="ctr"/>
            <a:r>
              <a:rPr lang="en-US" sz="4800" b="1" dirty="0">
                <a:solidFill>
                  <a:srgbClr val="FFFF00"/>
                </a:solidFill>
                <a:latin typeface="+mn-lt"/>
              </a:rPr>
              <a:t>But</a:t>
            </a:r>
            <a:r>
              <a:rPr lang="en-US" sz="4800" b="1" dirty="0">
                <a:solidFill>
                  <a:srgbClr val="FF0000"/>
                </a:solidFill>
                <a:latin typeface="+mn-lt"/>
              </a:rPr>
              <a:t>,</a:t>
            </a:r>
            <a:r>
              <a:rPr lang="en-US" sz="4800" b="1" dirty="0">
                <a:solidFill>
                  <a:srgbClr val="FFFF00"/>
                </a:solidFill>
                <a:latin typeface="+mn-lt"/>
              </a:rPr>
              <a:t> but</a:t>
            </a:r>
            <a:r>
              <a:rPr lang="en-US" sz="4800" b="1" dirty="0">
                <a:solidFill>
                  <a:srgbClr val="FF0000"/>
                </a:solidFill>
                <a:latin typeface="+mn-lt"/>
              </a:rPr>
              <a:t>,</a:t>
            </a:r>
            <a:r>
              <a:rPr lang="en-US" sz="4800" b="1" dirty="0">
                <a:solidFill>
                  <a:srgbClr val="FFFF00"/>
                </a:solidFill>
                <a:latin typeface="+mn-lt"/>
              </a:rPr>
              <a:t> but</a:t>
            </a:r>
            <a:r>
              <a:rPr lang="en-US" sz="4800" b="1" dirty="0">
                <a:solidFill>
                  <a:srgbClr val="FF0000"/>
                </a:solidFill>
                <a:latin typeface="+mn-lt"/>
              </a:rPr>
              <a:t>…</a:t>
            </a:r>
          </a:p>
        </p:txBody>
      </p:sp>
      <p:pic>
        <p:nvPicPr>
          <p:cNvPr id="7" name="Content Placeholder 6">
            <a:extLst>
              <a:ext uri="{FF2B5EF4-FFF2-40B4-BE49-F238E27FC236}">
                <a16:creationId xmlns:a16="http://schemas.microsoft.com/office/drawing/2014/main" id="{3F2036C0-B72F-9748-B013-3E130621560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34097" y="1042988"/>
            <a:ext cx="3475806" cy="4819650"/>
          </a:xfrm>
        </p:spPr>
      </p:pic>
    </p:spTree>
    <p:extLst>
      <p:ext uri="{BB962C8B-B14F-4D97-AF65-F5344CB8AC3E}">
        <p14:creationId xmlns:p14="http://schemas.microsoft.com/office/powerpoint/2010/main" val="4080129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5544" y="26411"/>
            <a:ext cx="7151255" cy="1016000"/>
          </a:xfrm>
        </p:spPr>
        <p:txBody>
          <a:bodyPr>
            <a:normAutofit/>
          </a:bodyPr>
          <a:lstStyle/>
          <a:p>
            <a:r>
              <a:rPr lang="en-US" sz="4800" b="1" dirty="0">
                <a:solidFill>
                  <a:srgbClr val="FFFF00"/>
                </a:solidFill>
                <a:latin typeface="+mn-lt"/>
              </a:rPr>
              <a:t>But</a:t>
            </a:r>
            <a:r>
              <a:rPr lang="en-US" sz="4800" b="1" dirty="0">
                <a:solidFill>
                  <a:srgbClr val="FF0000"/>
                </a:solidFill>
                <a:latin typeface="+mn-lt"/>
              </a:rPr>
              <a:t>,</a:t>
            </a:r>
            <a:r>
              <a:rPr lang="en-US" sz="4800" b="1" dirty="0">
                <a:solidFill>
                  <a:srgbClr val="FFFF00"/>
                </a:solidFill>
                <a:latin typeface="+mn-lt"/>
              </a:rPr>
              <a:t> but</a:t>
            </a:r>
            <a:r>
              <a:rPr lang="en-US" sz="4800" b="1" dirty="0">
                <a:solidFill>
                  <a:srgbClr val="FF0000"/>
                </a:solidFill>
                <a:latin typeface="+mn-lt"/>
              </a:rPr>
              <a:t>,</a:t>
            </a:r>
            <a:r>
              <a:rPr lang="en-US" sz="4800" b="1" dirty="0">
                <a:solidFill>
                  <a:srgbClr val="FFFF00"/>
                </a:solidFill>
                <a:latin typeface="+mn-lt"/>
              </a:rPr>
              <a:t> but</a:t>
            </a:r>
            <a:r>
              <a:rPr lang="en-US" sz="4800" b="1" dirty="0">
                <a:solidFill>
                  <a:srgbClr val="FF0000"/>
                </a:solidFill>
                <a:latin typeface="+mn-lt"/>
              </a:rPr>
              <a:t>,</a:t>
            </a:r>
            <a:r>
              <a:rPr lang="en-US" sz="4800" b="1" dirty="0">
                <a:solidFill>
                  <a:srgbClr val="FFFF00"/>
                </a:solidFill>
                <a:latin typeface="+mn-lt"/>
              </a:rPr>
              <a:t> but</a:t>
            </a:r>
            <a:r>
              <a:rPr lang="en-US" sz="4800" b="1" dirty="0">
                <a:solidFill>
                  <a:srgbClr val="FF0000"/>
                </a:solidFill>
                <a:latin typeface="+mn-lt"/>
              </a:rPr>
              <a:t>…</a:t>
            </a:r>
          </a:p>
        </p:txBody>
      </p:sp>
      <p:pic>
        <p:nvPicPr>
          <p:cNvPr id="4" name="Content Placeholder 3">
            <a:extLst>
              <a:ext uri="{FF2B5EF4-FFF2-40B4-BE49-F238E27FC236}">
                <a16:creationId xmlns:a16="http://schemas.microsoft.com/office/drawing/2014/main" id="{321B4638-FEB9-4C4C-875B-38A8BCBAC74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95759" y="1042988"/>
            <a:ext cx="3352481" cy="4786312"/>
          </a:xfrm>
        </p:spPr>
      </p:pic>
    </p:spTree>
    <p:extLst>
      <p:ext uri="{BB962C8B-B14F-4D97-AF65-F5344CB8AC3E}">
        <p14:creationId xmlns:p14="http://schemas.microsoft.com/office/powerpoint/2010/main" val="173914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7B94894-D684-EA4A-AD15-E20FD823F0A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92350" y="336550"/>
            <a:ext cx="4559300" cy="5511800"/>
          </a:xfrm>
        </p:spPr>
      </p:pic>
    </p:spTree>
    <p:extLst>
      <p:ext uri="{BB962C8B-B14F-4D97-AF65-F5344CB8AC3E}">
        <p14:creationId xmlns:p14="http://schemas.microsoft.com/office/powerpoint/2010/main" val="14374911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0039"/>
            <a:ext cx="9144000" cy="1016000"/>
          </a:xfrm>
        </p:spPr>
        <p:txBody>
          <a:bodyPr>
            <a:normAutofit fontScale="90000"/>
          </a:bodyPr>
          <a:lstStyle/>
          <a:p>
            <a:pPr algn="ctr"/>
            <a:r>
              <a:rPr lang="en-US" i="1" dirty="0">
                <a:solidFill>
                  <a:srgbClr val="CCFFCC"/>
                </a:solidFill>
                <a:latin typeface="Brush Script MT Italic"/>
                <a:cs typeface="Brush Script MT Italic"/>
              </a:rPr>
              <a:t>    Which leads to</a:t>
            </a:r>
            <a:r>
              <a:rPr lang="en-US" dirty="0">
                <a:solidFill>
                  <a:srgbClr val="CCFFCC"/>
                </a:solidFill>
              </a:rPr>
              <a:t>: </a:t>
            </a:r>
            <a:r>
              <a:rPr lang="en-US" b="1" dirty="0">
                <a:solidFill>
                  <a:srgbClr val="FFFFFF"/>
                </a:solidFill>
              </a:rPr>
              <a:t>Application of </a:t>
            </a:r>
            <a:r>
              <a:rPr lang="en-US" b="1" dirty="0">
                <a:solidFill>
                  <a:srgbClr val="FF0000"/>
                </a:solidFill>
              </a:rPr>
              <a:t>real world</a:t>
            </a:r>
            <a:br>
              <a:rPr lang="en-US" b="1" dirty="0">
                <a:solidFill>
                  <a:srgbClr val="FF0000"/>
                </a:solidFill>
              </a:rPr>
            </a:br>
            <a:r>
              <a:rPr lang="en-US" b="1" dirty="0">
                <a:solidFill>
                  <a:srgbClr val="FF0000"/>
                </a:solidFill>
              </a:rPr>
              <a:t>     laws</a:t>
            </a:r>
            <a:r>
              <a:rPr lang="en-US" b="1" dirty="0"/>
              <a:t> </a:t>
            </a:r>
            <a:r>
              <a:rPr lang="en-US" b="1" dirty="0">
                <a:solidFill>
                  <a:srgbClr val="FFFFFF"/>
                </a:solidFill>
              </a:rPr>
              <a:t>to</a:t>
            </a:r>
            <a:r>
              <a:rPr lang="en-US" b="1" dirty="0"/>
              <a:t> </a:t>
            </a:r>
            <a:r>
              <a:rPr lang="en-US" b="1" dirty="0">
                <a:solidFill>
                  <a:schemeClr val="tx2">
                    <a:lumMod val="60000"/>
                    <a:lumOff val="40000"/>
                  </a:schemeClr>
                </a:solidFill>
              </a:rPr>
              <a:t>(massive)</a:t>
            </a:r>
            <a:r>
              <a:rPr lang="en-US" b="1" i="1" dirty="0">
                <a:solidFill>
                  <a:srgbClr val="3366FF"/>
                </a:solidFill>
              </a:rPr>
              <a:t>virtual environments </a:t>
            </a:r>
          </a:p>
        </p:txBody>
      </p:sp>
      <p:sp>
        <p:nvSpPr>
          <p:cNvPr id="3" name="Content Placeholder 2"/>
          <p:cNvSpPr>
            <a:spLocks noGrp="1"/>
          </p:cNvSpPr>
          <p:nvPr>
            <p:ph sz="quarter" idx="10"/>
          </p:nvPr>
        </p:nvSpPr>
        <p:spPr>
          <a:xfrm>
            <a:off x="0" y="1218630"/>
            <a:ext cx="9144000" cy="5247484"/>
          </a:xfrm>
        </p:spPr>
        <p:txBody>
          <a:bodyPr>
            <a:normAutofit/>
          </a:bodyPr>
          <a:lstStyle/>
          <a:p>
            <a:r>
              <a:rPr lang="en-US" b="1" dirty="0">
                <a:solidFill>
                  <a:schemeClr val="accent2">
                    <a:lumMod val="40000"/>
                    <a:lumOff val="60000"/>
                  </a:schemeClr>
                </a:solidFill>
                <a:latin typeface="Chalkboard"/>
                <a:cs typeface="Chalkboard"/>
              </a:rPr>
              <a:t>Is there a virtual world? </a:t>
            </a:r>
          </a:p>
          <a:p>
            <a:r>
              <a:rPr lang="en-US" b="1" dirty="0">
                <a:solidFill>
                  <a:srgbClr val="CCFFCC"/>
                </a:solidFill>
                <a:latin typeface="Copperplate Gothic Bold"/>
                <a:cs typeface="Copperplate Gothic Bold"/>
              </a:rPr>
              <a:t>Is virtual Property “real”???</a:t>
            </a:r>
            <a:endParaRPr lang="en-US" b="1" dirty="0">
              <a:solidFill>
                <a:srgbClr val="20623D"/>
              </a:solidFill>
              <a:latin typeface="Copperplate Gothic Bold"/>
              <a:cs typeface="Copperplate Gothic Bold"/>
            </a:endParaRPr>
          </a:p>
          <a:p>
            <a:pPr>
              <a:lnSpc>
                <a:spcPct val="110000"/>
              </a:lnSpc>
            </a:pPr>
            <a:r>
              <a:rPr lang="en-US" dirty="0">
                <a:solidFill>
                  <a:srgbClr val="FFFFFF"/>
                </a:solidFill>
              </a:rPr>
              <a:t>Ben </a:t>
            </a:r>
            <a:r>
              <a:rPr lang="en-US" dirty="0" err="1">
                <a:solidFill>
                  <a:srgbClr val="FFFFFF"/>
                </a:solidFill>
              </a:rPr>
              <a:t>Duranske</a:t>
            </a:r>
            <a:r>
              <a:rPr lang="en-US" dirty="0">
                <a:solidFill>
                  <a:srgbClr val="FFFFFF"/>
                </a:solidFill>
              </a:rPr>
              <a:t> “ Virtual Law” (2008):</a:t>
            </a:r>
            <a:r>
              <a:rPr lang="en-US" sz="1600" dirty="0">
                <a:solidFill>
                  <a:srgbClr val="FFFFFF"/>
                </a:solidFill>
              </a:rPr>
              <a:t> </a:t>
            </a:r>
            <a:r>
              <a:rPr lang="en-US" sz="1800" dirty="0">
                <a:solidFill>
                  <a:srgbClr val="FFFFFF"/>
                </a:solidFill>
                <a:latin typeface="+mn-lt"/>
              </a:rPr>
              <a:t>“This chapter will argue that the </a:t>
            </a:r>
            <a:r>
              <a:rPr lang="en-US" sz="1800" dirty="0">
                <a:solidFill>
                  <a:srgbClr val="E6B9B8"/>
                </a:solidFill>
                <a:latin typeface="+mn-lt"/>
              </a:rPr>
              <a:t>law needs to acknowledge and provide protection for virtual property, but that it must do so in a way that preserves virtual worlds and games as play spaces</a:t>
            </a:r>
            <a:r>
              <a:rPr lang="en-US" sz="1800" dirty="0">
                <a:solidFill>
                  <a:schemeClr val="bg1"/>
                </a:solidFill>
                <a:latin typeface="+mn-lt"/>
              </a:rPr>
              <a:t>, at least to the extent that the developers desire their worlds to remain pure play spaces. On one hand, many game and virtual world providers seek to avoid real-life implications in their social and play spaces.</a:t>
            </a:r>
            <a:r>
              <a:rPr lang="en-US" sz="1800" dirty="0">
                <a:solidFill>
                  <a:srgbClr val="FFFF00"/>
                </a:solidFill>
                <a:latin typeface="+mn-lt"/>
              </a:rPr>
              <a:t> Where providers take reasonable steps to draw a line between the real and the virtual, the world or game should be protected by the </a:t>
            </a:r>
            <a:r>
              <a:rPr lang="en-US" sz="1800" dirty="0">
                <a:solidFill>
                  <a:schemeClr val="bg1"/>
                </a:solidFill>
                <a:latin typeface="+mn-lt"/>
              </a:rPr>
              <a:t>“magic circle” </a:t>
            </a:r>
            <a:r>
              <a:rPr lang="en-US" sz="1800" dirty="0">
                <a:solidFill>
                  <a:srgbClr val="FFFF00"/>
                </a:solidFill>
                <a:latin typeface="+mn-lt"/>
              </a:rPr>
              <a:t>that protects other play spaces (from theme parks to family Monopoly games) from taking on inadvertent real-world implications</a:t>
            </a:r>
            <a:r>
              <a:rPr lang="en-US" sz="1800" dirty="0">
                <a:solidFill>
                  <a:schemeClr val="bg1"/>
                </a:solidFill>
                <a:latin typeface="+mn-lt"/>
              </a:rPr>
              <a:t>.</a:t>
            </a:r>
            <a:r>
              <a:rPr lang="en-US" sz="1800" dirty="0">
                <a:latin typeface="+mn-lt"/>
              </a:rPr>
              <a:t> </a:t>
            </a:r>
            <a:r>
              <a:rPr lang="en-US" sz="1800" dirty="0">
                <a:solidFill>
                  <a:srgbClr val="FFFF00"/>
                </a:solidFill>
                <a:latin typeface="+mn-lt"/>
              </a:rPr>
              <a:t>On the other hand, it is both inevitable and desirable that some game and virtual world designers will seek to include real money trade (RMT) and offer a real cash economy (RCE) in their platforms. Users of these platforms need the protection of virtual property law</a:t>
            </a:r>
            <a:r>
              <a:rPr lang="en-US" sz="1800" dirty="0">
                <a:solidFill>
                  <a:srgbClr val="FFFFFF"/>
                </a:solidFill>
                <a:latin typeface="+mn-lt"/>
              </a:rPr>
              <a:t>.”</a:t>
            </a:r>
          </a:p>
          <a:p>
            <a:r>
              <a:rPr lang="en-US" sz="1700" dirty="0">
                <a:hlinkClick r:id="rId2"/>
              </a:rPr>
              <a:t>http://www.amazon.com/Benjamin-Tyson-Duranske/e/B001JP104A</a:t>
            </a:r>
            <a:endParaRPr lang="en-US" sz="1700" dirty="0"/>
          </a:p>
          <a:p>
            <a:endParaRPr lang="en-US" dirty="0"/>
          </a:p>
        </p:txBody>
      </p:sp>
    </p:spTree>
    <p:extLst>
      <p:ext uri="{BB962C8B-B14F-4D97-AF65-F5344CB8AC3E}">
        <p14:creationId xmlns:p14="http://schemas.microsoft.com/office/powerpoint/2010/main" val="2508171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
            <a:ext cx="8229600" cy="1016000"/>
          </a:xfrm>
        </p:spPr>
        <p:txBody>
          <a:bodyPr>
            <a:normAutofit/>
          </a:bodyPr>
          <a:lstStyle/>
          <a:p>
            <a:pPr algn="ctr"/>
            <a:r>
              <a:rPr lang="en-US" sz="4400" b="1" dirty="0">
                <a:solidFill>
                  <a:srgbClr val="FFFF00"/>
                </a:solidFill>
                <a:latin typeface="+mn-lt"/>
              </a:rPr>
              <a:t>An issue that won’t go away</a:t>
            </a:r>
            <a:r>
              <a:rPr lang="en-US" sz="4400" b="1" dirty="0">
                <a:solidFill>
                  <a:srgbClr val="FF0000"/>
                </a:solidFill>
                <a:latin typeface="+mn-lt"/>
              </a:rPr>
              <a:t>…</a:t>
            </a:r>
          </a:p>
        </p:txBody>
      </p:sp>
      <p:pic>
        <p:nvPicPr>
          <p:cNvPr id="4" name="Content Placeholder 3" descr="Screen Shot 2014-09-09 at 11.39.41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14777" r="-14777"/>
          <a:stretch>
            <a:fillRect/>
          </a:stretch>
        </p:blipFill>
        <p:spPr>
          <a:xfrm>
            <a:off x="457200" y="1052513"/>
            <a:ext cx="8229600" cy="4886325"/>
          </a:xfrm>
        </p:spPr>
      </p:pic>
    </p:spTree>
    <p:extLst>
      <p:ext uri="{BB962C8B-B14F-4D97-AF65-F5344CB8AC3E}">
        <p14:creationId xmlns:p14="http://schemas.microsoft.com/office/powerpoint/2010/main" val="1744959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54001" y="181429"/>
            <a:ext cx="8720666" cy="5733141"/>
          </a:xfrm>
        </p:spPr>
        <p:txBody>
          <a:bodyPr>
            <a:normAutofit/>
          </a:bodyPr>
          <a:lstStyle/>
          <a:p>
            <a:pPr marL="0" indent="0" algn="ctr">
              <a:buNone/>
            </a:pPr>
            <a:r>
              <a:rPr lang="en-US" sz="4000" b="1" dirty="0">
                <a:solidFill>
                  <a:srgbClr val="CCFFCC"/>
                </a:solidFill>
                <a:latin typeface="+mn-lt"/>
              </a:rPr>
              <a:t>  </a:t>
            </a:r>
            <a:r>
              <a:rPr lang="en-US" sz="4000" b="1" dirty="0">
                <a:solidFill>
                  <a:srgbClr val="FFFF00"/>
                </a:solidFill>
                <a:latin typeface="+mn-lt"/>
              </a:rPr>
              <a:t>Another reason for</a:t>
            </a:r>
            <a:r>
              <a:rPr lang="en-US" sz="4000" b="1" dirty="0">
                <a:solidFill>
                  <a:srgbClr val="FFFF00"/>
                </a:solidFill>
                <a:latin typeface="+mn-lt"/>
                <a:cs typeface="Lucida Console"/>
              </a:rPr>
              <a:t> </a:t>
            </a:r>
            <a:r>
              <a:rPr lang="en-US" sz="4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4000" b="1" dirty="0">
                <a:solidFill>
                  <a:schemeClr val="tx1"/>
                </a:solidFill>
              </a:rPr>
              <a:t> </a:t>
            </a:r>
            <a:r>
              <a:rPr lang="en-US" sz="4000" b="1" dirty="0">
                <a:solidFill>
                  <a:srgbClr val="CCFFCC"/>
                </a:solidFill>
                <a:latin typeface="+mn-lt"/>
              </a:rPr>
              <a:t>               </a:t>
            </a:r>
          </a:p>
          <a:p>
            <a:pPr marL="0" indent="0">
              <a:buNone/>
            </a:pPr>
            <a:r>
              <a:rPr lang="en-US" sz="3600" b="1" dirty="0">
                <a:solidFill>
                  <a:schemeClr val="tx2">
                    <a:lumMod val="60000"/>
                    <a:lumOff val="40000"/>
                  </a:schemeClr>
                </a:solidFill>
                <a:latin typeface="+mn-lt"/>
              </a:rPr>
              <a:t>                     BREAKOUT</a:t>
            </a:r>
          </a:p>
          <a:p>
            <a:pPr marL="0" indent="0">
              <a:buNone/>
            </a:pPr>
            <a:r>
              <a:rPr lang="en-US" sz="2800" b="1" dirty="0">
                <a:solidFill>
                  <a:schemeClr val="bg1"/>
                </a:solidFill>
                <a:latin typeface="+mn-lt"/>
                <a:cs typeface="Arial Black"/>
              </a:rPr>
              <a:t>   Issue: The “creativity standard” in copyright.</a:t>
            </a:r>
          </a:p>
          <a:p>
            <a:endParaRPr lang="en-US" sz="4000" dirty="0"/>
          </a:p>
          <a:p>
            <a:pPr marL="0" indent="0">
              <a:buNone/>
            </a:pPr>
            <a:endParaRPr lang="en-US" sz="4000" b="1" dirty="0">
              <a:solidFill>
                <a:srgbClr val="CCFFCC"/>
              </a:solidFill>
              <a:latin typeface="+mn-lt"/>
            </a:endParaRPr>
          </a:p>
        </p:txBody>
      </p:sp>
      <p:pic>
        <p:nvPicPr>
          <p:cNvPr id="4" name="Picture 3" descr="Breakout26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1586" y="2068286"/>
            <a:ext cx="5861006" cy="3846284"/>
          </a:xfrm>
          <a:prstGeom prst="rect">
            <a:avLst/>
          </a:prstGeom>
        </p:spPr>
      </p:pic>
    </p:spTree>
    <p:extLst>
      <p:ext uri="{BB962C8B-B14F-4D97-AF65-F5344CB8AC3E}">
        <p14:creationId xmlns:p14="http://schemas.microsoft.com/office/powerpoint/2010/main" val="327624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904865"/>
          </a:xfrm>
        </p:spPr>
        <p:txBody>
          <a:bodyPr>
            <a:normAutofit/>
          </a:bodyPr>
          <a:lstStyle/>
          <a:p>
            <a:r>
              <a:rPr lang="en-US" b="1" i="1" dirty="0">
                <a:solidFill>
                  <a:schemeClr val="tx1"/>
                </a:solidFill>
              </a:rPr>
              <a:t>  </a:t>
            </a:r>
            <a:r>
              <a:rPr lang="en-US" b="1" i="1" dirty="0">
                <a:solidFill>
                  <a:srgbClr val="FFFF00"/>
                </a:solidFill>
              </a:rPr>
              <a:t>Atari v. Oman </a:t>
            </a:r>
            <a:r>
              <a:rPr lang="en-US" dirty="0">
                <a:solidFill>
                  <a:srgbClr val="FFFF00"/>
                </a:solidFill>
              </a:rPr>
              <a:t>- </a:t>
            </a:r>
            <a:r>
              <a:rPr lang="en-US" sz="3200" dirty="0">
                <a:solidFill>
                  <a:srgbClr val="FFFF00"/>
                </a:solidFill>
              </a:rPr>
              <a:t>1989/1992 USCA DC Cir.</a:t>
            </a:r>
          </a:p>
        </p:txBody>
      </p:sp>
      <p:sp>
        <p:nvSpPr>
          <p:cNvPr id="3" name="Content Placeholder 2"/>
          <p:cNvSpPr>
            <a:spLocks noGrp="1"/>
          </p:cNvSpPr>
          <p:nvPr>
            <p:ph sz="quarter" idx="10"/>
          </p:nvPr>
        </p:nvSpPr>
        <p:spPr>
          <a:xfrm>
            <a:off x="-1" y="936419"/>
            <a:ext cx="9144001" cy="5921581"/>
          </a:xfrm>
        </p:spPr>
        <p:txBody>
          <a:bodyPr>
            <a:normAutofit/>
          </a:bodyPr>
          <a:lstStyle/>
          <a:p>
            <a:pPr marL="0" indent="0">
              <a:buNone/>
            </a:pPr>
            <a:r>
              <a:rPr lang="en-US" sz="1800" dirty="0">
                <a:solidFill>
                  <a:srgbClr val="FFFFFF"/>
                </a:solidFill>
                <a:latin typeface="+mn-lt"/>
              </a:rPr>
              <a:t>* “</a:t>
            </a:r>
            <a:r>
              <a:rPr lang="en-US" sz="1800" i="1" dirty="0">
                <a:solidFill>
                  <a:srgbClr val="FFFFFF"/>
                </a:solidFill>
                <a:latin typeface="+mn-lt"/>
              </a:rPr>
              <a:t>BREAKOUT's audiovisual display features a wall formed by </a:t>
            </a:r>
            <a:r>
              <a:rPr lang="en-US" sz="1800" i="1" dirty="0">
                <a:solidFill>
                  <a:srgbClr val="FF0000"/>
                </a:solidFill>
                <a:latin typeface="+mn-lt"/>
              </a:rPr>
              <a:t>red</a:t>
            </a:r>
            <a:r>
              <a:rPr lang="en-US" sz="1800" i="1" dirty="0">
                <a:solidFill>
                  <a:srgbClr val="FFFFFF"/>
                </a:solidFill>
                <a:latin typeface="+mn-lt"/>
              </a:rPr>
              <a:t>,</a:t>
            </a:r>
            <a:r>
              <a:rPr lang="en-US" sz="1800" i="1" dirty="0">
                <a:latin typeface="+mn-lt"/>
              </a:rPr>
              <a:t> </a:t>
            </a:r>
            <a:r>
              <a:rPr lang="en-US" sz="1800" i="1" dirty="0">
                <a:solidFill>
                  <a:schemeClr val="accent6">
                    <a:lumMod val="75000"/>
                  </a:schemeClr>
                </a:solidFill>
                <a:latin typeface="+mn-lt"/>
              </a:rPr>
              <a:t>ambe</a:t>
            </a:r>
            <a:r>
              <a:rPr lang="en-US" sz="1800" i="1" dirty="0">
                <a:solidFill>
                  <a:srgbClr val="E46C0A"/>
                </a:solidFill>
                <a:latin typeface="+mn-lt"/>
              </a:rPr>
              <a:t>r</a:t>
            </a:r>
            <a:r>
              <a:rPr lang="en-US" sz="1800" i="1" dirty="0">
                <a:solidFill>
                  <a:srgbClr val="FFFFFF"/>
                </a:solidFill>
                <a:latin typeface="+mn-lt"/>
              </a:rPr>
              <a:t>, </a:t>
            </a:r>
            <a:r>
              <a:rPr lang="en-US" sz="1800" i="1" dirty="0">
                <a:solidFill>
                  <a:srgbClr val="008000"/>
                </a:solidFill>
                <a:latin typeface="+mn-lt"/>
              </a:rPr>
              <a:t>green</a:t>
            </a:r>
            <a:r>
              <a:rPr lang="en-US" sz="1800" i="1" dirty="0">
                <a:solidFill>
                  <a:srgbClr val="FFFFFF"/>
                </a:solidFill>
                <a:latin typeface="+mn-lt"/>
              </a:rPr>
              <a:t>, and</a:t>
            </a:r>
            <a:r>
              <a:rPr lang="en-US" sz="1800" i="1" dirty="0">
                <a:latin typeface="+mn-lt"/>
              </a:rPr>
              <a:t> </a:t>
            </a:r>
            <a:r>
              <a:rPr lang="en-US" sz="1800" i="1" dirty="0">
                <a:solidFill>
                  <a:schemeClr val="tx2">
                    <a:lumMod val="40000"/>
                    <a:lumOff val="60000"/>
                  </a:schemeClr>
                </a:solidFill>
                <a:latin typeface="+mn-lt"/>
              </a:rPr>
              <a:t>blue </a:t>
            </a:r>
            <a:r>
              <a:rPr lang="en-US" sz="1800" i="1" dirty="0">
                <a:solidFill>
                  <a:schemeClr val="bg1"/>
                </a:solidFill>
                <a:latin typeface="+mn-lt"/>
              </a:rPr>
              <a:t>layers of </a:t>
            </a:r>
            <a:r>
              <a:rPr lang="en-US" sz="1800" i="1" dirty="0">
                <a:solidFill>
                  <a:srgbClr val="CCFFCC"/>
                </a:solidFill>
                <a:latin typeface="+mn-lt"/>
              </a:rPr>
              <a:t>rectangles representing bricks</a:t>
            </a:r>
            <a:r>
              <a:rPr lang="en-US" sz="1800" i="1" dirty="0">
                <a:solidFill>
                  <a:schemeClr val="bg1"/>
                </a:solidFill>
                <a:latin typeface="+mn-lt"/>
              </a:rPr>
              <a:t>. A player maneuvers a control knob that causes a rectangular-shaped representation of a paddle to hit a square-shaped representation of a ball against the brick wall. When the ball hits a brick, that brick disappears from its row, the player scores points, and a brick on a higher row becomes exposed. </a:t>
            </a:r>
            <a:r>
              <a:rPr lang="en-US" sz="1800" i="1" dirty="0">
                <a:solidFill>
                  <a:srgbClr val="CCFFCC"/>
                </a:solidFill>
                <a:latin typeface="+mn-lt"/>
              </a:rPr>
              <a:t>A "breakout" occurs when the ball penetrates through all rows of bricks and moves into the space between the wall and the top of the screen</a:t>
            </a:r>
            <a:r>
              <a:rPr lang="en-US" sz="1800" i="1" dirty="0">
                <a:solidFill>
                  <a:schemeClr val="bg1"/>
                </a:solidFill>
                <a:latin typeface="+mn-lt"/>
              </a:rPr>
              <a:t>; the ball then ricochets in a </a:t>
            </a:r>
            <a:r>
              <a:rPr lang="en-US" sz="1800" i="1" dirty="0" err="1">
                <a:solidFill>
                  <a:schemeClr val="bg1"/>
                </a:solidFill>
                <a:latin typeface="+mn-lt"/>
              </a:rPr>
              <a:t>zig-zag</a:t>
            </a:r>
            <a:r>
              <a:rPr lang="en-US" sz="1800" i="1" dirty="0">
                <a:solidFill>
                  <a:schemeClr val="bg1"/>
                </a:solidFill>
                <a:latin typeface="+mn-lt"/>
              </a:rPr>
              <a:t> pattern off the sides of the screen and the top layer of the wall, removing bricks upon contact and adding more points to the player's score. </a:t>
            </a:r>
            <a:r>
              <a:rPr lang="en-US" sz="1800" i="1" dirty="0">
                <a:solidFill>
                  <a:srgbClr val="CCFFCC"/>
                </a:solidFill>
                <a:latin typeface="+mn-lt"/>
              </a:rPr>
              <a:t>Various tones sound as the ball touches different objects or places on the screen. The size of the paddle diminishes and the motion of the ball accelerates as the game is played</a:t>
            </a:r>
            <a:r>
              <a:rPr lang="en-US" sz="1800" dirty="0">
                <a:solidFill>
                  <a:schemeClr val="bg1"/>
                </a:solidFill>
                <a:latin typeface="+mn-lt"/>
              </a:rPr>
              <a:t>.”</a:t>
            </a:r>
          </a:p>
          <a:p>
            <a:pPr marL="0" indent="0">
              <a:buNone/>
            </a:pPr>
            <a:r>
              <a:rPr lang="en-US" b="1" dirty="0">
                <a:solidFill>
                  <a:srgbClr val="FFFF00"/>
                </a:solidFill>
                <a:latin typeface="+mn-lt"/>
              </a:rPr>
              <a:t>District court judge asked counsel for the Register, "</a:t>
            </a:r>
            <a:r>
              <a:rPr lang="en-US" b="1" i="1" dirty="0">
                <a:solidFill>
                  <a:srgbClr val="FFFF00"/>
                </a:solidFill>
                <a:latin typeface="+mn-lt"/>
              </a:rPr>
              <a:t>If Picasso had painted a round object on a canvas, would you say because it depicts a familiar subject--namely, something that's round--it can't be copyrighted?</a:t>
            </a:r>
            <a:r>
              <a:rPr lang="en-US" b="1" dirty="0">
                <a:solidFill>
                  <a:srgbClr val="FFFF00"/>
                </a:solidFill>
                <a:latin typeface="+mn-lt"/>
              </a:rPr>
              <a:t>”</a:t>
            </a:r>
          </a:p>
          <a:p>
            <a:pPr marL="0" indent="0">
              <a:buNone/>
            </a:pPr>
            <a:endParaRPr lang="en-US" sz="1600" b="1" dirty="0">
              <a:hlinkClick r:id="rId2"/>
            </a:endParaRPr>
          </a:p>
          <a:p>
            <a:pPr marL="0" indent="0">
              <a:buNone/>
            </a:pPr>
            <a:r>
              <a:rPr lang="en-US" sz="1600" b="1" dirty="0">
                <a:hlinkClick r:id="rId2"/>
              </a:rPr>
              <a:t>Atari </a:t>
            </a:r>
            <a:r>
              <a:rPr lang="en-US" sz="1600" dirty="0">
                <a:hlinkClick r:id="rId2"/>
              </a:rPr>
              <a:t>Games Corp. v. </a:t>
            </a:r>
            <a:r>
              <a:rPr lang="en-US" sz="1600" b="1" dirty="0">
                <a:hlinkClick r:id="rId2"/>
              </a:rPr>
              <a:t>Oman</a:t>
            </a:r>
            <a:r>
              <a:rPr lang="en-US" sz="1600" dirty="0">
                <a:hlinkClick r:id="rId2"/>
              </a:rPr>
              <a:t>, 979 F. 2d 242 - 1992</a:t>
            </a:r>
            <a:r>
              <a:rPr lang="en-US" sz="1600" dirty="0"/>
              <a:t> </a:t>
            </a:r>
            <a:r>
              <a:rPr lang="en-US" sz="1600" dirty="0">
                <a:solidFill>
                  <a:srgbClr val="FFFFFF"/>
                </a:solidFill>
              </a:rPr>
              <a:t>- ‎Court of Appeals, Dist. of Columbia Circuit</a:t>
            </a:r>
          </a:p>
          <a:p>
            <a:pPr marL="0" indent="0">
              <a:buNone/>
            </a:pPr>
            <a:r>
              <a:rPr lang="en-US" sz="1600" b="1" dirty="0">
                <a:hlinkClick r:id="rId3"/>
              </a:rPr>
              <a:t>Atari </a:t>
            </a:r>
            <a:r>
              <a:rPr lang="en-US" sz="1600" dirty="0">
                <a:hlinkClick r:id="rId3"/>
              </a:rPr>
              <a:t>Games Corp. v. </a:t>
            </a:r>
            <a:r>
              <a:rPr lang="en-US" sz="1600" b="1" dirty="0">
                <a:hlinkClick r:id="rId3"/>
              </a:rPr>
              <a:t>Oman</a:t>
            </a:r>
            <a:r>
              <a:rPr lang="en-US" sz="1600" dirty="0">
                <a:hlinkClick r:id="rId3"/>
              </a:rPr>
              <a:t>, 888 F. 2d 878 - 1989</a:t>
            </a:r>
            <a:r>
              <a:rPr lang="en-US" sz="1600" dirty="0"/>
              <a:t> </a:t>
            </a:r>
            <a:r>
              <a:rPr lang="en-US" sz="1600" dirty="0">
                <a:solidFill>
                  <a:srgbClr val="FFFFFF"/>
                </a:solidFill>
              </a:rPr>
              <a:t>- ‎Court of Appeals, Dist. of Columbia Circuit</a:t>
            </a:r>
          </a:p>
          <a:p>
            <a:pPr marL="0" indent="0">
              <a:buNone/>
            </a:pPr>
            <a:r>
              <a:rPr lang="en-US" sz="1600" b="1" dirty="0">
                <a:hlinkClick r:id="rId4"/>
              </a:rPr>
              <a:t>Atari </a:t>
            </a:r>
            <a:r>
              <a:rPr lang="en-US" sz="1600" dirty="0">
                <a:hlinkClick r:id="rId4"/>
              </a:rPr>
              <a:t>Games Corp. v. </a:t>
            </a:r>
            <a:r>
              <a:rPr lang="en-US" sz="1600" b="1" dirty="0">
                <a:hlinkClick r:id="rId4"/>
              </a:rPr>
              <a:t>Oman</a:t>
            </a:r>
            <a:r>
              <a:rPr lang="en-US" sz="1600" dirty="0">
                <a:hlinkClick r:id="rId4"/>
              </a:rPr>
              <a:t>, 693 F. Supp. 1204 - 1988</a:t>
            </a:r>
            <a:r>
              <a:rPr lang="en-US" sz="1600" dirty="0"/>
              <a:t> </a:t>
            </a:r>
            <a:r>
              <a:rPr lang="en-US" sz="1600" dirty="0">
                <a:solidFill>
                  <a:schemeClr val="bg1"/>
                </a:solidFill>
              </a:rPr>
              <a:t>- ‎Dist. Court, Dist. of Columbia </a:t>
            </a:r>
            <a:endParaRPr lang="en-US" sz="1600" b="1" dirty="0">
              <a:solidFill>
                <a:schemeClr val="bg1"/>
              </a:solidFill>
            </a:endParaRPr>
          </a:p>
          <a:p>
            <a:endParaRPr lang="en-US" dirty="0"/>
          </a:p>
        </p:txBody>
      </p:sp>
    </p:spTree>
    <p:extLst>
      <p:ext uri="{BB962C8B-B14F-4D97-AF65-F5344CB8AC3E}">
        <p14:creationId xmlns:p14="http://schemas.microsoft.com/office/powerpoint/2010/main" val="20144125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5"/>
            <a:ext cx="8229600" cy="797751"/>
          </a:xfrm>
        </p:spPr>
        <p:txBody>
          <a:bodyPr>
            <a:normAutofit fontScale="90000"/>
          </a:bodyPr>
          <a:lstStyle/>
          <a:p>
            <a:r>
              <a:rPr lang="en-US" dirty="0"/>
              <a:t>                </a:t>
            </a:r>
            <a:r>
              <a:rPr lang="en-US" b="1" dirty="0">
                <a:solidFill>
                  <a:srgbClr val="FFFF00"/>
                </a:solidFill>
                <a:latin typeface="+mn-lt"/>
              </a:rPr>
              <a:t>Games as </a:t>
            </a:r>
            <a:r>
              <a:rPr lang="en-US" sz="8000" b="1" dirty="0">
                <a:solidFill>
                  <a:schemeClr val="accent2">
                    <a:lumMod val="75000"/>
                  </a:schemeClr>
                </a:solidFill>
              </a:rPr>
              <a:t>a</a:t>
            </a:r>
            <a:r>
              <a:rPr lang="en-US" sz="8000" b="1" dirty="0">
                <a:solidFill>
                  <a:schemeClr val="tx2">
                    <a:lumMod val="60000"/>
                    <a:lumOff val="40000"/>
                  </a:schemeClr>
                </a:solidFill>
              </a:rPr>
              <a:t>r</a:t>
            </a:r>
            <a:r>
              <a:rPr lang="en-US" sz="8000" b="1" dirty="0">
                <a:solidFill>
                  <a:srgbClr val="CCFFCC"/>
                </a:solidFill>
              </a:rPr>
              <a:t>T</a:t>
            </a:r>
            <a:endParaRPr lang="en-US" sz="8000" dirty="0">
              <a:solidFill>
                <a:srgbClr val="CCFFCC"/>
              </a:solidFill>
            </a:endParaRPr>
          </a:p>
        </p:txBody>
      </p:sp>
      <p:sp>
        <p:nvSpPr>
          <p:cNvPr id="3" name="Content Placeholder 2"/>
          <p:cNvSpPr>
            <a:spLocks noGrp="1"/>
          </p:cNvSpPr>
          <p:nvPr>
            <p:ph sz="quarter" idx="10"/>
          </p:nvPr>
        </p:nvSpPr>
        <p:spPr>
          <a:xfrm>
            <a:off x="457200" y="1242564"/>
            <a:ext cx="8686800" cy="4483570"/>
          </a:xfrm>
        </p:spPr>
        <p:txBody>
          <a:bodyPr/>
          <a:lstStyle/>
          <a:p>
            <a:pPr marL="0" indent="0">
              <a:buNone/>
            </a:pPr>
            <a:r>
              <a:rPr lang="en-US" b="1" dirty="0">
                <a:solidFill>
                  <a:srgbClr val="FFFFFF"/>
                </a:solidFill>
                <a:latin typeface="+mn-lt"/>
              </a:rPr>
              <a:t>* “Are Video Games Art? </a:t>
            </a:r>
            <a:r>
              <a:rPr lang="en-US" b="1" dirty="0" err="1">
                <a:solidFill>
                  <a:srgbClr val="FFFFFF"/>
                </a:solidFill>
                <a:latin typeface="+mn-lt"/>
              </a:rPr>
              <a:t>MoMA</a:t>
            </a:r>
            <a:r>
              <a:rPr lang="en-US" b="1" dirty="0">
                <a:solidFill>
                  <a:srgbClr val="FFFFFF"/>
                </a:solidFill>
                <a:latin typeface="+mn-lt"/>
              </a:rPr>
              <a:t> Says Yes.” (Slate 11.29.12) </a:t>
            </a:r>
            <a:r>
              <a:rPr lang="en-US" sz="1600" dirty="0">
                <a:hlinkClick r:id="rId2"/>
              </a:rPr>
              <a:t>http://www.slate.com/blogs/browbeat/2012/11/29/moma_s_new_video_game_collection_museum_of_modern_art_proclaims_video_games.html</a:t>
            </a:r>
            <a:endParaRPr lang="en-US" sz="1600" dirty="0"/>
          </a:p>
          <a:p>
            <a:pPr marL="0" indent="0">
              <a:buNone/>
            </a:pPr>
            <a:r>
              <a:rPr lang="en-US" b="1" dirty="0">
                <a:solidFill>
                  <a:schemeClr val="bg1"/>
                </a:solidFill>
                <a:latin typeface="+mn-lt"/>
              </a:rPr>
              <a:t>“Video Games: 14 in the Collection, for </a:t>
            </a:r>
            <a:r>
              <a:rPr lang="en-US" b="1" dirty="0" err="1">
                <a:solidFill>
                  <a:schemeClr val="bg1"/>
                </a:solidFill>
                <a:latin typeface="+mn-lt"/>
              </a:rPr>
              <a:t>Starters”</a:t>
            </a:r>
            <a:r>
              <a:rPr lang="en-US" sz="1800" dirty="0" err="1">
                <a:hlinkClick r:id="rId3"/>
              </a:rPr>
              <a:t>http</a:t>
            </a:r>
            <a:r>
              <a:rPr lang="en-US" sz="1800" dirty="0">
                <a:hlinkClick r:id="rId3"/>
              </a:rPr>
              <a:t>://www.moma.org/explore/inside_out/2012/11/29/video-games-14-in-the-collection-for-starters</a:t>
            </a:r>
            <a:endParaRPr lang="en-US" sz="1800" dirty="0"/>
          </a:p>
          <a:p>
            <a:pPr marL="0" indent="0">
              <a:buNone/>
            </a:pPr>
            <a:endParaRPr lang="en-US" sz="1800" dirty="0"/>
          </a:p>
          <a:p>
            <a:pPr marL="0" indent="0">
              <a:buNone/>
            </a:pPr>
            <a:endParaRPr lang="en-US" sz="1800" dirty="0"/>
          </a:p>
        </p:txBody>
      </p:sp>
      <p:pic>
        <p:nvPicPr>
          <p:cNvPr id="4" name="Content Placeholder 3" descr="Screen Shot 2013-09-10 at 3.45.36 PM.png"/>
          <p:cNvPicPr>
            <a:picLocks noChangeAspect="1"/>
          </p:cNvPicPr>
          <p:nvPr/>
        </p:nvPicPr>
        <p:blipFill rotWithShape="1">
          <a:blip r:embed="rId4" cstate="email">
            <a:extLst>
              <a:ext uri="{28A0092B-C50C-407E-A947-70E740481C1C}">
                <a14:useLocalDpi xmlns:a14="http://schemas.microsoft.com/office/drawing/2010/main"/>
              </a:ext>
            </a:extLst>
          </a:blip>
          <a:srcRect t="-5438" b="-5065"/>
          <a:stretch/>
        </p:blipFill>
        <p:spPr>
          <a:xfrm>
            <a:off x="1013506" y="2990346"/>
            <a:ext cx="7203481" cy="853401"/>
          </a:xfrm>
          <a:prstGeom prst="rect">
            <a:avLst/>
          </a:prstGeom>
        </p:spPr>
      </p:pic>
      <p:pic>
        <p:nvPicPr>
          <p:cNvPr id="5" name="Content Placeholder 5" descr="Screen Shot 2013-09-10 at 3.46.05 PM.png"/>
          <p:cNvPicPr>
            <a:picLocks noChangeAspect="1"/>
          </p:cNvPicPr>
          <p:nvPr/>
        </p:nvPicPr>
        <p:blipFill rotWithShape="1">
          <a:blip r:embed="rId5" cstate="email">
            <a:extLst>
              <a:ext uri="{28A0092B-C50C-407E-A947-70E740481C1C}">
                <a14:useLocalDpi xmlns:a14="http://schemas.microsoft.com/office/drawing/2010/main"/>
              </a:ext>
            </a:extLst>
          </a:blip>
          <a:srcRect l="-253" r="-127"/>
          <a:stretch/>
        </p:blipFill>
        <p:spPr>
          <a:xfrm>
            <a:off x="1013506" y="3916063"/>
            <a:ext cx="3194466" cy="1810071"/>
          </a:xfrm>
          <a:prstGeom prst="rect">
            <a:avLst/>
          </a:prstGeom>
        </p:spPr>
      </p:pic>
      <p:pic>
        <p:nvPicPr>
          <p:cNvPr id="6" name="Content Placeholder 9" descr="Screen Shot 2013-09-10 at 3.46.44 PM.png"/>
          <p:cNvPicPr>
            <a:picLocks noChangeAspect="1"/>
          </p:cNvPicPr>
          <p:nvPr/>
        </p:nvPicPr>
        <p:blipFill rotWithShape="1">
          <a:blip r:embed="rId6" cstate="email">
            <a:extLst>
              <a:ext uri="{28A0092B-C50C-407E-A947-70E740481C1C}">
                <a14:useLocalDpi xmlns:a14="http://schemas.microsoft.com/office/drawing/2010/main"/>
              </a:ext>
            </a:extLst>
          </a:blip>
          <a:srcRect r="-152"/>
          <a:stretch/>
        </p:blipFill>
        <p:spPr>
          <a:xfrm>
            <a:off x="5035503" y="3916063"/>
            <a:ext cx="3495904" cy="1967623"/>
          </a:xfrm>
          <a:prstGeom prst="rect">
            <a:avLst/>
          </a:prstGeom>
        </p:spPr>
      </p:pic>
    </p:spTree>
    <p:extLst>
      <p:ext uri="{BB962C8B-B14F-4D97-AF65-F5344CB8AC3E}">
        <p14:creationId xmlns:p14="http://schemas.microsoft.com/office/powerpoint/2010/main" val="2548387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158"/>
            <a:ext cx="8229600" cy="827899"/>
          </a:xfrm>
        </p:spPr>
        <p:txBody>
          <a:bodyPr>
            <a:normAutofit/>
          </a:bodyPr>
          <a:lstStyle/>
          <a:p>
            <a:r>
              <a:rPr lang="en-US" dirty="0"/>
              <a:t>              </a:t>
            </a:r>
            <a:r>
              <a:rPr lang="en-US" dirty="0">
                <a:solidFill>
                  <a:srgbClr val="FFFF00"/>
                </a:solidFill>
              </a:rPr>
              <a:t>   </a:t>
            </a:r>
            <a:r>
              <a:rPr lang="en-US" dirty="0">
                <a:solidFill>
                  <a:srgbClr val="FFFF00"/>
                </a:solidFill>
                <a:latin typeface="Stencil"/>
                <a:cs typeface="Stencil"/>
              </a:rPr>
              <a:t> </a:t>
            </a:r>
            <a:r>
              <a:rPr lang="en-US" b="1" dirty="0">
                <a:solidFill>
                  <a:srgbClr val="FFFF00"/>
                </a:solidFill>
                <a:latin typeface="Stencil"/>
                <a:cs typeface="Stencil"/>
              </a:rPr>
              <a:t>Irony 1 </a:t>
            </a:r>
          </a:p>
        </p:txBody>
      </p:sp>
      <p:sp>
        <p:nvSpPr>
          <p:cNvPr id="3" name="Content Placeholder 2"/>
          <p:cNvSpPr>
            <a:spLocks noGrp="1"/>
          </p:cNvSpPr>
          <p:nvPr>
            <p:ph sz="quarter" idx="10"/>
          </p:nvPr>
        </p:nvSpPr>
        <p:spPr>
          <a:xfrm>
            <a:off x="115461" y="844057"/>
            <a:ext cx="9028539" cy="5390197"/>
          </a:xfrm>
        </p:spPr>
        <p:txBody>
          <a:bodyPr>
            <a:normAutofit/>
          </a:bodyPr>
          <a:lstStyle/>
          <a:p>
            <a:pPr marL="0" indent="0">
              <a:buNone/>
            </a:pPr>
            <a:r>
              <a:rPr lang="en-US" sz="2800" dirty="0">
                <a:solidFill>
                  <a:schemeClr val="bg1"/>
                </a:solidFill>
              </a:rPr>
              <a:t>While eligibility for copyright meant </a:t>
            </a:r>
            <a:r>
              <a:rPr lang="en-US" sz="2800" b="1" i="1" dirty="0">
                <a:solidFill>
                  <a:schemeClr val="bg1"/>
                </a:solidFill>
              </a:rPr>
              <a:t>a certain </a:t>
            </a:r>
          </a:p>
          <a:p>
            <a:pPr marL="0" indent="0">
              <a:buNone/>
            </a:pPr>
            <a:r>
              <a:rPr lang="en-US" sz="2800" b="1" i="1" dirty="0">
                <a:solidFill>
                  <a:schemeClr val="bg1"/>
                </a:solidFill>
              </a:rPr>
              <a:t>legal recognition</a:t>
            </a:r>
            <a:r>
              <a:rPr lang="en-US" sz="2800" dirty="0">
                <a:solidFill>
                  <a:schemeClr val="bg1"/>
                </a:solidFill>
              </a:rPr>
              <a:t>…..</a:t>
            </a:r>
            <a:endParaRPr lang="en-US" sz="2800" dirty="0"/>
          </a:p>
          <a:p>
            <a:pPr marL="0" indent="0">
              <a:buNone/>
            </a:pPr>
            <a:r>
              <a:rPr lang="en-US" sz="2800" dirty="0">
                <a:solidFill>
                  <a:schemeClr val="bg1"/>
                </a:solidFill>
              </a:rPr>
              <a:t>…</a:t>
            </a:r>
            <a:r>
              <a:rPr lang="en-US" sz="2800" dirty="0">
                <a:solidFill>
                  <a:srgbClr val="FF0000"/>
                </a:solidFill>
              </a:rPr>
              <a:t>it brought with it </a:t>
            </a:r>
            <a:r>
              <a:rPr lang="en-US" sz="2800" b="1" u="sng" dirty="0">
                <a:solidFill>
                  <a:srgbClr val="FF0000"/>
                </a:solidFill>
              </a:rPr>
              <a:t>the limitations of IP law</a:t>
            </a:r>
          </a:p>
          <a:p>
            <a:pPr marL="0" indent="0">
              <a:buNone/>
            </a:pPr>
            <a:endParaRPr lang="en-US" dirty="0"/>
          </a:p>
          <a:p>
            <a:pPr marL="0" indent="0">
              <a:buNone/>
            </a:pPr>
            <a:r>
              <a:rPr lang="en-US" sz="2800" b="1" i="1" dirty="0">
                <a:solidFill>
                  <a:srgbClr val="3366FF"/>
                </a:solidFill>
              </a:rPr>
              <a:t>Impact on mods, genre issues etc</a:t>
            </a:r>
            <a:r>
              <a:rPr lang="en-US" sz="2800" dirty="0"/>
              <a:t>….</a:t>
            </a:r>
          </a:p>
          <a:p>
            <a:endParaRPr lang="en-US" sz="2800" dirty="0"/>
          </a:p>
          <a:p>
            <a:pPr marL="0" indent="0">
              <a:buNone/>
            </a:pPr>
            <a:r>
              <a:rPr lang="en-US"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2800" b="1" dirty="0">
                <a:solidFill>
                  <a:srgbClr val="000000"/>
                </a:solidFill>
              </a:rPr>
              <a:t>:</a:t>
            </a:r>
          </a:p>
          <a:p>
            <a:pPr marL="0" indent="0">
              <a:buNone/>
            </a:pPr>
            <a:endParaRPr lang="en-US" dirty="0"/>
          </a:p>
          <a:p>
            <a:pPr marL="0" indent="0">
              <a:buNone/>
            </a:pPr>
            <a:r>
              <a:rPr lang="en-US" sz="2800" dirty="0">
                <a:solidFill>
                  <a:srgbClr val="FFFFFF"/>
                </a:solidFill>
              </a:rPr>
              <a:t>…..</a:t>
            </a:r>
            <a:r>
              <a:rPr lang="en-US" sz="2800" dirty="0">
                <a:solidFill>
                  <a:srgbClr val="FFFF00"/>
                </a:solidFill>
                <a:latin typeface="+mn-lt"/>
              </a:rPr>
              <a:t>Stern v. Kaufman </a:t>
            </a:r>
            <a:r>
              <a:rPr lang="en-US" sz="2800" dirty="0">
                <a:solidFill>
                  <a:srgbClr val="FFFFFF"/>
                </a:solidFill>
              </a:rPr>
              <a:t>(1982 USCA) – “Scramble” knockoff case – “</a:t>
            </a:r>
            <a:r>
              <a:rPr lang="en-US" sz="2800" dirty="0">
                <a:solidFill>
                  <a:srgbClr val="CCFFCC"/>
                </a:solidFill>
              </a:rPr>
              <a:t>kitchen sink</a:t>
            </a:r>
            <a:r>
              <a:rPr lang="en-US" sz="2800" dirty="0">
                <a:solidFill>
                  <a:srgbClr val="FFFFFF"/>
                </a:solidFill>
              </a:rPr>
              <a:t>” </a:t>
            </a:r>
            <a:r>
              <a:rPr lang="en-US" sz="2800" b="1" dirty="0">
                <a:solidFill>
                  <a:srgbClr val="FFFFFF"/>
                </a:solidFill>
              </a:rPr>
              <a:t>arguments included </a:t>
            </a:r>
            <a:r>
              <a:rPr lang="en-US" sz="2800" dirty="0">
                <a:solidFill>
                  <a:srgbClr val="FFFFFF"/>
                </a:solidFill>
              </a:rPr>
              <a:t>that </a:t>
            </a:r>
            <a:r>
              <a:rPr lang="en-US" sz="2800" dirty="0">
                <a:solidFill>
                  <a:srgbClr val="FFFF00"/>
                </a:solidFill>
              </a:rPr>
              <a:t>“each play of the game is an original work because of the player’s participation.”</a:t>
            </a:r>
          </a:p>
          <a:p>
            <a:pPr marL="0" indent="0">
              <a:buNone/>
            </a:pPr>
            <a:r>
              <a:rPr lang="it-IT" sz="1400" dirty="0">
                <a:solidFill>
                  <a:schemeClr val="tx1"/>
                </a:solidFill>
                <a:hlinkClick r:id="rId2" invalidUrl="http://scholar.google.com/scholar_case?case=7204019639108685629&amp;q=&quot;669+F.2d+852&amp;hl=en&amp;as_sdt=2002"/>
              </a:rPr>
              <a:t>http://scholar.google.com/scholar_case?case=7204019639108685629&amp;q=%22669+F.2d+852&amp;hl=en&amp;as_sdt=2002</a:t>
            </a:r>
            <a:endParaRPr lang="it-IT" sz="1400" dirty="0">
              <a:solidFill>
                <a:schemeClr val="tx1"/>
              </a:solidFill>
            </a:endParaRPr>
          </a:p>
          <a:p>
            <a:pPr marL="0" indent="0">
              <a:buNone/>
            </a:pPr>
            <a:endParaRPr lang="en-US" sz="1800" dirty="0">
              <a:solidFill>
                <a:schemeClr val="tx1"/>
              </a:solidFill>
            </a:endParaRPr>
          </a:p>
          <a:p>
            <a:endParaRPr lang="en-US" dirty="0"/>
          </a:p>
        </p:txBody>
      </p:sp>
      <p:pic>
        <p:nvPicPr>
          <p:cNvPr id="4" name="Content Placeholder 3" descr="Iron_Door_(295490494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81709" y="265047"/>
            <a:ext cx="1510265" cy="2528953"/>
          </a:xfrm>
          <a:prstGeom prst="rect">
            <a:avLst/>
          </a:prstGeom>
        </p:spPr>
      </p:pic>
    </p:spTree>
    <p:extLst>
      <p:ext uri="{BB962C8B-B14F-4D97-AF65-F5344CB8AC3E}">
        <p14:creationId xmlns:p14="http://schemas.microsoft.com/office/powerpoint/2010/main" val="2186702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6"/>
            <a:ext cx="8229600" cy="1016000"/>
          </a:xfrm>
        </p:spPr>
        <p:txBody>
          <a:bodyPr>
            <a:normAutofit/>
          </a:bodyPr>
          <a:lstStyle/>
          <a:p>
            <a:r>
              <a:rPr lang="en-US" sz="4800" b="1" dirty="0">
                <a:solidFill>
                  <a:srgbClr val="FFFF00"/>
                </a:solidFill>
                <a:latin typeface="Arial"/>
                <a:cs typeface="Arial"/>
              </a:rPr>
              <a:t>Say again???</a:t>
            </a:r>
          </a:p>
        </p:txBody>
      </p:sp>
      <p:sp>
        <p:nvSpPr>
          <p:cNvPr id="3" name="Content Placeholder 2"/>
          <p:cNvSpPr>
            <a:spLocks noGrp="1"/>
          </p:cNvSpPr>
          <p:nvPr>
            <p:ph sz="quarter" idx="10"/>
          </p:nvPr>
        </p:nvSpPr>
        <p:spPr>
          <a:xfrm>
            <a:off x="457199" y="1030865"/>
            <a:ext cx="8536709" cy="4868861"/>
          </a:xfrm>
        </p:spPr>
        <p:txBody>
          <a:bodyPr/>
          <a:lstStyle/>
          <a:p>
            <a:pPr marL="0" indent="0">
              <a:buNone/>
            </a:pPr>
            <a:r>
              <a:rPr lang="en-US" sz="4000" i="1" dirty="0">
                <a:solidFill>
                  <a:srgbClr val="FFFF00"/>
                </a:solidFill>
              </a:rPr>
              <a:t>Stern v. Kaufman </a:t>
            </a:r>
            <a:r>
              <a:rPr lang="en-US" sz="4000" dirty="0">
                <a:solidFill>
                  <a:srgbClr val="FFFFFF"/>
                </a:solidFill>
              </a:rPr>
              <a:t>(1982 USCA) – “Scramble” knockoff case – “</a:t>
            </a:r>
            <a:r>
              <a:rPr lang="en-US" sz="4000" dirty="0">
                <a:solidFill>
                  <a:srgbClr val="CCFFCC"/>
                </a:solidFill>
              </a:rPr>
              <a:t>kitchen sink</a:t>
            </a:r>
            <a:r>
              <a:rPr lang="en-US" sz="4000" dirty="0">
                <a:solidFill>
                  <a:srgbClr val="FFFFFF"/>
                </a:solidFill>
              </a:rPr>
              <a:t>” </a:t>
            </a:r>
            <a:r>
              <a:rPr lang="en-US" sz="4000" b="1" dirty="0">
                <a:solidFill>
                  <a:srgbClr val="FFFFFF"/>
                </a:solidFill>
              </a:rPr>
              <a:t>arguments included </a:t>
            </a:r>
            <a:r>
              <a:rPr lang="en-US" sz="4000" dirty="0">
                <a:solidFill>
                  <a:srgbClr val="FFFFFF"/>
                </a:solidFill>
              </a:rPr>
              <a:t>that </a:t>
            </a:r>
            <a:r>
              <a:rPr lang="en-US" sz="4000" dirty="0">
                <a:solidFill>
                  <a:srgbClr val="FFFF00"/>
                </a:solidFill>
              </a:rPr>
              <a:t>“each play of the game is an original work because of the player’s participation.”</a:t>
            </a:r>
          </a:p>
          <a:p>
            <a:pPr marL="0" indent="0">
              <a:buNone/>
            </a:pPr>
            <a:endParaRPr lang="en-US" dirty="0"/>
          </a:p>
        </p:txBody>
      </p:sp>
      <p:pic>
        <p:nvPicPr>
          <p:cNvPr id="4" name="Picture 3" descr="IMG_162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3033" y="3983181"/>
            <a:ext cx="2863274" cy="2147455"/>
          </a:xfrm>
          <a:prstGeom prst="rect">
            <a:avLst/>
          </a:prstGeom>
        </p:spPr>
      </p:pic>
    </p:spTree>
    <p:extLst>
      <p:ext uri="{BB962C8B-B14F-4D97-AF65-F5344CB8AC3E}">
        <p14:creationId xmlns:p14="http://schemas.microsoft.com/office/powerpoint/2010/main" val="25213070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7199-DD35-734D-97D5-975C94328C1E}"/>
              </a:ext>
            </a:extLst>
          </p:cNvPr>
          <p:cNvSpPr>
            <a:spLocks noGrp="1"/>
          </p:cNvSpPr>
          <p:nvPr>
            <p:ph type="title"/>
          </p:nvPr>
        </p:nvSpPr>
        <p:spPr>
          <a:xfrm>
            <a:off x="457200" y="0"/>
            <a:ext cx="8229600" cy="1016000"/>
          </a:xfrm>
        </p:spPr>
        <p:txBody>
          <a:bodyPr/>
          <a:lstStyle/>
          <a:p>
            <a:pPr algn="ctr"/>
            <a:r>
              <a:rPr lang="en-US" b="1" dirty="0">
                <a:solidFill>
                  <a:srgbClr val="FFFF00"/>
                </a:solidFill>
              </a:rPr>
              <a:t>Re</a:t>
            </a:r>
            <a:r>
              <a:rPr lang="en-US" b="1" dirty="0">
                <a:solidFill>
                  <a:srgbClr val="FF0000"/>
                </a:solidFill>
              </a:rPr>
              <a:t>-</a:t>
            </a:r>
            <a:r>
              <a:rPr lang="en-US" b="1" dirty="0">
                <a:solidFill>
                  <a:srgbClr val="FFFF00"/>
                </a:solidFill>
              </a:rPr>
              <a:t>litigate in context of e</a:t>
            </a:r>
            <a:r>
              <a:rPr lang="en-US" b="1" dirty="0">
                <a:solidFill>
                  <a:srgbClr val="FF0000"/>
                </a:solidFill>
              </a:rPr>
              <a:t>-</a:t>
            </a:r>
            <a:r>
              <a:rPr lang="en-US" b="1" dirty="0">
                <a:solidFill>
                  <a:srgbClr val="FFFF00"/>
                </a:solidFill>
              </a:rPr>
              <a:t>sports</a:t>
            </a:r>
            <a:r>
              <a:rPr lang="en-US" b="1" dirty="0">
                <a:solidFill>
                  <a:srgbClr val="FF0000"/>
                </a:solidFill>
              </a:rPr>
              <a:t>?</a:t>
            </a:r>
          </a:p>
        </p:txBody>
      </p:sp>
      <p:pic>
        <p:nvPicPr>
          <p:cNvPr id="5" name="Content Placeholder 4">
            <a:extLst>
              <a:ext uri="{FF2B5EF4-FFF2-40B4-BE49-F238E27FC236}">
                <a16:creationId xmlns:a16="http://schemas.microsoft.com/office/drawing/2014/main" id="{E3EED5B7-54BA-314D-8D36-82D48FED018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01011" y="1016000"/>
            <a:ext cx="3941977" cy="4829175"/>
          </a:xfrm>
        </p:spPr>
      </p:pic>
    </p:spTree>
    <p:extLst>
      <p:ext uri="{BB962C8B-B14F-4D97-AF65-F5344CB8AC3E}">
        <p14:creationId xmlns:p14="http://schemas.microsoft.com/office/powerpoint/2010/main" val="3545660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909" y="0"/>
            <a:ext cx="8229600" cy="1016000"/>
          </a:xfrm>
        </p:spPr>
        <p:txBody>
          <a:bodyPr>
            <a:normAutofit fontScale="90000"/>
          </a:bodyPr>
          <a:lstStyle/>
          <a:p>
            <a:r>
              <a:rPr lang="en-US" dirty="0"/>
              <a:t>           </a:t>
            </a:r>
            <a:r>
              <a:rPr lang="en-US" dirty="0">
                <a:solidFill>
                  <a:srgbClr val="FFFF00"/>
                </a:solidFill>
              </a:rPr>
              <a:t>  </a:t>
            </a:r>
            <a:r>
              <a:rPr lang="en-US" b="1" dirty="0">
                <a:solidFill>
                  <a:srgbClr val="FFFF00"/>
                </a:solidFill>
                <a:latin typeface="Stencil"/>
                <a:cs typeface="Stencil"/>
              </a:rPr>
              <a:t>Irony 1</a:t>
            </a:r>
            <a:r>
              <a:rPr lang="en-US" dirty="0">
                <a:solidFill>
                  <a:schemeClr val="bg1"/>
                </a:solidFill>
              </a:rPr>
              <a:t>(continued)</a:t>
            </a:r>
            <a:br>
              <a:rPr lang="en-US" dirty="0">
                <a:solidFill>
                  <a:schemeClr val="bg1"/>
                </a:solidFill>
              </a:rPr>
            </a:br>
            <a:r>
              <a:rPr lang="en-US" dirty="0">
                <a:solidFill>
                  <a:schemeClr val="bg1"/>
                </a:solidFill>
              </a:rPr>
              <a:t>            The Problem with </a:t>
            </a:r>
            <a:r>
              <a:rPr lang="en-US" i="1" u="sng" dirty="0">
                <a:solidFill>
                  <a:schemeClr val="bg1"/>
                </a:solidFill>
              </a:rPr>
              <a:t>Stern</a:t>
            </a:r>
          </a:p>
        </p:txBody>
      </p:sp>
      <p:sp>
        <p:nvSpPr>
          <p:cNvPr id="3" name="Content Placeholder 2"/>
          <p:cNvSpPr>
            <a:spLocks noGrp="1"/>
          </p:cNvSpPr>
          <p:nvPr>
            <p:ph sz="quarter" idx="10"/>
          </p:nvPr>
        </p:nvSpPr>
        <p:spPr>
          <a:xfrm>
            <a:off x="457200" y="1201601"/>
            <a:ext cx="8487090" cy="4524533"/>
          </a:xfrm>
        </p:spPr>
        <p:txBody>
          <a:bodyPr/>
          <a:lstStyle/>
          <a:p>
            <a:r>
              <a:rPr lang="en-US" dirty="0">
                <a:solidFill>
                  <a:srgbClr val="FFFFFF"/>
                </a:solidFill>
              </a:rPr>
              <a:t>Defendants point: that </a:t>
            </a:r>
            <a:r>
              <a:rPr lang="en-US" dirty="0">
                <a:solidFill>
                  <a:schemeClr val="accent1">
                    <a:lumMod val="40000"/>
                    <a:lumOff val="60000"/>
                  </a:schemeClr>
                </a:solidFill>
              </a:rPr>
              <a:t>player participation meant no “fixation”</a:t>
            </a:r>
            <a:r>
              <a:rPr lang="en-US" dirty="0">
                <a:solidFill>
                  <a:srgbClr val="0000FF"/>
                </a:solidFill>
              </a:rPr>
              <a:t> </a:t>
            </a:r>
            <a:r>
              <a:rPr lang="en-US" dirty="0">
                <a:solidFill>
                  <a:srgbClr val="FF0000"/>
                </a:solidFill>
              </a:rPr>
              <a:t>=</a:t>
            </a:r>
            <a:r>
              <a:rPr lang="en-US" dirty="0">
                <a:solidFill>
                  <a:srgbClr val="FFFFFF"/>
                </a:solidFill>
              </a:rPr>
              <a:t> Scramble not protected.</a:t>
            </a:r>
          </a:p>
          <a:p>
            <a:r>
              <a:rPr lang="en-US" dirty="0">
                <a:solidFill>
                  <a:srgbClr val="FF0000"/>
                </a:solidFill>
              </a:rPr>
              <a:t>Court</a:t>
            </a:r>
            <a:r>
              <a:rPr lang="en-US" dirty="0"/>
              <a:t> </a:t>
            </a:r>
            <a:r>
              <a:rPr lang="en-US" dirty="0">
                <a:solidFill>
                  <a:srgbClr val="FFFFFF"/>
                </a:solidFill>
              </a:rPr>
              <a:t>rejected argument</a:t>
            </a:r>
            <a:r>
              <a:rPr lang="en-US" dirty="0">
                <a:solidFill>
                  <a:srgbClr val="FF0000"/>
                </a:solidFill>
              </a:rPr>
              <a:t>. Found </a:t>
            </a:r>
            <a:r>
              <a:rPr lang="en-US" i="1" dirty="0">
                <a:solidFill>
                  <a:srgbClr val="FF6600"/>
                </a:solidFill>
              </a:rPr>
              <a:t>“Someone first conceived what the audiovisual display would look like and sound like. Originality occurred at that point.” </a:t>
            </a:r>
            <a:r>
              <a:rPr lang="en-US" b="1" dirty="0">
                <a:solidFill>
                  <a:schemeClr val="accent5"/>
                </a:solidFill>
              </a:rPr>
              <a:t>(huh?)</a:t>
            </a:r>
          </a:p>
          <a:p>
            <a:r>
              <a:rPr lang="en-US" b="1" dirty="0">
                <a:solidFill>
                  <a:srgbClr val="FFFFFF"/>
                </a:solidFill>
              </a:rPr>
              <a:t>Consider since that time: 1. </a:t>
            </a:r>
            <a:r>
              <a:rPr lang="en-US" b="1" dirty="0">
                <a:solidFill>
                  <a:srgbClr val="4BACC6"/>
                </a:solidFill>
              </a:rPr>
              <a:t>massively multiplayer</a:t>
            </a:r>
            <a:r>
              <a:rPr lang="en-US" b="1" dirty="0">
                <a:solidFill>
                  <a:srgbClr val="FFFFFF"/>
                </a:solidFill>
              </a:rPr>
              <a:t>; 2.</a:t>
            </a:r>
            <a:r>
              <a:rPr lang="en-US" b="1" dirty="0">
                <a:solidFill>
                  <a:schemeClr val="tx1"/>
                </a:solidFill>
              </a:rPr>
              <a:t> </a:t>
            </a:r>
            <a:r>
              <a:rPr lang="en-US" b="1" dirty="0">
                <a:solidFill>
                  <a:schemeClr val="accent4">
                    <a:lumMod val="40000"/>
                    <a:lumOff val="60000"/>
                  </a:schemeClr>
                </a:solidFill>
              </a:rPr>
              <a:t>open world</a:t>
            </a:r>
            <a:r>
              <a:rPr lang="en-US" b="1" dirty="0">
                <a:solidFill>
                  <a:srgbClr val="FFFFFF"/>
                </a:solidFill>
              </a:rPr>
              <a:t>; 3. (effectively) </a:t>
            </a:r>
            <a:r>
              <a:rPr lang="en-US" b="1" dirty="0">
                <a:solidFill>
                  <a:srgbClr val="CCFFCC"/>
                </a:solidFill>
              </a:rPr>
              <a:t>crowd sourced</a:t>
            </a:r>
            <a:r>
              <a:rPr lang="en-US" b="1" dirty="0">
                <a:solidFill>
                  <a:srgbClr val="FFFFFF"/>
                </a:solidFill>
              </a:rPr>
              <a:t>; 4……</a:t>
            </a:r>
          </a:p>
          <a:p>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238" y="3950926"/>
            <a:ext cx="3914471" cy="1976808"/>
          </a:xfrm>
          <a:prstGeom prst="rect">
            <a:avLst/>
          </a:prstGeom>
        </p:spPr>
      </p:pic>
      <p:pic>
        <p:nvPicPr>
          <p:cNvPr id="6" name="Content Placeholder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37727" y="3950926"/>
            <a:ext cx="3591045" cy="1976807"/>
          </a:xfrm>
          <a:prstGeom prst="rect">
            <a:avLst/>
          </a:prstGeom>
        </p:spPr>
      </p:pic>
    </p:spTree>
    <p:extLst>
      <p:ext uri="{BB962C8B-B14F-4D97-AF65-F5344CB8AC3E}">
        <p14:creationId xmlns:p14="http://schemas.microsoft.com/office/powerpoint/2010/main" val="41855734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latin typeface="Stencil"/>
                <a:cs typeface="Stencil"/>
              </a:rPr>
              <a:t>Irony 2</a:t>
            </a:r>
            <a:r>
              <a:rPr lang="en-US" dirty="0">
                <a:solidFill>
                  <a:srgbClr val="FFFF00"/>
                </a:solidFill>
              </a:rPr>
              <a:t>: </a:t>
            </a:r>
            <a:r>
              <a:rPr lang="en-US" dirty="0">
                <a:solidFill>
                  <a:srgbClr val="CCFFCC"/>
                </a:solidFill>
              </a:rPr>
              <a:t>Legal Recognition </a:t>
            </a:r>
            <a:r>
              <a:rPr lang="en-US" b="1" u="sng" dirty="0">
                <a:solidFill>
                  <a:schemeClr val="bg1"/>
                </a:solidFill>
              </a:rPr>
              <a:t>May Not</a:t>
            </a:r>
            <a:r>
              <a:rPr lang="en-US" dirty="0">
                <a:solidFill>
                  <a:schemeClr val="bg1"/>
                </a:solidFill>
              </a:rPr>
              <a:t> </a:t>
            </a:r>
            <a:br>
              <a:rPr lang="en-US" dirty="0">
                <a:solidFill>
                  <a:schemeClr val="bg1"/>
                </a:solidFill>
              </a:rPr>
            </a:br>
            <a:r>
              <a:rPr lang="en-US" dirty="0">
                <a:solidFill>
                  <a:schemeClr val="bg1"/>
                </a:solidFill>
              </a:rPr>
              <a:t>                </a:t>
            </a:r>
            <a:r>
              <a:rPr lang="en-US" b="1" dirty="0">
                <a:solidFill>
                  <a:schemeClr val="bg1"/>
                </a:solidFill>
              </a:rPr>
              <a:t>Equal Respect</a:t>
            </a:r>
          </a:p>
        </p:txBody>
      </p:sp>
      <p:sp>
        <p:nvSpPr>
          <p:cNvPr id="3" name="Content Placeholder 2"/>
          <p:cNvSpPr>
            <a:spLocks noGrp="1"/>
          </p:cNvSpPr>
          <p:nvPr>
            <p:ph sz="quarter" idx="10"/>
          </p:nvPr>
        </p:nvSpPr>
        <p:spPr>
          <a:xfrm>
            <a:off x="102633" y="1573518"/>
            <a:ext cx="9041367" cy="5284481"/>
          </a:xfrm>
        </p:spPr>
        <p:txBody>
          <a:bodyPr>
            <a:normAutofit/>
          </a:bodyPr>
          <a:lstStyle/>
          <a:p>
            <a:r>
              <a:rPr lang="en-US" sz="3600" i="1" dirty="0">
                <a:solidFill>
                  <a:srgbClr val="FFFF00"/>
                </a:solidFill>
              </a:rPr>
              <a:t>Virtual guns more to blame then real ones</a:t>
            </a:r>
            <a:r>
              <a:rPr lang="en-US" sz="3600" dirty="0">
                <a:solidFill>
                  <a:srgbClr val="FF0000"/>
                </a:solidFill>
              </a:rPr>
              <a:t>???</a:t>
            </a:r>
          </a:p>
          <a:p>
            <a:pPr marL="0" indent="0">
              <a:buNone/>
            </a:pPr>
            <a:r>
              <a:rPr lang="en-US" sz="3600" dirty="0">
                <a:solidFill>
                  <a:srgbClr val="FF6600"/>
                </a:solidFill>
              </a:rPr>
              <a:t>    </a:t>
            </a:r>
            <a:r>
              <a:rPr lang="en-US" sz="3600" b="1" dirty="0">
                <a:solidFill>
                  <a:srgbClr val="FF6600"/>
                </a:solidFill>
              </a:rPr>
              <a:t>NRA says so </a:t>
            </a:r>
            <a:r>
              <a:rPr lang="en-US" sz="3600" dirty="0">
                <a:solidFill>
                  <a:srgbClr val="FFFFFF"/>
                </a:solidFill>
              </a:rPr>
              <a:t>“The NRA's Absolutely Unhinged Response to Newtown Condemns Video Games as a 'Shadow Industry' that 'Sows Violence Against Its Own People'” </a:t>
            </a:r>
            <a:r>
              <a:rPr lang="en-US" sz="3600" i="1" dirty="0" err="1">
                <a:solidFill>
                  <a:srgbClr val="FFFFFF"/>
                </a:solidFill>
              </a:rPr>
              <a:t>Kotaku</a:t>
            </a:r>
            <a:r>
              <a:rPr lang="en-US" sz="3600" dirty="0">
                <a:solidFill>
                  <a:srgbClr val="FFFFFF"/>
                </a:solidFill>
              </a:rPr>
              <a:t> (21 December 2012)  </a:t>
            </a:r>
          </a:p>
          <a:p>
            <a:pPr marL="0" indent="0">
              <a:buNone/>
            </a:pPr>
            <a:r>
              <a:rPr lang="en-US" sz="1700" dirty="0">
                <a:hlinkClick r:id="rId2"/>
              </a:rPr>
              <a:t>http://kotaku.com/5970484/the-nras-absolutely-unhinged-response-to-newtown-blames-a-10+year-old-flash-game</a:t>
            </a:r>
            <a:endParaRPr lang="en-US" b="1" dirty="0">
              <a:solidFill>
                <a:srgbClr val="FF0000"/>
              </a:solidFill>
            </a:endParaRPr>
          </a:p>
        </p:txBody>
      </p:sp>
      <p:pic>
        <p:nvPicPr>
          <p:cNvPr id="4" name="Content Placeholder 3" descr="500px-National_Rifle_Association.png"/>
          <p:cNvPicPr>
            <a:picLocks noChangeAspect="1"/>
          </p:cNvPicPr>
          <p:nvPr/>
        </p:nvPicPr>
        <p:blipFill rotWithShape="1">
          <a:blip r:embed="rId3" cstate="email">
            <a:extLst>
              <a:ext uri="{28A0092B-C50C-407E-A947-70E740481C1C}">
                <a14:useLocalDpi xmlns:a14="http://schemas.microsoft.com/office/drawing/2010/main"/>
              </a:ext>
            </a:extLst>
          </a:blip>
          <a:srcRect l="-1076" r="-2300"/>
          <a:stretch/>
        </p:blipFill>
        <p:spPr>
          <a:xfrm>
            <a:off x="7021285" y="4854103"/>
            <a:ext cx="1446993" cy="1399739"/>
          </a:xfrm>
          <a:prstGeom prst="rect">
            <a:avLst/>
          </a:prstGeom>
        </p:spPr>
      </p:pic>
    </p:spTree>
    <p:extLst>
      <p:ext uri="{BB962C8B-B14F-4D97-AF65-F5344CB8AC3E}">
        <p14:creationId xmlns:p14="http://schemas.microsoft.com/office/powerpoint/2010/main" val="4263896465"/>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1954</TotalTime>
  <Words>2461</Words>
  <Application>Microsoft Macintosh PowerPoint</Application>
  <PresentationFormat>On-screen Show (4:3)</PresentationFormat>
  <Paragraphs>285</Paragraphs>
  <Slides>108</Slides>
  <Notes>1</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108</vt:i4>
      </vt:variant>
    </vt:vector>
  </HeadingPairs>
  <TitlesOfParts>
    <vt:vector size="131" baseType="lpstr">
      <vt:lpstr>Brush Script MT Italic</vt:lpstr>
      <vt:lpstr>American Typewriter</vt:lpstr>
      <vt:lpstr>Andale Mono</vt:lpstr>
      <vt:lpstr>Apple Chancery</vt:lpstr>
      <vt:lpstr>Arial</vt:lpstr>
      <vt:lpstr>Arial Black</vt:lpstr>
      <vt:lpstr>Arial Hebrew Scholar</vt:lpstr>
      <vt:lpstr>BlairMdITC TT-Medium</vt:lpstr>
      <vt:lpstr>Calibri</vt:lpstr>
      <vt:lpstr>Chalkboard</vt:lpstr>
      <vt:lpstr>Copperplate Gothic Bold</vt:lpstr>
      <vt:lpstr>Klavika</vt:lpstr>
      <vt:lpstr>Lucida Console</vt:lpstr>
      <vt:lpstr>Mangal</vt:lpstr>
      <vt:lpstr>P22 Typewriter</vt:lpstr>
      <vt:lpstr>Stencil</vt:lpstr>
      <vt:lpstr>Times</vt:lpstr>
      <vt:lpstr>Times New Roman</vt:lpstr>
      <vt:lpstr>Wingdings</vt:lpstr>
      <vt:lpstr>CDM_PPT_Template </vt:lpstr>
      <vt:lpstr>1_CDM_PPT_Template </vt:lpstr>
      <vt:lpstr>2_CDM_PPT_Template </vt:lpstr>
      <vt:lpstr>3_CDM_PPT_Template </vt:lpstr>
      <vt:lpstr>“If Picasso had painted a round object..”</vt:lpstr>
      <vt:lpstr>Another Wonderful Wednesday</vt:lpstr>
      <vt:lpstr>Shadow of the Tomb Raider  Release</vt:lpstr>
      <vt:lpstr>Bonus Release (also 9.14.18)</vt:lpstr>
      <vt:lpstr>PowerPoint Presentation</vt:lpstr>
      <vt:lpstr>PowerPoint Presentation</vt:lpstr>
      <vt:lpstr>No class</vt:lpstr>
      <vt:lpstr>PowerPoint Presentation</vt:lpstr>
      <vt:lpstr>PowerPoint Presentation</vt:lpstr>
      <vt:lpstr>Breaks</vt:lpstr>
      <vt:lpstr>PowerPoint Presentation</vt:lpstr>
      <vt:lpstr> For full privileges on the website  </vt:lpstr>
      <vt:lpstr>PowerPoint Presentation</vt:lpstr>
      <vt:lpstr>Website &amp; Badge issues…</vt:lpstr>
      <vt:lpstr>PowerPoint Presentation</vt:lpstr>
      <vt:lpstr>Lecture Capture</vt:lpstr>
      <vt:lpstr>Video up</vt:lpstr>
      <vt:lpstr>PowerPoint Presentation</vt:lpstr>
      <vt:lpstr>Embedded Self Socratic A.I.(ish) Up next week we hope – will post</vt:lpstr>
      <vt:lpstr>Two more things on resources…</vt:lpstr>
      <vt:lpstr>PowerPoint Presentation</vt:lpstr>
      <vt:lpstr>Evaluation</vt:lpstr>
      <vt:lpstr>Evaluation Tips</vt:lpstr>
      <vt:lpstr> Paper Confessional  </vt:lpstr>
      <vt:lpstr>Grades (primarily)</vt:lpstr>
      <vt:lpstr>PowerPoint Presentation</vt:lpstr>
      <vt:lpstr>Group Presentations</vt:lpstr>
      <vt:lpstr>PowerPoint Presentation</vt:lpstr>
      <vt:lpstr>PowerPoint Presentation</vt:lpstr>
      <vt:lpstr>PowerPoint Presentation</vt:lpstr>
      <vt:lpstr>PowerPoint Presentation</vt:lpstr>
      <vt:lpstr>PowerPoint Presentation</vt:lpstr>
      <vt:lpstr>PowerPoint Presentation</vt:lpstr>
      <vt:lpstr>Surprise???</vt:lpstr>
      <vt:lpstr>PowerPoint Presentation</vt:lpstr>
      <vt:lpstr>News of the Week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Follow-up  to last week 1</vt:lpstr>
      <vt:lpstr>Follow-up  to last week 2</vt:lpstr>
      <vt:lpstr>PowerPoint Presentation</vt:lpstr>
      <vt:lpstr>Follow-up to last week 3: Why do we game? </vt:lpstr>
      <vt:lpstr>PowerPoint Presentation</vt:lpstr>
      <vt:lpstr>PowerPoint Presentation</vt:lpstr>
      <vt:lpstr>Think…Social Reaction +…</vt:lpstr>
      <vt:lpstr>PowerPoint Presentation</vt:lpstr>
      <vt:lpstr>“Games and Other Uncopyrightable Systems”       Bruce Boyden  (2011)  </vt:lpstr>
      <vt:lpstr>More on Boyden…</vt:lpstr>
      <vt:lpstr>Starting Point </vt:lpstr>
      <vt:lpstr>PowerPoint Presentation</vt:lpstr>
      <vt:lpstr>All the World is a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Really Big Question</vt:lpstr>
      <vt:lpstr>   Is this a video game?</vt:lpstr>
      <vt:lpstr>NO, IT IS YOU</vt:lpstr>
      <vt:lpstr>Could it be…?</vt:lpstr>
      <vt:lpstr>Is this why we are so obsessed with pursuing confusion between what is virtual and what is real?</vt:lpstr>
      <vt:lpstr>PowerPoint Presentation</vt:lpstr>
      <vt:lpstr>But even if not…</vt:lpstr>
      <vt:lpstr>WHY?</vt:lpstr>
      <vt:lpstr> Perhaps we can answer that… Perhaps the least we can say is… </vt:lpstr>
      <vt:lpstr>And does all this explain?</vt:lpstr>
      <vt:lpstr>         To be continued… </vt:lpstr>
      <vt:lpstr>All leading to…</vt:lpstr>
      <vt:lpstr>“What Are Video Games (today)?”</vt:lpstr>
      <vt:lpstr>Video games as Media</vt:lpstr>
      <vt:lpstr>PowerPoint Presentation</vt:lpstr>
      <vt:lpstr>IP Dystopia? </vt:lpstr>
      <vt:lpstr>                 IP Dystopia</vt:lpstr>
      <vt:lpstr> Universal v. Sony (for the 1st time)</vt:lpstr>
      <vt:lpstr>BUT…</vt:lpstr>
      <vt:lpstr>PowerPoint Presentation</vt:lpstr>
      <vt:lpstr>PowerPoint Presentation</vt:lpstr>
      <vt:lpstr>But, but…</vt:lpstr>
      <vt:lpstr>But, but, but…</vt:lpstr>
      <vt:lpstr>But, but, but, but…</vt:lpstr>
      <vt:lpstr>    Which leads to: Application of real world      laws to (massive)virtual environments </vt:lpstr>
      <vt:lpstr>An issue that won’t go away…</vt:lpstr>
      <vt:lpstr>PowerPoint Presentation</vt:lpstr>
      <vt:lpstr>  Atari v. Oman - 1989/1992 USCA DC Cir.</vt:lpstr>
      <vt:lpstr>                Games as arT</vt:lpstr>
      <vt:lpstr>                  Irony 1 </vt:lpstr>
      <vt:lpstr>Say again???</vt:lpstr>
      <vt:lpstr>Re-litigate in context of e-sports?</vt:lpstr>
      <vt:lpstr>             Irony 1(continued)             The Problem with Stern</vt:lpstr>
      <vt:lpstr>Irony 2: Legal Recognition May Not                  Equal Respect</vt:lpstr>
      <vt:lpstr>And who can ever forget…</vt:lpstr>
      <vt:lpstr>The Rodney Dangerfield “No Respect” Effect</vt:lpstr>
      <vt:lpstr>PowerPoint Presentation</vt:lpstr>
      <vt:lpstr>PowerPoint Presentation</vt:lpstr>
      <vt:lpstr>Next Class (9.26.18)…</vt:lpstr>
      <vt:lpstr>+ Quiz Question Will Be Answered</vt:lpstr>
      <vt:lpstr>PowerPoint Presentation</vt:lpstr>
      <vt:lpstr>  Always include a cat picture</vt:lpstr>
      <vt:lpstr>Our Academic Partners</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Microsoft Office User</cp:lastModifiedBy>
  <cp:revision>200</cp:revision>
  <cp:lastPrinted>2013-09-11T03:30:19Z</cp:lastPrinted>
  <dcterms:created xsi:type="dcterms:W3CDTF">2013-01-06T22:02:58Z</dcterms:created>
  <dcterms:modified xsi:type="dcterms:W3CDTF">2018-09-12T20:46:33Z</dcterms:modified>
</cp:coreProperties>
</file>