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62" r:id="rId2"/>
    <p:sldMasterId id="2147483668" r:id="rId3"/>
    <p:sldMasterId id="2147483674" r:id="rId4"/>
  </p:sldMasterIdLst>
  <p:notesMasterIdLst>
    <p:notesMasterId r:id="rId124"/>
  </p:notesMasterIdLst>
  <p:sldIdLst>
    <p:sldId id="784" r:id="rId5"/>
    <p:sldId id="2625" r:id="rId6"/>
    <p:sldId id="2687" r:id="rId7"/>
    <p:sldId id="2688" r:id="rId8"/>
    <p:sldId id="2626" r:id="rId9"/>
    <p:sldId id="2673" r:id="rId10"/>
    <p:sldId id="2674" r:id="rId11"/>
    <p:sldId id="2689" r:id="rId12"/>
    <p:sldId id="2675" r:id="rId13"/>
    <p:sldId id="1103" r:id="rId14"/>
    <p:sldId id="1170" r:id="rId15"/>
    <p:sldId id="1040" r:id="rId16"/>
    <p:sldId id="863" r:id="rId17"/>
    <p:sldId id="1104" r:id="rId18"/>
    <p:sldId id="1129" r:id="rId19"/>
    <p:sldId id="1088" r:id="rId20"/>
    <p:sldId id="895" r:id="rId21"/>
    <p:sldId id="902" r:id="rId22"/>
    <p:sldId id="1169" r:id="rId23"/>
    <p:sldId id="908" r:id="rId24"/>
    <p:sldId id="1176" r:id="rId25"/>
    <p:sldId id="917" r:id="rId26"/>
    <p:sldId id="1096" r:id="rId27"/>
    <p:sldId id="2690" r:id="rId28"/>
    <p:sldId id="915" r:id="rId29"/>
    <p:sldId id="1087" r:id="rId30"/>
    <p:sldId id="2638" r:id="rId31"/>
    <p:sldId id="919" r:id="rId32"/>
    <p:sldId id="2671" r:id="rId33"/>
    <p:sldId id="973" r:id="rId34"/>
    <p:sldId id="1097" r:id="rId35"/>
    <p:sldId id="1098" r:id="rId36"/>
    <p:sldId id="924" r:id="rId37"/>
    <p:sldId id="925" r:id="rId38"/>
    <p:sldId id="2676" r:id="rId39"/>
    <p:sldId id="763" r:id="rId40"/>
    <p:sldId id="685" r:id="rId41"/>
    <p:sldId id="2117" r:id="rId42"/>
    <p:sldId id="719" r:id="rId43"/>
    <p:sldId id="2635" r:id="rId44"/>
    <p:sldId id="755" r:id="rId45"/>
    <p:sldId id="2678" r:id="rId46"/>
    <p:sldId id="683" r:id="rId47"/>
    <p:sldId id="733" r:id="rId48"/>
    <p:sldId id="682" r:id="rId49"/>
    <p:sldId id="749" r:id="rId50"/>
    <p:sldId id="670" r:id="rId51"/>
    <p:sldId id="689" r:id="rId52"/>
    <p:sldId id="691" r:id="rId53"/>
    <p:sldId id="692" r:id="rId54"/>
    <p:sldId id="693" r:id="rId55"/>
    <p:sldId id="696" r:id="rId56"/>
    <p:sldId id="739" r:id="rId57"/>
    <p:sldId id="423" r:id="rId58"/>
    <p:sldId id="706" r:id="rId59"/>
    <p:sldId id="709" r:id="rId60"/>
    <p:sldId id="711" r:id="rId61"/>
    <p:sldId id="712" r:id="rId62"/>
    <p:sldId id="714" r:id="rId63"/>
    <p:sldId id="713" r:id="rId64"/>
    <p:sldId id="659" r:id="rId65"/>
    <p:sldId id="427" r:id="rId66"/>
    <p:sldId id="428" r:id="rId67"/>
    <p:sldId id="433" r:id="rId68"/>
    <p:sldId id="434" r:id="rId69"/>
    <p:sldId id="435" r:id="rId70"/>
    <p:sldId id="444" r:id="rId71"/>
    <p:sldId id="727" r:id="rId72"/>
    <p:sldId id="574" r:id="rId73"/>
    <p:sldId id="2641" r:id="rId74"/>
    <p:sldId id="595" r:id="rId75"/>
    <p:sldId id="764" r:id="rId76"/>
    <p:sldId id="620" r:id="rId77"/>
    <p:sldId id="624" r:id="rId78"/>
    <p:sldId id="742" r:id="rId79"/>
    <p:sldId id="740" r:id="rId80"/>
    <p:sldId id="745" r:id="rId81"/>
    <p:sldId id="748" r:id="rId82"/>
    <p:sldId id="634" r:id="rId83"/>
    <p:sldId id="635" r:id="rId84"/>
    <p:sldId id="638" r:id="rId85"/>
    <p:sldId id="639" r:id="rId86"/>
    <p:sldId id="643" r:id="rId87"/>
    <p:sldId id="645" r:id="rId88"/>
    <p:sldId id="741" r:id="rId89"/>
    <p:sldId id="622" r:id="rId90"/>
    <p:sldId id="751" r:id="rId91"/>
    <p:sldId id="2702" r:id="rId92"/>
    <p:sldId id="2677" r:id="rId93"/>
    <p:sldId id="2652" r:id="rId94"/>
    <p:sldId id="2319" r:id="rId95"/>
    <p:sldId id="2273" r:id="rId96"/>
    <p:sldId id="2265" r:id="rId97"/>
    <p:sldId id="2267" r:id="rId98"/>
    <p:sldId id="2682" r:id="rId99"/>
    <p:sldId id="2333" r:id="rId100"/>
    <p:sldId id="2656" r:id="rId101"/>
    <p:sldId id="2227" r:id="rId102"/>
    <p:sldId id="2213" r:id="rId103"/>
    <p:sldId id="2216" r:id="rId104"/>
    <p:sldId id="2219" r:id="rId105"/>
    <p:sldId id="2233" r:id="rId106"/>
    <p:sldId id="2317" r:id="rId107"/>
    <p:sldId id="2147" r:id="rId108"/>
    <p:sldId id="2664" r:id="rId109"/>
    <p:sldId id="2683" r:id="rId110"/>
    <p:sldId id="2665" r:id="rId111"/>
    <p:sldId id="2684" r:id="rId112"/>
    <p:sldId id="2691" r:id="rId113"/>
    <p:sldId id="2148" r:id="rId114"/>
    <p:sldId id="2666" r:id="rId115"/>
    <p:sldId id="2316" r:id="rId116"/>
    <p:sldId id="2672" r:id="rId117"/>
    <p:sldId id="2570" r:id="rId118"/>
    <p:sldId id="2571" r:id="rId119"/>
    <p:sldId id="2572" r:id="rId120"/>
    <p:sldId id="2573" r:id="rId121"/>
    <p:sldId id="2574" r:id="rId122"/>
    <p:sldId id="2575"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7F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18"/>
    <p:restoredTop sz="94057"/>
  </p:normalViewPr>
  <p:slideViewPr>
    <p:cSldViewPr snapToGrid="0" snapToObjects="1">
      <p:cViewPr varScale="1">
        <p:scale>
          <a:sx n="77" d="100"/>
          <a:sy n="77" d="100"/>
        </p:scale>
        <p:origin x="136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10/2/18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25772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46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392614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363968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855995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1792569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092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77557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02069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369798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105666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96535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59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3577861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17763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52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165240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61855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53745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92884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18.xml"/><Relationship Id="rId7" Type="http://schemas.openxmlformats.org/officeDocument/2006/relationships/image" Target="../media/image1.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15735949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9114195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0209720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9370073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justice.gov/usao/ma/news/2011/July/SwartzAaronPR.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hydra.humanities.uci.edu/Derrida/sign-play.htm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inspirasi.co/ensiklopedia_inspirasi/post/1246"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gamesindustry.biz/articles/2014-12-03-it-will-be-hard-to-tell-the-difference-between-whats-real-and-whats-virtual"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www.theverge.com/2013/8/27/4664722/researchers-control-a-subjects-body-with-another-persons-brai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youtu.be/z8iEogscUl8"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newsoffice.mit.edu/2013/neuroscientists-plant-false-memories-in-the-brain-0725"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recode.net/2014/04/28/stanford-has-a-videogame-controller-that-knows-if-youre-bored/"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www.newscientist.com/article/mg22730392-700-face-analysis-can-tell-what-youll-buy-after-watching-ads-2/"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3280" cy="2294313"/>
          </a:xfrm>
        </p:spPr>
        <p:txBody>
          <a:bodyPr>
            <a:noAutofit/>
          </a:bodyPr>
          <a:lstStyle/>
          <a:p>
            <a:pPr algn="ctr"/>
            <a:br>
              <a:rPr lang="en-US" sz="4400" b="1" dirty="0">
                <a:solidFill>
                  <a:srgbClr val="00B0F0"/>
                </a:solidFill>
                <a:latin typeface="+mn-lt"/>
                <a:cs typeface="Times New Roman"/>
              </a:rPr>
            </a:br>
            <a:r>
              <a:rPr lang="en-US" sz="4800" b="1" dirty="0">
                <a:solidFill>
                  <a:schemeClr val="accent5">
                    <a:lumMod val="40000"/>
                    <a:lumOff val="60000"/>
                  </a:schemeClr>
                </a:solidFill>
                <a:latin typeface="Andale Mono" panose="020B0509000000000004" pitchFamily="49" charset="0"/>
                <a:cs typeface="Times New Roman"/>
              </a:rPr>
              <a:t>Freedom of Thought in </a:t>
            </a:r>
            <a:r>
              <a:rPr lang="en-US" sz="4800" b="1" dirty="0">
                <a:solidFill>
                  <a:srgbClr val="00B0F0"/>
                </a:solidFill>
                <a:latin typeface="Andale Mono" panose="020B0509000000000004" pitchFamily="49" charset="0"/>
                <a:cs typeface="Times New Roman"/>
              </a:rPr>
              <a:t>A</a:t>
            </a:r>
            <a:r>
              <a:rPr lang="en-US" sz="4800" b="1" dirty="0">
                <a:solidFill>
                  <a:srgbClr val="92D050"/>
                </a:solidFill>
                <a:latin typeface="Andale Mono" panose="020B0509000000000004" pitchFamily="49" charset="0"/>
                <a:cs typeface="Times New Roman"/>
              </a:rPr>
              <a:t>.</a:t>
            </a:r>
            <a:r>
              <a:rPr lang="en-US" sz="4800" b="1" dirty="0">
                <a:solidFill>
                  <a:srgbClr val="00B0F0"/>
                </a:solidFill>
                <a:latin typeface="Andale Mono" panose="020B0509000000000004" pitchFamily="49" charset="0"/>
                <a:cs typeface="Times New Roman"/>
              </a:rPr>
              <a:t>I</a:t>
            </a:r>
            <a:r>
              <a:rPr lang="en-US" sz="4800" b="1" dirty="0">
                <a:solidFill>
                  <a:srgbClr val="92D050"/>
                </a:solidFill>
                <a:latin typeface="Andale Mono" panose="020B0509000000000004" pitchFamily="49" charset="0"/>
                <a:cs typeface="Times New Roman"/>
              </a:rPr>
              <a:t>.</a:t>
            </a:r>
            <a:r>
              <a:rPr lang="en-US" sz="4800" b="1" dirty="0">
                <a:solidFill>
                  <a:srgbClr val="00B0F0"/>
                </a:solidFill>
                <a:latin typeface="Andale Mono" panose="020B0509000000000004" pitchFamily="49" charset="0"/>
                <a:cs typeface="Times New Roman"/>
              </a:rPr>
              <a:t> </a:t>
            </a:r>
            <a:r>
              <a:rPr lang="en-US" sz="4800" b="1" dirty="0">
                <a:solidFill>
                  <a:schemeClr val="accent5">
                    <a:lumMod val="40000"/>
                    <a:lumOff val="60000"/>
                  </a:schemeClr>
                </a:solidFill>
                <a:latin typeface="Andale Mono" panose="020B0509000000000004" pitchFamily="49" charset="0"/>
                <a:cs typeface="Times New Roman"/>
              </a:rPr>
              <a:t>Virtual Realities </a:t>
            </a:r>
            <a:r>
              <a:rPr lang="en-US" sz="4800" b="1" dirty="0">
                <a:solidFill>
                  <a:srgbClr val="92D050"/>
                </a:solidFill>
                <a:latin typeface="Andale Mono" panose="020B0509000000000004" pitchFamily="49" charset="0"/>
                <a:cs typeface="Times New Roman"/>
              </a:rPr>
              <a:t> </a:t>
            </a:r>
            <a:br>
              <a:rPr lang="en-US" sz="4800" b="1" dirty="0">
                <a:solidFill>
                  <a:srgbClr val="FF0000"/>
                </a:solidFill>
                <a:latin typeface="Andale Mono" panose="020B0509000000000004" pitchFamily="49" charset="0"/>
                <a:cs typeface="Times New Roman"/>
              </a:rPr>
            </a:br>
            <a:r>
              <a:rPr lang="en-US" sz="4800" b="1" dirty="0">
                <a:solidFill>
                  <a:srgbClr val="FF0000"/>
                </a:solidFill>
                <a:latin typeface="Andale Mono" panose="020B0509000000000004" pitchFamily="49" charset="0"/>
                <a:cs typeface="Times New Roman"/>
              </a:rPr>
              <a:t>&amp;</a:t>
            </a:r>
            <a:r>
              <a:rPr lang="en-US" sz="4800" b="1" dirty="0">
                <a:solidFill>
                  <a:srgbClr val="00B0F0"/>
                </a:solidFill>
                <a:latin typeface="Andale Mono" panose="020B0509000000000004" pitchFamily="49" charset="0"/>
                <a:cs typeface="Times New Roman"/>
              </a:rPr>
              <a:t> </a:t>
            </a:r>
            <a:r>
              <a:rPr lang="en-US" sz="4800" b="1" dirty="0">
                <a:solidFill>
                  <a:srgbClr val="FFFF00"/>
                </a:solidFill>
                <a:latin typeface="Andale Mono" panose="020B0509000000000004" pitchFamily="49" charset="0"/>
                <a:cs typeface="Times New Roman"/>
              </a:rPr>
              <a:t>The Rule of </a:t>
            </a:r>
            <a:r>
              <a:rPr lang="en-US" sz="4800" b="1">
                <a:solidFill>
                  <a:srgbClr val="FFFF00"/>
                </a:solidFill>
                <a:latin typeface="Andale Mono" panose="020B0509000000000004" pitchFamily="49" charset="0"/>
                <a:cs typeface="Times New Roman"/>
              </a:rPr>
              <a:t>Law </a:t>
            </a:r>
            <a:r>
              <a:rPr lang="en-US" sz="4800" b="1">
                <a:solidFill>
                  <a:srgbClr val="FF0000"/>
                </a:solidFill>
                <a:latin typeface="Andale Mono" panose="020B0509000000000004" pitchFamily="49" charset="0"/>
                <a:cs typeface="Times New Roman"/>
              </a:rPr>
              <a:t>Step 1 </a:t>
            </a:r>
            <a:br>
              <a:rPr lang="en-US" sz="4400" b="1" dirty="0">
                <a:solidFill>
                  <a:srgbClr val="00B0F0"/>
                </a:solidFill>
                <a:latin typeface="+mn-lt"/>
                <a:cs typeface="Times New Roman"/>
              </a:rPr>
            </a:b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457199" y="2560320"/>
            <a:ext cx="8646081" cy="3538960"/>
          </a:xfrm>
        </p:spPr>
        <p:txBody>
          <a:bodyPr>
            <a:normAutofit fontScale="92500" lnSpcReduction="10000"/>
          </a:bodyPr>
          <a:lstStyle/>
          <a:p>
            <a:pPr marL="0" indent="0">
              <a:lnSpc>
                <a:spcPct val="90000"/>
              </a:lnSpc>
              <a:buNone/>
            </a:pPr>
            <a:r>
              <a:rPr lang="en-CA" sz="2600" b="1" dirty="0">
                <a:solidFill>
                  <a:srgbClr val="FFFFFF"/>
                </a:solidFill>
              </a:rPr>
              <a:t>UBC Emerging Media Lab Lecture Series </a:t>
            </a:r>
          </a:p>
          <a:p>
            <a:pPr marL="0" indent="0">
              <a:lnSpc>
                <a:spcPct val="90000"/>
              </a:lnSpc>
              <a:buNone/>
            </a:pPr>
            <a:r>
              <a:rPr lang="en-CA" sz="2600" b="1" dirty="0">
                <a:solidFill>
                  <a:srgbClr val="CCFFCC"/>
                </a:solidFill>
                <a:latin typeface="+mn-lt"/>
                <a:cs typeface="Lucida Console"/>
              </a:rPr>
              <a:t>9.25.18</a:t>
            </a:r>
            <a:endParaRPr lang="en-US" sz="2600" b="1" dirty="0">
              <a:solidFill>
                <a:srgbClr val="FFFFFF"/>
              </a:solidFill>
              <a:latin typeface="+mn-lt"/>
              <a:cs typeface="Lucida Console"/>
            </a:endParaRPr>
          </a:p>
          <a:p>
            <a:pPr marL="0" indent="0">
              <a:buNone/>
            </a:pPr>
            <a:endParaRPr lang="en-US" sz="1800" b="1" dirty="0">
              <a:solidFill>
                <a:srgbClr val="FFFFFF"/>
              </a:solidFill>
              <a:latin typeface="+mn-lt"/>
              <a:cs typeface="Lucida Console"/>
            </a:endParaRPr>
          </a:p>
          <a:p>
            <a:pPr marL="0" indent="0">
              <a:buNone/>
            </a:pPr>
            <a:endParaRPr lang="en-US" sz="1800" b="1" dirty="0">
              <a:solidFill>
                <a:srgbClr val="FFFFFF"/>
              </a:solidFill>
              <a:latin typeface="+mn-lt"/>
              <a:cs typeface="Lucida Console"/>
            </a:endParaRPr>
          </a:p>
          <a:p>
            <a:pPr marL="0" indent="0">
              <a:buNone/>
            </a:pPr>
            <a:endParaRPr lang="en-US" sz="1800" b="1" dirty="0">
              <a:solidFill>
                <a:srgbClr val="FFFFFF"/>
              </a:solidFill>
              <a:latin typeface="+mn-lt"/>
              <a:cs typeface="Lucida Console"/>
            </a:endParaRPr>
          </a:p>
          <a:p>
            <a:pPr marL="0" indent="0">
              <a:buNone/>
            </a:pPr>
            <a:r>
              <a:rPr lang="en-US" sz="1900" dirty="0">
                <a:solidFill>
                  <a:srgbClr val="FFFFFF"/>
                </a:solidFill>
                <a:latin typeface="+mn-lt"/>
                <a:cs typeface="Lucida Console"/>
              </a:rPr>
              <a:t>Jon Festinger Q.C.</a:t>
            </a:r>
          </a:p>
          <a:p>
            <a:pPr marL="0" indent="0">
              <a:buNone/>
            </a:pPr>
            <a:r>
              <a:rPr lang="en-US" sz="1900">
                <a:solidFill>
                  <a:srgbClr val="FFFFFF"/>
                </a:solidFill>
                <a:latin typeface="+mn-lt"/>
                <a:cs typeface="Lucida Console"/>
              </a:rPr>
              <a:t>Faculty </a:t>
            </a:r>
            <a:r>
              <a:rPr lang="en-US" sz="1900" dirty="0">
                <a:solidFill>
                  <a:srgbClr val="FFFFFF"/>
                </a:solidFill>
                <a:latin typeface="+mn-lt"/>
                <a:cs typeface="Lucida Console"/>
              </a:rPr>
              <a:t>in Residence, EML;</a:t>
            </a:r>
          </a:p>
          <a:p>
            <a:pPr marL="0" indent="0">
              <a:buNone/>
            </a:pPr>
            <a:r>
              <a:rPr lang="en-US" sz="1900" dirty="0">
                <a:solidFill>
                  <a:schemeClr val="bg1"/>
                </a:solidFill>
              </a:rPr>
              <a:t>Centre for Digital Media;</a:t>
            </a:r>
          </a:p>
          <a:p>
            <a:pPr marL="0" indent="0">
              <a:buNone/>
            </a:pPr>
            <a:r>
              <a:rPr lang="en-US" sz="1900" dirty="0">
                <a:solidFill>
                  <a:schemeClr val="bg1"/>
                </a:solidFill>
              </a:rPr>
              <a:t>UBC Law; QMUL CCLS; </a:t>
            </a:r>
            <a:endParaRPr lang="en-US" sz="1900" dirty="0">
              <a:solidFill>
                <a:srgbClr val="FFFFFF"/>
              </a:solidFill>
              <a:latin typeface="+mn-lt"/>
              <a:cs typeface="Lucida Console"/>
            </a:endParaRPr>
          </a:p>
          <a:p>
            <a:pPr marL="0" indent="0">
              <a:buNone/>
            </a:pPr>
            <a:r>
              <a:rPr lang="en-US" sz="1900" dirty="0">
                <a:solidFill>
                  <a:srgbClr val="FFFFFF"/>
                </a:solidFill>
                <a:latin typeface="+mn-lt"/>
                <a:cs typeface="Lucida Console"/>
              </a:rPr>
              <a:t>Festinger Law &amp; Strategy </a:t>
            </a:r>
          </a:p>
          <a:p>
            <a:pPr marL="0" indent="0">
              <a:buNone/>
            </a:pPr>
            <a:r>
              <a:rPr lang="en-US" sz="1900" dirty="0">
                <a:solidFill>
                  <a:srgbClr val="FFFF00"/>
                </a:solidFill>
                <a:latin typeface="+mn-lt"/>
                <a:cs typeface="Lucida Console"/>
                <a:hlinkClick r:id="rId4"/>
              </a:rPr>
              <a:t>http://commlaw.allard.ubc</a:t>
            </a:r>
            <a:r>
              <a:rPr lang="en-US" sz="1900" dirty="0">
                <a:solidFill>
                  <a:srgbClr val="FFFF00"/>
                </a:solidFill>
                <a:latin typeface="+mn-lt"/>
                <a:cs typeface="Lucida Console"/>
              </a:rPr>
              <a:t> </a:t>
            </a:r>
          </a:p>
          <a:p>
            <a:pPr marL="0" indent="0">
              <a:buNone/>
            </a:pPr>
            <a:r>
              <a:rPr lang="en-US" sz="1900" dirty="0">
                <a:solidFill>
                  <a:srgbClr val="FFFFFF"/>
                </a:solidFill>
                <a:latin typeface="+mn-lt"/>
                <a:cs typeface="Lucida Console"/>
              </a:rPr>
              <a:t>@</a:t>
            </a:r>
            <a:r>
              <a:rPr lang="en-US" sz="1900" dirty="0" err="1">
                <a:solidFill>
                  <a:srgbClr val="FFFFFF"/>
                </a:solidFill>
                <a:latin typeface="+mn-lt"/>
                <a:cs typeface="Lucida Console"/>
              </a:rPr>
              <a:t>jonfestinger</a:t>
            </a:r>
            <a:endParaRPr lang="en-US" sz="1900" dirty="0">
              <a:solidFill>
                <a:srgbClr val="FFFFFF"/>
              </a:solidFill>
              <a:latin typeface="+mn-lt"/>
              <a:cs typeface="Lucida Console"/>
            </a:endParaRPr>
          </a:p>
          <a:p>
            <a:pPr marL="0" indent="0">
              <a:buNone/>
            </a:pPr>
            <a:r>
              <a:rPr lang="en-US" sz="1900" dirty="0">
                <a:solidFill>
                  <a:srgbClr val="FFFF00"/>
                </a:solidFill>
                <a:latin typeface="+mn-lt"/>
                <a:cs typeface="Lucida Console"/>
                <a:hlinkClick r:id="rId5"/>
              </a:rPr>
              <a:t>jon_festinger@thecdm.ca</a:t>
            </a:r>
            <a:endParaRPr lang="en-US" sz="1900" dirty="0">
              <a:solidFill>
                <a:srgbClr val="FFFF00"/>
              </a:solidFill>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5" name="Content Placeholder 3" descr="JF.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22429" y="4240534"/>
            <a:ext cx="2384718" cy="1858747"/>
          </a:xfrm>
          <a:prstGeom prst="rect">
            <a:avLst/>
          </a:prstGeom>
        </p:spPr>
      </p:pic>
    </p:spTree>
    <p:extLst>
      <p:ext uri="{BB962C8B-B14F-4D97-AF65-F5344CB8AC3E}">
        <p14:creationId xmlns:p14="http://schemas.microsoft.com/office/powerpoint/2010/main" val="175484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616517" cy="1016000"/>
          </a:xfrm>
        </p:spPr>
        <p:txBody>
          <a:bodyPr>
            <a:normAutofit/>
          </a:bodyPr>
          <a:lstStyle/>
          <a:p>
            <a:r>
              <a:rPr lang="en-US" b="1" dirty="0">
                <a:solidFill>
                  <a:srgbClr val="FF0000"/>
                </a:solidFill>
              </a:rPr>
              <a:t>Started With </a:t>
            </a:r>
            <a:r>
              <a:rPr lang="is-IS" b="1" dirty="0">
                <a:solidFill>
                  <a:schemeClr val="bg1"/>
                </a:solidFill>
              </a:rPr>
              <a:t>Mods. </a:t>
            </a:r>
            <a:r>
              <a:rPr lang="is-IS" b="1" dirty="0">
                <a:solidFill>
                  <a:srgbClr val="FFFF00"/>
                </a:solidFill>
              </a:rPr>
              <a:t>Really</a:t>
            </a:r>
            <a:r>
              <a:rPr lang="is-IS" b="1" dirty="0">
                <a:solidFill>
                  <a:schemeClr val="bg1"/>
                </a:solidFill>
              </a:rPr>
              <a:t>?</a:t>
            </a:r>
            <a:endParaRPr lang="en-US" b="1" dirty="0">
              <a:solidFill>
                <a:schemeClr val="bg1"/>
              </a:solidFill>
              <a:latin typeface="+mn-lt"/>
            </a:endParaRPr>
          </a:p>
        </p:txBody>
      </p:sp>
      <p:pic>
        <p:nvPicPr>
          <p:cNvPr id="4" name="Content Placeholder 3" descr="250px-Grand_Prix_Legends_Coverart.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53" r="-1028"/>
          <a:stretch/>
        </p:blipFill>
        <p:spPr>
          <a:xfrm>
            <a:off x="457200" y="1181998"/>
            <a:ext cx="3792422" cy="4318000"/>
          </a:xfrm>
        </p:spPr>
      </p:pic>
      <p:pic>
        <p:nvPicPr>
          <p:cNvPr id="5" name="Picture 4" descr="imgr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2527" y="1016000"/>
            <a:ext cx="3400569" cy="2560274"/>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81166" y="3809517"/>
            <a:ext cx="4158661" cy="2336639"/>
          </a:xfrm>
          <a:prstGeom prst="rect">
            <a:avLst/>
          </a:prstGeom>
        </p:spPr>
      </p:pic>
    </p:spTree>
    <p:extLst>
      <p:ext uri="{BB962C8B-B14F-4D97-AF65-F5344CB8AC3E}">
        <p14:creationId xmlns:p14="http://schemas.microsoft.com/office/powerpoint/2010/main" val="28691689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E4AAAC-45DF-4348-84F3-2B7BD13318A4}"/>
              </a:ext>
            </a:extLst>
          </p:cNvPr>
          <p:cNvSpPr>
            <a:spLocks noGrp="1"/>
          </p:cNvSpPr>
          <p:nvPr>
            <p:ph sz="quarter" idx="10"/>
          </p:nvPr>
        </p:nvSpPr>
        <p:spPr>
          <a:xfrm>
            <a:off x="457199" y="287867"/>
            <a:ext cx="8466667" cy="5438267"/>
          </a:xfrm>
        </p:spPr>
        <p:txBody>
          <a:bodyPr>
            <a:normAutofit/>
          </a:bodyPr>
          <a:lstStyle/>
          <a:p>
            <a:r>
              <a:rPr lang="en-US" sz="3200" dirty="0">
                <a:solidFill>
                  <a:schemeClr val="bg1"/>
                </a:solidFill>
              </a:rPr>
              <a:t>Fantasy based on standard  </a:t>
            </a:r>
            <a:r>
              <a:rPr lang="en-US" sz="3200" dirty="0">
                <a:solidFill>
                  <a:srgbClr val="FFFF00"/>
                </a:solidFill>
              </a:rPr>
              <a:t>trope of  corporations replacing government</a:t>
            </a:r>
            <a:r>
              <a:rPr lang="en-US" sz="3200" dirty="0">
                <a:solidFill>
                  <a:schemeClr val="bg1"/>
                </a:solidFill>
              </a:rPr>
              <a:t> and becoming oppressive to all in their way. </a:t>
            </a:r>
          </a:p>
          <a:p>
            <a:r>
              <a:rPr lang="en-US" sz="3200" dirty="0">
                <a:solidFill>
                  <a:schemeClr val="bg1"/>
                </a:solidFill>
              </a:rPr>
              <a:t>However the trope does have substantive legal roots in </a:t>
            </a:r>
            <a:r>
              <a:rPr lang="en-US" sz="3200" dirty="0">
                <a:solidFill>
                  <a:srgbClr val="FFFF00"/>
                </a:solidFill>
              </a:rPr>
              <a:t>constitutional rights being available to moderate the relationship </a:t>
            </a:r>
            <a:r>
              <a:rPr lang="en-US" sz="3200" dirty="0">
                <a:solidFill>
                  <a:schemeClr val="bg1"/>
                </a:solidFill>
              </a:rPr>
              <a:t>between persons and </a:t>
            </a:r>
            <a:r>
              <a:rPr lang="en-US" sz="3200" dirty="0">
                <a:solidFill>
                  <a:srgbClr val="FFFF00"/>
                </a:solidFill>
              </a:rPr>
              <a:t>governmen</a:t>
            </a:r>
            <a:r>
              <a:rPr lang="en-US" sz="3200" dirty="0">
                <a:solidFill>
                  <a:schemeClr val="bg1"/>
                </a:solidFill>
              </a:rPr>
              <a:t>t; and </a:t>
            </a:r>
            <a:r>
              <a:rPr lang="en-US" sz="3200" dirty="0">
                <a:solidFill>
                  <a:srgbClr val="FF0000"/>
                </a:solidFill>
              </a:rPr>
              <a:t>not being available to persons against corporate persons</a:t>
            </a:r>
            <a:r>
              <a:rPr lang="en-US" sz="3200" dirty="0">
                <a:solidFill>
                  <a:schemeClr val="bg1"/>
                </a:solidFill>
              </a:rPr>
              <a:t>.</a:t>
            </a:r>
          </a:p>
        </p:txBody>
      </p:sp>
      <p:pic>
        <p:nvPicPr>
          <p:cNvPr id="5" name="Picture 4">
            <a:extLst>
              <a:ext uri="{FF2B5EF4-FFF2-40B4-BE49-F238E27FC236}">
                <a16:creationId xmlns:a16="http://schemas.microsoft.com/office/drawing/2014/main" id="{A36A2CE0-0A66-2846-80F7-EEF05FE219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6540" y="3742267"/>
            <a:ext cx="1750316" cy="2506134"/>
          </a:xfrm>
          <a:prstGeom prst="rect">
            <a:avLst/>
          </a:prstGeom>
        </p:spPr>
      </p:pic>
    </p:spTree>
    <p:extLst>
      <p:ext uri="{BB962C8B-B14F-4D97-AF65-F5344CB8AC3E}">
        <p14:creationId xmlns:p14="http://schemas.microsoft.com/office/powerpoint/2010/main" val="26056376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3F364-BA71-BC4C-AD6C-85C6A1F1A0E4}"/>
              </a:ext>
            </a:extLst>
          </p:cNvPr>
          <p:cNvSpPr>
            <a:spLocks noGrp="1"/>
          </p:cNvSpPr>
          <p:nvPr>
            <p:ph type="title"/>
          </p:nvPr>
        </p:nvSpPr>
        <p:spPr>
          <a:xfrm>
            <a:off x="663758" y="0"/>
            <a:ext cx="7769041" cy="2151167"/>
          </a:xfrm>
        </p:spPr>
        <p:txBody>
          <a:bodyPr>
            <a:noAutofit/>
          </a:bodyPr>
          <a:lstStyle/>
          <a:p>
            <a:pPr algn="ctr"/>
            <a:r>
              <a:rPr lang="en-US" sz="3600" dirty="0">
                <a:solidFill>
                  <a:schemeClr val="bg1"/>
                </a:solidFill>
              </a:rPr>
              <a:t>Digital world relationships between persons and media are </a:t>
            </a:r>
            <a:r>
              <a:rPr lang="en-US" sz="3600" dirty="0">
                <a:solidFill>
                  <a:srgbClr val="FFFF00"/>
                </a:solidFill>
              </a:rPr>
              <a:t>controlled contractually </a:t>
            </a:r>
            <a:r>
              <a:rPr lang="en-US" sz="3600" dirty="0">
                <a:solidFill>
                  <a:srgbClr val="FF0000"/>
                </a:solidFill>
              </a:rPr>
              <a:t>where constitutional rights &amp; protections generally </a:t>
            </a:r>
            <a:r>
              <a:rPr lang="en-US" sz="3600" dirty="0">
                <a:solidFill>
                  <a:schemeClr val="accent5"/>
                </a:solidFill>
              </a:rPr>
              <a:t>don’t apply</a:t>
            </a:r>
            <a:r>
              <a:rPr lang="en-US" sz="3600" dirty="0">
                <a:solidFill>
                  <a:schemeClr val="bg1"/>
                </a:solidFill>
              </a:rPr>
              <a:t>.</a:t>
            </a:r>
          </a:p>
        </p:txBody>
      </p:sp>
      <p:pic>
        <p:nvPicPr>
          <p:cNvPr id="5" name="Picture 4">
            <a:extLst>
              <a:ext uri="{FF2B5EF4-FFF2-40B4-BE49-F238E27FC236}">
                <a16:creationId xmlns:a16="http://schemas.microsoft.com/office/drawing/2014/main" id="{F43DA8A8-EC30-5C42-8969-A1B1D0ADA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758" y="2510931"/>
            <a:ext cx="4179174" cy="3403600"/>
          </a:xfrm>
          <a:prstGeom prst="rect">
            <a:avLst/>
          </a:prstGeom>
        </p:spPr>
      </p:pic>
      <p:pic>
        <p:nvPicPr>
          <p:cNvPr id="7" name="Picture 6">
            <a:extLst>
              <a:ext uri="{FF2B5EF4-FFF2-40B4-BE49-F238E27FC236}">
                <a16:creationId xmlns:a16="http://schemas.microsoft.com/office/drawing/2014/main" id="{A481AD03-ACE3-3548-9D5E-19DFCCE91B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2533" y="2317150"/>
            <a:ext cx="2980267" cy="1346698"/>
          </a:xfrm>
          <a:prstGeom prst="rect">
            <a:avLst/>
          </a:prstGeom>
        </p:spPr>
      </p:pic>
      <p:pic>
        <p:nvPicPr>
          <p:cNvPr id="9" name="Picture 8">
            <a:extLst>
              <a:ext uri="{FF2B5EF4-FFF2-40B4-BE49-F238E27FC236}">
                <a16:creationId xmlns:a16="http://schemas.microsoft.com/office/drawing/2014/main" id="{693125BE-D618-8440-A7C1-9A39C5D8CF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2533" y="3633332"/>
            <a:ext cx="2980267" cy="2600312"/>
          </a:xfrm>
          <a:prstGeom prst="rect">
            <a:avLst/>
          </a:prstGeom>
        </p:spPr>
      </p:pic>
    </p:spTree>
    <p:extLst>
      <p:ext uri="{BB962C8B-B14F-4D97-AF65-F5344CB8AC3E}">
        <p14:creationId xmlns:p14="http://schemas.microsoft.com/office/powerpoint/2010/main" val="40826639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23B7F9-E336-314A-BCF6-1F8B84A161BB}"/>
              </a:ext>
            </a:extLst>
          </p:cNvPr>
          <p:cNvPicPr>
            <a:picLocks noGrp="1" noChangeAspect="1"/>
          </p:cNvPicPr>
          <p:nvPr>
            <p:ph sz="quarter" idx="10"/>
          </p:nvPr>
        </p:nvPicPr>
        <p:blipFill>
          <a:blip r:embed="rId2"/>
          <a:stretch>
            <a:fillRect/>
          </a:stretch>
        </p:blipFill>
        <p:spPr>
          <a:xfrm>
            <a:off x="449010" y="425357"/>
            <a:ext cx="8172955" cy="5432611"/>
          </a:xfrm>
        </p:spPr>
      </p:pic>
      <p:sp>
        <p:nvSpPr>
          <p:cNvPr id="6" name="TextBox 5">
            <a:extLst>
              <a:ext uri="{FF2B5EF4-FFF2-40B4-BE49-F238E27FC236}">
                <a16:creationId xmlns:a16="http://schemas.microsoft.com/office/drawing/2014/main" id="{10DDFE81-E2F0-B04A-ABF3-F365417338F4}"/>
              </a:ext>
            </a:extLst>
          </p:cNvPr>
          <p:cNvSpPr txBox="1"/>
          <p:nvPr/>
        </p:nvSpPr>
        <p:spPr>
          <a:xfrm>
            <a:off x="788210" y="4898037"/>
            <a:ext cx="2274983" cy="646331"/>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Constitutional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Rights &amp; Protections</a:t>
            </a:r>
          </a:p>
        </p:txBody>
      </p:sp>
      <p:sp>
        <p:nvSpPr>
          <p:cNvPr id="7" name="TextBox 6">
            <a:extLst>
              <a:ext uri="{FF2B5EF4-FFF2-40B4-BE49-F238E27FC236}">
                <a16:creationId xmlns:a16="http://schemas.microsoft.com/office/drawing/2014/main" id="{998C0BC2-62BC-4448-84A3-2866C91A33E9}"/>
              </a:ext>
            </a:extLst>
          </p:cNvPr>
          <p:cNvSpPr txBox="1"/>
          <p:nvPr/>
        </p:nvSpPr>
        <p:spPr>
          <a:xfrm>
            <a:off x="6898341" y="4574871"/>
            <a:ext cx="1351652" cy="646331"/>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Media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Companies</a:t>
            </a:r>
          </a:p>
        </p:txBody>
      </p:sp>
      <p:sp>
        <p:nvSpPr>
          <p:cNvPr id="8" name="TextBox 7">
            <a:extLst>
              <a:ext uri="{FF2B5EF4-FFF2-40B4-BE49-F238E27FC236}">
                <a16:creationId xmlns:a16="http://schemas.microsoft.com/office/drawing/2014/main" id="{544EF18A-1678-E047-B56E-07CE5B9DDDC3}"/>
              </a:ext>
            </a:extLst>
          </p:cNvPr>
          <p:cNvSpPr txBox="1"/>
          <p:nvPr/>
        </p:nvSpPr>
        <p:spPr>
          <a:xfrm>
            <a:off x="4458829" y="4400496"/>
            <a:ext cx="1043876"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All of Us</a:t>
            </a:r>
          </a:p>
        </p:txBody>
      </p:sp>
    </p:spTree>
    <p:extLst>
      <p:ext uri="{BB962C8B-B14F-4D97-AF65-F5344CB8AC3E}">
        <p14:creationId xmlns:p14="http://schemas.microsoft.com/office/powerpoint/2010/main" val="41099414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B52A-CCF1-9F4D-A8B8-93089ECA3C3B}"/>
              </a:ext>
            </a:extLst>
          </p:cNvPr>
          <p:cNvSpPr>
            <a:spLocks noGrp="1"/>
          </p:cNvSpPr>
          <p:nvPr>
            <p:ph type="title"/>
          </p:nvPr>
        </p:nvSpPr>
        <p:spPr>
          <a:xfrm>
            <a:off x="457200" y="0"/>
            <a:ext cx="8229600" cy="1016000"/>
          </a:xfrm>
        </p:spPr>
        <p:txBody>
          <a:bodyPr>
            <a:normAutofit/>
          </a:bodyPr>
          <a:lstStyle/>
          <a:p>
            <a:pPr algn="ctr"/>
            <a:r>
              <a:rPr lang="en-US" sz="4800" b="1" dirty="0">
                <a:solidFill>
                  <a:srgbClr val="FFFF00"/>
                </a:solidFill>
              </a:rPr>
              <a:t>Theory </a:t>
            </a:r>
            <a:r>
              <a:rPr lang="en-US" sz="4800" b="1" dirty="0">
                <a:solidFill>
                  <a:schemeClr val="bg1"/>
                </a:solidFill>
              </a:rPr>
              <a:t>please</a:t>
            </a:r>
            <a:r>
              <a:rPr lang="en-US" sz="4800" b="1" dirty="0">
                <a:solidFill>
                  <a:srgbClr val="00B0F0"/>
                </a:solidFill>
              </a:rPr>
              <a:t>?</a:t>
            </a:r>
            <a:r>
              <a:rPr lang="en-US" sz="4800" b="1" dirty="0">
                <a:solidFill>
                  <a:srgbClr val="FF0000"/>
                </a:solidFill>
              </a:rPr>
              <a:t>…</a:t>
            </a:r>
          </a:p>
        </p:txBody>
      </p:sp>
      <p:pic>
        <p:nvPicPr>
          <p:cNvPr id="5" name="Content Placeholder 4">
            <a:extLst>
              <a:ext uri="{FF2B5EF4-FFF2-40B4-BE49-F238E27FC236}">
                <a16:creationId xmlns:a16="http://schemas.microsoft.com/office/drawing/2014/main" id="{B7402908-C0A7-E54B-B6DA-D379E10DAD85}"/>
              </a:ext>
            </a:extLst>
          </p:cNvPr>
          <p:cNvPicPr>
            <a:picLocks noGrp="1" noChangeAspect="1"/>
          </p:cNvPicPr>
          <p:nvPr>
            <p:ph sz="quarter" idx="10"/>
          </p:nvPr>
        </p:nvPicPr>
        <p:blipFill>
          <a:blip r:embed="rId2"/>
          <a:stretch>
            <a:fillRect/>
          </a:stretch>
        </p:blipFill>
        <p:spPr>
          <a:xfrm>
            <a:off x="1524000" y="1682750"/>
            <a:ext cx="6096000" cy="3543300"/>
          </a:xfrm>
        </p:spPr>
      </p:pic>
    </p:spTree>
    <p:extLst>
      <p:ext uri="{BB962C8B-B14F-4D97-AF65-F5344CB8AC3E}">
        <p14:creationId xmlns:p14="http://schemas.microsoft.com/office/powerpoint/2010/main" val="37081682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1FDC-CF3B-BD4D-BD73-7CE038180846}"/>
              </a:ext>
            </a:extLst>
          </p:cNvPr>
          <p:cNvSpPr>
            <a:spLocks noGrp="1"/>
          </p:cNvSpPr>
          <p:nvPr>
            <p:ph type="title"/>
          </p:nvPr>
        </p:nvSpPr>
        <p:spPr>
          <a:xfrm>
            <a:off x="457200" y="0"/>
            <a:ext cx="8229600" cy="1342593"/>
          </a:xfrm>
        </p:spPr>
        <p:txBody>
          <a:bodyPr>
            <a:normAutofit fontScale="90000"/>
          </a:bodyPr>
          <a:lstStyle/>
          <a:p>
            <a:pPr algn="ctr"/>
            <a:r>
              <a:rPr lang="en-US" dirty="0">
                <a:solidFill>
                  <a:srgbClr val="FFFF00"/>
                </a:solidFill>
              </a:rPr>
              <a:t>The Deepest Problem </a:t>
            </a:r>
            <a:r>
              <a:rPr lang="en-US" dirty="0">
                <a:solidFill>
                  <a:schemeClr val="bg1"/>
                </a:solidFill>
              </a:rPr>
              <a:t>(</a:t>
            </a:r>
            <a:r>
              <a:rPr lang="en-US" dirty="0">
                <a:solidFill>
                  <a:srgbClr val="FF0000"/>
                </a:solidFill>
              </a:rPr>
              <a:t>&amp;</a:t>
            </a:r>
            <a:r>
              <a:rPr lang="en-US" dirty="0">
                <a:solidFill>
                  <a:srgbClr val="FFFF00"/>
                </a:solidFill>
              </a:rPr>
              <a:t> </a:t>
            </a:r>
            <a:r>
              <a:rPr lang="en-US" dirty="0">
                <a:solidFill>
                  <a:schemeClr val="bg1"/>
                </a:solidFill>
              </a:rPr>
              <a:t>partial solution</a:t>
            </a:r>
            <a:r>
              <a:rPr lang="en-US" dirty="0">
                <a:solidFill>
                  <a:srgbClr val="FF0000"/>
                </a:solidFill>
              </a:rPr>
              <a:t>?</a:t>
            </a:r>
            <a:r>
              <a:rPr lang="en-US" dirty="0">
                <a:solidFill>
                  <a:schemeClr val="bg1"/>
                </a:solidFill>
              </a:rPr>
              <a:t>)</a:t>
            </a:r>
            <a:r>
              <a:rPr lang="en-US" dirty="0">
                <a:solidFill>
                  <a:srgbClr val="FF0000"/>
                </a:solidFill>
              </a:rPr>
              <a:t>:</a:t>
            </a:r>
            <a:br>
              <a:rPr lang="en-US" dirty="0">
                <a:solidFill>
                  <a:srgbClr val="FFFF00"/>
                </a:solidFill>
              </a:rPr>
            </a:br>
            <a:r>
              <a:rPr lang="en-US" dirty="0">
                <a:solidFill>
                  <a:srgbClr val="FFFF00"/>
                </a:solidFill>
                <a:latin typeface="Andale Mono" panose="020B0509000000000004" pitchFamily="49" charset="0"/>
              </a:rPr>
              <a:t>Algorithmic </a:t>
            </a:r>
            <a:r>
              <a:rPr lang="en-US" dirty="0">
                <a:solidFill>
                  <a:schemeClr val="bg1"/>
                </a:solidFill>
                <a:latin typeface="Andale Mono" panose="020B0509000000000004" pitchFamily="49" charset="0"/>
              </a:rPr>
              <a:t>you</a:t>
            </a:r>
            <a:r>
              <a:rPr lang="en-US" dirty="0">
                <a:solidFill>
                  <a:srgbClr val="FFFF00"/>
                </a:solidFill>
                <a:latin typeface="Andale Mono" panose="020B0509000000000004" pitchFamily="49" charset="0"/>
              </a:rPr>
              <a:t> is not </a:t>
            </a:r>
            <a:r>
              <a:rPr lang="en-US" dirty="0">
                <a:solidFill>
                  <a:schemeClr val="bg1"/>
                </a:solidFill>
                <a:latin typeface="Andale Mono" panose="020B0509000000000004" pitchFamily="49" charset="0"/>
              </a:rPr>
              <a:t>YOU</a:t>
            </a:r>
          </a:p>
        </p:txBody>
      </p:sp>
      <p:pic>
        <p:nvPicPr>
          <p:cNvPr id="4" name="Content Placeholder 4">
            <a:extLst>
              <a:ext uri="{FF2B5EF4-FFF2-40B4-BE49-F238E27FC236}">
                <a16:creationId xmlns:a16="http://schemas.microsoft.com/office/drawing/2014/main" id="{5CB72E70-7D75-6344-AA6D-8EF11A3D3639}"/>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591595" y="1408113"/>
            <a:ext cx="5960810" cy="4495800"/>
          </a:xfrm>
        </p:spPr>
      </p:pic>
    </p:spTree>
    <p:extLst>
      <p:ext uri="{BB962C8B-B14F-4D97-AF65-F5344CB8AC3E}">
        <p14:creationId xmlns:p14="http://schemas.microsoft.com/office/powerpoint/2010/main" val="18123202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7F07-A923-9344-9C39-C24DAC3AA434}"/>
              </a:ext>
            </a:extLst>
          </p:cNvPr>
          <p:cNvSpPr>
            <a:spLocks noGrp="1"/>
          </p:cNvSpPr>
          <p:nvPr>
            <p:ph type="title"/>
          </p:nvPr>
        </p:nvSpPr>
        <p:spPr>
          <a:xfrm>
            <a:off x="457200" y="0"/>
            <a:ext cx="8229600" cy="1016000"/>
          </a:xfrm>
        </p:spPr>
        <p:txBody>
          <a:bodyPr>
            <a:normAutofit/>
          </a:bodyPr>
          <a:lstStyle/>
          <a:p>
            <a:pPr algn="ctr"/>
            <a:r>
              <a:rPr lang="en-US" sz="4400" b="1" dirty="0">
                <a:solidFill>
                  <a:srgbClr val="FFFF00"/>
                </a:solidFill>
              </a:rPr>
              <a:t>The wisdom of 16 year olds</a:t>
            </a:r>
            <a:r>
              <a:rPr lang="en-US" sz="4400" b="1" dirty="0">
                <a:solidFill>
                  <a:srgbClr val="FF0000"/>
                </a:solidFill>
              </a:rPr>
              <a:t>…</a:t>
            </a:r>
          </a:p>
        </p:txBody>
      </p:sp>
      <p:sp>
        <p:nvSpPr>
          <p:cNvPr id="3" name="Content Placeholder 2">
            <a:extLst>
              <a:ext uri="{FF2B5EF4-FFF2-40B4-BE49-F238E27FC236}">
                <a16:creationId xmlns:a16="http://schemas.microsoft.com/office/drawing/2014/main" id="{B60CFC9C-F056-4947-BB49-B4A56BEC0BBD}"/>
              </a:ext>
            </a:extLst>
          </p:cNvPr>
          <p:cNvSpPr>
            <a:spLocks noGrp="1"/>
          </p:cNvSpPr>
          <p:nvPr>
            <p:ph sz="quarter" idx="10"/>
          </p:nvPr>
        </p:nvSpPr>
        <p:spPr>
          <a:xfrm>
            <a:off x="457200" y="1408133"/>
            <a:ext cx="5452533" cy="4501599"/>
          </a:xfrm>
        </p:spPr>
        <p:txBody>
          <a:bodyPr>
            <a:noAutofit/>
          </a:bodyPr>
          <a:lstStyle/>
          <a:p>
            <a:pPr marL="0" indent="0">
              <a:buNone/>
            </a:pPr>
            <a:r>
              <a:rPr lang="en-US" sz="3600" i="1" dirty="0">
                <a:solidFill>
                  <a:schemeClr val="bg1"/>
                </a:solidFill>
              </a:rPr>
              <a:t>“</a:t>
            </a:r>
            <a:r>
              <a:rPr lang="en-CA" sz="3600" i="1" dirty="0">
                <a:solidFill>
                  <a:schemeClr val="bg1"/>
                </a:solidFill>
              </a:rPr>
              <a:t>Basically I just think </a:t>
            </a:r>
            <a:r>
              <a:rPr lang="en-CA" sz="3600" i="1" dirty="0">
                <a:solidFill>
                  <a:srgbClr val="FFFF00"/>
                </a:solidFill>
              </a:rPr>
              <a:t>the ‘person’ we show to be ourselves on social media </a:t>
            </a:r>
            <a:r>
              <a:rPr lang="en-CA" sz="3600" i="1" dirty="0">
                <a:solidFill>
                  <a:schemeClr val="bg1"/>
                </a:solidFill>
              </a:rPr>
              <a:t>is only a part of who we are - </a:t>
            </a:r>
            <a:r>
              <a:rPr lang="en-CA" sz="3600" i="1" dirty="0">
                <a:solidFill>
                  <a:srgbClr val="FFFF00"/>
                </a:solidFill>
              </a:rPr>
              <a:t>it is our best</a:t>
            </a:r>
            <a:r>
              <a:rPr lang="en-CA" sz="3600" i="1" dirty="0">
                <a:solidFill>
                  <a:schemeClr val="bg1"/>
                </a:solidFill>
              </a:rPr>
              <a:t>, </a:t>
            </a:r>
            <a:r>
              <a:rPr lang="en-CA" sz="3600" i="1" dirty="0">
                <a:solidFill>
                  <a:srgbClr val="FFFF00"/>
                </a:solidFill>
              </a:rPr>
              <a:t>and sometimes most superficial parts</a:t>
            </a:r>
            <a:r>
              <a:rPr lang="en-CA" sz="3600" i="1" dirty="0">
                <a:solidFill>
                  <a:schemeClr val="bg1"/>
                </a:solidFill>
              </a:rPr>
              <a:t>.  Therefore the algorithmic thing won't actually show us what we truly want to see.” </a:t>
            </a:r>
            <a:endParaRPr lang="en-US" sz="3600" i="1" dirty="0">
              <a:solidFill>
                <a:schemeClr val="bg1"/>
              </a:solidFill>
            </a:endParaRPr>
          </a:p>
        </p:txBody>
      </p:sp>
      <p:pic>
        <p:nvPicPr>
          <p:cNvPr id="5" name="Picture 4">
            <a:extLst>
              <a:ext uri="{FF2B5EF4-FFF2-40B4-BE49-F238E27FC236}">
                <a16:creationId xmlns:a16="http://schemas.microsoft.com/office/drawing/2014/main" id="{D276BD59-D07B-A642-BE42-0D284A9A76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829517" y="2342584"/>
            <a:ext cx="3265466" cy="2449100"/>
          </a:xfrm>
          <a:prstGeom prst="rect">
            <a:avLst/>
          </a:prstGeom>
        </p:spPr>
      </p:pic>
    </p:spTree>
    <p:extLst>
      <p:ext uri="{BB962C8B-B14F-4D97-AF65-F5344CB8AC3E}">
        <p14:creationId xmlns:p14="http://schemas.microsoft.com/office/powerpoint/2010/main" val="14377490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4A047F-C41A-E54B-9848-43E7C3F6529F}"/>
              </a:ext>
            </a:extLst>
          </p:cNvPr>
          <p:cNvSpPr>
            <a:spLocks noGrp="1"/>
          </p:cNvSpPr>
          <p:nvPr>
            <p:ph sz="quarter" idx="10"/>
          </p:nvPr>
        </p:nvSpPr>
        <p:spPr>
          <a:xfrm>
            <a:off x="457200" y="731520"/>
            <a:ext cx="8229600" cy="4994614"/>
          </a:xfrm>
        </p:spPr>
        <p:txBody>
          <a:bodyPr>
            <a:noAutofit/>
          </a:bodyPr>
          <a:lstStyle/>
          <a:p>
            <a:pPr marL="0" indent="0" algn="ctr">
              <a:buNone/>
            </a:pPr>
            <a:r>
              <a:rPr lang="en-CA" sz="4800" i="1" dirty="0">
                <a:solidFill>
                  <a:srgbClr val="FF0000"/>
                </a:solidFill>
              </a:rPr>
              <a:t>“</a:t>
            </a:r>
            <a:r>
              <a:rPr lang="en-CA" sz="4800" i="1" dirty="0">
                <a:solidFill>
                  <a:schemeClr val="bg1"/>
                </a:solidFill>
              </a:rPr>
              <a:t>Algorithms</a:t>
            </a:r>
            <a:r>
              <a:rPr lang="en-CA" sz="4800" i="1" dirty="0">
                <a:solidFill>
                  <a:srgbClr val="FFFF00"/>
                </a:solidFill>
              </a:rPr>
              <a:t> are at best a snapshot of today and maybe even more dangerous</a:t>
            </a:r>
            <a:r>
              <a:rPr lang="en-CA" sz="4800" i="1" dirty="0">
                <a:solidFill>
                  <a:srgbClr val="00B0F0"/>
                </a:solidFill>
              </a:rPr>
              <a:t>,</a:t>
            </a:r>
            <a:r>
              <a:rPr lang="en-CA" sz="4800" i="1" dirty="0">
                <a:solidFill>
                  <a:srgbClr val="FFFF00"/>
                </a:solidFill>
              </a:rPr>
              <a:t> </a:t>
            </a:r>
            <a:r>
              <a:rPr lang="en-CA" sz="4800" i="1" dirty="0">
                <a:solidFill>
                  <a:schemeClr val="bg1"/>
                </a:solidFill>
              </a:rPr>
              <a:t>a look through the rear view mirror of what is familiar</a:t>
            </a:r>
            <a:r>
              <a:rPr lang="en-CA" sz="4800" i="1" dirty="0">
                <a:solidFill>
                  <a:srgbClr val="00B0F0"/>
                </a:solidFill>
              </a:rPr>
              <a:t>.</a:t>
            </a:r>
            <a:r>
              <a:rPr lang="en-CA" sz="4800" i="1" dirty="0">
                <a:solidFill>
                  <a:srgbClr val="FFFF00"/>
                </a:solidFill>
              </a:rPr>
              <a:t> Algorithms can’t predict future trends</a:t>
            </a:r>
            <a:r>
              <a:rPr lang="en-CA" sz="4800" i="1" dirty="0">
                <a:solidFill>
                  <a:srgbClr val="00B0F0"/>
                </a:solidFill>
              </a:rPr>
              <a:t>.</a:t>
            </a:r>
            <a:r>
              <a:rPr lang="en-CA" sz="4800" i="1" dirty="0">
                <a:solidFill>
                  <a:srgbClr val="FF0000"/>
                </a:solidFill>
              </a:rPr>
              <a:t>”</a:t>
            </a:r>
          </a:p>
          <a:p>
            <a:pPr marL="0" indent="0" algn="ctr">
              <a:buNone/>
            </a:pPr>
            <a:endParaRPr lang="en-CA" sz="4800" dirty="0"/>
          </a:p>
          <a:p>
            <a:pPr marL="0" indent="0" algn="ctr">
              <a:buNone/>
            </a:pPr>
            <a:r>
              <a:rPr lang="en-CA" sz="3600" dirty="0">
                <a:solidFill>
                  <a:schemeClr val="bg1"/>
                </a:solidFill>
              </a:rPr>
              <a:t>Ivan </a:t>
            </a:r>
            <a:r>
              <a:rPr lang="en-CA" sz="3600" dirty="0" err="1">
                <a:solidFill>
                  <a:schemeClr val="bg1"/>
                </a:solidFill>
              </a:rPr>
              <a:t>Fecan</a:t>
            </a:r>
            <a:r>
              <a:rPr lang="en-CA" sz="3600" dirty="0">
                <a:solidFill>
                  <a:schemeClr val="bg1"/>
                </a:solidFill>
              </a:rPr>
              <a:t> (Former CEO, Bell </a:t>
            </a:r>
            <a:r>
              <a:rPr lang="en-CA" sz="3600" dirty="0" err="1">
                <a:solidFill>
                  <a:schemeClr val="bg1"/>
                </a:solidFill>
              </a:rPr>
              <a:t>Globemedia</a:t>
            </a:r>
            <a:r>
              <a:rPr lang="en-CA" sz="3600" dirty="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339765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E500F-AB60-A940-9DE4-75E874239F63}"/>
              </a:ext>
            </a:extLst>
          </p:cNvPr>
          <p:cNvSpPr>
            <a:spLocks noGrp="1"/>
          </p:cNvSpPr>
          <p:nvPr>
            <p:ph sz="quarter" idx="10"/>
          </p:nvPr>
        </p:nvSpPr>
        <p:spPr>
          <a:xfrm>
            <a:off x="457200" y="384313"/>
            <a:ext cx="8229600" cy="5512904"/>
          </a:xfrm>
        </p:spPr>
        <p:txBody>
          <a:bodyPr>
            <a:normAutofit/>
          </a:bodyPr>
          <a:lstStyle/>
          <a:p>
            <a:pPr marL="0" indent="0" algn="ctr">
              <a:buNone/>
            </a:pPr>
            <a:r>
              <a:rPr lang="en-US" sz="3800" dirty="0">
                <a:solidFill>
                  <a:srgbClr val="FFFF00"/>
                </a:solidFill>
              </a:rPr>
              <a:t>The  </a:t>
            </a:r>
            <a:r>
              <a:rPr lang="en-US" sz="3800" dirty="0">
                <a:solidFill>
                  <a:srgbClr val="FF0000"/>
                </a:solidFill>
              </a:rPr>
              <a:t>“</a:t>
            </a:r>
            <a:r>
              <a:rPr lang="en-US" sz="3800" dirty="0">
                <a:solidFill>
                  <a:schemeClr val="bg1"/>
                </a:solidFill>
              </a:rPr>
              <a:t>paradox</a:t>
            </a:r>
            <a:r>
              <a:rPr lang="en-US" sz="3800" dirty="0">
                <a:solidFill>
                  <a:srgbClr val="FF0000"/>
                </a:solidFill>
              </a:rPr>
              <a:t>”</a:t>
            </a:r>
            <a:r>
              <a:rPr lang="en-US" sz="3800" dirty="0">
                <a:solidFill>
                  <a:srgbClr val="FFFF00"/>
                </a:solidFill>
              </a:rPr>
              <a:t> of algorithmically filtered big data influencing each of us is that it tends to </a:t>
            </a:r>
            <a:r>
              <a:rPr lang="en-US" sz="3800" dirty="0">
                <a:solidFill>
                  <a:schemeClr val="bg1"/>
                </a:solidFill>
              </a:rPr>
              <a:t>demonstrate our individuality and complexity </a:t>
            </a:r>
            <a:r>
              <a:rPr lang="en-US" sz="3800" dirty="0">
                <a:solidFill>
                  <a:srgbClr val="FFFF00"/>
                </a:solidFill>
              </a:rPr>
              <a:t>rather than disproving it</a:t>
            </a:r>
            <a:r>
              <a:rPr lang="en-US" sz="3800" dirty="0">
                <a:solidFill>
                  <a:srgbClr val="FF0000"/>
                </a:solidFill>
              </a:rPr>
              <a:t>.</a:t>
            </a:r>
          </a:p>
        </p:txBody>
      </p:sp>
      <p:pic>
        <p:nvPicPr>
          <p:cNvPr id="5" name="Picture 4">
            <a:extLst>
              <a:ext uri="{FF2B5EF4-FFF2-40B4-BE49-F238E27FC236}">
                <a16:creationId xmlns:a16="http://schemas.microsoft.com/office/drawing/2014/main" id="{9A30F944-E9EC-C943-83DE-D3369CAD14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3735" y="2650435"/>
            <a:ext cx="3336530" cy="3246782"/>
          </a:xfrm>
          <a:prstGeom prst="rect">
            <a:avLst/>
          </a:prstGeom>
        </p:spPr>
      </p:pic>
    </p:spTree>
    <p:extLst>
      <p:ext uri="{BB962C8B-B14F-4D97-AF65-F5344CB8AC3E}">
        <p14:creationId xmlns:p14="http://schemas.microsoft.com/office/powerpoint/2010/main" val="31203249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4022-C362-BF4E-A172-9556503B41EF}"/>
              </a:ext>
            </a:extLst>
          </p:cNvPr>
          <p:cNvSpPr>
            <a:spLocks noGrp="1"/>
          </p:cNvSpPr>
          <p:nvPr>
            <p:ph type="title"/>
          </p:nvPr>
        </p:nvSpPr>
        <p:spPr>
          <a:xfrm>
            <a:off x="457200" y="0"/>
            <a:ext cx="8229600" cy="1016000"/>
          </a:xfrm>
        </p:spPr>
        <p:txBody>
          <a:bodyPr>
            <a:normAutofit/>
          </a:bodyPr>
          <a:lstStyle/>
          <a:p>
            <a:r>
              <a:rPr lang="en-US" sz="4400" b="1" dirty="0">
                <a:solidFill>
                  <a:srgbClr val="FFFF00"/>
                </a:solidFill>
              </a:rPr>
              <a:t>Put another way</a:t>
            </a:r>
            <a:r>
              <a:rPr lang="en-US" sz="4400" b="1" dirty="0">
                <a:solidFill>
                  <a:srgbClr val="FF0000"/>
                </a:solidFill>
              </a:rPr>
              <a:t>…</a:t>
            </a:r>
          </a:p>
        </p:txBody>
      </p:sp>
      <p:sp>
        <p:nvSpPr>
          <p:cNvPr id="3" name="Content Placeholder 2">
            <a:extLst>
              <a:ext uri="{FF2B5EF4-FFF2-40B4-BE49-F238E27FC236}">
                <a16:creationId xmlns:a16="http://schemas.microsoft.com/office/drawing/2014/main" id="{E9672851-4A63-144F-9D6B-00C5B45F67EA}"/>
              </a:ext>
            </a:extLst>
          </p:cNvPr>
          <p:cNvSpPr>
            <a:spLocks noGrp="1"/>
          </p:cNvSpPr>
          <p:nvPr>
            <p:ph sz="quarter" idx="10"/>
          </p:nvPr>
        </p:nvSpPr>
        <p:spPr>
          <a:xfrm>
            <a:off x="457200" y="1140542"/>
            <a:ext cx="8229600" cy="4761494"/>
          </a:xfrm>
        </p:spPr>
        <p:txBody>
          <a:bodyPr/>
          <a:lstStyle/>
          <a:p>
            <a:pPr marL="0" indent="0">
              <a:buNone/>
            </a:pPr>
            <a:r>
              <a:rPr lang="en-CA" sz="4400" dirty="0">
                <a:solidFill>
                  <a:srgbClr val="FFFF00"/>
                </a:solidFill>
              </a:rPr>
              <a:t>A</a:t>
            </a:r>
            <a:r>
              <a:rPr lang="en-CA" sz="4400" dirty="0">
                <a:solidFill>
                  <a:srgbClr val="FF0000"/>
                </a:solidFill>
              </a:rPr>
              <a:t>.</a:t>
            </a:r>
            <a:r>
              <a:rPr lang="en-CA" sz="4400" dirty="0">
                <a:solidFill>
                  <a:srgbClr val="FFFF00"/>
                </a:solidFill>
              </a:rPr>
              <a:t>I</a:t>
            </a:r>
            <a:r>
              <a:rPr lang="en-CA" sz="4400" dirty="0">
                <a:solidFill>
                  <a:srgbClr val="FF0000"/>
                </a:solidFill>
              </a:rPr>
              <a:t>.</a:t>
            </a:r>
            <a:r>
              <a:rPr lang="en-CA" sz="4400" dirty="0">
                <a:solidFill>
                  <a:schemeClr val="bg1"/>
                </a:solidFill>
              </a:rPr>
              <a:t>, being based on algorithms, </a:t>
            </a:r>
            <a:r>
              <a:rPr lang="en-CA" sz="4400" dirty="0">
                <a:solidFill>
                  <a:srgbClr val="FFFF00"/>
                </a:solidFill>
              </a:rPr>
              <a:t>can</a:t>
            </a:r>
            <a:r>
              <a:rPr lang="en-CA" sz="4400" dirty="0">
                <a:solidFill>
                  <a:srgbClr val="FF0000"/>
                </a:solidFill>
              </a:rPr>
              <a:t>’</a:t>
            </a:r>
            <a:r>
              <a:rPr lang="en-CA" sz="4400" dirty="0">
                <a:solidFill>
                  <a:srgbClr val="FFFF00"/>
                </a:solidFill>
              </a:rPr>
              <a:t>t account for </a:t>
            </a:r>
            <a:r>
              <a:rPr lang="en-CA" sz="4400" dirty="0">
                <a:solidFill>
                  <a:schemeClr val="bg1"/>
                </a:solidFill>
              </a:rPr>
              <a:t>extraneous inputs, </a:t>
            </a:r>
            <a:r>
              <a:rPr lang="en-CA" sz="4400" dirty="0">
                <a:solidFill>
                  <a:srgbClr val="FFFF00"/>
                </a:solidFill>
              </a:rPr>
              <a:t>what’s interesting</a:t>
            </a:r>
            <a:r>
              <a:rPr lang="en-CA" sz="4400" dirty="0">
                <a:solidFill>
                  <a:srgbClr val="FF0000"/>
                </a:solidFill>
              </a:rPr>
              <a:t>,</a:t>
            </a:r>
            <a:r>
              <a:rPr lang="en-CA" sz="4400" dirty="0">
                <a:solidFill>
                  <a:srgbClr val="FFFF00"/>
                </a:solidFill>
              </a:rPr>
              <a:t> meaningful</a:t>
            </a:r>
            <a:r>
              <a:rPr lang="en-CA" sz="4400" dirty="0">
                <a:solidFill>
                  <a:srgbClr val="FF0000"/>
                </a:solidFill>
              </a:rPr>
              <a:t>,</a:t>
            </a:r>
            <a:r>
              <a:rPr lang="en-CA" sz="4400" dirty="0">
                <a:solidFill>
                  <a:srgbClr val="FFFF00"/>
                </a:solidFill>
              </a:rPr>
              <a:t> or magical</a:t>
            </a:r>
            <a:r>
              <a:rPr lang="en-CA" sz="4400" dirty="0">
                <a:solidFill>
                  <a:srgbClr val="FF0000"/>
                </a:solidFill>
              </a:rPr>
              <a:t>.</a:t>
            </a:r>
            <a:r>
              <a:rPr lang="en-CA" sz="4400" dirty="0">
                <a:solidFill>
                  <a:schemeClr val="bg1"/>
                </a:solidFill>
              </a:rPr>
              <a:t> They are the opposite of human agency and have virtually no hope of emulating it, much less improving on it. </a:t>
            </a:r>
            <a:endParaRPr lang="en-US" sz="4400" dirty="0">
              <a:solidFill>
                <a:schemeClr val="bg1"/>
              </a:solidFill>
            </a:endParaRPr>
          </a:p>
          <a:p>
            <a:endParaRPr lang="en-US" dirty="0"/>
          </a:p>
        </p:txBody>
      </p:sp>
    </p:spTree>
    <p:extLst>
      <p:ext uri="{BB962C8B-B14F-4D97-AF65-F5344CB8AC3E}">
        <p14:creationId xmlns:p14="http://schemas.microsoft.com/office/powerpoint/2010/main" val="3498493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F5E3-E3E8-5343-9D35-C077CE9F9162}"/>
              </a:ext>
            </a:extLst>
          </p:cNvPr>
          <p:cNvSpPr>
            <a:spLocks noGrp="1"/>
          </p:cNvSpPr>
          <p:nvPr>
            <p:ph type="title"/>
          </p:nvPr>
        </p:nvSpPr>
        <p:spPr>
          <a:xfrm>
            <a:off x="457200" y="114300"/>
            <a:ext cx="8229600" cy="1757363"/>
          </a:xfrm>
        </p:spPr>
        <p:txBody>
          <a:bodyPr>
            <a:noAutofit/>
          </a:bodyPr>
          <a:lstStyle/>
          <a:p>
            <a:pPr algn="ctr"/>
            <a:r>
              <a:rPr lang="en-US" sz="24000" dirty="0">
                <a:solidFill>
                  <a:srgbClr val="FF0000"/>
                </a:solidFill>
              </a:rPr>
              <a:t>=</a:t>
            </a:r>
          </a:p>
        </p:txBody>
      </p:sp>
      <p:sp>
        <p:nvSpPr>
          <p:cNvPr id="3" name="Content Placeholder 2">
            <a:extLst>
              <a:ext uri="{FF2B5EF4-FFF2-40B4-BE49-F238E27FC236}">
                <a16:creationId xmlns:a16="http://schemas.microsoft.com/office/drawing/2014/main" id="{AD2F3FF1-30C5-6447-BCEA-515BE4D337DA}"/>
              </a:ext>
            </a:extLst>
          </p:cNvPr>
          <p:cNvSpPr>
            <a:spLocks noGrp="1"/>
          </p:cNvSpPr>
          <p:nvPr>
            <p:ph sz="quarter" idx="10"/>
          </p:nvPr>
        </p:nvSpPr>
        <p:spPr>
          <a:xfrm>
            <a:off x="457200" y="2128838"/>
            <a:ext cx="8229600" cy="3886200"/>
          </a:xfrm>
        </p:spPr>
        <p:txBody>
          <a:bodyPr>
            <a:normAutofit/>
          </a:bodyPr>
          <a:lstStyle/>
          <a:p>
            <a:pPr marL="0" indent="0" algn="ctr">
              <a:buNone/>
            </a:pPr>
            <a:r>
              <a:rPr lang="en-US" sz="6000" dirty="0">
                <a:solidFill>
                  <a:schemeClr val="bg1"/>
                </a:solidFill>
              </a:rPr>
              <a:t>Good news</a:t>
            </a:r>
            <a:r>
              <a:rPr lang="en-US" sz="6000" dirty="0">
                <a:solidFill>
                  <a:srgbClr val="FF0000"/>
                </a:solidFill>
              </a:rPr>
              <a:t>:</a:t>
            </a:r>
            <a:r>
              <a:rPr lang="en-US" sz="6000" dirty="0">
                <a:solidFill>
                  <a:srgbClr val="FFFF00"/>
                </a:solidFill>
              </a:rPr>
              <a:t> We can’t be replaced by non-us</a:t>
            </a:r>
            <a:r>
              <a:rPr lang="en-US" sz="6000" dirty="0">
                <a:solidFill>
                  <a:srgbClr val="FF0000"/>
                </a:solidFill>
              </a:rPr>
              <a:t>.</a:t>
            </a:r>
            <a:r>
              <a:rPr lang="en-US" sz="6000" dirty="0">
                <a:solidFill>
                  <a:srgbClr val="FFFF00"/>
                </a:solidFill>
              </a:rPr>
              <a:t> </a:t>
            </a:r>
          </a:p>
          <a:p>
            <a:pPr marL="0" indent="0" algn="ctr">
              <a:buNone/>
            </a:pPr>
            <a:r>
              <a:rPr lang="en-US" sz="6000" dirty="0">
                <a:solidFill>
                  <a:schemeClr val="bg1"/>
                </a:solidFill>
              </a:rPr>
              <a:t>Bad News</a:t>
            </a:r>
            <a:r>
              <a:rPr lang="en-US" sz="6000" dirty="0">
                <a:solidFill>
                  <a:srgbClr val="FF0000"/>
                </a:solidFill>
              </a:rPr>
              <a:t>:</a:t>
            </a:r>
            <a:r>
              <a:rPr lang="en-US" sz="6000" dirty="0">
                <a:solidFill>
                  <a:srgbClr val="FFFF00"/>
                </a:solidFill>
              </a:rPr>
              <a:t> We can only manipulated by others</a:t>
            </a:r>
            <a:r>
              <a:rPr lang="en-US" sz="6000" dirty="0">
                <a:solidFill>
                  <a:srgbClr val="FF0000"/>
                </a:solidFill>
              </a:rPr>
              <a:t>.</a:t>
            </a:r>
          </a:p>
        </p:txBody>
      </p:sp>
    </p:spTree>
    <p:extLst>
      <p:ext uri="{BB962C8B-B14F-4D97-AF65-F5344CB8AC3E}">
        <p14:creationId xmlns:p14="http://schemas.microsoft.com/office/powerpoint/2010/main" val="150691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0" y="0"/>
            <a:ext cx="7469050" cy="1342593"/>
          </a:xfrm>
        </p:spPr>
        <p:txBody>
          <a:bodyPr>
            <a:noAutofit/>
          </a:bodyPr>
          <a:lstStyle/>
          <a:p>
            <a:r>
              <a:rPr lang="en-US" b="1" dirty="0">
                <a:solidFill>
                  <a:schemeClr val="bg1"/>
                </a:solidFill>
                <a:latin typeface="+mn-lt"/>
              </a:rPr>
              <a:t>More hours of </a:t>
            </a:r>
            <a:r>
              <a:rPr lang="en-US" b="1" dirty="0" err="1">
                <a:solidFill>
                  <a:schemeClr val="bg1"/>
                </a:solidFill>
                <a:latin typeface="+mn-lt"/>
              </a:rPr>
              <a:t>labour</a:t>
            </a:r>
            <a:r>
              <a:rPr lang="en-US" b="1" dirty="0">
                <a:solidFill>
                  <a:schemeClr val="bg1"/>
                </a:solidFill>
                <a:latin typeface="+mn-lt"/>
              </a:rPr>
              <a:t>: </a:t>
            </a:r>
            <a:br>
              <a:rPr lang="en-US" b="1" dirty="0">
                <a:solidFill>
                  <a:schemeClr val="bg1"/>
                </a:solidFill>
                <a:latin typeface="+mn-lt"/>
              </a:rPr>
            </a:br>
            <a:r>
              <a:rPr lang="en-US" b="1" dirty="0">
                <a:solidFill>
                  <a:srgbClr val="FFFF00"/>
                </a:solidFill>
                <a:latin typeface="+mn-lt"/>
              </a:rPr>
              <a:t>Developer or </a:t>
            </a:r>
            <a:r>
              <a:rPr lang="en-US" b="1" dirty="0" err="1">
                <a:solidFill>
                  <a:srgbClr val="FFFF00"/>
                </a:solidFill>
                <a:latin typeface="+mn-lt"/>
              </a:rPr>
              <a:t>Modders</a:t>
            </a:r>
            <a:r>
              <a:rPr lang="en-US" b="1" dirty="0">
                <a:solidFill>
                  <a:srgbClr val="FF0000"/>
                </a:solidFill>
                <a:latin typeface="+mn-lt"/>
              </a:rPr>
              <a:t>? </a:t>
            </a:r>
          </a:p>
        </p:txBody>
      </p:sp>
      <p:pic>
        <p:nvPicPr>
          <p:cNvPr id="4" name="Content Placeholder 3" descr="Screen Shot 2016-03-17 at 9.18.16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92" r="-66"/>
          <a:stretch/>
        </p:blipFill>
        <p:spPr>
          <a:xfrm>
            <a:off x="1217750" y="1408133"/>
            <a:ext cx="6944452" cy="4488789"/>
          </a:xfrm>
        </p:spPr>
      </p:pic>
    </p:spTree>
    <p:extLst>
      <p:ext uri="{BB962C8B-B14F-4D97-AF65-F5344CB8AC3E}">
        <p14:creationId xmlns:p14="http://schemas.microsoft.com/office/powerpoint/2010/main" val="3935067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1FDC-CF3B-BD4D-BD73-7CE038180846}"/>
              </a:ext>
            </a:extLst>
          </p:cNvPr>
          <p:cNvSpPr>
            <a:spLocks noGrp="1"/>
          </p:cNvSpPr>
          <p:nvPr>
            <p:ph type="title"/>
          </p:nvPr>
        </p:nvSpPr>
        <p:spPr>
          <a:xfrm>
            <a:off x="457200" y="268941"/>
            <a:ext cx="8229600" cy="1129553"/>
          </a:xfrm>
        </p:spPr>
        <p:txBody>
          <a:bodyPr>
            <a:normAutofit fontScale="90000"/>
          </a:bodyPr>
          <a:lstStyle/>
          <a:p>
            <a:pPr algn="ctr"/>
            <a:br>
              <a:rPr lang="en-US" dirty="0"/>
            </a:br>
            <a:r>
              <a:rPr lang="en-US" b="1" dirty="0">
                <a:solidFill>
                  <a:srgbClr val="FFFF00"/>
                </a:solidFill>
              </a:rPr>
              <a:t>So</a:t>
            </a:r>
            <a:r>
              <a:rPr lang="en-US" b="1" dirty="0">
                <a:solidFill>
                  <a:srgbClr val="FF0000"/>
                </a:solidFill>
              </a:rPr>
              <a:t>…</a:t>
            </a:r>
            <a:r>
              <a:rPr lang="en-US" b="1" dirty="0">
                <a:solidFill>
                  <a:srgbClr val="92D050"/>
                </a:solidFill>
              </a:rPr>
              <a:t>WE</a:t>
            </a:r>
            <a:r>
              <a:rPr lang="en-US" b="1" dirty="0">
                <a:solidFill>
                  <a:srgbClr val="FFFF00"/>
                </a:solidFill>
              </a:rPr>
              <a:t> are indeed </a:t>
            </a:r>
            <a:r>
              <a:rPr lang="en-US" b="1" dirty="0">
                <a:solidFill>
                  <a:srgbClr val="00B0F0"/>
                </a:solidFill>
              </a:rPr>
              <a:t>“</a:t>
            </a:r>
            <a:r>
              <a:rPr lang="en-US" b="1" dirty="0">
                <a:solidFill>
                  <a:schemeClr val="bg1"/>
                </a:solidFill>
              </a:rPr>
              <a:t>co-creators</a:t>
            </a:r>
            <a:r>
              <a:rPr lang="en-US" b="1" dirty="0">
                <a:solidFill>
                  <a:srgbClr val="00B0F0"/>
                </a:solidFill>
              </a:rPr>
              <a:t>”</a:t>
            </a:r>
            <a:r>
              <a:rPr lang="en-US" b="1" dirty="0">
                <a:solidFill>
                  <a:srgbClr val="FF0000"/>
                </a:solidFill>
              </a:rPr>
              <a:t>…</a:t>
            </a:r>
            <a:r>
              <a:rPr lang="en-US" b="1" dirty="0">
                <a:solidFill>
                  <a:srgbClr val="FFFF00"/>
                </a:solidFill>
              </a:rPr>
              <a:t> </a:t>
            </a:r>
            <a:br>
              <a:rPr lang="en-US" dirty="0"/>
            </a:br>
            <a:endParaRPr lang="en-US" dirty="0"/>
          </a:p>
        </p:txBody>
      </p:sp>
      <p:pic>
        <p:nvPicPr>
          <p:cNvPr id="4" name="Content Placeholder 3" descr="Screen Shot 2016-02-03 at 10.34.21 PM.png">
            <a:extLst>
              <a:ext uri="{FF2B5EF4-FFF2-40B4-BE49-F238E27FC236}">
                <a16:creationId xmlns:a16="http://schemas.microsoft.com/office/drawing/2014/main" id="{291E7A85-E7F2-3C49-BDB1-2E893171203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606550" y="2232819"/>
            <a:ext cx="5930900" cy="2527300"/>
          </a:xfrm>
          <a:prstGeom prst="rect">
            <a:avLst/>
          </a:prstGeom>
        </p:spPr>
      </p:pic>
    </p:spTree>
    <p:extLst>
      <p:ext uri="{BB962C8B-B14F-4D97-AF65-F5344CB8AC3E}">
        <p14:creationId xmlns:p14="http://schemas.microsoft.com/office/powerpoint/2010/main" val="24562338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9C55FF-DFFB-1E49-82C7-B4A01CF1ED14}"/>
              </a:ext>
            </a:extLst>
          </p:cNvPr>
          <p:cNvSpPr>
            <a:spLocks noGrp="1"/>
          </p:cNvSpPr>
          <p:nvPr>
            <p:ph sz="quarter" idx="10"/>
          </p:nvPr>
        </p:nvSpPr>
        <p:spPr/>
        <p:txBody>
          <a:bodyPr/>
          <a:lstStyle/>
          <a:p>
            <a:pPr marL="0" indent="0" algn="ctr">
              <a:buNone/>
            </a:pPr>
            <a:r>
              <a:rPr lang="en-CA" sz="4400" dirty="0">
                <a:solidFill>
                  <a:schemeClr val="bg1"/>
                </a:solidFill>
                <a:latin typeface="Apple Chancery" panose="03020702040506060504" pitchFamily="66" charset="-79"/>
                <a:cs typeface="Apple Chancery" panose="03020702040506060504" pitchFamily="66" charset="-79"/>
              </a:rPr>
              <a:t>“When these ghosts of the past stand in the path of justice clanking their medieval chains, the proper course for the Judge is to pass through them undeterred.” </a:t>
            </a:r>
          </a:p>
          <a:p>
            <a:pPr marL="0" indent="0" algn="ctr">
              <a:buNone/>
            </a:pPr>
            <a:endParaRPr lang="en-CA" sz="4400" dirty="0">
              <a:solidFill>
                <a:schemeClr val="bg1"/>
              </a:solidFill>
              <a:latin typeface="Apple Chancery" panose="03020702040506060504" pitchFamily="66" charset="-79"/>
              <a:cs typeface="Apple Chancery" panose="03020702040506060504" pitchFamily="66" charset="-79"/>
            </a:endParaRPr>
          </a:p>
          <a:p>
            <a:pPr marL="0" indent="0" algn="ctr">
              <a:buNone/>
            </a:pPr>
            <a:r>
              <a:rPr lang="en-CA" dirty="0">
                <a:solidFill>
                  <a:srgbClr val="FFFF00"/>
                </a:solidFill>
              </a:rPr>
              <a:t>Lord Atkin </a:t>
            </a:r>
            <a:r>
              <a:rPr lang="en-CA" dirty="0">
                <a:solidFill>
                  <a:schemeClr val="bg1"/>
                </a:solidFill>
              </a:rPr>
              <a:t>in </a:t>
            </a:r>
            <a:r>
              <a:rPr lang="en-CA" i="1" dirty="0">
                <a:solidFill>
                  <a:schemeClr val="bg1"/>
                </a:solidFill>
              </a:rPr>
              <a:t>United Australia Ltd. v. Barclays Bank </a:t>
            </a:r>
          </a:p>
          <a:p>
            <a:pPr marL="0" indent="0" algn="ctr">
              <a:buNone/>
            </a:pPr>
            <a:r>
              <a:rPr lang="en-CA" dirty="0">
                <a:solidFill>
                  <a:schemeClr val="bg1"/>
                </a:solidFill>
              </a:rPr>
              <a:t>1941 A.C. 1 at 29</a:t>
            </a:r>
          </a:p>
          <a:p>
            <a:endParaRPr lang="en-US" dirty="0"/>
          </a:p>
        </p:txBody>
      </p:sp>
    </p:spTree>
    <p:extLst>
      <p:ext uri="{BB962C8B-B14F-4D97-AF65-F5344CB8AC3E}">
        <p14:creationId xmlns:p14="http://schemas.microsoft.com/office/powerpoint/2010/main" val="8288078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A6D86-A1EE-8F4F-A599-1B550F99ECA1}"/>
              </a:ext>
            </a:extLst>
          </p:cNvPr>
          <p:cNvSpPr>
            <a:spLocks noGrp="1"/>
          </p:cNvSpPr>
          <p:nvPr>
            <p:ph sz="quarter" idx="10"/>
          </p:nvPr>
        </p:nvSpPr>
        <p:spPr>
          <a:xfrm>
            <a:off x="457200" y="1456267"/>
            <a:ext cx="8229600" cy="3179923"/>
          </a:xfrm>
        </p:spPr>
        <p:txBody>
          <a:bodyPr>
            <a:normAutofit fontScale="85000" lnSpcReduction="20000"/>
          </a:bodyPr>
          <a:lstStyle/>
          <a:p>
            <a:pPr marL="0" indent="0" algn="ctr">
              <a:buNone/>
            </a:pPr>
            <a:r>
              <a:rPr lang="en-US" sz="7200" dirty="0">
                <a:solidFill>
                  <a:srgbClr val="FFFF00"/>
                </a:solidFill>
              </a:rPr>
              <a:t>CO-AUTHORSHIP </a:t>
            </a:r>
          </a:p>
          <a:p>
            <a:pPr marL="0" indent="0" algn="ctr">
              <a:buNone/>
            </a:pPr>
            <a:r>
              <a:rPr lang="en-US" sz="7200" dirty="0">
                <a:solidFill>
                  <a:schemeClr val="bg1"/>
                </a:solidFill>
              </a:rPr>
              <a:t>RIGHTS WHEN OUR </a:t>
            </a:r>
          </a:p>
          <a:p>
            <a:pPr marL="0" indent="0" algn="ctr">
              <a:buNone/>
            </a:pPr>
            <a:r>
              <a:rPr lang="en-US" sz="7200" dirty="0">
                <a:solidFill>
                  <a:schemeClr val="bg1"/>
                </a:solidFill>
              </a:rPr>
              <a:t>PERSONAL DATA </a:t>
            </a:r>
          </a:p>
          <a:p>
            <a:pPr marL="0" indent="0" algn="ctr">
              <a:buNone/>
            </a:pPr>
            <a:r>
              <a:rPr lang="en-US" sz="7200" dirty="0">
                <a:solidFill>
                  <a:schemeClr val="bg1"/>
                </a:solidFill>
              </a:rPr>
              <a:t>IS USED</a:t>
            </a:r>
            <a:r>
              <a:rPr lang="en-US" sz="7200" dirty="0">
                <a:solidFill>
                  <a:srgbClr val="FF0000"/>
                </a:solidFill>
              </a:rPr>
              <a:t>*</a:t>
            </a:r>
            <a:r>
              <a:rPr lang="en-US" sz="7200" dirty="0">
                <a:solidFill>
                  <a:srgbClr val="FFFF00"/>
                </a:solidFill>
              </a:rPr>
              <a:t>. </a:t>
            </a:r>
          </a:p>
          <a:p>
            <a:pPr marL="0" indent="0">
              <a:buNone/>
            </a:pPr>
            <a:endParaRPr lang="en-US" dirty="0"/>
          </a:p>
        </p:txBody>
      </p:sp>
      <p:sp>
        <p:nvSpPr>
          <p:cNvPr id="4" name="Rectangle 3">
            <a:extLst>
              <a:ext uri="{FF2B5EF4-FFF2-40B4-BE49-F238E27FC236}">
                <a16:creationId xmlns:a16="http://schemas.microsoft.com/office/drawing/2014/main" id="{068DFFC7-CB21-D54E-870C-190C682B2737}"/>
              </a:ext>
            </a:extLst>
          </p:cNvPr>
          <p:cNvSpPr/>
          <p:nvPr/>
        </p:nvSpPr>
        <p:spPr>
          <a:xfrm>
            <a:off x="1055527" y="156899"/>
            <a:ext cx="703295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4BACC6">
                        <a:lumMod val="50000"/>
                      </a:srgbClr>
                    </a:gs>
                    <a:gs pos="50000">
                      <a:srgbClr val="4BACC6"/>
                    </a:gs>
                    <a:gs pos="100000">
                      <a:srgbClr val="4BACC6">
                        <a:lumMod val="60000"/>
                        <a:lumOff val="40000"/>
                      </a:srgbClr>
                    </a:gs>
                  </a:gsLst>
                  <a:lin ang="5400000"/>
                </a:gradFill>
                <a:effectLst>
                  <a:reflection blurRad="6350" stA="53000" endA="300" endPos="35500" dir="5400000" sy="-90000" algn="bl" rotWithShape="0"/>
                </a:effectLst>
                <a:uLnTx/>
                <a:uFillTx/>
                <a:latin typeface="Arial"/>
                <a:ea typeface="+mn-ea"/>
                <a:cs typeface="+mn-cs"/>
              </a:rPr>
              <a:t>A Possible Conclusion</a:t>
            </a:r>
          </a:p>
        </p:txBody>
      </p:sp>
      <p:pic>
        <p:nvPicPr>
          <p:cNvPr id="8" name="Picture 7">
            <a:extLst>
              <a:ext uri="{FF2B5EF4-FFF2-40B4-BE49-F238E27FC236}">
                <a16:creationId xmlns:a16="http://schemas.microsoft.com/office/drawing/2014/main" id="{C83F7782-87F3-764F-BCE5-49CBEA0928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93732" y="4541520"/>
            <a:ext cx="2542890" cy="1697561"/>
          </a:xfrm>
          <a:prstGeom prst="rect">
            <a:avLst/>
          </a:prstGeom>
        </p:spPr>
      </p:pic>
      <p:sp>
        <p:nvSpPr>
          <p:cNvPr id="2" name="TextBox 1">
            <a:extLst>
              <a:ext uri="{FF2B5EF4-FFF2-40B4-BE49-F238E27FC236}">
                <a16:creationId xmlns:a16="http://schemas.microsoft.com/office/drawing/2014/main" id="{94111334-7EB5-C04F-BA4D-A1A6F842403D}"/>
              </a:ext>
            </a:extLst>
          </p:cNvPr>
          <p:cNvSpPr txBox="1"/>
          <p:nvPr/>
        </p:nvSpPr>
        <p:spPr>
          <a:xfrm>
            <a:off x="120774" y="5390301"/>
            <a:ext cx="348364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mn-cs"/>
              </a:rPr>
              <a:t>*</a:t>
            </a:r>
            <a:r>
              <a:rPr kumimoji="0" lang="en-US" sz="1200" b="0" i="0" u="none" strike="noStrike" kern="1200" cap="none" spc="0" normalizeH="0" baseline="0" noProof="0" dirty="0">
                <a:ln>
                  <a:noFill/>
                </a:ln>
                <a:solidFill>
                  <a:prstClr val="white"/>
                </a:solidFill>
                <a:effectLst/>
                <a:uLnTx/>
                <a:uFillTx/>
                <a:latin typeface="Arial"/>
                <a:ea typeface="+mn-ea"/>
                <a:cs typeface="+mn-cs"/>
              </a:rPr>
              <a:t>Seemingly compatible with the various theories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of copyright: </a:t>
            </a:r>
            <a:r>
              <a:rPr kumimoji="0" lang="en-CA" sz="1200" b="0" i="0" u="none" strike="noStrike" kern="1200" cap="none" spc="0" normalizeH="0" baseline="0" noProof="0" dirty="0">
                <a:ln>
                  <a:noFill/>
                </a:ln>
                <a:solidFill>
                  <a:prstClr val="white"/>
                </a:solidFill>
                <a:effectLst/>
                <a:uLnTx/>
                <a:uFillTx/>
                <a:latin typeface="Arial"/>
                <a:ea typeface="+mn-ea"/>
                <a:cs typeface="+mn-cs"/>
              </a:rPr>
              <a:t>Utilitarianism; Labor Theory;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white"/>
                </a:solidFill>
                <a:effectLst/>
                <a:uLnTx/>
                <a:uFillTx/>
                <a:latin typeface="Arial"/>
                <a:ea typeface="+mn-ea"/>
                <a:cs typeface="+mn-cs"/>
              </a:rPr>
              <a:t>Personality Theory; and Social Planning Theory</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83817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5165-869E-4947-AE51-10FA0566D745}"/>
              </a:ext>
            </a:extLst>
          </p:cNvPr>
          <p:cNvSpPr>
            <a:spLocks noGrp="1"/>
          </p:cNvSpPr>
          <p:nvPr>
            <p:ph type="title"/>
          </p:nvPr>
        </p:nvSpPr>
        <p:spPr>
          <a:xfrm>
            <a:off x="450574" y="0"/>
            <a:ext cx="8236226" cy="2067338"/>
          </a:xfrm>
        </p:spPr>
        <p:txBody>
          <a:bodyPr>
            <a:noAutofit/>
          </a:bodyPr>
          <a:lstStyle/>
          <a:p>
            <a:pPr algn="ctr"/>
            <a:r>
              <a:rPr lang="en-US" sz="9600" b="1" dirty="0">
                <a:solidFill>
                  <a:srgbClr val="FFFF00"/>
                </a:solidFill>
              </a:rPr>
              <a:t>Step </a:t>
            </a:r>
            <a:r>
              <a:rPr lang="en-US" sz="9600" b="1" dirty="0">
                <a:solidFill>
                  <a:schemeClr val="bg1"/>
                </a:solidFill>
              </a:rPr>
              <a:t>2</a:t>
            </a:r>
            <a:r>
              <a:rPr lang="en-US" sz="9600" b="1" dirty="0">
                <a:solidFill>
                  <a:srgbClr val="FF0000"/>
                </a:solidFill>
              </a:rPr>
              <a:t>…</a:t>
            </a:r>
          </a:p>
        </p:txBody>
      </p:sp>
      <p:pic>
        <p:nvPicPr>
          <p:cNvPr id="5" name="Content Placeholder 4">
            <a:extLst>
              <a:ext uri="{FF2B5EF4-FFF2-40B4-BE49-F238E27FC236}">
                <a16:creationId xmlns:a16="http://schemas.microsoft.com/office/drawing/2014/main" id="{233AFC76-7795-2F4D-9334-CE46BBDBD454}"/>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428322" y="2239616"/>
            <a:ext cx="6280730" cy="3658774"/>
          </a:xfrm>
        </p:spPr>
      </p:pic>
    </p:spTree>
    <p:extLst>
      <p:ext uri="{BB962C8B-B14F-4D97-AF65-F5344CB8AC3E}">
        <p14:creationId xmlns:p14="http://schemas.microsoft.com/office/powerpoint/2010/main" val="8166053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925334"/>
            <a:ext cx="5467078" cy="2326688"/>
          </a:xfrm>
          <a:prstGeom prst="rect">
            <a:avLst/>
          </a:prstGeom>
        </p:spPr>
      </p:pic>
    </p:spTree>
    <p:extLst>
      <p:ext uri="{BB962C8B-B14F-4D97-AF65-F5344CB8AC3E}">
        <p14:creationId xmlns:p14="http://schemas.microsoft.com/office/powerpoint/2010/main" val="37914859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rl.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707"/>
          <a:stretch/>
        </p:blipFill>
        <p:spPr>
          <a:xfrm>
            <a:off x="1225784" y="968726"/>
            <a:ext cx="6779212" cy="4473575"/>
          </a:xfrm>
        </p:spPr>
      </p:pic>
    </p:spTree>
    <p:extLst>
      <p:ext uri="{BB962C8B-B14F-4D97-AF65-F5344CB8AC3E}">
        <p14:creationId xmlns:p14="http://schemas.microsoft.com/office/powerpoint/2010/main" val="5927388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28882139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461715" y="946150"/>
            <a:ext cx="8220570" cy="4391025"/>
          </a:xfrm>
        </p:spPr>
      </p:pic>
    </p:spTree>
    <p:extLst>
      <p:ext uri="{BB962C8B-B14F-4D97-AF65-F5344CB8AC3E}">
        <p14:creationId xmlns:p14="http://schemas.microsoft.com/office/powerpoint/2010/main" val="33295389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9277822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2232919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7386"/>
            <a:ext cx="8229600" cy="1016000"/>
          </a:xfrm>
        </p:spPr>
        <p:txBody>
          <a:bodyPr>
            <a:normAutofit/>
          </a:bodyPr>
          <a:lstStyle/>
          <a:p>
            <a:r>
              <a:rPr lang="en-US" sz="4800" b="1" dirty="0">
                <a:solidFill>
                  <a:srgbClr val="FF0000"/>
                </a:solidFill>
                <a:latin typeface="+mn-lt"/>
              </a:rPr>
              <a:t>Then…</a:t>
            </a:r>
          </a:p>
        </p:txBody>
      </p:sp>
      <p:sp>
        <p:nvSpPr>
          <p:cNvPr id="3" name="Content Placeholder 2"/>
          <p:cNvSpPr>
            <a:spLocks noGrp="1"/>
          </p:cNvSpPr>
          <p:nvPr>
            <p:ph sz="quarter" idx="10"/>
          </p:nvPr>
        </p:nvSpPr>
        <p:spPr>
          <a:xfrm>
            <a:off x="457200" y="1803270"/>
            <a:ext cx="8686800" cy="4133273"/>
          </a:xfrm>
        </p:spPr>
        <p:txBody>
          <a:bodyPr>
            <a:noAutofit/>
          </a:bodyPr>
          <a:lstStyle/>
          <a:p>
            <a:pPr marL="0" indent="0">
              <a:buNone/>
            </a:pPr>
            <a:r>
              <a:rPr lang="en-US" sz="8000" dirty="0">
                <a:solidFill>
                  <a:srgbClr val="FFFFFF"/>
                </a:solidFill>
              </a:rPr>
              <a:t>      Revealing     </a:t>
            </a:r>
          </a:p>
          <a:p>
            <a:pPr marL="0" indent="0">
              <a:buNone/>
            </a:pPr>
            <a:r>
              <a:rPr lang="en-US" sz="8000" dirty="0">
                <a:solidFill>
                  <a:srgbClr val="FFFFFF"/>
                </a:solidFill>
              </a:rPr>
              <a:t>    contradictions</a:t>
            </a:r>
          </a:p>
          <a:p>
            <a:pPr marL="0" indent="0">
              <a:buNone/>
            </a:pPr>
            <a:r>
              <a:rPr lang="en-US" sz="6000" dirty="0">
                <a:solidFill>
                  <a:srgbClr val="FFFFFF"/>
                </a:solidFill>
                <a:latin typeface="+mn-lt"/>
                <a:sym typeface="Wingdings"/>
              </a:rPr>
              <a:t>             </a:t>
            </a:r>
            <a:r>
              <a:rPr lang="en-US" sz="9600" dirty="0">
                <a:solidFill>
                  <a:srgbClr val="FFFF00"/>
                </a:solidFill>
                <a:latin typeface="+mn-lt"/>
                <a:sym typeface="Wingdings"/>
              </a:rPr>
              <a:t></a:t>
            </a:r>
            <a:endParaRPr lang="en-US" sz="9600" dirty="0">
              <a:solidFill>
                <a:srgbClr val="FFFF00"/>
              </a:solidFill>
              <a:latin typeface="+mn-lt"/>
            </a:endParaRPr>
          </a:p>
        </p:txBody>
      </p:sp>
    </p:spTree>
    <p:extLst>
      <p:ext uri="{BB962C8B-B14F-4D97-AF65-F5344CB8AC3E}">
        <p14:creationId xmlns:p14="http://schemas.microsoft.com/office/powerpoint/2010/main" val="22089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4" y="106645"/>
            <a:ext cx="8613226" cy="1353110"/>
          </a:xfrm>
        </p:spPr>
        <p:txBody>
          <a:bodyPr>
            <a:noAutofit/>
          </a:bodyPr>
          <a:lstStyle/>
          <a:p>
            <a:r>
              <a:rPr lang="en-US" sz="6000" b="1" dirty="0">
                <a:solidFill>
                  <a:srgbClr val="FFFF00"/>
                </a:solidFill>
                <a:latin typeface="+mn-lt"/>
              </a:rPr>
              <a:t>Specifically</a:t>
            </a:r>
            <a:r>
              <a:rPr lang="is-IS" sz="6000" b="1" dirty="0">
                <a:solidFill>
                  <a:srgbClr val="FFFF00"/>
                </a:solidFill>
                <a:latin typeface="+mn-lt"/>
              </a:rPr>
              <a:t>…</a:t>
            </a:r>
            <a:endParaRPr lang="en-US" sz="6000" b="1" dirty="0">
              <a:solidFill>
                <a:srgbClr val="FFFF00"/>
              </a:solidFill>
              <a:latin typeface="+mn-lt"/>
            </a:endParaRPr>
          </a:p>
        </p:txBody>
      </p:sp>
      <p:sp>
        <p:nvSpPr>
          <p:cNvPr id="3" name="Content Placeholder 2"/>
          <p:cNvSpPr>
            <a:spLocks noGrp="1"/>
          </p:cNvSpPr>
          <p:nvPr>
            <p:ph sz="quarter" idx="10"/>
          </p:nvPr>
        </p:nvSpPr>
        <p:spPr>
          <a:xfrm>
            <a:off x="530774" y="1582950"/>
            <a:ext cx="8446001" cy="4343271"/>
          </a:xfrm>
        </p:spPr>
        <p:txBody>
          <a:bodyPr>
            <a:normAutofit/>
          </a:bodyPr>
          <a:lstStyle/>
          <a:p>
            <a:pPr marL="0" indent="0">
              <a:lnSpc>
                <a:spcPct val="90000"/>
              </a:lnSpc>
              <a:buNone/>
            </a:pPr>
            <a:r>
              <a:rPr lang="en-US" sz="4400" dirty="0">
                <a:solidFill>
                  <a:schemeClr val="bg1"/>
                </a:solidFill>
                <a:latin typeface="+mn-lt"/>
              </a:rPr>
              <a:t>Copyright law does adequately accommodate the</a:t>
            </a:r>
            <a:r>
              <a:rPr lang="en-US" sz="4400" dirty="0">
                <a:solidFill>
                  <a:srgbClr val="FFFF00"/>
                </a:solidFill>
                <a:latin typeface="+mn-lt"/>
              </a:rPr>
              <a:t> real world collaborations between “creators” and others (</a:t>
            </a:r>
            <a:r>
              <a:rPr lang="en-US" sz="4400" dirty="0">
                <a:solidFill>
                  <a:srgbClr val="CCFFCC"/>
                </a:solidFill>
                <a:latin typeface="+mn-lt"/>
              </a:rPr>
              <a:t>users/collaborators</a:t>
            </a:r>
            <a:r>
              <a:rPr lang="en-US" sz="4400" dirty="0">
                <a:solidFill>
                  <a:srgbClr val="FFFF00"/>
                </a:solidFill>
                <a:latin typeface="+mn-lt"/>
              </a:rPr>
              <a:t>) </a:t>
            </a:r>
            <a:r>
              <a:rPr lang="en-US" sz="4400" dirty="0">
                <a:solidFill>
                  <a:srgbClr val="FFFFFF"/>
                </a:solidFill>
                <a:latin typeface="+mn-lt"/>
              </a:rPr>
              <a:t>in today’s digital world.</a:t>
            </a:r>
            <a:r>
              <a:rPr lang="en-US" sz="4400" dirty="0">
                <a:solidFill>
                  <a:srgbClr val="FFFF00"/>
                </a:solidFill>
                <a:latin typeface="+mn-lt"/>
              </a:rPr>
              <a:t>  </a:t>
            </a:r>
            <a:endParaRPr lang="en-US" sz="4400" dirty="0">
              <a:latin typeface="+mn-lt"/>
            </a:endParaRPr>
          </a:p>
          <a:p>
            <a:pPr marL="0" indent="0">
              <a:buNone/>
            </a:pPr>
            <a:endParaRPr lang="en-US" sz="3600" dirty="0">
              <a:solidFill>
                <a:schemeClr val="bg1"/>
              </a:solidFill>
              <a:latin typeface="+mn-lt"/>
            </a:endParaRPr>
          </a:p>
        </p:txBody>
      </p:sp>
      <p:sp>
        <p:nvSpPr>
          <p:cNvPr id="4" name="TextBox 3"/>
          <p:cNvSpPr txBox="1"/>
          <p:nvPr/>
        </p:nvSpPr>
        <p:spPr>
          <a:xfrm>
            <a:off x="5165917" y="4981107"/>
            <a:ext cx="2194431" cy="1118255"/>
          </a:xfrm>
          <a:prstGeom prst="rect">
            <a:avLst/>
          </a:prstGeom>
          <a:noFill/>
        </p:spPr>
        <p:txBody>
          <a:bodyPr wrap="none" rtlCol="0">
            <a:spAutoFit/>
          </a:bodyPr>
          <a:lstStyle/>
          <a:p>
            <a:pPr marL="0" marR="0" lvl="0" indent="0" algn="l" defTabSz="457200" rtl="0" eaLnBrk="1" fontAlgn="auto" latinLnBrk="0" hangingPunct="1">
              <a:lnSpc>
                <a:spcPct val="80000"/>
              </a:lnSpc>
              <a:spcBef>
                <a:spcPct val="2000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rial"/>
                <a:ea typeface="+mn-ea"/>
                <a:cs typeface="+mn-cs"/>
                <a:sym typeface="Wingdings"/>
              </a:rPr>
              <a:t></a:t>
            </a:r>
            <a:endParaRPr kumimoji="0" lang="en-US" sz="80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521527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62" y="0"/>
            <a:ext cx="8843238" cy="1342593"/>
          </a:xfrm>
        </p:spPr>
        <p:txBody>
          <a:bodyPr>
            <a:normAutofit fontScale="90000"/>
          </a:bodyPr>
          <a:lstStyle/>
          <a:p>
            <a:r>
              <a:rPr lang="en-US" dirty="0">
                <a:solidFill>
                  <a:srgbClr val="FFFFFF"/>
                </a:solidFill>
                <a:latin typeface="American Typewriter"/>
                <a:cs typeface="American Typewriter"/>
              </a:rPr>
              <a:t>The Binary</a:t>
            </a:r>
            <a:r>
              <a:rPr lang="is-IS" dirty="0">
                <a:solidFill>
                  <a:srgbClr val="FFFFFF"/>
                </a:solidFill>
                <a:latin typeface="American Typewriter"/>
                <a:cs typeface="American Typewriter"/>
              </a:rPr>
              <a:t>…</a:t>
            </a:r>
            <a:r>
              <a:rPr lang="en-CA" i="1" dirty="0" err="1">
                <a:solidFill>
                  <a:srgbClr val="FFFF00"/>
                </a:solidFill>
              </a:rPr>
              <a:t>Neudorf</a:t>
            </a:r>
            <a:r>
              <a:rPr lang="en-CA" i="1" dirty="0">
                <a:solidFill>
                  <a:srgbClr val="FFFF00"/>
                </a:solidFill>
              </a:rPr>
              <a:t> v. </a:t>
            </a:r>
            <a:r>
              <a:rPr lang="en-CA" i="1" dirty="0" err="1">
                <a:solidFill>
                  <a:srgbClr val="FFFF00"/>
                </a:solidFill>
              </a:rPr>
              <a:t>Nettwerk</a:t>
            </a:r>
            <a:r>
              <a:rPr lang="en-CA" i="1" dirty="0">
                <a:solidFill>
                  <a:srgbClr val="FFFF00"/>
                </a:solidFill>
              </a:rPr>
              <a:t>, McLachlan et al, </a:t>
            </a:r>
            <a:r>
              <a:rPr lang="en-CA" sz="3600" dirty="0">
                <a:solidFill>
                  <a:schemeClr val="bg1"/>
                </a:solidFill>
              </a:rPr>
              <a:t>BC Supreme Court (1999)</a:t>
            </a:r>
            <a:endParaRPr lang="en-US" sz="3600" dirty="0">
              <a:solidFill>
                <a:schemeClr val="bg1"/>
              </a:solidFill>
            </a:endParaRPr>
          </a:p>
        </p:txBody>
      </p:sp>
      <p:pic>
        <p:nvPicPr>
          <p:cNvPr id="4" name="Content Placeholder 3" descr="Screen Shot 2016-01-28 at 9.26.25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740" r="-1266"/>
          <a:stretch/>
        </p:blipFill>
        <p:spPr>
          <a:xfrm>
            <a:off x="2704904" y="1704714"/>
            <a:ext cx="3714380" cy="4235389"/>
          </a:xfrm>
        </p:spPr>
      </p:pic>
    </p:spTree>
    <p:extLst>
      <p:ext uri="{BB962C8B-B14F-4D97-AF65-F5344CB8AC3E}">
        <p14:creationId xmlns:p14="http://schemas.microsoft.com/office/powerpoint/2010/main" val="615817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53894" y="382004"/>
            <a:ext cx="8790106" cy="5513243"/>
          </a:xfrm>
        </p:spPr>
        <p:txBody>
          <a:bodyPr>
            <a:normAutofit/>
          </a:bodyPr>
          <a:lstStyle/>
          <a:p>
            <a:pPr marL="0" indent="0">
              <a:buNone/>
            </a:pPr>
            <a:r>
              <a:rPr lang="en-US" sz="4400" b="1" dirty="0">
                <a:solidFill>
                  <a:schemeClr val="bg1"/>
                </a:solidFill>
                <a:latin typeface="+mn-lt"/>
              </a:rPr>
              <a:t>All in contrast to the real world, </a:t>
            </a:r>
          </a:p>
          <a:p>
            <a:pPr marL="0" indent="0">
              <a:buNone/>
            </a:pPr>
            <a:r>
              <a:rPr lang="en-US" sz="4400" b="1" dirty="0">
                <a:solidFill>
                  <a:srgbClr val="FFFF00"/>
                </a:solidFill>
                <a:latin typeface="+mn-lt"/>
              </a:rPr>
              <a:t>where digital is </a:t>
            </a:r>
            <a:r>
              <a:rPr lang="en-US" sz="4400" b="1" dirty="0">
                <a:solidFill>
                  <a:schemeClr val="accent5"/>
                </a:solidFill>
                <a:latin typeface="+mn-lt"/>
              </a:rPr>
              <a:t>collaborative</a:t>
            </a:r>
            <a:r>
              <a:rPr lang="en-US" sz="4400" b="1" dirty="0">
                <a:solidFill>
                  <a:srgbClr val="FFFF00"/>
                </a:solidFill>
                <a:latin typeface="+mn-lt"/>
              </a:rPr>
              <a:t>.</a:t>
            </a:r>
            <a:endParaRPr lang="en-US" sz="4400" dirty="0">
              <a:latin typeface="+mn-lt"/>
            </a:endParaRPr>
          </a:p>
        </p:txBody>
      </p:sp>
      <p:pic>
        <p:nvPicPr>
          <p:cNvPr id="5" name="Picture 4" descr="Screen Shot 2016-02-03 at 10.34.2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570" y="2332289"/>
            <a:ext cx="8136032" cy="3466961"/>
          </a:xfrm>
          <a:prstGeom prst="rect">
            <a:avLst/>
          </a:prstGeom>
        </p:spPr>
      </p:pic>
    </p:spTree>
    <p:extLst>
      <p:ext uri="{BB962C8B-B14F-4D97-AF65-F5344CB8AC3E}">
        <p14:creationId xmlns:p14="http://schemas.microsoft.com/office/powerpoint/2010/main" val="196516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653468"/>
          </a:xfrm>
        </p:spPr>
        <p:txBody>
          <a:bodyPr>
            <a:noAutofit/>
          </a:bodyPr>
          <a:lstStyle/>
          <a:p>
            <a:r>
              <a:rPr lang="en-US" sz="4400" b="1" dirty="0">
                <a:solidFill>
                  <a:schemeClr val="accent5"/>
                </a:solidFill>
              </a:rPr>
              <a:t>“Copyright” </a:t>
            </a:r>
            <a:br>
              <a:rPr lang="en-US" sz="4400" b="1" dirty="0">
                <a:solidFill>
                  <a:schemeClr val="accent5"/>
                </a:solidFill>
              </a:rPr>
            </a:br>
            <a:r>
              <a:rPr lang="en-US" sz="4400" b="1" dirty="0">
                <a:solidFill>
                  <a:srgbClr val="FFFF00"/>
                </a:solidFill>
              </a:rPr>
              <a:t>can be</a:t>
            </a:r>
            <a:r>
              <a:rPr lang="en-US" sz="4400" b="1" dirty="0">
                <a:solidFill>
                  <a:srgbClr val="FFFF00"/>
                </a:solidFill>
                <a:latin typeface="+mn-lt"/>
              </a:rPr>
              <a:t> irresponsible understood</a:t>
            </a:r>
          </a:p>
        </p:txBody>
      </p:sp>
      <p:sp>
        <p:nvSpPr>
          <p:cNvPr id="3" name="Content Placeholder 2"/>
          <p:cNvSpPr>
            <a:spLocks noGrp="1"/>
          </p:cNvSpPr>
          <p:nvPr>
            <p:ph sz="quarter" idx="10"/>
          </p:nvPr>
        </p:nvSpPr>
        <p:spPr>
          <a:xfrm>
            <a:off x="457199" y="1653468"/>
            <a:ext cx="8552021" cy="4589071"/>
          </a:xfrm>
        </p:spPr>
        <p:txBody>
          <a:bodyPr>
            <a:normAutofit lnSpcReduction="10000"/>
          </a:bodyPr>
          <a:lstStyle/>
          <a:p>
            <a:pPr marL="0" indent="0">
              <a:lnSpc>
                <a:spcPct val="90000"/>
              </a:lnSpc>
              <a:buNone/>
            </a:pPr>
            <a:r>
              <a:rPr lang="en-US" sz="2600" dirty="0">
                <a:solidFill>
                  <a:srgbClr val="FF0000"/>
                </a:solidFill>
                <a:latin typeface="+mn-lt"/>
              </a:rPr>
              <a:t>“[s]</a:t>
            </a:r>
            <a:r>
              <a:rPr lang="en-US" sz="2600" dirty="0" err="1">
                <a:solidFill>
                  <a:srgbClr val="FF0000"/>
                </a:solidFill>
                <a:latin typeface="+mn-lt"/>
              </a:rPr>
              <a:t>tealing</a:t>
            </a:r>
            <a:r>
              <a:rPr lang="en-US" sz="2600" dirty="0">
                <a:solidFill>
                  <a:srgbClr val="FF0000"/>
                </a:solidFill>
                <a:latin typeface="+mn-lt"/>
              </a:rPr>
              <a:t> is stealing whether you use a computer command or a crowbar, and whether you take documents, data or dollars. It is equally harmful to the victim whether you sell what you have stolen or give it away.”</a:t>
            </a:r>
            <a:r>
              <a:rPr lang="en-US" sz="2600" dirty="0">
                <a:solidFill>
                  <a:schemeClr val="bg1"/>
                </a:solidFill>
                <a:latin typeface="+mn-lt"/>
              </a:rPr>
              <a:t>* </a:t>
            </a:r>
          </a:p>
          <a:p>
            <a:pPr marL="0" indent="0">
              <a:buNone/>
            </a:pPr>
            <a:endParaRPr lang="en-US" sz="2800" b="1"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solidFill>
                <a:schemeClr val="bg1"/>
              </a:solidFill>
            </a:endParaRPr>
          </a:p>
          <a:p>
            <a:pPr marL="0" indent="0">
              <a:buNone/>
            </a:pPr>
            <a:endParaRPr lang="en-US" sz="1400" dirty="0">
              <a:solidFill>
                <a:schemeClr val="bg1"/>
              </a:solidFill>
            </a:endParaRPr>
          </a:p>
          <a:p>
            <a:pPr marL="0" indent="0">
              <a:buNone/>
            </a:pPr>
            <a:r>
              <a:rPr lang="en-US" sz="1400" dirty="0">
                <a:solidFill>
                  <a:schemeClr val="bg1"/>
                </a:solidFill>
              </a:rPr>
              <a:t>*The United States Attorney’s Office, District of Massachusetts, Press Release, “Alleged Hacker Charged with Stealing over Four Million Documents from MIT Network” (19 July 2011), online: &lt;</a:t>
            </a:r>
            <a:r>
              <a:rPr lang="en-US" sz="1400" dirty="0">
                <a:hlinkClick r:id="rId2"/>
              </a:rPr>
              <a:t>http://www.justice.gov/usao/ma/news/2011/July/SwartzAaronPR.html</a:t>
            </a:r>
            <a:r>
              <a:rPr lang="en-US" sz="1400" dirty="0">
                <a:solidFill>
                  <a:srgbClr val="FFFFFF"/>
                </a:solidFill>
              </a:rPr>
              <a:t>&gt;</a:t>
            </a:r>
          </a:p>
          <a:p>
            <a:pPr marL="0" indent="0">
              <a:buNone/>
            </a:pPr>
            <a:endParaRPr lang="en-US" sz="36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7835" y="3805830"/>
            <a:ext cx="2566565" cy="1341787"/>
          </a:xfrm>
          <a:prstGeom prst="rect">
            <a:avLst/>
          </a:prstGeom>
        </p:spPr>
      </p:pic>
    </p:spTree>
    <p:extLst>
      <p:ext uri="{BB962C8B-B14F-4D97-AF65-F5344CB8AC3E}">
        <p14:creationId xmlns:p14="http://schemas.microsoft.com/office/powerpoint/2010/main" val="3105188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87423" cy="1600286"/>
          </a:xfrm>
        </p:spPr>
        <p:txBody>
          <a:bodyPr>
            <a:normAutofit/>
          </a:bodyPr>
          <a:lstStyle/>
          <a:p>
            <a:r>
              <a:rPr lang="en-CA" b="1" dirty="0">
                <a:solidFill>
                  <a:schemeClr val="bg1"/>
                </a:solidFill>
                <a:latin typeface="+mn-lt"/>
              </a:rPr>
              <a:t>Another</a:t>
            </a:r>
            <a:r>
              <a:rPr lang="en-CA" b="1" dirty="0">
                <a:solidFill>
                  <a:srgbClr val="FFFF00"/>
                </a:solidFill>
                <a:latin typeface="+mn-lt"/>
              </a:rPr>
              <a:t> Legal Contradiction</a:t>
            </a:r>
            <a:r>
              <a:rPr lang="en-CA" b="1" dirty="0">
                <a:solidFill>
                  <a:schemeClr val="accent5"/>
                </a:solidFill>
                <a:latin typeface="+mn-lt"/>
              </a:rPr>
              <a:t> Manifest in Video Game Worlds </a:t>
            </a:r>
            <a:endParaRPr lang="en-US" dirty="0">
              <a:solidFill>
                <a:srgbClr val="FF0000"/>
              </a:solidFill>
              <a:latin typeface="+mn-lt"/>
            </a:endParaRPr>
          </a:p>
        </p:txBody>
      </p:sp>
      <p:sp>
        <p:nvSpPr>
          <p:cNvPr id="3" name="Content Placeholder 2"/>
          <p:cNvSpPr>
            <a:spLocks noGrp="1"/>
          </p:cNvSpPr>
          <p:nvPr>
            <p:ph sz="quarter" idx="10"/>
          </p:nvPr>
        </p:nvSpPr>
        <p:spPr>
          <a:xfrm>
            <a:off x="457200" y="1910019"/>
            <a:ext cx="8229600" cy="4005876"/>
          </a:xfrm>
        </p:spPr>
        <p:txBody>
          <a:bodyPr/>
          <a:lstStyle/>
          <a:p>
            <a:pPr marL="0" indent="0">
              <a:lnSpc>
                <a:spcPct val="100000"/>
              </a:lnSpc>
              <a:buNone/>
            </a:pPr>
            <a:r>
              <a:rPr lang="en-US" sz="4000" dirty="0">
                <a:solidFill>
                  <a:schemeClr val="bg1"/>
                </a:solidFill>
                <a:latin typeface="+mn-lt"/>
              </a:rPr>
              <a:t>An apparent </a:t>
            </a:r>
            <a:r>
              <a:rPr lang="en-US" sz="4000" dirty="0">
                <a:solidFill>
                  <a:srgbClr val="CCFFCC"/>
                </a:solidFill>
                <a:latin typeface="+mn-lt"/>
              </a:rPr>
              <a:t>double standard </a:t>
            </a:r>
            <a:r>
              <a:rPr lang="en-US" sz="4000" dirty="0">
                <a:solidFill>
                  <a:schemeClr val="bg1"/>
                </a:solidFill>
                <a:latin typeface="+mn-lt"/>
              </a:rPr>
              <a:t>of behavioral freedoms </a:t>
            </a:r>
            <a:r>
              <a:rPr lang="en-US" sz="4000" dirty="0">
                <a:solidFill>
                  <a:schemeClr val="tx2">
                    <a:lumMod val="40000"/>
                    <a:lumOff val="60000"/>
                  </a:schemeClr>
                </a:solidFill>
                <a:latin typeface="+mn-lt"/>
              </a:rPr>
              <a:t>favoring patents over copyright </a:t>
            </a:r>
            <a:r>
              <a:rPr lang="en-US" sz="4000" dirty="0">
                <a:solidFill>
                  <a:schemeClr val="bg1"/>
                </a:solidFill>
                <a:latin typeface="+mn-lt"/>
              </a:rPr>
              <a:t>in analogous circumstances (e.g. “</a:t>
            </a:r>
            <a:r>
              <a:rPr lang="en-US" sz="4000" dirty="0" err="1">
                <a:solidFill>
                  <a:schemeClr val="bg1"/>
                </a:solidFill>
                <a:latin typeface="+mn-lt"/>
              </a:rPr>
              <a:t>modding</a:t>
            </a:r>
            <a:r>
              <a:rPr lang="en-US" sz="4000" dirty="0">
                <a:solidFill>
                  <a:schemeClr val="bg1"/>
                </a:solidFill>
                <a:latin typeface="+mn-lt"/>
              </a:rPr>
              <a:t>”) with no explanation?</a:t>
            </a:r>
          </a:p>
          <a:p>
            <a:pPr marL="0" indent="0">
              <a:buNone/>
            </a:pPr>
            <a:endParaRPr lang="en-US" dirty="0"/>
          </a:p>
        </p:txBody>
      </p:sp>
      <p:sp>
        <p:nvSpPr>
          <p:cNvPr id="4" name="TextBox 3"/>
          <p:cNvSpPr txBox="1"/>
          <p:nvPr/>
        </p:nvSpPr>
        <p:spPr>
          <a:xfrm>
            <a:off x="4883659" y="4791449"/>
            <a:ext cx="2194431"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rial"/>
                <a:ea typeface="+mn-ea"/>
                <a:cs typeface="+mn-cs"/>
                <a:sym typeface="Wingdings"/>
              </a:rPr>
              <a:t></a:t>
            </a:r>
            <a:endParaRPr kumimoji="0" lang="en-US" sz="80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655227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04243"/>
          </a:xfrm>
        </p:spPr>
        <p:txBody>
          <a:bodyPr>
            <a:noAutofit/>
          </a:bodyPr>
          <a:lstStyle/>
          <a:p>
            <a:r>
              <a:rPr lang="en-US" sz="4400" i="1" dirty="0">
                <a:solidFill>
                  <a:srgbClr val="FFFF00"/>
                </a:solidFill>
                <a:latin typeface="OCR A Std"/>
                <a:cs typeface="OCR A Std"/>
              </a:rPr>
              <a:t>Double standards </a:t>
            </a:r>
            <a:r>
              <a:rPr lang="en-US" sz="4400" b="1" dirty="0">
                <a:solidFill>
                  <a:srgbClr val="FFFFFF"/>
                </a:solidFill>
                <a:latin typeface="+mn-lt"/>
                <a:cs typeface="OCR A Std"/>
              </a:rPr>
              <a:t>?</a:t>
            </a:r>
          </a:p>
        </p:txBody>
      </p:sp>
      <p:sp>
        <p:nvSpPr>
          <p:cNvPr id="3" name="Content Placeholder 2"/>
          <p:cNvSpPr>
            <a:spLocks noGrp="1"/>
          </p:cNvSpPr>
          <p:nvPr>
            <p:ph sz="quarter" idx="10"/>
          </p:nvPr>
        </p:nvSpPr>
        <p:spPr>
          <a:xfrm>
            <a:off x="238151" y="1304243"/>
            <a:ext cx="8905849" cy="5362775"/>
          </a:xfrm>
        </p:spPr>
        <p:txBody>
          <a:bodyPr>
            <a:normAutofit fontScale="92500"/>
          </a:bodyPr>
          <a:lstStyle/>
          <a:p>
            <a:pPr>
              <a:lnSpc>
                <a:spcPct val="100000"/>
              </a:lnSpc>
            </a:pPr>
            <a:r>
              <a:rPr lang="en-US" sz="3500" dirty="0">
                <a:solidFill>
                  <a:srgbClr val="FFFFFF"/>
                </a:solidFill>
                <a:latin typeface="+mn-lt"/>
              </a:rPr>
              <a:t>Innovation in a </a:t>
            </a:r>
            <a:r>
              <a:rPr lang="en-US" sz="3500" dirty="0">
                <a:solidFill>
                  <a:srgbClr val="FFFF00"/>
                </a:solidFill>
                <a:latin typeface="+mn-lt"/>
              </a:rPr>
              <a:t>patent law context effectively allows “mods”</a:t>
            </a:r>
            <a:r>
              <a:rPr lang="en-US" sz="3500" dirty="0">
                <a:solidFill>
                  <a:srgbClr val="FFFFFF"/>
                </a:solidFill>
                <a:latin typeface="+mn-lt"/>
              </a:rPr>
              <a:t>….So </a:t>
            </a:r>
            <a:r>
              <a:rPr lang="en-US" sz="3500" dirty="0">
                <a:solidFill>
                  <a:srgbClr val="CCFFCC"/>
                </a:solidFill>
                <a:latin typeface="+mn-lt"/>
              </a:rPr>
              <a:t>why doesn’t creativity in a copyright law context similarly allow mods</a:t>
            </a:r>
            <a:r>
              <a:rPr lang="en-US" sz="3500" dirty="0">
                <a:solidFill>
                  <a:srgbClr val="FFFFFF"/>
                </a:solidFill>
                <a:latin typeface="+mn-lt"/>
              </a:rPr>
              <a:t>.</a:t>
            </a:r>
          </a:p>
          <a:p>
            <a:pPr>
              <a:lnSpc>
                <a:spcPct val="100000"/>
              </a:lnSpc>
            </a:pPr>
            <a:r>
              <a:rPr lang="en-US" sz="3500" dirty="0">
                <a:solidFill>
                  <a:schemeClr val="bg1"/>
                </a:solidFill>
                <a:latin typeface="+mn-lt"/>
              </a:rPr>
              <a:t>Patent law allows free riding on both ideas and expression (</a:t>
            </a:r>
            <a:r>
              <a:rPr lang="en-US" sz="3500" dirty="0">
                <a:solidFill>
                  <a:srgbClr val="CCFFCC"/>
                </a:solidFill>
                <a:latin typeface="+mn-lt"/>
              </a:rPr>
              <a:t>through designing around</a:t>
            </a:r>
            <a:r>
              <a:rPr lang="en-US" sz="3500" dirty="0">
                <a:solidFill>
                  <a:schemeClr val="bg1"/>
                </a:solidFill>
                <a:latin typeface="+mn-lt"/>
              </a:rPr>
              <a:t>). Copyright law allows free riding on ideas only. If free riding on ideas is ok, why is free riding on expression not ok?… (Rebecca </a:t>
            </a:r>
            <a:r>
              <a:rPr lang="en-US" sz="3500" dirty="0" err="1">
                <a:solidFill>
                  <a:schemeClr val="bg1"/>
                </a:solidFill>
                <a:latin typeface="+mn-lt"/>
              </a:rPr>
              <a:t>Tushnet</a:t>
            </a:r>
            <a:r>
              <a:rPr lang="en-US" sz="3500" dirty="0">
                <a:solidFill>
                  <a:schemeClr val="bg1"/>
                </a:solidFill>
                <a:latin typeface="+mn-lt"/>
              </a:rPr>
              <a:t>)</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2811466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233"/>
            <a:ext cx="8229600" cy="1016000"/>
          </a:xfrm>
        </p:spPr>
        <p:txBody>
          <a:bodyPr>
            <a:normAutofit/>
          </a:bodyPr>
          <a:lstStyle/>
          <a:p>
            <a:r>
              <a:rPr lang="en-US" sz="4400" b="1" dirty="0">
                <a:solidFill>
                  <a:srgbClr val="FFFFFF"/>
                </a:solidFill>
                <a:latin typeface="+mn-lt"/>
              </a:rPr>
              <a:t>Conclusions…</a:t>
            </a:r>
          </a:p>
        </p:txBody>
      </p:sp>
      <p:sp>
        <p:nvSpPr>
          <p:cNvPr id="3" name="Content Placeholder 2"/>
          <p:cNvSpPr>
            <a:spLocks noGrp="1"/>
          </p:cNvSpPr>
          <p:nvPr>
            <p:ph sz="quarter" idx="10"/>
          </p:nvPr>
        </p:nvSpPr>
        <p:spPr>
          <a:xfrm>
            <a:off x="457200" y="1129233"/>
            <a:ext cx="8686800" cy="4814367"/>
          </a:xfrm>
        </p:spPr>
        <p:txBody>
          <a:bodyPr>
            <a:normAutofit/>
          </a:bodyPr>
          <a:lstStyle/>
          <a:p>
            <a:pPr marL="0" indent="0">
              <a:buNone/>
            </a:pPr>
            <a:r>
              <a:rPr lang="en-US" sz="4800" dirty="0">
                <a:solidFill>
                  <a:schemeClr val="bg1"/>
                </a:solidFill>
                <a:latin typeface="+mn-lt"/>
              </a:rPr>
              <a:t>Today…</a:t>
            </a:r>
            <a:r>
              <a:rPr lang="en-US" sz="4800" dirty="0">
                <a:solidFill>
                  <a:srgbClr val="FFFF00"/>
                </a:solidFill>
                <a:latin typeface="+mn-lt"/>
              </a:rPr>
              <a:t>the further democratization of  tools for creativity through digital means</a:t>
            </a:r>
            <a:r>
              <a:rPr lang="en-US" sz="4800" dirty="0">
                <a:solidFill>
                  <a:schemeClr val="bg1"/>
                </a:solidFill>
                <a:latin typeface="+mn-lt"/>
              </a:rPr>
              <a:t>…</a:t>
            </a:r>
            <a:r>
              <a:rPr lang="en-US" sz="4800" dirty="0">
                <a:solidFill>
                  <a:srgbClr val="CCFFCC"/>
                </a:solidFill>
                <a:latin typeface="+mn-lt"/>
              </a:rPr>
              <a:t>requires additional reforms</a:t>
            </a:r>
            <a:r>
              <a:rPr lang="en-US" sz="4800" dirty="0">
                <a:solidFill>
                  <a:schemeClr val="bg1"/>
                </a:solidFill>
                <a:latin typeface="+mn-lt"/>
              </a:rPr>
              <a:t>:</a:t>
            </a:r>
            <a:endParaRPr lang="en-US" sz="6000" dirty="0">
              <a:solidFill>
                <a:srgbClr val="FFFF00"/>
              </a:solidFill>
              <a:latin typeface="+mn-lt"/>
            </a:endParaRPr>
          </a:p>
          <a:p>
            <a:pPr marL="0" indent="0">
              <a:buNone/>
            </a:pPr>
            <a:r>
              <a:rPr lang="en-US" sz="6000" dirty="0">
                <a:solidFill>
                  <a:schemeClr val="bg1"/>
                </a:solidFill>
                <a:latin typeface="+mn-lt"/>
                <a:cs typeface="American Typewriter"/>
              </a:rPr>
              <a:t>A</a:t>
            </a:r>
            <a:r>
              <a:rPr lang="en-US" sz="6000" b="1" dirty="0">
                <a:solidFill>
                  <a:srgbClr val="FFFF00"/>
                </a:solidFill>
                <a:latin typeface="+mn-lt"/>
                <a:cs typeface="American Typewriter"/>
              </a:rPr>
              <a:t> </a:t>
            </a:r>
            <a:r>
              <a:rPr lang="en-US" sz="6000" b="1" dirty="0">
                <a:solidFill>
                  <a:schemeClr val="tx2">
                    <a:lumMod val="40000"/>
                    <a:lumOff val="60000"/>
                  </a:schemeClr>
                </a:solidFill>
                <a:latin typeface="American Typewriter"/>
                <a:cs typeface="American Typewriter"/>
              </a:rPr>
              <a:t>RIGHT</a:t>
            </a:r>
            <a:r>
              <a:rPr lang="en-US" sz="6000" b="1" dirty="0">
                <a:solidFill>
                  <a:srgbClr val="0000FF"/>
                </a:solidFill>
                <a:latin typeface="American Typewriter"/>
                <a:cs typeface="American Typewriter"/>
              </a:rPr>
              <a:t> </a:t>
            </a:r>
            <a:r>
              <a:rPr lang="en-US" sz="6000" b="1" dirty="0">
                <a:solidFill>
                  <a:srgbClr val="800000"/>
                </a:solidFill>
                <a:latin typeface="American Typewriter"/>
                <a:cs typeface="American Typewriter"/>
              </a:rPr>
              <a:t>TO </a:t>
            </a:r>
            <a:r>
              <a:rPr lang="en-US" sz="6000" b="1" dirty="0" err="1">
                <a:solidFill>
                  <a:srgbClr val="660066"/>
                </a:solidFill>
                <a:latin typeface="American Typewriter"/>
                <a:cs typeface="American Typewriter"/>
              </a:rPr>
              <a:t>C</a:t>
            </a:r>
            <a:r>
              <a:rPr lang="en-US" sz="6000" b="1" dirty="0" err="1">
                <a:solidFill>
                  <a:srgbClr val="FFFF00"/>
                </a:solidFill>
                <a:latin typeface="American Typewriter"/>
                <a:cs typeface="American Typewriter"/>
              </a:rPr>
              <a:t>R</a:t>
            </a:r>
            <a:r>
              <a:rPr lang="en-US" sz="6000" b="1" dirty="0" err="1">
                <a:solidFill>
                  <a:schemeClr val="accent5"/>
                </a:solidFill>
                <a:latin typeface="American Typewriter"/>
                <a:cs typeface="American Typewriter"/>
              </a:rPr>
              <a:t>E</a:t>
            </a:r>
            <a:r>
              <a:rPr lang="en-US" sz="6000" b="1" dirty="0" err="1">
                <a:solidFill>
                  <a:srgbClr val="008000"/>
                </a:solidFill>
                <a:latin typeface="American Typewriter"/>
                <a:cs typeface="American Typewriter"/>
              </a:rPr>
              <a:t>A</a:t>
            </a:r>
            <a:r>
              <a:rPr lang="en-US" sz="6000" b="1" dirty="0" err="1">
                <a:solidFill>
                  <a:schemeClr val="bg2">
                    <a:lumMod val="75000"/>
                  </a:schemeClr>
                </a:solidFill>
                <a:latin typeface="American Typewriter"/>
                <a:cs typeface="American Typewriter"/>
              </a:rPr>
              <a:t>t</a:t>
            </a:r>
            <a:r>
              <a:rPr lang="en-US" sz="6000" b="1" dirty="0" err="1">
                <a:solidFill>
                  <a:srgbClr val="FF6600"/>
                </a:solidFill>
                <a:latin typeface="American Typewriter"/>
                <a:cs typeface="American Typewriter"/>
              </a:rPr>
              <a:t>E</a:t>
            </a:r>
            <a:r>
              <a:rPr lang="en-US" sz="6000" b="1" dirty="0">
                <a:solidFill>
                  <a:srgbClr val="FFFFFF"/>
                </a:solidFill>
                <a:latin typeface="+mn-lt"/>
                <a:cs typeface="American Typewriter"/>
              </a:rPr>
              <a:t>?</a:t>
            </a:r>
            <a:endParaRPr lang="en-US" sz="6000" b="1" dirty="0">
              <a:solidFill>
                <a:srgbClr val="FFFFFF"/>
              </a:solidFill>
              <a:latin typeface="+mn-lt"/>
            </a:endParaRPr>
          </a:p>
          <a:p>
            <a:pPr marL="0" indent="0">
              <a:buNone/>
            </a:pPr>
            <a:endParaRPr lang="en-US" sz="3600" dirty="0">
              <a:solidFill>
                <a:schemeClr val="bg1"/>
              </a:solidFill>
              <a:latin typeface="+mn-lt"/>
            </a:endParaRPr>
          </a:p>
        </p:txBody>
      </p:sp>
    </p:spTree>
    <p:extLst>
      <p:ext uri="{BB962C8B-B14F-4D97-AF65-F5344CB8AC3E}">
        <p14:creationId xmlns:p14="http://schemas.microsoft.com/office/powerpoint/2010/main" val="3503282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B5165-869E-4947-AE51-10FA0566D745}"/>
              </a:ext>
            </a:extLst>
          </p:cNvPr>
          <p:cNvSpPr>
            <a:spLocks noGrp="1"/>
          </p:cNvSpPr>
          <p:nvPr>
            <p:ph type="title"/>
          </p:nvPr>
        </p:nvSpPr>
        <p:spPr>
          <a:xfrm>
            <a:off x="450574" y="0"/>
            <a:ext cx="8236226" cy="2067338"/>
          </a:xfrm>
        </p:spPr>
        <p:txBody>
          <a:bodyPr>
            <a:noAutofit/>
          </a:bodyPr>
          <a:lstStyle/>
          <a:p>
            <a:pPr algn="ctr"/>
            <a:r>
              <a:rPr lang="en-US" sz="9600" b="1" dirty="0">
                <a:solidFill>
                  <a:srgbClr val="FFFF00"/>
                </a:solidFill>
              </a:rPr>
              <a:t>Step </a:t>
            </a:r>
            <a:r>
              <a:rPr lang="en-US" sz="9600" b="1" dirty="0">
                <a:solidFill>
                  <a:schemeClr val="bg1"/>
                </a:solidFill>
              </a:rPr>
              <a:t>1</a:t>
            </a:r>
          </a:p>
        </p:txBody>
      </p:sp>
      <p:pic>
        <p:nvPicPr>
          <p:cNvPr id="5" name="Content Placeholder 4">
            <a:extLst>
              <a:ext uri="{FF2B5EF4-FFF2-40B4-BE49-F238E27FC236}">
                <a16:creationId xmlns:a16="http://schemas.microsoft.com/office/drawing/2014/main" id="{233AFC76-7795-2F4D-9334-CE46BBDBD454}"/>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428322" y="2239616"/>
            <a:ext cx="6280730" cy="3658774"/>
          </a:xfrm>
        </p:spPr>
      </p:pic>
    </p:spTree>
    <p:extLst>
      <p:ext uri="{BB962C8B-B14F-4D97-AF65-F5344CB8AC3E}">
        <p14:creationId xmlns:p14="http://schemas.microsoft.com/office/powerpoint/2010/main" val="659143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32492" y="229923"/>
            <a:ext cx="8811508" cy="5496211"/>
          </a:xfrm>
        </p:spPr>
        <p:txBody>
          <a:bodyPr/>
          <a:lstStyle/>
          <a:p>
            <a:pPr marL="0" indent="0">
              <a:buNone/>
            </a:pPr>
            <a:r>
              <a:rPr lang="en-US" sz="6600" b="1" dirty="0">
                <a:solidFill>
                  <a:schemeClr val="bg1"/>
                </a:solidFill>
                <a:latin typeface="+mn-lt"/>
                <a:cs typeface="Lucida Console"/>
              </a:rPr>
              <a:t>Shouldn’t</a:t>
            </a:r>
            <a:r>
              <a:rPr lang="en-US" sz="6600" b="1" dirty="0">
                <a:solidFill>
                  <a:srgbClr val="FFFF00"/>
                </a:solidFill>
                <a:latin typeface="+mn-lt"/>
                <a:cs typeface="Lucida Console"/>
              </a:rPr>
              <a:t> </a:t>
            </a:r>
            <a:r>
              <a:rPr lang="en-US" sz="6600" b="1" dirty="0">
                <a:solidFill>
                  <a:srgbClr val="4BACC6"/>
                </a:solidFill>
                <a:latin typeface="+mn-lt"/>
                <a:cs typeface="Lucida Console"/>
              </a:rPr>
              <a:t>Creativity</a:t>
            </a:r>
            <a:r>
              <a:rPr lang="en-US" sz="6600" b="1" dirty="0">
                <a:solidFill>
                  <a:schemeClr val="bg1"/>
                </a:solidFill>
                <a:latin typeface="+mn-lt"/>
                <a:cs typeface="Lucida Console"/>
              </a:rPr>
              <a:t> </a:t>
            </a:r>
            <a:r>
              <a:rPr lang="en-US" sz="6600" b="1" dirty="0">
                <a:solidFill>
                  <a:srgbClr val="FFFF00"/>
                </a:solidFill>
                <a:latin typeface="+mn-lt"/>
                <a:cs typeface="Lucida Console"/>
              </a:rPr>
              <a:t>Be More Important Than Property </a:t>
            </a:r>
            <a:r>
              <a:rPr lang="en-US" sz="6600" b="1" dirty="0">
                <a:solidFill>
                  <a:srgbClr val="FF0000"/>
                </a:solidFill>
                <a:latin typeface="+mn-lt"/>
                <a:cs typeface="Lucida Console"/>
              </a:rPr>
              <a:t>?</a:t>
            </a:r>
          </a:p>
          <a:p>
            <a:pPr marL="0" indent="0">
              <a:buNone/>
            </a:pPr>
            <a:endParaRPr lang="en-US" sz="4800" dirty="0">
              <a:solidFill>
                <a:schemeClr val="accent1">
                  <a:lumMod val="20000"/>
                  <a:lumOff val="80000"/>
                </a:schemeClr>
              </a:solidFill>
            </a:endParaRPr>
          </a:p>
        </p:txBody>
      </p:sp>
      <p:pic>
        <p:nvPicPr>
          <p:cNvPr id="6" name="Content Placeholder 5" descr="phot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2492" y="3281685"/>
            <a:ext cx="3523781" cy="2597774"/>
          </a:xfrm>
          <a:prstGeom prst="rect">
            <a:avLst/>
          </a:prstGeom>
        </p:spPr>
      </p:pic>
      <p:pic>
        <p:nvPicPr>
          <p:cNvPr id="7" name="Content Placeholder 8" descr="file871126557376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54144" y="3281686"/>
            <a:ext cx="3436318" cy="2600386"/>
          </a:xfrm>
          <a:prstGeom prst="rect">
            <a:avLst/>
          </a:prstGeom>
        </p:spPr>
      </p:pic>
      <p:pic>
        <p:nvPicPr>
          <p:cNvPr id="8" name="Content Placeholder 3" descr="IMG-20130402-00658.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6274" y="3281685"/>
            <a:ext cx="1597869" cy="2597773"/>
          </a:xfrm>
          <a:prstGeom prst="rect">
            <a:avLst/>
          </a:prstGeom>
        </p:spPr>
      </p:pic>
    </p:spTree>
    <p:extLst>
      <p:ext uri="{BB962C8B-B14F-4D97-AF65-F5344CB8AC3E}">
        <p14:creationId xmlns:p14="http://schemas.microsoft.com/office/powerpoint/2010/main" val="214044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0" indent="0">
              <a:buNone/>
            </a:pPr>
            <a:r>
              <a:rPr lang="en-US" dirty="0">
                <a:solidFill>
                  <a:srgbClr val="FFFFFF"/>
                </a:solidFill>
              </a:rPr>
              <a:t>Pause for breath</a:t>
            </a:r>
            <a:r>
              <a:rPr lang="is-IS" dirty="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5045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72593"/>
            <a:ext cx="8890000" cy="870836"/>
          </a:xfrm>
        </p:spPr>
        <p:txBody>
          <a:bodyPr>
            <a:normAutofit/>
          </a:bodyPr>
          <a:lstStyle/>
          <a:p>
            <a:r>
              <a:rPr lang="en-US" b="1" dirty="0">
                <a:solidFill>
                  <a:srgbClr val="FFFF00"/>
                </a:solidFill>
              </a:rPr>
              <a:t> You as </a:t>
            </a:r>
            <a:r>
              <a:rPr lang="en-US" b="1" dirty="0">
                <a:solidFill>
                  <a:srgbClr val="CCFFCC"/>
                </a:solidFill>
              </a:rPr>
              <a:t>creator </a:t>
            </a:r>
            <a:r>
              <a:rPr lang="en-US" b="1" dirty="0">
                <a:solidFill>
                  <a:srgbClr val="FFFF00"/>
                </a:solidFill>
              </a:rPr>
              <a:t>of meaning: </a:t>
            </a:r>
            <a:r>
              <a:rPr lang="en-US" b="1" dirty="0">
                <a:solidFill>
                  <a:srgbClr val="FF0000"/>
                </a:solidFill>
                <a:latin typeface="+mn-lt"/>
              </a:rPr>
              <a:t>Boyden</a:t>
            </a: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endParaRPr lang="en-US" dirty="0">
              <a:solidFill>
                <a:srgbClr val="FFFFFF"/>
              </a:solidFill>
              <a:latin typeface="+mn-lt"/>
            </a:endParaRPr>
          </a:p>
          <a:p>
            <a:pPr marL="0" indent="0">
              <a:buNone/>
            </a:pPr>
            <a:endParaRPr lang="en-US" dirty="0">
              <a:solidFill>
                <a:srgbClr val="FFFFFF"/>
              </a:solidFill>
              <a:latin typeface="+mn-lt"/>
            </a:endParaRPr>
          </a:p>
          <a:p>
            <a:pPr marL="0" indent="0">
              <a:buNone/>
            </a:pPr>
            <a:endParaRPr lang="en-US" dirty="0">
              <a:solidFill>
                <a:srgbClr val="FFFFFF"/>
              </a:solidFill>
              <a:latin typeface="+mn-lt"/>
            </a:endParaRPr>
          </a:p>
          <a:p>
            <a:pPr marL="0" indent="0">
              <a:buNone/>
            </a:pPr>
            <a:endParaRPr lang="en-US" dirty="0">
              <a:solidFill>
                <a:srgbClr val="FFFFFF"/>
              </a:solidFill>
              <a:latin typeface="+mn-lt"/>
            </a:endParaRPr>
          </a:p>
          <a:p>
            <a:pPr marL="0" indent="0">
              <a:buNone/>
            </a:pPr>
            <a:endParaRPr lang="en-US" dirty="0"/>
          </a:p>
        </p:txBody>
      </p:sp>
      <p:pic>
        <p:nvPicPr>
          <p:cNvPr id="4" name="Picture 3" descr="Screen Shot 2016-03-16 at 11.04.26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3580" y="1148079"/>
            <a:ext cx="4442340" cy="4708015"/>
          </a:xfrm>
          <a:prstGeom prst="rect">
            <a:avLst/>
          </a:prstGeom>
        </p:spPr>
      </p:pic>
    </p:spTree>
    <p:extLst>
      <p:ext uri="{BB962C8B-B14F-4D97-AF65-F5344CB8AC3E}">
        <p14:creationId xmlns:p14="http://schemas.microsoft.com/office/powerpoint/2010/main" val="2503037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60" y="0"/>
            <a:ext cx="9032240" cy="6177280"/>
          </a:xfrm>
        </p:spPr>
        <p:txBody>
          <a:bodyPr>
            <a:normAutofit lnSpcReduction="10000"/>
          </a:bodyPr>
          <a:lstStyle/>
          <a:p>
            <a:pPr marL="0" indent="0">
              <a:lnSpc>
                <a:spcPct val="90000"/>
              </a:lnSpc>
              <a:buNone/>
            </a:pPr>
            <a:r>
              <a:rPr lang="en-US" sz="2800" dirty="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sz="2800" dirty="0">
                <a:solidFill>
                  <a:srgbClr val="FFFF00"/>
                </a:solidFill>
                <a:latin typeface="+mn-lt"/>
              </a:rPr>
              <a:t>They were, without that input, empty shells, waiting to be filled.</a:t>
            </a:r>
            <a:r>
              <a:rPr lang="en-US" sz="2800" dirty="0">
                <a:solidFill>
                  <a:schemeClr val="bg1"/>
                </a:solidFill>
                <a:latin typeface="+mn-lt"/>
              </a:rPr>
              <a:t>”</a:t>
            </a:r>
          </a:p>
          <a:p>
            <a:pPr marL="0" indent="0">
              <a:lnSpc>
                <a:spcPct val="90000"/>
              </a:lnSpc>
              <a:buNone/>
            </a:pPr>
            <a:r>
              <a:rPr lang="en-US" sz="2800" dirty="0">
                <a:solidFill>
                  <a:schemeClr val="bg1"/>
                </a:solidFill>
                <a:latin typeface="+mn-lt"/>
              </a:rPr>
              <a:t>“</a:t>
            </a:r>
            <a:r>
              <a:rPr lang="en-US" sz="2800" dirty="0">
                <a:solidFill>
                  <a:srgbClr val="FFFF00"/>
                </a:solidFill>
                <a:latin typeface="+mn-lt"/>
              </a:rPr>
              <a:t>Games are systems in exactly the same way. A game, as sold, is only a game form; the content necessary for an instance of the game comes from the players. </a:t>
            </a:r>
            <a:r>
              <a:rPr lang="en-US" sz="2800" dirty="0">
                <a:solidFill>
                  <a:schemeClr val="bg1"/>
                </a:solidFill>
                <a:latin typeface="+mn-lt"/>
              </a:rPr>
              <a:t>That is, the game form establishes the environment for play—the game space—and it defines permissible moves and the conditions for winning or drawing. </a:t>
            </a:r>
            <a:r>
              <a:rPr lang="en-US" sz="2800" dirty="0">
                <a:solidFill>
                  <a:srgbClr val="CCFFCC"/>
                </a:solidFill>
                <a:latin typeface="+mn-lt"/>
              </a:rPr>
              <a:t>But the game itself is supplied by the players</a:t>
            </a:r>
            <a:r>
              <a:rPr lang="en-US" sz="2800" dirty="0">
                <a:solidFill>
                  <a:srgbClr val="FFFF00"/>
                </a:solidFill>
                <a:latin typeface="+mn-lt"/>
              </a:rPr>
              <a:t>.</a:t>
            </a:r>
            <a:r>
              <a:rPr lang="en-US" sz="2800" dirty="0">
                <a:solidFill>
                  <a:schemeClr val="bg1"/>
                </a:solidFill>
                <a:latin typeface="+mn-lt"/>
              </a:rPr>
              <a:t>”</a:t>
            </a:r>
          </a:p>
          <a:p>
            <a:pPr marL="0" indent="0">
              <a:lnSpc>
                <a:spcPct val="90000"/>
              </a:lnSpc>
              <a:buNone/>
            </a:pPr>
            <a:r>
              <a:rPr lang="en-US" sz="2800" dirty="0">
                <a:solidFill>
                  <a:schemeClr val="bg1"/>
                </a:solidFill>
                <a:latin typeface="+mn-lt"/>
              </a:rPr>
              <a:t>“</a:t>
            </a:r>
            <a:r>
              <a:rPr lang="en-US" sz="2800" dirty="0">
                <a:solidFill>
                  <a:srgbClr val="CCFFCC"/>
                </a:solidFill>
                <a:latin typeface="+mn-lt"/>
              </a:rPr>
              <a:t>Systems are shells into which users pour meaning</a:t>
            </a:r>
            <a:r>
              <a:rPr lang="en-US" sz="2800" dirty="0">
                <a:solidFill>
                  <a:srgbClr val="FFFF00"/>
                </a:solidFill>
                <a:latin typeface="+mn-lt"/>
              </a:rPr>
              <a:t>. </a:t>
            </a:r>
            <a:r>
              <a:rPr lang="en-US" sz="2800" dirty="0">
                <a:solidFill>
                  <a:schemeClr val="bg1"/>
                </a:solidFill>
                <a:latin typeface="+mn-lt"/>
              </a:rPr>
              <a:t>While they may contain expression themselves, that expression is there merely to facilitate the meaning added by the user.” </a:t>
            </a:r>
          </a:p>
          <a:p>
            <a:pPr marL="0" indent="0">
              <a:buNone/>
            </a:pPr>
            <a:endParaRPr lang="en-US" dirty="0"/>
          </a:p>
        </p:txBody>
      </p:sp>
    </p:spTree>
    <p:extLst>
      <p:ext uri="{BB962C8B-B14F-4D97-AF65-F5344CB8AC3E}">
        <p14:creationId xmlns:p14="http://schemas.microsoft.com/office/powerpoint/2010/main" val="944707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433E3A-729E-4246-9545-E5F61374F88C}"/>
              </a:ext>
            </a:extLst>
          </p:cNvPr>
          <p:cNvSpPr>
            <a:spLocks noGrp="1"/>
          </p:cNvSpPr>
          <p:nvPr>
            <p:ph sz="quarter" idx="10"/>
          </p:nvPr>
        </p:nvSpPr>
        <p:spPr>
          <a:xfrm>
            <a:off x="457200" y="600075"/>
            <a:ext cx="8229600" cy="5172075"/>
          </a:xfrm>
        </p:spPr>
        <p:txBody>
          <a:bodyPr>
            <a:normAutofit/>
          </a:bodyPr>
          <a:lstStyle/>
          <a:p>
            <a:pPr marL="0" indent="0">
              <a:buNone/>
            </a:pPr>
            <a:r>
              <a:rPr lang="en-US" sz="9600" dirty="0">
                <a:solidFill>
                  <a:srgbClr val="FFFF00"/>
                </a:solidFill>
              </a:rPr>
              <a:t>Furthering </a:t>
            </a:r>
            <a:r>
              <a:rPr lang="en-US" sz="9600" dirty="0">
                <a:solidFill>
                  <a:schemeClr val="bg1"/>
                </a:solidFill>
              </a:rPr>
              <a:t>Empowering</a:t>
            </a:r>
            <a:r>
              <a:rPr lang="en-US" sz="9600" dirty="0">
                <a:solidFill>
                  <a:srgbClr val="FFFF00"/>
                </a:solidFill>
              </a:rPr>
              <a:t> User as Creator</a:t>
            </a:r>
            <a:r>
              <a:rPr lang="en-US" sz="9600" dirty="0">
                <a:solidFill>
                  <a:srgbClr val="FF0000"/>
                </a:solidFill>
              </a:rPr>
              <a:t>…</a:t>
            </a:r>
          </a:p>
        </p:txBody>
      </p:sp>
      <p:pic>
        <p:nvPicPr>
          <p:cNvPr id="5" name="Picture 4">
            <a:extLst>
              <a:ext uri="{FF2B5EF4-FFF2-40B4-BE49-F238E27FC236}">
                <a16:creationId xmlns:a16="http://schemas.microsoft.com/office/drawing/2014/main" id="{3E47A306-42A0-874D-A422-9598C530868B}"/>
              </a:ext>
            </a:extLst>
          </p:cNvPr>
          <p:cNvPicPr>
            <a:picLocks noChangeAspect="1"/>
          </p:cNvPicPr>
          <p:nvPr/>
        </p:nvPicPr>
        <p:blipFill>
          <a:blip r:embed="rId2"/>
          <a:stretch>
            <a:fillRect/>
          </a:stretch>
        </p:blipFill>
        <p:spPr>
          <a:xfrm>
            <a:off x="5872161" y="3614738"/>
            <a:ext cx="2228851" cy="1485900"/>
          </a:xfrm>
          <a:prstGeom prst="rect">
            <a:avLst/>
          </a:prstGeom>
        </p:spPr>
      </p:pic>
    </p:spTree>
    <p:extLst>
      <p:ext uri="{BB962C8B-B14F-4D97-AF65-F5344CB8AC3E}">
        <p14:creationId xmlns:p14="http://schemas.microsoft.com/office/powerpoint/2010/main" val="81447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bg1"/>
                </a:solidFill>
                <a:latin typeface="+mn-lt"/>
              </a:rPr>
              <a:t>Is</a:t>
            </a:r>
            <a:r>
              <a:rPr lang="en-US" sz="4400" b="1" dirty="0">
                <a:solidFill>
                  <a:srgbClr val="FF0000"/>
                </a:solidFill>
                <a:latin typeface="+mn-lt"/>
              </a:rPr>
              <a:t>…</a:t>
            </a:r>
          </a:p>
        </p:txBody>
      </p:sp>
      <p:sp>
        <p:nvSpPr>
          <p:cNvPr id="3" name="Content Placeholder 2"/>
          <p:cNvSpPr>
            <a:spLocks noGrp="1"/>
          </p:cNvSpPr>
          <p:nvPr>
            <p:ph sz="quarter" idx="10"/>
          </p:nvPr>
        </p:nvSpPr>
        <p:spPr/>
        <p:txBody>
          <a:bodyPr>
            <a:normAutofit/>
          </a:bodyPr>
          <a:lstStyle/>
          <a:p>
            <a:pPr marL="0" indent="0">
              <a:buNone/>
            </a:pPr>
            <a:r>
              <a:rPr lang="en-US" sz="4400" b="1" dirty="0">
                <a:solidFill>
                  <a:srgbClr val="FFFF00"/>
                </a:solidFill>
                <a:latin typeface="+mn-lt"/>
              </a:rPr>
              <a:t>Post</a:t>
            </a:r>
            <a:r>
              <a:rPr lang="en-US" sz="4400" b="1" dirty="0">
                <a:solidFill>
                  <a:srgbClr val="FF0000"/>
                </a:solidFill>
                <a:latin typeface="+mn-lt"/>
              </a:rPr>
              <a:t>-</a:t>
            </a:r>
            <a:r>
              <a:rPr lang="en-US" sz="4400" b="1" dirty="0">
                <a:solidFill>
                  <a:srgbClr val="FFFF00"/>
                </a:solidFill>
                <a:latin typeface="+mn-lt"/>
              </a:rPr>
              <a:t>Structuralism a “good theory” to apply to video-games</a:t>
            </a:r>
            <a:r>
              <a:rPr lang="en-US" sz="4400" b="1" dirty="0">
                <a:solidFill>
                  <a:srgbClr val="FF0000"/>
                </a:solidFill>
                <a:latin typeface="+mn-lt"/>
              </a:rPr>
              <a:t>?</a:t>
            </a:r>
            <a:r>
              <a:rPr lang="en-US" sz="4400" b="1" dirty="0">
                <a:solidFill>
                  <a:schemeClr val="bg1"/>
                </a:solidFill>
                <a:latin typeface="+mn-lt"/>
              </a:rPr>
              <a:t>…</a:t>
            </a:r>
          </a:p>
          <a:p>
            <a:pPr marL="0" indent="0">
              <a:buNone/>
            </a:pPr>
            <a:endParaRPr lang="en-US" sz="4400" b="1" dirty="0">
              <a:solidFill>
                <a:srgbClr val="FFFF00"/>
              </a:solidFill>
              <a:latin typeface="+mn-lt"/>
            </a:endParaRPr>
          </a:p>
          <a:p>
            <a:pPr marL="0" indent="0">
              <a:buNone/>
            </a:pPr>
            <a:r>
              <a:rPr lang="en-US" sz="4400" b="1" dirty="0">
                <a:solidFill>
                  <a:srgbClr val="CCFFCC"/>
                </a:solidFill>
                <a:latin typeface="+mn-lt"/>
              </a:rPr>
              <a:t>And therefore to Video Game </a:t>
            </a:r>
            <a:r>
              <a:rPr lang="en-US" sz="4400" b="1" dirty="0">
                <a:solidFill>
                  <a:schemeClr val="bg1"/>
                </a:solidFill>
                <a:latin typeface="+mn-lt"/>
              </a:rPr>
              <a:t>(</a:t>
            </a:r>
            <a:r>
              <a:rPr lang="en-US" sz="4400" b="1" dirty="0">
                <a:solidFill>
                  <a:srgbClr val="FF0000"/>
                </a:solidFill>
                <a:latin typeface="+mn-lt"/>
              </a:rPr>
              <a:t>&amp;</a:t>
            </a:r>
            <a:r>
              <a:rPr lang="en-US" sz="4400" b="1" dirty="0">
                <a:solidFill>
                  <a:schemeClr val="bg1"/>
                </a:solidFill>
                <a:latin typeface="+mn-lt"/>
              </a:rPr>
              <a:t> all digital) </a:t>
            </a:r>
            <a:r>
              <a:rPr lang="en-US" sz="4400" b="1" dirty="0">
                <a:solidFill>
                  <a:srgbClr val="CCFFCC"/>
                </a:solidFill>
                <a:latin typeface="+mn-lt"/>
              </a:rPr>
              <a:t>Law</a:t>
            </a:r>
            <a:r>
              <a:rPr lang="en-US" sz="4400" b="1" dirty="0">
                <a:solidFill>
                  <a:srgbClr val="FF0000"/>
                </a:solidFill>
                <a:latin typeface="+mn-lt"/>
              </a:rPr>
              <a:t>?</a:t>
            </a:r>
            <a:r>
              <a:rPr lang="en-US" sz="4400" b="1" dirty="0">
                <a:solidFill>
                  <a:schemeClr val="bg1"/>
                </a:solidFill>
                <a:latin typeface="+mn-lt"/>
              </a:rPr>
              <a:t>...</a:t>
            </a:r>
          </a:p>
        </p:txBody>
      </p:sp>
    </p:spTree>
    <p:extLst>
      <p:ext uri="{BB962C8B-B14F-4D97-AF65-F5344CB8AC3E}">
        <p14:creationId xmlns:p14="http://schemas.microsoft.com/office/powerpoint/2010/main" val="329323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sz="4800" b="1" dirty="0">
                <a:solidFill>
                  <a:srgbClr val="FFFF00"/>
                </a:solidFill>
                <a:latin typeface="+mn-lt"/>
              </a:rPr>
              <a:t>Post Structuralism is</a:t>
            </a:r>
            <a:r>
              <a:rPr lang="is-IS" sz="4800" b="1" dirty="0">
                <a:solidFill>
                  <a:srgbClr val="FF0000"/>
                </a:solidFill>
                <a:latin typeface="+mn-lt"/>
              </a:rPr>
              <a:t>…</a:t>
            </a:r>
            <a:endParaRPr lang="en-US" sz="4800" b="1" dirty="0">
              <a:solidFill>
                <a:srgbClr val="FF0000"/>
              </a:solidFill>
              <a:latin typeface="+mn-lt"/>
            </a:endParaRPr>
          </a:p>
        </p:txBody>
      </p:sp>
      <p:sp>
        <p:nvSpPr>
          <p:cNvPr id="3" name="Content Placeholder 2"/>
          <p:cNvSpPr>
            <a:spLocks noGrp="1"/>
          </p:cNvSpPr>
          <p:nvPr>
            <p:ph sz="quarter" idx="10"/>
          </p:nvPr>
        </p:nvSpPr>
        <p:spPr>
          <a:xfrm>
            <a:off x="457200" y="1228724"/>
            <a:ext cx="8686800" cy="4772026"/>
          </a:xfrm>
        </p:spPr>
        <p:txBody>
          <a:bodyPr/>
          <a:lstStyle/>
          <a:p>
            <a:pPr marL="0" indent="0" algn="ctr">
              <a:buNone/>
            </a:pPr>
            <a:r>
              <a:rPr lang="en-US" sz="4400" b="1" dirty="0">
                <a:solidFill>
                  <a:srgbClr val="FFFFFF"/>
                </a:solidFill>
              </a:rPr>
              <a:t>Decentralizing Author &amp; Replacing Them With </a:t>
            </a:r>
            <a:r>
              <a:rPr lang="en-US" sz="4400" b="1" dirty="0">
                <a:solidFill>
                  <a:srgbClr val="FFFF00"/>
                </a:solidFill>
              </a:rPr>
              <a:t>Reader</a:t>
            </a:r>
          </a:p>
          <a:p>
            <a:pPr marL="0" indent="0" algn="ctr">
              <a:buNone/>
            </a:pPr>
            <a:r>
              <a:rPr lang="en-US" sz="4400" b="1" dirty="0">
                <a:solidFill>
                  <a:srgbClr val="FF0000"/>
                </a:solidFill>
              </a:rPr>
              <a:t>=</a:t>
            </a:r>
          </a:p>
          <a:p>
            <a:pPr marL="0" indent="0" algn="ctr">
              <a:buNone/>
            </a:pPr>
            <a:r>
              <a:rPr lang="en-US" sz="4400" b="1" dirty="0">
                <a:solidFill>
                  <a:srgbClr val="FFFFFF"/>
                </a:solidFill>
              </a:rPr>
              <a:t>Decentralizing Developer &amp; Replacing Them With </a:t>
            </a:r>
            <a:r>
              <a:rPr lang="en-US" sz="4400" b="1" dirty="0">
                <a:solidFill>
                  <a:srgbClr val="FFFF00"/>
                </a:solidFill>
              </a:rPr>
              <a:t>Gamer</a:t>
            </a:r>
          </a:p>
          <a:p>
            <a:pPr marL="0" indent="0" algn="ctr">
              <a:buNone/>
            </a:pPr>
            <a:r>
              <a:rPr lang="en-US" sz="4400" b="1" dirty="0">
                <a:solidFill>
                  <a:srgbClr val="FFFF00"/>
                </a:solidFill>
              </a:rPr>
              <a:t>=</a:t>
            </a:r>
          </a:p>
          <a:p>
            <a:pPr marL="0" indent="0" algn="ctr">
              <a:buNone/>
            </a:pPr>
            <a:r>
              <a:rPr lang="en-US" sz="4400" b="1" dirty="0" err="1">
                <a:solidFill>
                  <a:schemeClr val="accent4">
                    <a:lumMod val="60000"/>
                    <a:lumOff val="40000"/>
                  </a:schemeClr>
                </a:solidFill>
                <a:latin typeface="American Typewriter"/>
                <a:cs typeface="American Typewriter"/>
              </a:rPr>
              <a:t>C</a:t>
            </a:r>
            <a:r>
              <a:rPr lang="en-US" sz="4400" b="1" dirty="0" err="1">
                <a:solidFill>
                  <a:srgbClr val="FFFF00"/>
                </a:solidFill>
                <a:latin typeface="American Typewriter"/>
                <a:cs typeface="American Typewriter"/>
              </a:rPr>
              <a:t>R</a:t>
            </a:r>
            <a:r>
              <a:rPr lang="en-US" sz="4400" b="1" dirty="0" err="1">
                <a:solidFill>
                  <a:schemeClr val="accent5"/>
                </a:solidFill>
                <a:latin typeface="American Typewriter"/>
                <a:cs typeface="American Typewriter"/>
              </a:rPr>
              <a:t>E</a:t>
            </a:r>
            <a:r>
              <a:rPr lang="en-US" sz="4400" b="1" dirty="0" err="1">
                <a:solidFill>
                  <a:srgbClr val="008000"/>
                </a:solidFill>
                <a:latin typeface="American Typewriter"/>
                <a:cs typeface="American Typewriter"/>
              </a:rPr>
              <a:t>A</a:t>
            </a:r>
            <a:r>
              <a:rPr lang="en-US" sz="4400" b="1" dirty="0" err="1">
                <a:solidFill>
                  <a:schemeClr val="bg2">
                    <a:lumMod val="75000"/>
                  </a:schemeClr>
                </a:solidFill>
                <a:latin typeface="American Typewriter"/>
                <a:cs typeface="American Typewriter"/>
              </a:rPr>
              <a:t>t</a:t>
            </a:r>
            <a:r>
              <a:rPr lang="en-US" sz="4400" b="1" dirty="0" err="1">
                <a:solidFill>
                  <a:srgbClr val="FF6600"/>
                </a:solidFill>
                <a:latin typeface="American Typewriter"/>
                <a:cs typeface="American Typewriter"/>
              </a:rPr>
              <a:t>I</a:t>
            </a:r>
            <a:r>
              <a:rPr lang="en-US" sz="4400" b="1" dirty="0" err="1">
                <a:solidFill>
                  <a:schemeClr val="bg2"/>
                </a:solidFill>
                <a:latin typeface="American Typewriter"/>
                <a:cs typeface="American Typewriter"/>
              </a:rPr>
              <a:t>V</a:t>
            </a:r>
            <a:r>
              <a:rPr lang="en-US" sz="4400" b="1" dirty="0" err="1">
                <a:solidFill>
                  <a:schemeClr val="accent3">
                    <a:lumMod val="60000"/>
                    <a:lumOff val="40000"/>
                  </a:schemeClr>
                </a:solidFill>
                <a:latin typeface="American Typewriter"/>
                <a:cs typeface="American Typewriter"/>
              </a:rPr>
              <a:t>e</a:t>
            </a:r>
            <a:r>
              <a:rPr lang="en-US" sz="4400" b="1" dirty="0">
                <a:solidFill>
                  <a:schemeClr val="accent3">
                    <a:lumMod val="60000"/>
                    <a:lumOff val="40000"/>
                  </a:schemeClr>
                </a:solidFill>
                <a:latin typeface="American Typewriter"/>
                <a:cs typeface="American Typewriter"/>
              </a:rPr>
              <a:t> </a:t>
            </a:r>
            <a:r>
              <a:rPr lang="en-US" sz="4400" b="1" dirty="0">
                <a:solidFill>
                  <a:schemeClr val="bg1"/>
                </a:solidFill>
                <a:cs typeface="American Typewriter"/>
              </a:rPr>
              <a:t>Acts </a:t>
            </a:r>
            <a:r>
              <a:rPr lang="en-US" sz="4400" b="1" dirty="0">
                <a:solidFill>
                  <a:srgbClr val="4BACC6"/>
                </a:solidFill>
                <a:latin typeface="American Typewriter"/>
                <a:cs typeface="American Typewriter"/>
                <a:sym typeface="Wingdings"/>
              </a:rPr>
              <a:t>(</a:t>
            </a:r>
            <a:r>
              <a:rPr lang="en-US" sz="4400" b="1" dirty="0">
                <a:solidFill>
                  <a:schemeClr val="bg1">
                    <a:lumMod val="75000"/>
                  </a:schemeClr>
                </a:solidFill>
                <a:latin typeface="American Typewriter"/>
                <a:cs typeface="American Typewriter"/>
              </a:rPr>
              <a:t>MODDING</a:t>
            </a:r>
            <a:r>
              <a:rPr lang="en-US" sz="4400" b="1" dirty="0">
                <a:solidFill>
                  <a:schemeClr val="accent5"/>
                </a:solidFill>
                <a:latin typeface="American Typewriter"/>
                <a:cs typeface="American Typewriter"/>
                <a:sym typeface="Wingdings"/>
              </a:rPr>
              <a:t>)</a:t>
            </a:r>
            <a:endParaRPr lang="en-US" sz="4400" b="1" dirty="0">
              <a:solidFill>
                <a:srgbClr val="000000"/>
              </a:solidFill>
              <a:latin typeface="American Typewriter"/>
              <a:cs typeface="American Typewriter"/>
            </a:endParaRPr>
          </a:p>
          <a:p>
            <a:pPr marL="0" indent="0">
              <a:buNone/>
            </a:pPr>
            <a:endParaRPr lang="en-US" dirty="0"/>
          </a:p>
        </p:txBody>
      </p:sp>
    </p:spTree>
    <p:extLst>
      <p:ext uri="{BB962C8B-B14F-4D97-AF65-F5344CB8AC3E}">
        <p14:creationId xmlns:p14="http://schemas.microsoft.com/office/powerpoint/2010/main" val="288581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pPr algn="ctr"/>
            <a:r>
              <a:rPr lang="en-US" sz="9600" b="1" dirty="0">
                <a:solidFill>
                  <a:srgbClr val="FFFF00"/>
                </a:solidFill>
              </a:rPr>
              <a:t>Breathe</a:t>
            </a:r>
          </a:p>
        </p:txBody>
      </p:sp>
      <p:pic>
        <p:nvPicPr>
          <p:cNvPr id="6" name="Content Placeholder 5" descr="Marine_mammal_animal_manatee_surfacing_to_breathe.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10" r="-417"/>
          <a:stretch/>
        </p:blipFill>
        <p:spPr>
          <a:xfrm>
            <a:off x="1133964" y="1408113"/>
            <a:ext cx="6837801" cy="4522787"/>
          </a:xfrm>
        </p:spPr>
      </p:pic>
    </p:spTree>
    <p:extLst>
      <p:ext uri="{BB962C8B-B14F-4D97-AF65-F5344CB8AC3E}">
        <p14:creationId xmlns:p14="http://schemas.microsoft.com/office/powerpoint/2010/main" val="1820481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212"/>
            <a:ext cx="8686800" cy="1076455"/>
          </a:xfrm>
        </p:spPr>
        <p:txBody>
          <a:bodyPr>
            <a:normAutofit fontScale="90000"/>
          </a:bodyPr>
          <a:lstStyle/>
          <a:p>
            <a:r>
              <a:rPr lang="en-US" b="1" dirty="0">
                <a:solidFill>
                  <a:schemeClr val="bg1"/>
                </a:solidFill>
                <a:latin typeface="+mn-lt"/>
              </a:rPr>
              <a:t>Gamer/</a:t>
            </a:r>
            <a:r>
              <a:rPr lang="en-US" b="1" dirty="0" err="1">
                <a:solidFill>
                  <a:schemeClr val="bg1"/>
                </a:solidFill>
                <a:latin typeface="+mn-lt"/>
              </a:rPr>
              <a:t>modder</a:t>
            </a:r>
            <a:r>
              <a:rPr lang="en-US" b="1" dirty="0">
                <a:solidFill>
                  <a:schemeClr val="bg1"/>
                </a:solidFill>
                <a:latin typeface="+mn-lt"/>
              </a:rPr>
              <a:t> as </a:t>
            </a:r>
            <a:r>
              <a:rPr lang="en-US" b="1" dirty="0">
                <a:solidFill>
                  <a:schemeClr val="accent5"/>
                </a:solidFill>
                <a:latin typeface="+mn-lt"/>
              </a:rPr>
              <a:t>“</a:t>
            </a:r>
            <a:r>
              <a:rPr lang="en-US" b="1" dirty="0">
                <a:solidFill>
                  <a:srgbClr val="CCFFCC"/>
                </a:solidFill>
                <a:latin typeface="+mn-lt"/>
              </a:rPr>
              <a:t>author</a:t>
            </a:r>
            <a:r>
              <a:rPr lang="en-US" b="1" dirty="0">
                <a:solidFill>
                  <a:srgbClr val="4BACC6"/>
                </a:solidFill>
                <a:latin typeface="+mn-lt"/>
              </a:rPr>
              <a:t>”: </a:t>
            </a:r>
            <a:br>
              <a:rPr lang="en-US" b="1" dirty="0">
                <a:solidFill>
                  <a:srgbClr val="4BACC6"/>
                </a:solidFill>
                <a:latin typeface="+mn-lt"/>
              </a:rPr>
            </a:br>
            <a:r>
              <a:rPr lang="en-US" b="1" dirty="0">
                <a:solidFill>
                  <a:srgbClr val="FFFF00"/>
                </a:solidFill>
                <a:latin typeface="+mn-lt"/>
              </a:rPr>
              <a:t>Video Games as Post-Structural</a:t>
            </a:r>
          </a:p>
        </p:txBody>
      </p:sp>
      <p:sp>
        <p:nvSpPr>
          <p:cNvPr id="3" name="Content Placeholder 2"/>
          <p:cNvSpPr>
            <a:spLocks noGrp="1"/>
          </p:cNvSpPr>
          <p:nvPr>
            <p:ph sz="quarter" idx="10"/>
          </p:nvPr>
        </p:nvSpPr>
        <p:spPr>
          <a:xfrm>
            <a:off x="457200" y="1100666"/>
            <a:ext cx="5654539" cy="4970293"/>
          </a:xfrm>
        </p:spPr>
        <p:txBody>
          <a:bodyPr>
            <a:normAutofit/>
          </a:bodyPr>
          <a:lstStyle/>
          <a:p>
            <a:pPr marL="0" indent="0">
              <a:lnSpc>
                <a:spcPct val="100000"/>
              </a:lnSpc>
              <a:buNone/>
            </a:pPr>
            <a:r>
              <a:rPr lang="en-CA" sz="2800" i="1" dirty="0">
                <a:solidFill>
                  <a:srgbClr val="FFFF00"/>
                </a:solidFill>
                <a:latin typeface="+mn-lt"/>
              </a:rPr>
              <a:t>"Structure, Sign, and Play in the Discourse of the Human Sciences” </a:t>
            </a:r>
            <a:r>
              <a:rPr lang="en-CA" sz="2800" dirty="0">
                <a:solidFill>
                  <a:srgbClr val="4BACC6"/>
                </a:solidFill>
                <a:latin typeface="+mn-lt"/>
              </a:rPr>
              <a:t>Jacques Derrida</a:t>
            </a:r>
          </a:p>
          <a:p>
            <a:pPr marL="0" indent="0">
              <a:lnSpc>
                <a:spcPct val="100000"/>
              </a:lnSpc>
              <a:buNone/>
            </a:pPr>
            <a:r>
              <a:rPr lang="en-CA" sz="2800" dirty="0">
                <a:solidFill>
                  <a:schemeClr val="bg1"/>
                </a:solidFill>
                <a:latin typeface="+mn-lt"/>
              </a:rPr>
              <a:t>Structures as free-floating (or '</a:t>
            </a:r>
            <a:r>
              <a:rPr lang="en-CA" sz="2800" dirty="0">
                <a:solidFill>
                  <a:schemeClr val="accent5"/>
                </a:solidFill>
                <a:latin typeface="+mn-lt"/>
              </a:rPr>
              <a:t>playing</a:t>
            </a:r>
            <a:r>
              <a:rPr lang="en-CA" sz="2800" dirty="0">
                <a:solidFill>
                  <a:schemeClr val="bg1"/>
                </a:solidFill>
                <a:latin typeface="+mn-lt"/>
              </a:rPr>
              <a:t>') sets of relationships. </a:t>
            </a:r>
            <a:r>
              <a:rPr lang="en-CA" sz="2800" dirty="0" err="1">
                <a:solidFill>
                  <a:schemeClr val="bg1"/>
                </a:solidFill>
                <a:latin typeface="+mn-lt"/>
              </a:rPr>
              <a:t>Structuralist</a:t>
            </a:r>
            <a:r>
              <a:rPr lang="en-CA" sz="2800" dirty="0">
                <a:solidFill>
                  <a:schemeClr val="bg1"/>
                </a:solidFill>
                <a:latin typeface="+mn-lt"/>
              </a:rPr>
              <a:t> discourses unfortunately hold on to a "center” which anchors the structure and “</a:t>
            </a:r>
            <a:r>
              <a:rPr lang="en-CA" sz="2800" dirty="0">
                <a:solidFill>
                  <a:srgbClr val="FF0000"/>
                </a:solidFill>
                <a:latin typeface="+mn-lt"/>
              </a:rPr>
              <a:t>does not play</a:t>
            </a:r>
            <a:r>
              <a:rPr lang="en-CA" sz="2800" dirty="0">
                <a:solidFill>
                  <a:srgbClr val="CCFFCC"/>
                </a:solidFill>
                <a:latin typeface="+mn-lt"/>
              </a:rPr>
              <a:t>”. </a:t>
            </a:r>
            <a:endParaRPr lang="en-CA" sz="2800" dirty="0">
              <a:latin typeface="+mn-lt"/>
              <a:hlinkClick r:id="" action="ppaction://noaction"/>
            </a:endParaRPr>
          </a:p>
          <a:p>
            <a:pPr marL="0" indent="0">
              <a:buNone/>
            </a:pPr>
            <a:r>
              <a:rPr lang="en-CA" sz="1800" dirty="0">
                <a:latin typeface="+mn-lt"/>
                <a:hlinkClick r:id="" action="ppaction://noaction"/>
              </a:rPr>
              <a:t>http</a:t>
            </a:r>
            <a:r>
              <a:rPr lang="en-CA" sz="1800" dirty="0">
                <a:latin typeface="+mn-lt"/>
                <a:hlinkClick r:id="rId2"/>
              </a:rPr>
              <a:t>://hydra.humanities.uci.edu/Derrida/sign-play.html</a:t>
            </a:r>
            <a:r>
              <a:rPr lang="en-CA" sz="1800" dirty="0">
                <a:latin typeface="+mn-lt"/>
              </a:rPr>
              <a:t> </a:t>
            </a:r>
            <a:endParaRPr lang="en-US" sz="1800" dirty="0">
              <a:latin typeface="+mn-lt"/>
            </a:endParaRPr>
          </a:p>
        </p:txBody>
      </p:sp>
      <p:pic>
        <p:nvPicPr>
          <p:cNvPr id="5" name="Picture 4" descr="Screen Shot 2014-09-30 at 11.05.1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0206" y="1534160"/>
            <a:ext cx="2478484" cy="4267200"/>
          </a:xfrm>
          <a:prstGeom prst="rect">
            <a:avLst/>
          </a:prstGeom>
        </p:spPr>
      </p:pic>
    </p:spTree>
    <p:extLst>
      <p:ext uri="{BB962C8B-B14F-4D97-AF65-F5344CB8AC3E}">
        <p14:creationId xmlns:p14="http://schemas.microsoft.com/office/powerpoint/2010/main" val="377396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43107"/>
            <a:ext cx="8503473" cy="6225195"/>
          </a:xfrm>
        </p:spPr>
        <p:txBody>
          <a:bodyPr>
            <a:normAutofit/>
          </a:bodyPr>
          <a:lstStyle/>
          <a:p>
            <a:pPr marL="0" indent="0">
              <a:lnSpc>
                <a:spcPct val="100000"/>
              </a:lnSpc>
              <a:buNone/>
            </a:pPr>
            <a:r>
              <a:rPr lang="en-CA" sz="3200" i="1" dirty="0">
                <a:solidFill>
                  <a:schemeClr val="bg1"/>
                </a:solidFill>
                <a:latin typeface="+mn-lt"/>
              </a:rPr>
              <a:t>“</a:t>
            </a:r>
            <a:r>
              <a:rPr lang="en-CA" sz="3200" i="1" dirty="0" err="1">
                <a:solidFill>
                  <a:srgbClr val="FFFF00"/>
                </a:solidFill>
                <a:latin typeface="+mn-lt"/>
              </a:rPr>
              <a:t>Freeplay</a:t>
            </a:r>
            <a:r>
              <a:rPr lang="en-CA" sz="3200" i="1" dirty="0">
                <a:solidFill>
                  <a:srgbClr val="FFFF00"/>
                </a:solidFill>
                <a:latin typeface="+mn-lt"/>
              </a:rPr>
              <a:t> is the disruption of presence. </a:t>
            </a:r>
            <a:r>
              <a:rPr lang="en-CA" sz="3200" i="1" dirty="0">
                <a:solidFill>
                  <a:schemeClr val="bg1"/>
                </a:solidFill>
                <a:latin typeface="+mn-lt"/>
              </a:rPr>
              <a:t>The presence of an element is always a signifying and substitutive reference inscribed in a system of differences and the movement of a chain. </a:t>
            </a:r>
            <a:r>
              <a:rPr lang="en-CA" sz="3200" i="1" dirty="0" err="1">
                <a:solidFill>
                  <a:srgbClr val="FFFF00"/>
                </a:solidFill>
                <a:latin typeface="+mn-lt"/>
              </a:rPr>
              <a:t>Freeplay</a:t>
            </a:r>
            <a:r>
              <a:rPr lang="en-CA" sz="3200" i="1" dirty="0">
                <a:solidFill>
                  <a:srgbClr val="FFFF00"/>
                </a:solidFill>
                <a:latin typeface="+mn-lt"/>
              </a:rPr>
              <a:t> is always an interplay of absence and presence</a:t>
            </a:r>
            <a:r>
              <a:rPr lang="en-CA" sz="3200" i="1" dirty="0">
                <a:solidFill>
                  <a:schemeClr val="bg1"/>
                </a:solidFill>
                <a:latin typeface="+mn-lt"/>
              </a:rPr>
              <a:t>, but if it is to be radically conceived, </a:t>
            </a:r>
            <a:r>
              <a:rPr lang="en-CA" sz="3200" i="1" dirty="0" err="1">
                <a:solidFill>
                  <a:schemeClr val="bg1"/>
                </a:solidFill>
                <a:latin typeface="+mn-lt"/>
              </a:rPr>
              <a:t>freeplay</a:t>
            </a:r>
            <a:r>
              <a:rPr lang="en-CA" sz="3200" i="1" dirty="0">
                <a:solidFill>
                  <a:schemeClr val="bg1"/>
                </a:solidFill>
                <a:latin typeface="+mn-lt"/>
              </a:rPr>
              <a:t> must be conceived before the alternative of presence and absence; being must be conceived of as presence or absence beginning with the possibility of </a:t>
            </a:r>
            <a:r>
              <a:rPr lang="en-CA" sz="3200" i="1" dirty="0" err="1">
                <a:solidFill>
                  <a:schemeClr val="bg1"/>
                </a:solidFill>
                <a:latin typeface="+mn-lt"/>
              </a:rPr>
              <a:t>freeplay</a:t>
            </a:r>
            <a:r>
              <a:rPr lang="en-CA" sz="3200" i="1" dirty="0">
                <a:solidFill>
                  <a:schemeClr val="bg1"/>
                </a:solidFill>
                <a:latin typeface="+mn-lt"/>
              </a:rPr>
              <a:t> and not the other way around.”                            </a:t>
            </a:r>
            <a:r>
              <a:rPr lang="en-CA" sz="3200" dirty="0">
                <a:solidFill>
                  <a:srgbClr val="CCFFCC"/>
                </a:solidFill>
                <a:latin typeface="+mn-lt"/>
              </a:rPr>
              <a:t>Jacques Derrida</a:t>
            </a:r>
          </a:p>
          <a:p>
            <a:endParaRPr lang="en-US" dirty="0"/>
          </a:p>
        </p:txBody>
      </p:sp>
    </p:spTree>
    <p:extLst>
      <p:ext uri="{BB962C8B-B14F-4D97-AF65-F5344CB8AC3E}">
        <p14:creationId xmlns:p14="http://schemas.microsoft.com/office/powerpoint/2010/main" val="313067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1FA8-6971-1445-B997-8A851B6022A3}"/>
              </a:ext>
            </a:extLst>
          </p:cNvPr>
          <p:cNvSpPr>
            <a:spLocks noGrp="1"/>
          </p:cNvSpPr>
          <p:nvPr>
            <p:ph type="title"/>
          </p:nvPr>
        </p:nvSpPr>
        <p:spPr>
          <a:xfrm>
            <a:off x="457200" y="160339"/>
            <a:ext cx="8229600" cy="1016000"/>
          </a:xfrm>
        </p:spPr>
        <p:txBody>
          <a:bodyPr>
            <a:normAutofit/>
          </a:bodyPr>
          <a:lstStyle/>
          <a:p>
            <a:pPr algn="ctr"/>
            <a:r>
              <a:rPr lang="en-US" sz="4400" b="1" dirty="0">
                <a:solidFill>
                  <a:srgbClr val="FFFF00"/>
                </a:solidFill>
              </a:rPr>
              <a:t>Outline of this talk </a:t>
            </a:r>
            <a:r>
              <a:rPr lang="en-US" sz="4400" b="1" dirty="0">
                <a:solidFill>
                  <a:schemeClr val="bg1"/>
                </a:solidFill>
              </a:rPr>
              <a:t>overall</a:t>
            </a:r>
            <a:r>
              <a:rPr lang="en-US" sz="4400" b="1" dirty="0">
                <a:solidFill>
                  <a:srgbClr val="FF0000"/>
                </a:solidFill>
              </a:rPr>
              <a:t>…</a:t>
            </a:r>
          </a:p>
        </p:txBody>
      </p:sp>
      <p:pic>
        <p:nvPicPr>
          <p:cNvPr id="5" name="Content Placeholder 4">
            <a:extLst>
              <a:ext uri="{FF2B5EF4-FFF2-40B4-BE49-F238E27FC236}">
                <a16:creationId xmlns:a16="http://schemas.microsoft.com/office/drawing/2014/main" id="{B7844A44-DC4E-4649-BFB4-743C242A8B6A}"/>
              </a:ext>
            </a:extLst>
          </p:cNvPr>
          <p:cNvPicPr>
            <a:picLocks noGrp="1" noChangeAspect="1"/>
          </p:cNvPicPr>
          <p:nvPr>
            <p:ph sz="quarter" idx="10"/>
          </p:nvPr>
        </p:nvPicPr>
        <p:blipFill>
          <a:blip r:embed="rId2"/>
          <a:stretch>
            <a:fillRect/>
          </a:stretch>
        </p:blipFill>
        <p:spPr>
          <a:xfrm>
            <a:off x="3219450" y="1856581"/>
            <a:ext cx="2705100" cy="3314700"/>
          </a:xfrm>
        </p:spPr>
      </p:pic>
    </p:spTree>
    <p:extLst>
      <p:ext uri="{BB962C8B-B14F-4D97-AF65-F5344CB8AC3E}">
        <p14:creationId xmlns:p14="http://schemas.microsoft.com/office/powerpoint/2010/main" val="426232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2240"/>
            <a:ext cx="8524240" cy="6217920"/>
          </a:xfrm>
        </p:spPr>
        <p:txBody>
          <a:bodyPr>
            <a:normAutofit lnSpcReduction="10000"/>
          </a:bodyPr>
          <a:lstStyle/>
          <a:p>
            <a:pPr marL="0" indent="0">
              <a:lnSpc>
                <a:spcPct val="90000"/>
              </a:lnSpc>
              <a:buNone/>
            </a:pPr>
            <a:r>
              <a:rPr lang="en-US" sz="3600" dirty="0">
                <a:solidFill>
                  <a:srgbClr val="FFFFFF"/>
                </a:solidFill>
              </a:rPr>
              <a:t>“</a:t>
            </a:r>
            <a:r>
              <a:rPr lang="en-CA" sz="3600" i="1" dirty="0">
                <a:solidFill>
                  <a:srgbClr val="FFFFFF"/>
                </a:solidFill>
                <a:latin typeface="+mn-lt"/>
              </a:rPr>
              <a:t>And </a:t>
            </a:r>
            <a:r>
              <a:rPr lang="en-CA" sz="3600" i="1" dirty="0">
                <a:solidFill>
                  <a:srgbClr val="CCFFCC"/>
                </a:solidFill>
                <a:latin typeface="+mn-lt"/>
              </a:rPr>
              <a:t>it's not enough to deconstruct to expose the way oppositions work </a:t>
            </a:r>
            <a:r>
              <a:rPr lang="en-CA" sz="3600" i="1" dirty="0">
                <a:solidFill>
                  <a:srgbClr val="FFFFFF"/>
                </a:solidFill>
                <a:latin typeface="+mn-lt"/>
              </a:rPr>
              <a:t>and how meaning and values are produced in speech of all kinds and stop there in a nihilistic or cynical position regarding all meaning, "thereby preventing any means of intervening in the field effectively". </a:t>
            </a:r>
            <a:r>
              <a:rPr lang="en-CA" sz="3600" i="1" dirty="0">
                <a:solidFill>
                  <a:srgbClr val="CCFFCC"/>
                </a:solidFill>
                <a:latin typeface="+mn-lt"/>
              </a:rPr>
              <a:t>To be effective, </a:t>
            </a:r>
            <a:r>
              <a:rPr lang="en-CA" sz="3600" i="1" dirty="0">
                <a:solidFill>
                  <a:srgbClr val="FFFF00"/>
                </a:solidFill>
                <a:latin typeface="+mn-lt"/>
              </a:rPr>
              <a:t>deconstruction needs to create new concepts</a:t>
            </a:r>
            <a:r>
              <a:rPr lang="en-CA" sz="3600" i="1" dirty="0">
                <a:solidFill>
                  <a:srgbClr val="CCFFCC"/>
                </a:solidFill>
                <a:latin typeface="+mn-lt"/>
              </a:rPr>
              <a:t>, not to synthesize the terms in opposition, but to mark their difference and eternal interplay</a:t>
            </a:r>
            <a:r>
              <a:rPr lang="en-CA" sz="3600" i="1" dirty="0">
                <a:solidFill>
                  <a:srgbClr val="FFFFFF"/>
                </a:solidFill>
                <a:latin typeface="+mn-lt"/>
              </a:rPr>
              <a:t>.</a:t>
            </a:r>
            <a:r>
              <a:rPr lang="en-CA" sz="3600" dirty="0">
                <a:solidFill>
                  <a:srgbClr val="FFFFFF"/>
                </a:solidFill>
              </a:rPr>
              <a:t>”</a:t>
            </a:r>
          </a:p>
          <a:p>
            <a:pPr marL="0" lvl="0" indent="0">
              <a:buNone/>
            </a:pPr>
            <a:r>
              <a:rPr lang="en-CA" dirty="0">
                <a:solidFill>
                  <a:srgbClr val="FFFFFF"/>
                </a:solidFill>
              </a:rPr>
              <a:t>Jacques Derrida "Interview with Jean-Louis </a:t>
            </a:r>
            <a:r>
              <a:rPr lang="en-CA" dirty="0" err="1">
                <a:solidFill>
                  <a:srgbClr val="FFFFFF"/>
                </a:solidFill>
              </a:rPr>
              <a:t>Houdebine</a:t>
            </a:r>
            <a:r>
              <a:rPr lang="en-CA" dirty="0">
                <a:solidFill>
                  <a:srgbClr val="FFFFFF"/>
                </a:solidFill>
              </a:rPr>
              <a:t> and Guy </a:t>
            </a:r>
            <a:r>
              <a:rPr lang="en-CA" dirty="0" err="1">
                <a:solidFill>
                  <a:srgbClr val="FFFFFF"/>
                </a:solidFill>
              </a:rPr>
              <a:t>Scarpetta</a:t>
            </a:r>
            <a:r>
              <a:rPr lang="en-CA" dirty="0">
                <a:solidFill>
                  <a:srgbClr val="FFFFFF"/>
                </a:solidFill>
              </a:rPr>
              <a:t>," in "Positions" p.43 </a:t>
            </a:r>
          </a:p>
          <a:p>
            <a:pPr marL="0" indent="0">
              <a:buNone/>
            </a:pPr>
            <a:r>
              <a:rPr lang="en-CA" sz="2000" u="sng" dirty="0">
                <a:hlinkClick r:id="rId2"/>
              </a:rPr>
              <a:t>http://inspirasi.co/ensiklopedia_inspirasi/post/1246</a:t>
            </a:r>
            <a:r>
              <a:rPr lang="en-CA" sz="2000" dirty="0"/>
              <a:t> </a:t>
            </a:r>
          </a:p>
          <a:p>
            <a:pPr marL="0" indent="0">
              <a:buNone/>
            </a:pPr>
            <a:endParaRPr lang="en-US" dirty="0"/>
          </a:p>
        </p:txBody>
      </p:sp>
    </p:spTree>
    <p:extLst>
      <p:ext uri="{BB962C8B-B14F-4D97-AF65-F5344CB8AC3E}">
        <p14:creationId xmlns:p14="http://schemas.microsoft.com/office/powerpoint/2010/main" val="103566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71"/>
            <a:ext cx="8686800" cy="1016000"/>
          </a:xfrm>
        </p:spPr>
        <p:txBody>
          <a:bodyPr>
            <a:noAutofit/>
          </a:bodyPr>
          <a:lstStyle/>
          <a:p>
            <a:r>
              <a:rPr lang="en-US" sz="4800" b="1" dirty="0">
                <a:solidFill>
                  <a:srgbClr val="FFFF00"/>
                </a:solidFill>
              </a:rPr>
              <a:t>Think about playing a game</a:t>
            </a:r>
          </a:p>
        </p:txBody>
      </p:sp>
      <p:pic>
        <p:nvPicPr>
          <p:cNvPr id="4" name="Content Placeholder 3" descr="220px-Paul_Cézanne,_Les_joueurs_de_carte_(1892-95).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24" r="-869"/>
          <a:stretch/>
        </p:blipFill>
        <p:spPr>
          <a:xfrm>
            <a:off x="1774664" y="1204729"/>
            <a:ext cx="5489546" cy="4521405"/>
          </a:xfrm>
        </p:spPr>
      </p:pic>
      <p:sp>
        <p:nvSpPr>
          <p:cNvPr id="5" name="TextBox 4"/>
          <p:cNvSpPr txBox="1"/>
          <p:nvPr/>
        </p:nvSpPr>
        <p:spPr>
          <a:xfrm>
            <a:off x="4216864" y="5781202"/>
            <a:ext cx="327261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Cezanne – The Card Players</a:t>
            </a:r>
          </a:p>
        </p:txBody>
      </p:sp>
    </p:spTree>
    <p:extLst>
      <p:ext uri="{BB962C8B-B14F-4D97-AF65-F5344CB8AC3E}">
        <p14:creationId xmlns:p14="http://schemas.microsoft.com/office/powerpoint/2010/main" val="3446388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251"/>
            <a:ext cx="8686800" cy="4318000"/>
          </a:xfrm>
        </p:spPr>
        <p:txBody>
          <a:bodyPr/>
          <a:lstStyle/>
          <a:p>
            <a:pPr marL="0" indent="0">
              <a:lnSpc>
                <a:spcPct val="90000"/>
              </a:lnSpc>
              <a:buNone/>
            </a:pPr>
            <a:r>
              <a:rPr lang="en-US" sz="4000" dirty="0">
                <a:solidFill>
                  <a:srgbClr val="FFFF00"/>
                </a:solidFill>
                <a:latin typeface="+mn-lt"/>
              </a:rPr>
              <a:t>How important </a:t>
            </a:r>
            <a:r>
              <a:rPr lang="en-US" sz="4000" dirty="0">
                <a:solidFill>
                  <a:srgbClr val="FFFFFF"/>
                </a:solidFill>
                <a:latin typeface="+mn-lt"/>
              </a:rPr>
              <a:t>to the game is the </a:t>
            </a:r>
            <a:r>
              <a:rPr lang="en-US" sz="4000" dirty="0">
                <a:solidFill>
                  <a:srgbClr val="CCFFCC"/>
                </a:solidFill>
                <a:latin typeface="+mn-lt"/>
              </a:rPr>
              <a:t>game designer</a:t>
            </a:r>
            <a:r>
              <a:rPr lang="en-US" sz="4000" dirty="0">
                <a:solidFill>
                  <a:srgbClr val="FFFFFF"/>
                </a:solidFill>
                <a:latin typeface="+mn-lt"/>
              </a:rPr>
              <a:t>?</a:t>
            </a:r>
          </a:p>
          <a:p>
            <a:pPr marL="0" indent="0">
              <a:lnSpc>
                <a:spcPct val="90000"/>
              </a:lnSpc>
              <a:buNone/>
            </a:pPr>
            <a:r>
              <a:rPr lang="en-US" sz="4000" dirty="0">
                <a:solidFill>
                  <a:srgbClr val="FFFFFF"/>
                </a:solidFill>
                <a:latin typeface="+mn-lt"/>
              </a:rPr>
              <a:t>How important to the game are </a:t>
            </a:r>
            <a:r>
              <a:rPr lang="en-US" sz="4000" dirty="0">
                <a:solidFill>
                  <a:srgbClr val="CCFFCC"/>
                </a:solidFill>
                <a:latin typeface="+mn-lt"/>
              </a:rPr>
              <a:t>you</a:t>
            </a:r>
            <a:r>
              <a:rPr lang="en-US" sz="4000" dirty="0">
                <a:solidFill>
                  <a:srgbClr val="FFFFFF"/>
                </a:solidFill>
                <a:latin typeface="+mn-lt"/>
              </a:rPr>
              <a:t>?</a:t>
            </a:r>
          </a:p>
          <a:p>
            <a:pPr marL="0" indent="0">
              <a:lnSpc>
                <a:spcPct val="90000"/>
              </a:lnSpc>
              <a:buNone/>
            </a:pPr>
            <a:r>
              <a:rPr lang="en-US" sz="4000" dirty="0">
                <a:solidFill>
                  <a:srgbClr val="FFFFFF"/>
                </a:solidFill>
                <a:latin typeface="+mn-lt"/>
              </a:rPr>
              <a:t>How important to the game are the </a:t>
            </a:r>
            <a:r>
              <a:rPr lang="en-US" sz="4000" dirty="0">
                <a:solidFill>
                  <a:srgbClr val="CCFFCC"/>
                </a:solidFill>
                <a:latin typeface="+mn-lt"/>
              </a:rPr>
              <a:t>other people </a:t>
            </a:r>
            <a:r>
              <a:rPr lang="en-US" sz="4000" dirty="0">
                <a:solidFill>
                  <a:srgbClr val="FFFFFF"/>
                </a:solidFill>
                <a:latin typeface="+mn-lt"/>
              </a:rPr>
              <a:t>you are playing with?</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9276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28320"/>
            <a:ext cx="8574587" cy="5197814"/>
          </a:xfrm>
        </p:spPr>
        <p:txBody>
          <a:bodyPr>
            <a:normAutofit/>
          </a:bodyPr>
          <a:lstStyle/>
          <a:p>
            <a:pPr marL="0" indent="0">
              <a:buNone/>
            </a:pPr>
            <a:r>
              <a:rPr lang="en-US" sz="3600" dirty="0">
                <a:solidFill>
                  <a:schemeClr val="bg1"/>
                </a:solidFill>
                <a:latin typeface="+mn-lt"/>
              </a:rPr>
              <a:t>When you look at a video game it is not about what the developer intended…</a:t>
            </a:r>
            <a:r>
              <a:rPr lang="en-US" sz="3600" dirty="0">
                <a:solidFill>
                  <a:srgbClr val="CCFFCC"/>
                </a:solidFill>
                <a:latin typeface="+mn-lt"/>
              </a:rPr>
              <a:t>it’s about what the player does</a:t>
            </a:r>
            <a:r>
              <a:rPr lang="en-US" sz="3600" dirty="0">
                <a:solidFill>
                  <a:schemeClr val="bg1"/>
                </a:solidFill>
                <a:latin typeface="+mn-lt"/>
              </a:rPr>
              <a:t>…</a:t>
            </a:r>
          </a:p>
        </p:txBody>
      </p:sp>
      <p:pic>
        <p:nvPicPr>
          <p:cNvPr id="4" name="Picture 3" descr="220px-Minecraft_city_hal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1543" y="3788254"/>
            <a:ext cx="3922458" cy="2389133"/>
          </a:xfrm>
          <a:prstGeom prst="rect">
            <a:avLst/>
          </a:prstGeom>
        </p:spPr>
      </p:pic>
      <p:pic>
        <p:nvPicPr>
          <p:cNvPr id="5" name="Picture 4" descr="220px-Minecraft_Beta_1.0.2_crafting_a_stone_axe_-_from_Common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313" y="3788253"/>
            <a:ext cx="2794000" cy="1714500"/>
          </a:xfrm>
          <a:prstGeom prst="rect">
            <a:avLst/>
          </a:prstGeom>
        </p:spPr>
      </p:pic>
      <p:pic>
        <p:nvPicPr>
          <p:cNvPr id="6" name="Picture 5" descr="300px-Minecraft_logo.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0091" y="2726267"/>
            <a:ext cx="6371922" cy="1061987"/>
          </a:xfrm>
          <a:prstGeom prst="rect">
            <a:avLst/>
          </a:prstGeom>
        </p:spPr>
      </p:pic>
      <p:pic>
        <p:nvPicPr>
          <p:cNvPr id="8" name="Picture 7" descr="Mine_block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9170" y="5091150"/>
            <a:ext cx="832373" cy="846481"/>
          </a:xfrm>
          <a:prstGeom prst="rect">
            <a:avLst/>
          </a:prstGeom>
        </p:spPr>
      </p:pic>
      <p:pic>
        <p:nvPicPr>
          <p:cNvPr id="9" name="Picture 8" descr="Minecraft_fores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22313" y="3788253"/>
            <a:ext cx="2299230" cy="1302897"/>
          </a:xfrm>
          <a:prstGeom prst="rect">
            <a:avLst/>
          </a:prstGeom>
        </p:spPr>
      </p:pic>
      <p:pic>
        <p:nvPicPr>
          <p:cNvPr id="10" name="Picture 9" descr="Minecraft_Volume_Alpha.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2004" y="2616742"/>
            <a:ext cx="1171510" cy="1171510"/>
          </a:xfrm>
          <a:prstGeom prst="rect">
            <a:avLst/>
          </a:prstGeom>
        </p:spPr>
      </p:pic>
    </p:spTree>
    <p:extLst>
      <p:ext uri="{BB962C8B-B14F-4D97-AF65-F5344CB8AC3E}">
        <p14:creationId xmlns:p14="http://schemas.microsoft.com/office/powerpoint/2010/main" val="1274859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4-06 at 1.52.16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0973" y="313111"/>
            <a:ext cx="7650190" cy="5583812"/>
          </a:xfrm>
          <a:prstGeom prst="rect">
            <a:avLst/>
          </a:prstGeom>
        </p:spPr>
      </p:pic>
    </p:spTree>
    <p:extLst>
      <p:ext uri="{BB962C8B-B14F-4D97-AF65-F5344CB8AC3E}">
        <p14:creationId xmlns:p14="http://schemas.microsoft.com/office/powerpoint/2010/main" val="957592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7B3C-FB34-B140-A3F2-C40EE72948EF}"/>
              </a:ext>
            </a:extLst>
          </p:cNvPr>
          <p:cNvSpPr>
            <a:spLocks noGrp="1"/>
          </p:cNvSpPr>
          <p:nvPr>
            <p:ph type="title"/>
          </p:nvPr>
        </p:nvSpPr>
        <p:spPr>
          <a:xfrm>
            <a:off x="457199" y="245806"/>
            <a:ext cx="8229600" cy="1081541"/>
          </a:xfrm>
        </p:spPr>
        <p:txBody>
          <a:bodyPr>
            <a:normAutofit/>
          </a:bodyPr>
          <a:lstStyle/>
          <a:p>
            <a:pPr algn="ctr"/>
            <a:r>
              <a:rPr lang="en-US" sz="6000" b="1" dirty="0">
                <a:solidFill>
                  <a:srgbClr val="FF0000"/>
                </a:solidFill>
              </a:rPr>
              <a:t>2017</a:t>
            </a:r>
          </a:p>
        </p:txBody>
      </p:sp>
      <p:pic>
        <p:nvPicPr>
          <p:cNvPr id="6" name="Content Placeholder 5">
            <a:extLst>
              <a:ext uri="{FF2B5EF4-FFF2-40B4-BE49-F238E27FC236}">
                <a16:creationId xmlns:a16="http://schemas.microsoft.com/office/drawing/2014/main" id="{4E2F68B6-8D39-D843-9A04-0A88289457E4}"/>
              </a:ext>
            </a:extLst>
          </p:cNvPr>
          <p:cNvPicPr>
            <a:picLocks noGrp="1" noChangeAspect="1"/>
          </p:cNvPicPr>
          <p:nvPr>
            <p:ph sz="quarter" idx="10"/>
          </p:nvPr>
        </p:nvPicPr>
        <p:blipFill>
          <a:blip r:embed="rId2"/>
          <a:stretch>
            <a:fillRect/>
          </a:stretch>
        </p:blipFill>
        <p:spPr>
          <a:xfrm>
            <a:off x="1212850" y="1414463"/>
            <a:ext cx="6718300" cy="4305300"/>
          </a:xfrm>
        </p:spPr>
      </p:pic>
      <p:sp>
        <p:nvSpPr>
          <p:cNvPr id="7" name="TextBox 6">
            <a:extLst>
              <a:ext uri="{FF2B5EF4-FFF2-40B4-BE49-F238E27FC236}">
                <a16:creationId xmlns:a16="http://schemas.microsoft.com/office/drawing/2014/main" id="{CEA828ED-84CC-5145-8DA6-F95FC0B53426}"/>
              </a:ext>
            </a:extLst>
          </p:cNvPr>
          <p:cNvSpPr txBox="1"/>
          <p:nvPr/>
        </p:nvSpPr>
        <p:spPr>
          <a:xfrm>
            <a:off x="5476568" y="5806879"/>
            <a:ext cx="1975926" cy="369332"/>
          </a:xfrm>
          <a:prstGeom prst="rect">
            <a:avLst/>
          </a:prstGeom>
          <a:noFill/>
        </p:spPr>
        <p:txBody>
          <a:bodyPr wrap="none" rtlCol="0">
            <a:spAutoFit/>
          </a:bodyPr>
          <a:lstStyle/>
          <a:p>
            <a:r>
              <a:rPr lang="en-US" dirty="0">
                <a:solidFill>
                  <a:schemeClr val="bg1"/>
                </a:solidFill>
              </a:rPr>
              <a:t>Mary Tyler Moore</a:t>
            </a:r>
          </a:p>
        </p:txBody>
      </p:sp>
    </p:spTree>
    <p:extLst>
      <p:ext uri="{BB962C8B-B14F-4D97-AF65-F5344CB8AC3E}">
        <p14:creationId xmlns:p14="http://schemas.microsoft.com/office/powerpoint/2010/main" val="2031030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84594"/>
            <a:ext cx="8229600" cy="4241540"/>
          </a:xfrm>
        </p:spPr>
        <p:txBody>
          <a:bodyPr>
            <a:normAutofit/>
          </a:bodyPr>
          <a:lstStyle/>
          <a:p>
            <a:pPr marL="0" indent="0" algn="ctr">
              <a:buNone/>
            </a:pPr>
            <a:r>
              <a:rPr lang="en-US" sz="9600" b="1" dirty="0">
                <a:solidFill>
                  <a:srgbClr val="FFFF00"/>
                </a:solidFill>
              </a:rPr>
              <a:t>Virtual </a:t>
            </a:r>
            <a:r>
              <a:rPr lang="en-US" sz="9600" b="1">
                <a:solidFill>
                  <a:srgbClr val="FFFF00"/>
                </a:solidFill>
              </a:rPr>
              <a:t>Reality</a:t>
            </a:r>
            <a:r>
              <a:rPr lang="en-US" sz="9600" b="1"/>
              <a:t> </a:t>
            </a:r>
            <a:r>
              <a:rPr lang="en-US" sz="9600" b="1" dirty="0">
                <a:solidFill>
                  <a:schemeClr val="bg1"/>
                </a:solidFill>
              </a:rPr>
              <a:t>3</a:t>
            </a:r>
            <a:r>
              <a:rPr lang="en-US" sz="9600" b="1">
                <a:solidFill>
                  <a:schemeClr val="bg1"/>
                </a:solidFill>
              </a:rPr>
              <a:t>.0</a:t>
            </a:r>
            <a:endParaRPr lang="en-US" sz="9600" dirty="0"/>
          </a:p>
        </p:txBody>
      </p:sp>
    </p:spTree>
    <p:extLst>
      <p:ext uri="{BB962C8B-B14F-4D97-AF65-F5344CB8AC3E}">
        <p14:creationId xmlns:p14="http://schemas.microsoft.com/office/powerpoint/2010/main" val="2333157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1-12 at 11.46.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83"/>
          <a:stretch/>
        </p:blipFill>
        <p:spPr>
          <a:xfrm>
            <a:off x="149869" y="785441"/>
            <a:ext cx="8810113" cy="4311580"/>
          </a:xfrm>
        </p:spPr>
      </p:pic>
      <p:sp>
        <p:nvSpPr>
          <p:cNvPr id="5" name="Rectangle 4"/>
          <p:cNvSpPr/>
          <p:nvPr/>
        </p:nvSpPr>
        <p:spPr>
          <a:xfrm>
            <a:off x="149869" y="5097021"/>
            <a:ext cx="8810113"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hlinkClick r:id="rId3"/>
              </a:rPr>
              <a:t>http://www.gamesindustry.biz/articles/2014-12-03-it-will-be-hard-to-tell-the-difference-between-whats-real-and-whats-virtual</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2779772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A02604-1321-8249-BBD8-C5E0B368010E}"/>
              </a:ext>
            </a:extLst>
          </p:cNvPr>
          <p:cNvPicPr>
            <a:picLocks noGrp="1" noChangeAspect="1"/>
          </p:cNvPicPr>
          <p:nvPr>
            <p:ph sz="quarter" idx="10"/>
          </p:nvPr>
        </p:nvPicPr>
        <p:blipFill>
          <a:blip r:embed="rId2"/>
          <a:stretch>
            <a:fillRect/>
          </a:stretch>
        </p:blipFill>
        <p:spPr>
          <a:xfrm>
            <a:off x="2683820" y="198783"/>
            <a:ext cx="3776360" cy="5595880"/>
          </a:xfrm>
        </p:spPr>
      </p:pic>
    </p:spTree>
    <p:extLst>
      <p:ext uri="{BB962C8B-B14F-4D97-AF65-F5344CB8AC3E}">
        <p14:creationId xmlns:p14="http://schemas.microsoft.com/office/powerpoint/2010/main" val="1768260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4-05 at 7.39.23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7" r="-1013"/>
          <a:stretch/>
        </p:blipFill>
        <p:spPr>
          <a:xfrm>
            <a:off x="2177240" y="280988"/>
            <a:ext cx="4832815" cy="5624512"/>
          </a:xfrm>
        </p:spPr>
      </p:pic>
    </p:spTree>
    <p:extLst>
      <p:ext uri="{BB962C8B-B14F-4D97-AF65-F5344CB8AC3E}">
        <p14:creationId xmlns:p14="http://schemas.microsoft.com/office/powerpoint/2010/main" val="2053688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C8D6-5605-E245-A3F2-C50F6D3E6394}"/>
              </a:ext>
            </a:extLst>
          </p:cNvPr>
          <p:cNvSpPr>
            <a:spLocks noGrp="1"/>
          </p:cNvSpPr>
          <p:nvPr>
            <p:ph type="title"/>
          </p:nvPr>
        </p:nvSpPr>
        <p:spPr>
          <a:xfrm>
            <a:off x="457199" y="182880"/>
            <a:ext cx="8229600" cy="1016000"/>
          </a:xfrm>
        </p:spPr>
        <p:txBody>
          <a:bodyPr/>
          <a:lstStyle/>
          <a:p>
            <a:pPr algn="ctr"/>
            <a:r>
              <a:rPr lang="en-US" dirty="0">
                <a:solidFill>
                  <a:srgbClr val="FFFF00"/>
                </a:solidFill>
              </a:rPr>
              <a:t>Be skeptical</a:t>
            </a:r>
            <a:r>
              <a:rPr lang="en-US" dirty="0">
                <a:solidFill>
                  <a:srgbClr val="FF0000"/>
                </a:solidFill>
              </a:rPr>
              <a:t>: </a:t>
            </a:r>
            <a:r>
              <a:rPr lang="en-US" dirty="0">
                <a:solidFill>
                  <a:schemeClr val="bg1"/>
                </a:solidFill>
              </a:rPr>
              <a:t>what actually happened</a:t>
            </a:r>
            <a:r>
              <a:rPr lang="en-US" dirty="0">
                <a:solidFill>
                  <a:srgbClr val="FF0000"/>
                </a:solidFill>
              </a:rPr>
              <a:t>…</a:t>
            </a:r>
          </a:p>
        </p:txBody>
      </p:sp>
      <p:pic>
        <p:nvPicPr>
          <p:cNvPr id="5" name="Content Placeholder 4">
            <a:extLst>
              <a:ext uri="{FF2B5EF4-FFF2-40B4-BE49-F238E27FC236}">
                <a16:creationId xmlns:a16="http://schemas.microsoft.com/office/drawing/2014/main" id="{EBCABDFF-F426-904F-B90C-38706BFA72CF}"/>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33163" y="1828800"/>
            <a:ext cx="5677673" cy="3491345"/>
          </a:xfrm>
        </p:spPr>
      </p:pic>
    </p:spTree>
    <p:extLst>
      <p:ext uri="{BB962C8B-B14F-4D97-AF65-F5344CB8AC3E}">
        <p14:creationId xmlns:p14="http://schemas.microsoft.com/office/powerpoint/2010/main" val="1991138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7-03-19 at 12.48.2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555"/>
          <a:stretch/>
        </p:blipFill>
        <p:spPr>
          <a:xfrm>
            <a:off x="517512" y="668669"/>
            <a:ext cx="4311584" cy="5022276"/>
          </a:xfrm>
        </p:spPr>
      </p:pic>
      <p:sp>
        <p:nvSpPr>
          <p:cNvPr id="2" name="TextBox 1"/>
          <p:cNvSpPr txBox="1"/>
          <p:nvPr/>
        </p:nvSpPr>
        <p:spPr>
          <a:xfrm>
            <a:off x="4829096" y="923747"/>
            <a:ext cx="4314904"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a:ea typeface="+mn-ea"/>
                <a:cs typeface="+mn-cs"/>
              </a:rPr>
              <a:t>“What </a:t>
            </a:r>
            <a:r>
              <a:rPr kumimoji="0" lang="en-US" sz="2400" b="0" i="1" u="none" strike="noStrike" kern="1200" cap="none" spc="0" normalizeH="0" baseline="0" noProof="0" dirty="0">
                <a:ln>
                  <a:noFill/>
                </a:ln>
                <a:solidFill>
                  <a:srgbClr val="FFFF00"/>
                </a:solidFill>
                <a:effectLst/>
                <a:uLnTx/>
                <a:uFillTx/>
                <a:latin typeface="Arial"/>
                <a:ea typeface="+mn-ea"/>
                <a:cs typeface="+mn-cs"/>
              </a:rPr>
              <a:t>the new realities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Arial"/>
                <a:ea typeface="+mn-ea"/>
                <a:cs typeface="+mn-cs"/>
              </a:rPr>
              <a:t>represent is an entirely new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Arial"/>
                <a:ea typeface="+mn-ea"/>
                <a:cs typeface="+mn-cs"/>
              </a:rPr>
              <a:t>way to think about advertising</a:t>
            </a:r>
            <a:r>
              <a:rPr kumimoji="0" lang="en-US" sz="2400" b="0" i="1" u="none" strike="noStrike" kern="1200" cap="none" spc="0" normalizeH="0" baseline="0" noProof="0" dirty="0">
                <a:ln>
                  <a:noFill/>
                </a:ln>
                <a:solidFill>
                  <a:prstClr val="white"/>
                </a:solidFill>
                <a:effectLst/>
                <a:uLnTx/>
                <a:uFillTx/>
                <a:latin typeface="Arial"/>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a:ea typeface="+mn-ea"/>
                <a:cs typeface="+mn-cs"/>
              </a:rPr>
              <a:t>We always assumed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a:ea typeface="+mn-ea"/>
                <a:cs typeface="+mn-cs"/>
              </a:rPr>
              <a:t>screens were the canvas, and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a:ea typeface="+mn-ea"/>
                <a:cs typeface="+mn-cs"/>
              </a:rPr>
              <a:t>there’s a frame around what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a:ea typeface="+mn-ea"/>
                <a:cs typeface="+mn-cs"/>
              </a:rPr>
              <a:t>we are doing. But AR and VR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Arial"/>
                <a:ea typeface="+mn-ea"/>
                <a:cs typeface="+mn-cs"/>
              </a:rPr>
              <a:t>transform all that.”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FFCC"/>
                </a:solidFill>
                <a:effectLst/>
                <a:uLnTx/>
                <a:uFillTx/>
                <a:latin typeface="Arial"/>
                <a:ea typeface="+mn-ea"/>
                <a:cs typeface="+mn-cs"/>
              </a:rPr>
              <a:t>Tom Goodwin.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CFFCC"/>
                </a:solidFill>
                <a:effectLst/>
                <a:uLnTx/>
                <a:uFillTx/>
                <a:latin typeface="Arial"/>
                <a:ea typeface="+mn-ea"/>
                <a:cs typeface="+mn-cs"/>
              </a:rPr>
              <a:t>EVP Zenith USA</a:t>
            </a:r>
          </a:p>
        </p:txBody>
      </p:sp>
    </p:spTree>
    <p:extLst>
      <p:ext uri="{BB962C8B-B14F-4D97-AF65-F5344CB8AC3E}">
        <p14:creationId xmlns:p14="http://schemas.microsoft.com/office/powerpoint/2010/main" val="3350467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7-04-02 at 5.28.2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35" r="154"/>
          <a:stretch/>
        </p:blipFill>
        <p:spPr>
          <a:xfrm>
            <a:off x="1632930" y="131763"/>
            <a:ext cx="5855459" cy="5724525"/>
          </a:xfrm>
        </p:spPr>
      </p:pic>
    </p:spTree>
    <p:extLst>
      <p:ext uri="{BB962C8B-B14F-4D97-AF65-F5344CB8AC3E}">
        <p14:creationId xmlns:p14="http://schemas.microsoft.com/office/powerpoint/2010/main" val="706940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28533E32-CB73-0B41-BEDD-96A4C3083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4505" y="514350"/>
            <a:ext cx="3734990" cy="4979987"/>
          </a:xfrm>
          <a:prstGeom prst="rect">
            <a:avLst/>
          </a:prstGeom>
        </p:spPr>
      </p:pic>
    </p:spTree>
    <p:extLst>
      <p:ext uri="{BB962C8B-B14F-4D97-AF65-F5344CB8AC3E}">
        <p14:creationId xmlns:p14="http://schemas.microsoft.com/office/powerpoint/2010/main" val="676793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15 at 5.12.4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22" r="-1119"/>
          <a:stretch/>
        </p:blipFill>
        <p:spPr>
          <a:xfrm>
            <a:off x="2723566" y="233363"/>
            <a:ext cx="3726107" cy="5648325"/>
          </a:xfrm>
        </p:spPr>
      </p:pic>
    </p:spTree>
    <p:extLst>
      <p:ext uri="{BB962C8B-B14F-4D97-AF65-F5344CB8AC3E}">
        <p14:creationId xmlns:p14="http://schemas.microsoft.com/office/powerpoint/2010/main" val="658245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6 at 3.04.4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69"/>
          <a:stretch/>
        </p:blipFill>
        <p:spPr>
          <a:xfrm>
            <a:off x="883478" y="298450"/>
            <a:ext cx="7399131" cy="5621338"/>
          </a:xfrm>
        </p:spPr>
      </p:pic>
    </p:spTree>
    <p:extLst>
      <p:ext uri="{BB962C8B-B14F-4D97-AF65-F5344CB8AC3E}">
        <p14:creationId xmlns:p14="http://schemas.microsoft.com/office/powerpoint/2010/main" val="3564286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30 at 12.15.5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43" r="-395"/>
          <a:stretch/>
        </p:blipFill>
        <p:spPr>
          <a:xfrm>
            <a:off x="1693155" y="211138"/>
            <a:ext cx="5772120" cy="5676900"/>
          </a:xfrm>
        </p:spPr>
      </p:pic>
      <p:pic>
        <p:nvPicPr>
          <p:cNvPr id="5" name="Picture 4" descr="Screen Shot 2016-10-30 at 12.16.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9912" y="5210913"/>
            <a:ext cx="1804088" cy="677125"/>
          </a:xfrm>
          <a:prstGeom prst="rect">
            <a:avLst/>
          </a:prstGeom>
        </p:spPr>
      </p:pic>
    </p:spTree>
    <p:extLst>
      <p:ext uri="{BB962C8B-B14F-4D97-AF65-F5344CB8AC3E}">
        <p14:creationId xmlns:p14="http://schemas.microsoft.com/office/powerpoint/2010/main" val="4060143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1 at 8.37.2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88" r="-300"/>
          <a:stretch/>
        </p:blipFill>
        <p:spPr>
          <a:xfrm>
            <a:off x="1372096" y="295275"/>
            <a:ext cx="6406895" cy="5624513"/>
          </a:xfrm>
        </p:spPr>
      </p:pic>
    </p:spTree>
    <p:extLst>
      <p:ext uri="{BB962C8B-B14F-4D97-AF65-F5344CB8AC3E}">
        <p14:creationId xmlns:p14="http://schemas.microsoft.com/office/powerpoint/2010/main" val="3717759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8.11.5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59" r="-251"/>
          <a:stretch/>
        </p:blipFill>
        <p:spPr>
          <a:xfrm>
            <a:off x="755207" y="531993"/>
            <a:ext cx="7628459" cy="5301493"/>
          </a:xfrm>
        </p:spPr>
      </p:pic>
    </p:spTree>
    <p:extLst>
      <p:ext uri="{BB962C8B-B14F-4D97-AF65-F5344CB8AC3E}">
        <p14:creationId xmlns:p14="http://schemas.microsoft.com/office/powerpoint/2010/main" val="3734101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55.14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4574" b="-12"/>
          <a:stretch/>
        </p:blipFill>
        <p:spPr>
          <a:xfrm>
            <a:off x="457200" y="0"/>
            <a:ext cx="8229600" cy="4137533"/>
          </a:xfrm>
        </p:spPr>
      </p:pic>
      <p:pic>
        <p:nvPicPr>
          <p:cNvPr id="5" name="Picture 4" descr="Screen Shot 2014-10-22 at 12.55.44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6677" y="4137533"/>
            <a:ext cx="2630123" cy="1998648"/>
          </a:xfrm>
          <a:prstGeom prst="rect">
            <a:avLst/>
          </a:prstGeom>
        </p:spPr>
      </p:pic>
      <p:sp>
        <p:nvSpPr>
          <p:cNvPr id="6" name="Rectangle 5"/>
          <p:cNvSpPr/>
          <p:nvPr/>
        </p:nvSpPr>
        <p:spPr>
          <a:xfrm>
            <a:off x="910166" y="4139708"/>
            <a:ext cx="4572000" cy="193899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hlinkClick r:id="rId4"/>
              </a:rPr>
              <a:t>http://www.theverge.com/2013/8/27/4664722/researchers-control-a-subjects-body-with-another-persons-brain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274976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8.23.25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252" b="-252"/>
          <a:stretch>
            <a:fillRect/>
          </a:stretch>
        </p:blipFill>
        <p:spPr>
          <a:xfrm>
            <a:off x="810076" y="734510"/>
            <a:ext cx="5059934" cy="2654904"/>
          </a:xfrm>
        </p:spPr>
      </p:pic>
      <p:pic>
        <p:nvPicPr>
          <p:cNvPr id="5" name="Picture 4" descr="Screen Shot 2015-09-28 at 8.2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9210" y="226510"/>
            <a:ext cx="2590800" cy="508000"/>
          </a:xfrm>
          <a:prstGeom prst="rect">
            <a:avLst/>
          </a:prstGeom>
        </p:spPr>
      </p:pic>
      <p:pic>
        <p:nvPicPr>
          <p:cNvPr id="6" name="Content Placeholder 3" descr="Screen Shot 2015-09-28 at 8.23.52 PM.png"/>
          <p:cNvPicPr>
            <a:picLocks noChangeAspect="1"/>
          </p:cNvPicPr>
          <p:nvPr/>
        </p:nvPicPr>
        <p:blipFill rotWithShape="1">
          <a:blip r:embed="rId4" cstate="email">
            <a:extLst>
              <a:ext uri="{28A0092B-C50C-407E-A947-70E740481C1C}">
                <a14:useLocalDpi xmlns:a14="http://schemas.microsoft.com/office/drawing/2010/main"/>
              </a:ext>
            </a:extLst>
          </a:blip>
          <a:srcRect b="-2070"/>
          <a:stretch/>
        </p:blipFill>
        <p:spPr>
          <a:xfrm>
            <a:off x="810076" y="3389414"/>
            <a:ext cx="7030031" cy="2550777"/>
          </a:xfrm>
          <a:prstGeom prst="rect">
            <a:avLst/>
          </a:prstGeom>
        </p:spPr>
      </p:pic>
    </p:spTree>
    <p:extLst>
      <p:ext uri="{BB962C8B-B14F-4D97-AF65-F5344CB8AC3E}">
        <p14:creationId xmlns:p14="http://schemas.microsoft.com/office/powerpoint/2010/main" val="164155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077F-79DD-8044-9DD2-495F4FA3D3F3}"/>
              </a:ext>
            </a:extLst>
          </p:cNvPr>
          <p:cNvSpPr>
            <a:spLocks noGrp="1"/>
          </p:cNvSpPr>
          <p:nvPr>
            <p:ph type="title"/>
          </p:nvPr>
        </p:nvSpPr>
        <p:spPr>
          <a:xfrm>
            <a:off x="457200" y="0"/>
            <a:ext cx="8229600" cy="1016000"/>
          </a:xfrm>
        </p:spPr>
        <p:txBody>
          <a:bodyPr/>
          <a:lstStyle/>
          <a:p>
            <a:r>
              <a:rPr lang="en-US" sz="4800" b="1" dirty="0">
                <a:solidFill>
                  <a:srgbClr val="FFFF00"/>
                </a:solidFill>
              </a:rPr>
              <a:t>The Story so far</a:t>
            </a:r>
            <a:r>
              <a:rPr lang="en-US" b="1" dirty="0">
                <a:solidFill>
                  <a:schemeClr val="accent5"/>
                </a:solidFill>
              </a:rPr>
              <a:t>…</a:t>
            </a:r>
            <a:r>
              <a:rPr lang="en-CA" b="1" dirty="0">
                <a:solidFill>
                  <a:srgbClr val="FF0000"/>
                </a:solidFill>
              </a:rPr>
              <a:t> </a:t>
            </a:r>
            <a:r>
              <a:rPr lang="en-CA" sz="4800" b="1" dirty="0">
                <a:solidFill>
                  <a:srgbClr val="FF0000"/>
                </a:solidFill>
              </a:rPr>
              <a:t>2016</a:t>
            </a:r>
            <a:endParaRPr lang="en-US" sz="4800" b="1" dirty="0">
              <a:solidFill>
                <a:srgbClr val="FFFF00"/>
              </a:solidFill>
            </a:endParaRPr>
          </a:p>
        </p:txBody>
      </p:sp>
      <p:sp>
        <p:nvSpPr>
          <p:cNvPr id="3" name="Content Placeholder 2">
            <a:extLst>
              <a:ext uri="{FF2B5EF4-FFF2-40B4-BE49-F238E27FC236}">
                <a16:creationId xmlns:a16="http://schemas.microsoft.com/office/drawing/2014/main" id="{14D897A1-C35E-9943-A8E7-9B96FC8E7770}"/>
              </a:ext>
            </a:extLst>
          </p:cNvPr>
          <p:cNvSpPr>
            <a:spLocks noGrp="1"/>
          </p:cNvSpPr>
          <p:nvPr>
            <p:ph sz="quarter" idx="10"/>
          </p:nvPr>
        </p:nvSpPr>
        <p:spPr>
          <a:xfrm>
            <a:off x="457199" y="1278193"/>
            <a:ext cx="8519653" cy="4935793"/>
          </a:xfrm>
        </p:spPr>
        <p:txBody>
          <a:bodyPr>
            <a:normAutofit fontScale="92500" lnSpcReduction="10000"/>
          </a:bodyPr>
          <a:lstStyle/>
          <a:p>
            <a:pPr marL="0" indent="0">
              <a:lnSpc>
                <a:spcPct val="110000"/>
              </a:lnSpc>
              <a:buNone/>
            </a:pPr>
            <a:r>
              <a:rPr lang="en-CA" sz="4000" b="1" dirty="0">
                <a:solidFill>
                  <a:srgbClr val="FF0000"/>
                </a:solidFill>
              </a:rPr>
              <a:t> “</a:t>
            </a:r>
            <a:r>
              <a:rPr lang="en-CA" sz="4000" b="1" i="1" dirty="0">
                <a:solidFill>
                  <a:schemeClr val="accent5"/>
                </a:solidFill>
              </a:rPr>
              <a:t>Legal Contradictions Manifest in Video Game Worlds</a:t>
            </a:r>
            <a:r>
              <a:rPr lang="en-CA" sz="4000" b="1" i="1" dirty="0">
                <a:solidFill>
                  <a:srgbClr val="FF0000"/>
                </a:solidFill>
              </a:rPr>
              <a:t>:</a:t>
            </a:r>
            <a:r>
              <a:rPr lang="en-CA" sz="4000" b="1" i="1" dirty="0">
                <a:solidFill>
                  <a:schemeClr val="bg1"/>
                </a:solidFill>
              </a:rPr>
              <a:t> Copyright through the Post-Structuralist</a:t>
            </a:r>
            <a:r>
              <a:rPr lang="en-CA" sz="4000" b="1" i="1" dirty="0">
                <a:solidFill>
                  <a:schemeClr val="tx1"/>
                </a:solidFill>
              </a:rPr>
              <a:t> </a:t>
            </a:r>
            <a:r>
              <a:rPr lang="en-CA" sz="4000" b="1" i="1" dirty="0">
                <a:solidFill>
                  <a:schemeClr val="bg1"/>
                </a:solidFill>
              </a:rPr>
              <a:t>Looking Glass</a:t>
            </a:r>
            <a:r>
              <a:rPr lang="en-CA" sz="4000" b="1" i="1" dirty="0">
                <a:solidFill>
                  <a:srgbClr val="FF0000"/>
                </a:solidFill>
              </a:rPr>
              <a:t>”</a:t>
            </a:r>
          </a:p>
          <a:p>
            <a:pPr marL="0" indent="0">
              <a:lnSpc>
                <a:spcPct val="110000"/>
              </a:lnSpc>
              <a:buNone/>
            </a:pPr>
            <a:r>
              <a:rPr lang="en-CA" sz="4000" dirty="0">
                <a:solidFill>
                  <a:schemeClr val="bg1"/>
                </a:solidFill>
              </a:rPr>
              <a:t>Digital </a:t>
            </a:r>
            <a:r>
              <a:rPr lang="en-CA" sz="4000" dirty="0">
                <a:solidFill>
                  <a:srgbClr val="FFFF00"/>
                </a:solidFill>
              </a:rPr>
              <a:t>creativity is </a:t>
            </a:r>
            <a:r>
              <a:rPr lang="en-CA" sz="4000" dirty="0">
                <a:solidFill>
                  <a:schemeClr val="bg1"/>
                </a:solidFill>
              </a:rPr>
              <a:t>often </a:t>
            </a:r>
            <a:r>
              <a:rPr lang="en-CA" sz="4000" dirty="0">
                <a:solidFill>
                  <a:srgbClr val="FFFF00"/>
                </a:solidFill>
              </a:rPr>
              <a:t>collaborative</a:t>
            </a:r>
            <a:r>
              <a:rPr lang="en-CA" sz="4000" dirty="0">
                <a:solidFill>
                  <a:schemeClr val="bg1"/>
                </a:solidFill>
              </a:rPr>
              <a:t>. For that reason an appropriate post-structuralist view of Copyright would  recognize </a:t>
            </a:r>
            <a:r>
              <a:rPr lang="en-CA" sz="4000" dirty="0">
                <a:solidFill>
                  <a:srgbClr val="FFFF00"/>
                </a:solidFill>
              </a:rPr>
              <a:t>user’s rights and even </a:t>
            </a:r>
            <a:r>
              <a:rPr lang="en-CA" sz="4000" dirty="0">
                <a:solidFill>
                  <a:schemeClr val="bg1"/>
                </a:solidFill>
              </a:rPr>
              <a:t>a </a:t>
            </a:r>
            <a:r>
              <a:rPr lang="en-CA" sz="4000" dirty="0">
                <a:solidFill>
                  <a:srgbClr val="FFFF00"/>
                </a:solidFill>
              </a:rPr>
              <a:t>Right to Create </a:t>
            </a:r>
            <a:r>
              <a:rPr lang="en-CA" sz="4000" dirty="0">
                <a:solidFill>
                  <a:schemeClr val="bg1"/>
                </a:solidFill>
              </a:rPr>
              <a:t>for mods, remixes and the like</a:t>
            </a:r>
            <a:r>
              <a:rPr lang="en-CA" sz="4000" dirty="0">
                <a:solidFill>
                  <a:srgbClr val="FF0000"/>
                </a:solidFill>
              </a:rPr>
              <a:t>.</a:t>
            </a:r>
          </a:p>
          <a:p>
            <a:pPr marL="0" indent="0">
              <a:buNone/>
            </a:pPr>
            <a:endParaRPr lang="en-CA" b="1" i="1" dirty="0">
              <a:solidFill>
                <a:srgbClr val="FFFF00"/>
              </a:solidFill>
            </a:endParaRPr>
          </a:p>
          <a:p>
            <a:pPr marL="0" indent="0">
              <a:buNone/>
            </a:pPr>
            <a:endParaRPr lang="en-US" dirty="0"/>
          </a:p>
        </p:txBody>
      </p:sp>
    </p:spTree>
    <p:extLst>
      <p:ext uri="{BB962C8B-B14F-4D97-AF65-F5344CB8AC3E}">
        <p14:creationId xmlns:p14="http://schemas.microsoft.com/office/powerpoint/2010/main" val="3672121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44.44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48"/>
          <a:stretch/>
        </p:blipFill>
        <p:spPr>
          <a:xfrm>
            <a:off x="1206500" y="168805"/>
            <a:ext cx="6688667" cy="5387975"/>
          </a:xfrm>
        </p:spPr>
      </p:pic>
      <p:sp>
        <p:nvSpPr>
          <p:cNvPr id="5" name="Rectangle 4"/>
          <p:cNvSpPr/>
          <p:nvPr/>
        </p:nvSpPr>
        <p:spPr>
          <a:xfrm>
            <a:off x="1206500" y="5556780"/>
            <a:ext cx="299478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3"/>
              </a:rPr>
              <a:t>http://youtu.be/z8iEogscUl8</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701357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59.47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28"/>
          <a:stretch/>
        </p:blipFill>
        <p:spPr>
          <a:xfrm>
            <a:off x="804333" y="211667"/>
            <a:ext cx="7405477" cy="5450890"/>
          </a:xfrm>
        </p:spPr>
      </p:pic>
      <p:sp>
        <p:nvSpPr>
          <p:cNvPr id="5" name="Rectangle 4"/>
          <p:cNvSpPr/>
          <p:nvPr/>
        </p:nvSpPr>
        <p:spPr>
          <a:xfrm>
            <a:off x="804333" y="5662557"/>
            <a:ext cx="81915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hlinkClick r:id="rId3"/>
              </a:rPr>
              <a:t>http://newsoffice.mit.edu/2013/neuroscientists-plant-false-memories-in-the-brain-0725</a:t>
            </a:r>
            <a:r>
              <a:rPr kumimoji="0" lang="en-US" sz="16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2596504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385.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92" r="-1020"/>
          <a:stretch/>
        </p:blipFill>
        <p:spPr>
          <a:xfrm>
            <a:off x="2222500" y="0"/>
            <a:ext cx="4508500" cy="5921786"/>
          </a:xfrm>
        </p:spPr>
      </p:pic>
    </p:spTree>
    <p:extLst>
      <p:ext uri="{BB962C8B-B14F-4D97-AF65-F5344CB8AC3E}">
        <p14:creationId xmlns:p14="http://schemas.microsoft.com/office/powerpoint/2010/main" val="2084971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059228"/>
          </a:xfrm>
        </p:spPr>
        <p:txBody>
          <a:bodyPr>
            <a:normAutofit/>
          </a:bodyPr>
          <a:lstStyle/>
          <a:p>
            <a:pPr algn="ctr"/>
            <a:r>
              <a:rPr lang="en-CA" i="1" dirty="0">
                <a:solidFill>
                  <a:schemeClr val="bg1"/>
                </a:solidFill>
              </a:rPr>
              <a:t>“</a:t>
            </a:r>
            <a:r>
              <a:rPr lang="mr-IN" i="1" dirty="0">
                <a:solidFill>
                  <a:schemeClr val="bg1"/>
                </a:solidFill>
              </a:rPr>
              <a:t>…</a:t>
            </a:r>
            <a:r>
              <a:rPr lang="en-CA" i="1" dirty="0">
                <a:solidFill>
                  <a:schemeClr val="bg1"/>
                </a:solidFill>
              </a:rPr>
              <a:t>there is a delicate balance between appropriating new technologies and </a:t>
            </a:r>
            <a:r>
              <a:rPr lang="en-CA" i="1" dirty="0">
                <a:solidFill>
                  <a:srgbClr val="FFFF00"/>
                </a:solidFill>
              </a:rPr>
              <a:t>being appropriated by them</a:t>
            </a:r>
            <a:r>
              <a:rPr lang="en-CA" i="1" dirty="0">
                <a:solidFill>
                  <a:schemeClr val="bg1"/>
                </a:solidFill>
              </a:rPr>
              <a:t>.”</a:t>
            </a:r>
            <a:endParaRPr lang="en-US" i="1" dirty="0">
              <a:solidFill>
                <a:schemeClr val="bg1"/>
              </a:solidFill>
            </a:endParaRPr>
          </a:p>
        </p:txBody>
      </p:sp>
      <p:pic>
        <p:nvPicPr>
          <p:cNvPr id="4" name="Content Placeholder 3" descr="Screen Shot 2017-04-05 at 2.59.5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00" r="-441"/>
          <a:stretch/>
        </p:blipFill>
        <p:spPr>
          <a:xfrm>
            <a:off x="1204080" y="2059228"/>
            <a:ext cx="6597700" cy="3881348"/>
          </a:xfrm>
        </p:spPr>
      </p:pic>
    </p:spTree>
    <p:extLst>
      <p:ext uri="{BB962C8B-B14F-4D97-AF65-F5344CB8AC3E}">
        <p14:creationId xmlns:p14="http://schemas.microsoft.com/office/powerpoint/2010/main" val="327651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361964"/>
          </a:xfrm>
        </p:spPr>
        <p:txBody>
          <a:bodyPr>
            <a:normAutofit fontScale="90000"/>
          </a:bodyPr>
          <a:lstStyle/>
          <a:p>
            <a:pPr algn="ctr"/>
            <a:r>
              <a:rPr lang="en-US" sz="4400" b="1" dirty="0">
                <a:solidFill>
                  <a:srgbClr val="FFFF00"/>
                </a:solidFill>
              </a:rPr>
              <a:t>THE PROBLEM</a:t>
            </a:r>
            <a:r>
              <a:rPr lang="en-US" sz="4400" b="1" dirty="0">
                <a:solidFill>
                  <a:schemeClr val="accent5"/>
                </a:solidFill>
              </a:rPr>
              <a:t>:</a:t>
            </a:r>
            <a:r>
              <a:rPr lang="en-US" sz="4400" b="1" dirty="0">
                <a:solidFill>
                  <a:srgbClr val="FFFF00"/>
                </a:solidFill>
              </a:rPr>
              <a:t> </a:t>
            </a:r>
            <a:br>
              <a:rPr lang="en-US" sz="4400" b="1" dirty="0">
                <a:solidFill>
                  <a:srgbClr val="FFFF00"/>
                </a:solidFill>
              </a:rPr>
            </a:br>
            <a:r>
              <a:rPr lang="en-US" sz="4400" b="1" dirty="0">
                <a:solidFill>
                  <a:srgbClr val="FF0000"/>
                </a:solidFill>
              </a:rPr>
              <a:t>INFO-GATHERING </a:t>
            </a:r>
            <a:r>
              <a:rPr lang="en-US" sz="4400" b="1" dirty="0">
                <a:solidFill>
                  <a:srgbClr val="FF0000"/>
                </a:solidFill>
                <a:sym typeface="Wingdings"/>
              </a:rPr>
              <a:t> </a:t>
            </a:r>
            <a:endParaRPr lang="en-US" sz="4400" b="1" dirty="0">
              <a:solidFill>
                <a:srgbClr val="FF0000"/>
              </a:solidFill>
            </a:endParaRPr>
          </a:p>
        </p:txBody>
      </p:sp>
      <p:pic>
        <p:nvPicPr>
          <p:cNvPr id="5" name="Content Placeholder 4"/>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68" r="-260"/>
          <a:stretch/>
        </p:blipFill>
        <p:spPr>
          <a:xfrm>
            <a:off x="2160747" y="1408134"/>
            <a:ext cx="4849287" cy="3606495"/>
          </a:xfrm>
          <a:prstGeom prst="rect">
            <a:avLst/>
          </a:prstGeom>
        </p:spPr>
      </p:pic>
      <p:sp>
        <p:nvSpPr>
          <p:cNvPr id="6" name="TextBox 5"/>
          <p:cNvSpPr txBox="1"/>
          <p:nvPr/>
        </p:nvSpPr>
        <p:spPr>
          <a:xfrm>
            <a:off x="478333" y="5200478"/>
            <a:ext cx="8242411"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mn-cs"/>
              </a:rPr>
              <a:t>THERE IS NO ONE WAY TUBE</a:t>
            </a:r>
            <a:endParaRPr kumimoji="0" lang="en-US" sz="4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616012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465"/>
            <a:ext cx="8686800" cy="1016000"/>
          </a:xfrm>
        </p:spPr>
        <p:txBody>
          <a:bodyPr>
            <a:noAutofit/>
          </a:bodyPr>
          <a:lstStyle/>
          <a:p>
            <a:r>
              <a:rPr lang="en-US" sz="4800" b="1" dirty="0">
                <a:solidFill>
                  <a:srgbClr val="FFFF00"/>
                </a:solidFill>
                <a:latin typeface="+mn-lt"/>
              </a:rPr>
              <a:t>Devices </a:t>
            </a:r>
            <a:r>
              <a:rPr lang="en-US" sz="4800" b="1" dirty="0">
                <a:solidFill>
                  <a:srgbClr val="FF0000"/>
                </a:solidFill>
                <a:latin typeface="+mn-lt"/>
              </a:rPr>
              <a:t>read you</a:t>
            </a:r>
            <a:r>
              <a:rPr lang="en-US" sz="4800" b="1" dirty="0">
                <a:solidFill>
                  <a:schemeClr val="bg1"/>
                </a:solidFill>
                <a:latin typeface="+mn-lt"/>
              </a:rPr>
              <a:t>.</a:t>
            </a:r>
          </a:p>
        </p:txBody>
      </p:sp>
      <p:pic>
        <p:nvPicPr>
          <p:cNvPr id="4" name="Picture 3" descr="Oculus_Rift_-_Developer_Version_-_Bac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226" y="1383614"/>
            <a:ext cx="3429000" cy="2286000"/>
          </a:xfrm>
          <a:prstGeom prst="rect">
            <a:avLst/>
          </a:prstGeom>
        </p:spPr>
      </p:pic>
      <p:pic>
        <p:nvPicPr>
          <p:cNvPr id="5" name="Picture 4" descr="IPhone6_silver_frontfac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8169" y="378834"/>
            <a:ext cx="1680619" cy="3417258"/>
          </a:xfrm>
          <a:prstGeom prst="rect">
            <a:avLst/>
          </a:prstGeom>
        </p:spPr>
      </p:pic>
      <p:pic>
        <p:nvPicPr>
          <p:cNvPr id="8" name="Picture 7" descr="220px-W-A-S-D.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86200" y="3298081"/>
            <a:ext cx="1617469" cy="1352793"/>
          </a:xfrm>
          <a:prstGeom prst="rect">
            <a:avLst/>
          </a:prstGeom>
        </p:spPr>
      </p:pic>
      <p:pic>
        <p:nvPicPr>
          <p:cNvPr id="9" name="Picture 8" descr="Xbox-One-Kinect.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6200" y="1383614"/>
            <a:ext cx="2749614" cy="1686430"/>
          </a:xfrm>
          <a:prstGeom prst="rect">
            <a:avLst/>
          </a:prstGeom>
        </p:spPr>
      </p:pic>
      <p:pic>
        <p:nvPicPr>
          <p:cNvPr id="3" name="Picture 2" descr="Fitibit_Flex.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32314" y="3983089"/>
            <a:ext cx="3106474" cy="2216893"/>
          </a:xfrm>
          <a:prstGeom prst="rect">
            <a:avLst/>
          </a:prstGeom>
        </p:spPr>
      </p:pic>
      <p:pic>
        <p:nvPicPr>
          <p:cNvPr id="7" name="Picture 6" descr="White_AppleWatch_with_Screen.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1226" y="3751022"/>
            <a:ext cx="1369644" cy="2114730"/>
          </a:xfrm>
          <a:prstGeom prst="rect">
            <a:avLst/>
          </a:prstGeom>
        </p:spPr>
      </p:pic>
      <p:pic>
        <p:nvPicPr>
          <p:cNvPr id="11" name="Picture 10" descr="DualShock_4.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88117" y="3983089"/>
            <a:ext cx="1842109" cy="1625390"/>
          </a:xfrm>
          <a:prstGeom prst="rect">
            <a:avLst/>
          </a:prstGeom>
        </p:spPr>
      </p:pic>
    </p:spTree>
    <p:extLst>
      <p:ext uri="{BB962C8B-B14F-4D97-AF65-F5344CB8AC3E}">
        <p14:creationId xmlns:p14="http://schemas.microsoft.com/office/powerpoint/2010/main" val="1153445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3-22 at 1.27.09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3"/>
          <a:stretch/>
        </p:blipFill>
        <p:spPr>
          <a:xfrm>
            <a:off x="2109428" y="236538"/>
            <a:ext cx="4907653" cy="5683250"/>
          </a:xfrm>
        </p:spPr>
      </p:pic>
    </p:spTree>
    <p:extLst>
      <p:ext uri="{BB962C8B-B14F-4D97-AF65-F5344CB8AC3E}">
        <p14:creationId xmlns:p14="http://schemas.microsoft.com/office/powerpoint/2010/main" val="3662869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10-22 at 12.47.07 A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1249" b="-1249"/>
          <a:stretch>
            <a:fillRect/>
          </a:stretch>
        </p:blipFill>
        <p:spPr>
          <a:xfrm>
            <a:off x="457200" y="550863"/>
            <a:ext cx="8072967" cy="5076750"/>
          </a:xfrm>
        </p:spPr>
      </p:pic>
      <p:pic>
        <p:nvPicPr>
          <p:cNvPr id="5" name="Picture 4" descr="Screen Shot 2014-10-22 at 12.47.31 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256"/>
            <a:ext cx="2410883" cy="544607"/>
          </a:xfrm>
          <a:prstGeom prst="rect">
            <a:avLst/>
          </a:prstGeom>
        </p:spPr>
      </p:pic>
      <p:sp>
        <p:nvSpPr>
          <p:cNvPr id="7" name="Rectangle 6"/>
          <p:cNvSpPr/>
          <p:nvPr/>
        </p:nvSpPr>
        <p:spPr>
          <a:xfrm>
            <a:off x="457200" y="5627613"/>
            <a:ext cx="86868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hlinkClick r:id="rId4"/>
              </a:rPr>
              <a:t>http://recode.net/2014/04/28/stanford-has-a-videogame-controller-that-knows-if-youre-bored/</a:t>
            </a:r>
            <a:r>
              <a:rPr kumimoji="0" lang="en-US" sz="16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944492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20 at 10.50.52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4" r="-329"/>
          <a:stretch/>
        </p:blipFill>
        <p:spPr>
          <a:xfrm>
            <a:off x="1046990" y="274638"/>
            <a:ext cx="7071475" cy="5611812"/>
          </a:xfrm>
        </p:spPr>
      </p:pic>
    </p:spTree>
    <p:extLst>
      <p:ext uri="{BB962C8B-B14F-4D97-AF65-F5344CB8AC3E}">
        <p14:creationId xmlns:p14="http://schemas.microsoft.com/office/powerpoint/2010/main" val="134924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8.14.1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7" r="-139"/>
          <a:stretch/>
        </p:blipFill>
        <p:spPr>
          <a:xfrm>
            <a:off x="1888015" y="246262"/>
            <a:ext cx="5595390" cy="5653286"/>
          </a:xfrm>
        </p:spPr>
      </p:pic>
    </p:spTree>
    <p:extLst>
      <p:ext uri="{BB962C8B-B14F-4D97-AF65-F5344CB8AC3E}">
        <p14:creationId xmlns:p14="http://schemas.microsoft.com/office/powerpoint/2010/main" val="1005144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077F-79DD-8044-9DD2-495F4FA3D3F3}"/>
              </a:ext>
            </a:extLst>
          </p:cNvPr>
          <p:cNvSpPr>
            <a:spLocks noGrp="1"/>
          </p:cNvSpPr>
          <p:nvPr>
            <p:ph type="title"/>
          </p:nvPr>
        </p:nvSpPr>
        <p:spPr>
          <a:xfrm>
            <a:off x="457200" y="0"/>
            <a:ext cx="8229600" cy="1016000"/>
          </a:xfrm>
        </p:spPr>
        <p:txBody>
          <a:bodyPr/>
          <a:lstStyle/>
          <a:p>
            <a:r>
              <a:rPr lang="en-US" sz="4800" b="1" dirty="0">
                <a:solidFill>
                  <a:srgbClr val="FFFF00"/>
                </a:solidFill>
              </a:rPr>
              <a:t>The Story so far</a:t>
            </a:r>
            <a:r>
              <a:rPr lang="en-US" b="1" dirty="0">
                <a:solidFill>
                  <a:schemeClr val="accent5"/>
                </a:solidFill>
              </a:rPr>
              <a:t>…</a:t>
            </a:r>
            <a:r>
              <a:rPr lang="en-CA" b="1" dirty="0">
                <a:solidFill>
                  <a:srgbClr val="FF0000"/>
                </a:solidFill>
              </a:rPr>
              <a:t> </a:t>
            </a:r>
            <a:r>
              <a:rPr lang="en-CA" sz="4800" b="1" dirty="0">
                <a:solidFill>
                  <a:srgbClr val="FF0000"/>
                </a:solidFill>
              </a:rPr>
              <a:t>2017</a:t>
            </a:r>
            <a:endParaRPr lang="en-US" sz="4800" b="1" dirty="0">
              <a:solidFill>
                <a:srgbClr val="FFFF00"/>
              </a:solidFill>
            </a:endParaRPr>
          </a:p>
        </p:txBody>
      </p:sp>
      <p:sp>
        <p:nvSpPr>
          <p:cNvPr id="3" name="Content Placeholder 2">
            <a:extLst>
              <a:ext uri="{FF2B5EF4-FFF2-40B4-BE49-F238E27FC236}">
                <a16:creationId xmlns:a16="http://schemas.microsoft.com/office/drawing/2014/main" id="{14D897A1-C35E-9943-A8E7-9B96FC8E7770}"/>
              </a:ext>
            </a:extLst>
          </p:cNvPr>
          <p:cNvSpPr>
            <a:spLocks noGrp="1"/>
          </p:cNvSpPr>
          <p:nvPr>
            <p:ph sz="quarter" idx="10"/>
          </p:nvPr>
        </p:nvSpPr>
        <p:spPr>
          <a:xfrm>
            <a:off x="457199" y="1150375"/>
            <a:ext cx="8519653" cy="5063612"/>
          </a:xfrm>
        </p:spPr>
        <p:txBody>
          <a:bodyPr>
            <a:normAutofit fontScale="92500" lnSpcReduction="20000"/>
          </a:bodyPr>
          <a:lstStyle/>
          <a:p>
            <a:pPr marL="0" indent="0">
              <a:lnSpc>
                <a:spcPct val="110000"/>
              </a:lnSpc>
              <a:buNone/>
            </a:pPr>
            <a:r>
              <a:rPr lang="en-CA" sz="4000" b="1" dirty="0">
                <a:solidFill>
                  <a:srgbClr val="FF0000"/>
                </a:solidFill>
              </a:rPr>
              <a:t>“</a:t>
            </a:r>
            <a:r>
              <a:rPr lang="en-US" sz="4000" b="1" i="1" dirty="0">
                <a:solidFill>
                  <a:schemeClr val="accent5"/>
                </a:solidFill>
                <a:cs typeface="Times New Roman"/>
              </a:rPr>
              <a:t>Trusting Ourselves</a:t>
            </a:r>
            <a:r>
              <a:rPr lang="en-US" sz="4000" b="1" i="1" dirty="0">
                <a:solidFill>
                  <a:srgbClr val="FF0000"/>
                </a:solidFill>
                <a:cs typeface="Times New Roman"/>
              </a:rPr>
              <a:t>:</a:t>
            </a:r>
            <a:r>
              <a:rPr lang="en-US" sz="4000" b="1" i="1" dirty="0">
                <a:solidFill>
                  <a:schemeClr val="bg1"/>
                </a:solidFill>
                <a:cs typeface="Times New Roman"/>
              </a:rPr>
              <a:t> Freedom of Thought in Virtual Realities</a:t>
            </a:r>
            <a:r>
              <a:rPr lang="en-US" sz="4000" b="1" i="1" dirty="0">
                <a:solidFill>
                  <a:srgbClr val="FF0000"/>
                </a:solidFill>
                <a:cs typeface="Times New Roman"/>
              </a:rPr>
              <a:t>”</a:t>
            </a:r>
          </a:p>
          <a:p>
            <a:pPr marL="0" indent="0">
              <a:lnSpc>
                <a:spcPct val="110000"/>
              </a:lnSpc>
              <a:buNone/>
            </a:pPr>
            <a:r>
              <a:rPr lang="en-CA" sz="4000" dirty="0">
                <a:solidFill>
                  <a:schemeClr val="bg1"/>
                </a:solidFill>
              </a:rPr>
              <a:t>How should we deal with the (</a:t>
            </a:r>
            <a:r>
              <a:rPr lang="en-CA" sz="4000" dirty="0">
                <a:solidFill>
                  <a:srgbClr val="FFFF00"/>
                </a:solidFill>
              </a:rPr>
              <a:t>narrow</a:t>
            </a:r>
            <a:r>
              <a:rPr lang="en-CA" sz="4000" dirty="0">
                <a:solidFill>
                  <a:schemeClr val="bg1"/>
                </a:solidFill>
              </a:rPr>
              <a:t>) possibility of being </a:t>
            </a:r>
            <a:r>
              <a:rPr lang="en-CA" sz="4000" dirty="0">
                <a:solidFill>
                  <a:srgbClr val="FFFF00"/>
                </a:solidFill>
              </a:rPr>
              <a:t>manipulated against our wills </a:t>
            </a:r>
            <a:r>
              <a:rPr lang="en-CA" sz="4000" dirty="0">
                <a:solidFill>
                  <a:schemeClr val="bg1"/>
                </a:solidFill>
              </a:rPr>
              <a:t>through a combination of ultra-realistic </a:t>
            </a:r>
            <a:r>
              <a:rPr lang="en-CA" sz="4000" dirty="0">
                <a:solidFill>
                  <a:srgbClr val="FFFF00"/>
                </a:solidFill>
              </a:rPr>
              <a:t>VR</a:t>
            </a:r>
            <a:r>
              <a:rPr lang="en-CA" sz="4000" dirty="0">
                <a:solidFill>
                  <a:schemeClr val="bg1"/>
                </a:solidFill>
              </a:rPr>
              <a:t> and misused personal data. The </a:t>
            </a:r>
            <a:r>
              <a:rPr lang="en-CA" sz="4000" dirty="0">
                <a:solidFill>
                  <a:srgbClr val="FFFF00"/>
                </a:solidFill>
              </a:rPr>
              <a:t>law should intervene when personal agency is lost</a:t>
            </a:r>
            <a:r>
              <a:rPr lang="en-CA" sz="4000" dirty="0">
                <a:solidFill>
                  <a:schemeClr val="bg1"/>
                </a:solidFill>
              </a:rPr>
              <a:t> and that media companies could be constructive trustees of our data</a:t>
            </a:r>
            <a:r>
              <a:rPr lang="en-CA" sz="4000" dirty="0">
                <a:solidFill>
                  <a:srgbClr val="FF0000"/>
                </a:solidFill>
              </a:rPr>
              <a:t>.</a:t>
            </a:r>
          </a:p>
          <a:p>
            <a:pPr marL="0" indent="0">
              <a:buNone/>
            </a:pPr>
            <a:endParaRPr lang="en-US" dirty="0"/>
          </a:p>
        </p:txBody>
      </p:sp>
    </p:spTree>
    <p:extLst>
      <p:ext uri="{BB962C8B-B14F-4D97-AF65-F5344CB8AC3E}">
        <p14:creationId xmlns:p14="http://schemas.microsoft.com/office/powerpoint/2010/main" val="1764285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9-28 at 6.48.1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072"/>
          <a:stretch/>
        </p:blipFill>
        <p:spPr>
          <a:xfrm>
            <a:off x="1165770" y="1"/>
            <a:ext cx="4926642" cy="1219077"/>
          </a:xfrm>
        </p:spPr>
      </p:pic>
      <p:pic>
        <p:nvPicPr>
          <p:cNvPr id="5" name="Picture 4" descr="Screen Shot 2015-09-28 at 6.48.3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770" y="1219078"/>
            <a:ext cx="6703171" cy="4164994"/>
          </a:xfrm>
          <a:prstGeom prst="rect">
            <a:avLst/>
          </a:prstGeom>
        </p:spPr>
      </p:pic>
      <p:sp>
        <p:nvSpPr>
          <p:cNvPr id="6" name="TextBox 5"/>
          <p:cNvSpPr txBox="1"/>
          <p:nvPr/>
        </p:nvSpPr>
        <p:spPr>
          <a:xfrm>
            <a:off x="1165770" y="5384072"/>
            <a:ext cx="6703171"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4"/>
              </a:rPr>
              <a:t>https://www.newscientist.com/article/mg22730392-700-face-analysis-can-tell-what-youll-buy-after-watching-ads-2/</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6682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170"/>
            <a:ext cx="9144000" cy="1625892"/>
          </a:xfrm>
        </p:spPr>
        <p:txBody>
          <a:bodyPr>
            <a:normAutofit/>
          </a:bodyPr>
          <a:lstStyle/>
          <a:p>
            <a:pPr algn="ctr"/>
            <a:r>
              <a:rPr lang="en-US" sz="4400" b="1" dirty="0">
                <a:solidFill>
                  <a:srgbClr val="00B0F0"/>
                </a:solidFill>
              </a:rPr>
              <a:t>Humans</a:t>
            </a:r>
            <a:r>
              <a:rPr lang="en-US" sz="4400" b="1" dirty="0">
                <a:solidFill>
                  <a:srgbClr val="FFFF00"/>
                </a:solidFill>
              </a:rPr>
              <a:t> </a:t>
            </a:r>
            <a:r>
              <a:rPr lang="en-US" sz="4400" b="1" dirty="0">
                <a:solidFill>
                  <a:schemeClr val="bg1"/>
                </a:solidFill>
              </a:rPr>
              <a:t>are </a:t>
            </a:r>
            <a:br>
              <a:rPr lang="en-US" sz="4400" b="1" dirty="0">
                <a:solidFill>
                  <a:srgbClr val="FFFF00"/>
                </a:solidFill>
              </a:rPr>
            </a:br>
            <a:r>
              <a:rPr lang="en-US" sz="4400" b="1" dirty="0">
                <a:solidFill>
                  <a:srgbClr val="FFFF00"/>
                </a:solidFill>
              </a:rPr>
              <a:t>particularly susceptible to VR</a:t>
            </a:r>
            <a:r>
              <a:rPr lang="en-US" sz="4400" b="1" dirty="0">
                <a:solidFill>
                  <a:srgbClr val="FF0000"/>
                </a:solidFill>
              </a:rPr>
              <a:t> </a:t>
            </a:r>
            <a:r>
              <a:rPr lang="en-US" sz="4400" b="1" dirty="0">
                <a:solidFill>
                  <a:srgbClr val="FF0000"/>
                </a:solidFill>
                <a:sym typeface="Wingdings"/>
              </a:rPr>
              <a:t> </a:t>
            </a:r>
            <a:endParaRPr lang="en-US" sz="4400" b="1" dirty="0">
              <a:solidFill>
                <a:srgbClr val="FF0000"/>
              </a:solidFill>
            </a:endParaRPr>
          </a:p>
        </p:txBody>
      </p:sp>
      <p:pic>
        <p:nvPicPr>
          <p:cNvPr id="5" name="Content Placeholder 4" descr="IMG_0512.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258"/>
          <a:stretch/>
        </p:blipFill>
        <p:spPr>
          <a:xfrm>
            <a:off x="2837010" y="1671638"/>
            <a:ext cx="3496781" cy="4233862"/>
          </a:xfrm>
        </p:spPr>
      </p:pic>
    </p:spTree>
    <p:extLst>
      <p:ext uri="{BB962C8B-B14F-4D97-AF65-F5344CB8AC3E}">
        <p14:creationId xmlns:p14="http://schemas.microsoft.com/office/powerpoint/2010/main" val="3332301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99035"/>
          </a:xfrm>
        </p:spPr>
        <p:txBody>
          <a:bodyPr>
            <a:noAutofit/>
          </a:bodyPr>
          <a:lstStyle/>
          <a:p>
            <a:pPr algn="ctr"/>
            <a:r>
              <a:rPr lang="en-US" sz="4800" b="1" dirty="0">
                <a:solidFill>
                  <a:srgbClr val="FF0000"/>
                </a:solidFill>
              </a:rPr>
              <a:t>1. </a:t>
            </a:r>
            <a:r>
              <a:rPr lang="en-US" sz="4800" b="1" dirty="0">
                <a:solidFill>
                  <a:srgbClr val="FFFF00"/>
                </a:solidFill>
              </a:rPr>
              <a:t>Is reality already </a:t>
            </a:r>
            <a:r>
              <a:rPr lang="en-US" sz="4800" b="1" dirty="0">
                <a:solidFill>
                  <a:schemeClr val="accent5"/>
                </a:solidFill>
              </a:rPr>
              <a:t>“</a:t>
            </a:r>
            <a:r>
              <a:rPr lang="en-US" sz="4800" b="1" dirty="0">
                <a:solidFill>
                  <a:schemeClr val="bg1"/>
                </a:solidFill>
              </a:rPr>
              <a:t>Virtual</a:t>
            </a:r>
            <a:r>
              <a:rPr lang="en-US" sz="4800" b="1" dirty="0">
                <a:solidFill>
                  <a:srgbClr val="4BACC6"/>
                </a:solidFill>
              </a:rPr>
              <a:t>”</a:t>
            </a:r>
            <a:r>
              <a:rPr lang="en-US" sz="4800" b="1" dirty="0">
                <a:solidFill>
                  <a:srgbClr val="FF0000"/>
                </a:solidFill>
              </a:rPr>
              <a:t>?</a:t>
            </a:r>
            <a:br>
              <a:rPr lang="en-US" sz="4800" b="1" dirty="0">
                <a:solidFill>
                  <a:srgbClr val="FF0000"/>
                </a:solidFill>
              </a:rPr>
            </a:br>
            <a:r>
              <a:rPr lang="en-US" sz="4800" b="1" dirty="0">
                <a:solidFill>
                  <a:srgbClr val="4BACC6"/>
                </a:solidFill>
              </a:rPr>
              <a:t>“</a:t>
            </a:r>
            <a:r>
              <a:rPr lang="en-US" sz="4800" dirty="0">
                <a:solidFill>
                  <a:srgbClr val="CCFFCC"/>
                </a:solidFill>
                <a:latin typeface="+mn-lt"/>
                <a:cs typeface="Times New Roman"/>
              </a:rPr>
              <a:t>All the World is a </a:t>
            </a:r>
            <a:r>
              <a:rPr lang="en-US" sz="4800" dirty="0">
                <a:solidFill>
                  <a:srgbClr val="FF0000"/>
                </a:solidFill>
                <a:latin typeface="+mn-lt"/>
                <a:cs typeface="Times New Roman"/>
              </a:rPr>
              <a:t>Game</a:t>
            </a:r>
            <a:r>
              <a:rPr lang="en-US" sz="4800" b="1" dirty="0">
                <a:solidFill>
                  <a:schemeClr val="accent5"/>
                </a:solidFill>
                <a:latin typeface="+mn-lt"/>
                <a:cs typeface="Times New Roman"/>
              </a:rPr>
              <a:t>”</a:t>
            </a:r>
          </a:p>
        </p:txBody>
      </p:sp>
      <p:sp>
        <p:nvSpPr>
          <p:cNvPr id="3" name="Content Placeholder 2"/>
          <p:cNvSpPr>
            <a:spLocks noGrp="1"/>
          </p:cNvSpPr>
          <p:nvPr>
            <p:ph sz="quarter" idx="10"/>
          </p:nvPr>
        </p:nvSpPr>
        <p:spPr>
          <a:xfrm>
            <a:off x="791724" y="1880487"/>
            <a:ext cx="7207987" cy="4305322"/>
          </a:xfrm>
        </p:spPr>
        <p:txBody>
          <a:bodyPr>
            <a:normAutofit/>
          </a:bodyPr>
          <a:lstStyle/>
          <a:p>
            <a:endParaRPr lang="en-US" sz="2000" dirty="0"/>
          </a:p>
          <a:p>
            <a:endParaRPr lang="en-US" sz="2000" dirty="0"/>
          </a:p>
          <a:p>
            <a:pPr marL="0" indent="0">
              <a:buNone/>
            </a:pPr>
            <a:r>
              <a:rPr lang="en-US" sz="9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ARE         ?</a:t>
            </a:r>
          </a:p>
          <a:p>
            <a:pPr marL="0" indent="0">
              <a:buNone/>
            </a:pPr>
            <a:endParaRPr lang="en-US" dirty="0"/>
          </a:p>
        </p:txBody>
      </p:sp>
      <p:pic>
        <p:nvPicPr>
          <p:cNvPr id="5" name="Content Placeholder 3" descr="Sims_series_logo.png"/>
          <p:cNvPicPr>
            <a:picLocks noChangeAspect="1"/>
          </p:cNvPicPr>
          <p:nvPr/>
        </p:nvPicPr>
        <p:blipFill rotWithShape="1">
          <a:blip r:embed="rId2" cstate="email">
            <a:extLst>
              <a:ext uri="{28A0092B-C50C-407E-A947-70E740481C1C}">
                <a14:useLocalDpi xmlns:a14="http://schemas.microsoft.com/office/drawing/2010/main"/>
              </a:ext>
            </a:extLst>
          </a:blip>
          <a:srcRect l="13243" r="14959" b="5782"/>
          <a:stretch/>
        </p:blipFill>
        <p:spPr>
          <a:xfrm>
            <a:off x="5131997" y="1973402"/>
            <a:ext cx="1753809" cy="2289969"/>
          </a:xfrm>
          <a:prstGeom prst="rect">
            <a:avLst/>
          </a:prstGeom>
        </p:spPr>
      </p:pic>
    </p:spTree>
    <p:extLst>
      <p:ext uri="{BB962C8B-B14F-4D97-AF65-F5344CB8AC3E}">
        <p14:creationId xmlns:p14="http://schemas.microsoft.com/office/powerpoint/2010/main" val="2056272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08 at 7.51.3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397"/>
          <a:stretch/>
        </p:blipFill>
        <p:spPr>
          <a:xfrm>
            <a:off x="187377" y="1022720"/>
            <a:ext cx="8802975" cy="4305323"/>
          </a:xfrm>
        </p:spPr>
      </p:pic>
    </p:spTree>
    <p:extLst>
      <p:ext uri="{BB962C8B-B14F-4D97-AF65-F5344CB8AC3E}">
        <p14:creationId xmlns:p14="http://schemas.microsoft.com/office/powerpoint/2010/main" val="3520468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12"/>
            <a:ext cx="8229600" cy="1016000"/>
          </a:xfrm>
        </p:spPr>
        <p:txBody>
          <a:bodyPr>
            <a:normAutofit/>
          </a:bodyPr>
          <a:lstStyle/>
          <a:p>
            <a:r>
              <a:rPr lang="en-US" sz="4400" b="1" dirty="0">
                <a:solidFill>
                  <a:srgbClr val="FF0000"/>
                </a:solidFill>
                <a:latin typeface="Comic Sans MS"/>
                <a:cs typeface="Comic Sans MS"/>
              </a:rPr>
              <a:t>2. </a:t>
            </a:r>
            <a:r>
              <a:rPr lang="en-US" sz="4400" dirty="0">
                <a:solidFill>
                  <a:srgbClr val="FFFF00"/>
                </a:solidFill>
                <a:latin typeface="Comic Sans MS"/>
                <a:cs typeface="Comic Sans MS"/>
              </a:rPr>
              <a:t>A Really Strange Question</a:t>
            </a:r>
          </a:p>
        </p:txBody>
      </p:sp>
      <p:sp>
        <p:nvSpPr>
          <p:cNvPr id="3" name="Content Placeholder 2"/>
          <p:cNvSpPr>
            <a:spLocks noGrp="1"/>
          </p:cNvSpPr>
          <p:nvPr>
            <p:ph sz="quarter" idx="10"/>
          </p:nvPr>
        </p:nvSpPr>
        <p:spPr>
          <a:xfrm>
            <a:off x="457200" y="1175112"/>
            <a:ext cx="8229600" cy="4551022"/>
          </a:xfrm>
        </p:spPr>
        <p:txBody>
          <a:bodyPr>
            <a:normAutofit/>
          </a:bodyPr>
          <a:lstStyle/>
          <a:p>
            <a:pPr marL="0" indent="0">
              <a:buNone/>
            </a:pPr>
            <a:r>
              <a:rPr lang="en-US" sz="4400" dirty="0">
                <a:solidFill>
                  <a:schemeClr val="bg1"/>
                </a:solidFill>
                <a:latin typeface="Apple Chancery"/>
                <a:cs typeface="Apple Chancery"/>
              </a:rPr>
              <a:t>Something super weird…</a:t>
            </a:r>
          </a:p>
          <a:p>
            <a:pPr marL="0" indent="0">
              <a:buNone/>
            </a:pPr>
            <a:r>
              <a:rPr lang="en-US" sz="4400" dirty="0">
                <a:solidFill>
                  <a:schemeClr val="bg1"/>
                </a:solidFill>
                <a:latin typeface="Apple Chancery"/>
                <a:cs typeface="Apple Chancery"/>
              </a:rPr>
              <a:t>Or totally obvious?</a:t>
            </a:r>
          </a:p>
        </p:txBody>
      </p:sp>
      <p:pic>
        <p:nvPicPr>
          <p:cNvPr id="5" name="Picture 4" descr="IMG_129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0563" y="2526172"/>
            <a:ext cx="2278695" cy="3038260"/>
          </a:xfrm>
          <a:prstGeom prst="rect">
            <a:avLst/>
          </a:prstGeom>
        </p:spPr>
      </p:pic>
    </p:spTree>
    <p:extLst>
      <p:ext uri="{BB962C8B-B14F-4D97-AF65-F5344CB8AC3E}">
        <p14:creationId xmlns:p14="http://schemas.microsoft.com/office/powerpoint/2010/main" val="3461982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016000"/>
          </a:xfrm>
        </p:spPr>
        <p:txBody>
          <a:bodyPr>
            <a:normAutofit/>
          </a:bodyPr>
          <a:lstStyle/>
          <a:p>
            <a:r>
              <a:rPr lang="en-US" sz="5400" b="1" dirty="0">
                <a:solidFill>
                  <a:srgbClr val="FFFF00"/>
                </a:solidFill>
                <a:latin typeface="+mn-lt"/>
              </a:rPr>
              <a:t>   Is this a </a:t>
            </a:r>
            <a:r>
              <a:rPr lang="en-US" sz="5400" b="1" dirty="0">
                <a:solidFill>
                  <a:srgbClr val="FF0000"/>
                </a:solidFill>
                <a:latin typeface="+mn-lt"/>
              </a:rPr>
              <a:t>video</a:t>
            </a:r>
            <a:r>
              <a:rPr lang="en-US" sz="5400" b="1" dirty="0">
                <a:solidFill>
                  <a:srgbClr val="FFFF00"/>
                </a:solidFill>
                <a:latin typeface="+mn-lt"/>
              </a:rPr>
              <a:t> </a:t>
            </a:r>
            <a:r>
              <a:rPr lang="en-US" sz="5400" b="1" dirty="0">
                <a:solidFill>
                  <a:srgbClr val="FF0000"/>
                </a:solidFill>
                <a:latin typeface="+mn-lt"/>
              </a:rPr>
              <a:t>game</a:t>
            </a:r>
            <a:r>
              <a:rPr lang="en-US" sz="5400" b="1" dirty="0">
                <a:solidFill>
                  <a:srgbClr val="FFFF00"/>
                </a:solidFill>
                <a:latin typeface="+mn-lt"/>
              </a:rPr>
              <a:t>?</a:t>
            </a:r>
          </a:p>
        </p:txBody>
      </p:sp>
      <p:sp>
        <p:nvSpPr>
          <p:cNvPr id="3" name="Content Placeholder 2"/>
          <p:cNvSpPr>
            <a:spLocks noGrp="1"/>
          </p:cNvSpPr>
          <p:nvPr>
            <p:ph sz="quarter" idx="10"/>
          </p:nvPr>
        </p:nvSpPr>
        <p:spPr>
          <a:xfrm>
            <a:off x="457199" y="1067426"/>
            <a:ext cx="8538633" cy="4838074"/>
          </a:xfrm>
        </p:spPr>
        <p:txBody>
          <a:bodyPr>
            <a:normAutofit/>
          </a:bodyPr>
          <a:lstStyle/>
          <a:p>
            <a:pPr marL="0" indent="0">
              <a:buNone/>
            </a:pPr>
            <a:r>
              <a:rPr lang="en-US" sz="4800" dirty="0">
                <a:solidFill>
                  <a:schemeClr val="bg1"/>
                </a:solidFill>
                <a:latin typeface="+mn-lt"/>
              </a:rPr>
              <a:t>“…the process of </a:t>
            </a:r>
            <a:r>
              <a:rPr lang="en-US" sz="4800" dirty="0">
                <a:solidFill>
                  <a:srgbClr val="FFFF00"/>
                </a:solidFill>
                <a:latin typeface="+mn-lt"/>
              </a:rPr>
              <a:t>creating a model of the world</a:t>
            </a:r>
            <a:r>
              <a:rPr lang="en-US" sz="4800" dirty="0">
                <a:solidFill>
                  <a:schemeClr val="bg1"/>
                </a:solidFill>
                <a:latin typeface="+mn-lt"/>
              </a:rPr>
              <a:t> using </a:t>
            </a:r>
            <a:r>
              <a:rPr lang="en-US" sz="4800" dirty="0">
                <a:solidFill>
                  <a:srgbClr val="FFFF00"/>
                </a:solidFill>
                <a:latin typeface="+mn-lt"/>
              </a:rPr>
              <a:t>multiple feedback loops in various parameters</a:t>
            </a:r>
            <a:r>
              <a:rPr lang="en-US" sz="4800" dirty="0">
                <a:solidFill>
                  <a:schemeClr val="bg1"/>
                </a:solidFill>
                <a:latin typeface="+mn-lt"/>
              </a:rPr>
              <a:t> (e.g., in temperature, space, time, and in relation to others), </a:t>
            </a:r>
            <a:r>
              <a:rPr lang="en-US" sz="4800" dirty="0">
                <a:solidFill>
                  <a:srgbClr val="FFFF00"/>
                </a:solidFill>
                <a:latin typeface="+mn-lt"/>
              </a:rPr>
              <a:t>in order to accomplish a goal</a:t>
            </a:r>
            <a:r>
              <a:rPr lang="en-US" sz="4800" dirty="0">
                <a:solidFill>
                  <a:schemeClr val="bg1"/>
                </a:solidFill>
                <a:latin typeface="+mn-lt"/>
              </a:rPr>
              <a:t> (e.g., find mates, food, shelter).”</a:t>
            </a:r>
            <a:endParaRPr lang="en-CA" sz="48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29436858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latin typeface="+mn-lt"/>
              </a:rPr>
              <a:t>NO, IT IS </a:t>
            </a:r>
            <a:r>
              <a:rPr lang="en-US" sz="4400" b="1" dirty="0">
                <a:solidFill>
                  <a:srgbClr val="FF0000"/>
                </a:solidFill>
                <a:latin typeface="+mn-lt"/>
              </a:rPr>
              <a:t>YOU</a:t>
            </a:r>
          </a:p>
        </p:txBody>
      </p:sp>
      <p:sp>
        <p:nvSpPr>
          <p:cNvPr id="3" name="Content Placeholder 2"/>
          <p:cNvSpPr>
            <a:spLocks noGrp="1"/>
          </p:cNvSpPr>
          <p:nvPr>
            <p:ph sz="quarter" idx="10"/>
          </p:nvPr>
        </p:nvSpPr>
        <p:spPr>
          <a:xfrm>
            <a:off x="457200" y="1016000"/>
            <a:ext cx="8517467" cy="4889500"/>
          </a:xfrm>
        </p:spPr>
        <p:txBody>
          <a:bodyPr/>
          <a:lstStyle/>
          <a:p>
            <a:pPr marL="0" indent="0">
              <a:buNone/>
            </a:pPr>
            <a:r>
              <a:rPr lang="en-US" sz="3600" dirty="0">
                <a:solidFill>
                  <a:srgbClr val="CCFFCC"/>
                </a:solidFill>
                <a:latin typeface="+mn-lt"/>
              </a:rPr>
              <a:t>“Consciousness</a:t>
            </a:r>
            <a:r>
              <a:rPr lang="en-US" sz="3600" dirty="0">
                <a:solidFill>
                  <a:schemeClr val="bg1"/>
                </a:solidFill>
                <a:latin typeface="+mn-lt"/>
              </a:rPr>
              <a:t> is the process of creating a model of the world using multiple feedback loops in various parameters (e.g., in temperature, space, time, and in relation to others), in order to accomplish a goal (e.g., find mates, food, shelter).”</a:t>
            </a:r>
            <a:endParaRPr lang="en-CA" sz="3600" dirty="0">
              <a:solidFill>
                <a:schemeClr val="bg1"/>
              </a:solidFill>
              <a:latin typeface="+mn-lt"/>
            </a:endParaRPr>
          </a:p>
          <a:p>
            <a:endParaRPr lang="en-US" dirty="0"/>
          </a:p>
        </p:txBody>
      </p:sp>
      <p:pic>
        <p:nvPicPr>
          <p:cNvPr id="5" name="Picture 4" descr="michio_kaku_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3126" y="4106333"/>
            <a:ext cx="1311086" cy="1989667"/>
          </a:xfrm>
          <a:prstGeom prst="rect">
            <a:avLst/>
          </a:prstGeom>
        </p:spPr>
      </p:pic>
    </p:spTree>
    <p:extLst>
      <p:ext uri="{BB962C8B-B14F-4D97-AF65-F5344CB8AC3E}">
        <p14:creationId xmlns:p14="http://schemas.microsoft.com/office/powerpoint/2010/main" val="2488991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576291"/>
          </a:xfrm>
        </p:spPr>
        <p:txBody>
          <a:bodyPr>
            <a:normAutofit fontScale="90000"/>
          </a:bodyPr>
          <a:lstStyle/>
          <a:p>
            <a:br>
              <a:rPr lang="en-US" dirty="0"/>
            </a:br>
            <a:br>
              <a:rPr lang="en-US" dirty="0"/>
            </a:br>
            <a:r>
              <a:rPr lang="en-US" sz="4900" b="1" dirty="0">
                <a:solidFill>
                  <a:srgbClr val="FFFF00"/>
                </a:solidFill>
                <a:latin typeface="+mn-lt"/>
              </a:rPr>
              <a:t>Perhaps we can </a:t>
            </a:r>
            <a:r>
              <a:rPr lang="en-US" sz="4900" b="1" dirty="0">
                <a:solidFill>
                  <a:schemeClr val="accent5"/>
                </a:solidFill>
                <a:latin typeface="+mn-lt"/>
              </a:rPr>
              <a:t>at least </a:t>
            </a:r>
            <a:r>
              <a:rPr lang="en-US" sz="4900" b="1" dirty="0">
                <a:solidFill>
                  <a:srgbClr val="FFFF00"/>
                </a:solidFill>
                <a:latin typeface="+mn-lt"/>
              </a:rPr>
              <a:t>say this</a:t>
            </a:r>
            <a:r>
              <a:rPr lang="en-US" sz="4900" b="1" dirty="0">
                <a:solidFill>
                  <a:srgbClr val="FF0000"/>
                </a:solidFill>
                <a:latin typeface="+mn-lt"/>
              </a:rPr>
              <a:t>…</a:t>
            </a:r>
            <a:br>
              <a:rPr lang="en-US" sz="4900" b="1" dirty="0">
                <a:solidFill>
                  <a:srgbClr val="FFFF00"/>
                </a:solidFill>
                <a:latin typeface="+mn-lt"/>
              </a:rPr>
            </a:br>
            <a:br>
              <a:rPr lang="en-US" sz="4900" dirty="0">
                <a:solidFill>
                  <a:srgbClr val="FFFF00"/>
                </a:solidFill>
                <a:latin typeface="+mn-lt"/>
              </a:rPr>
            </a:br>
            <a:endParaRPr lang="en-US" sz="4900" dirty="0">
              <a:solidFill>
                <a:srgbClr val="FFFF00"/>
              </a:solidFill>
              <a:latin typeface="+mn-lt"/>
            </a:endParaRPr>
          </a:p>
        </p:txBody>
      </p:sp>
      <p:sp>
        <p:nvSpPr>
          <p:cNvPr id="3" name="Content Placeholder 2"/>
          <p:cNvSpPr>
            <a:spLocks noGrp="1"/>
          </p:cNvSpPr>
          <p:nvPr>
            <p:ph sz="quarter" idx="10"/>
          </p:nvPr>
        </p:nvSpPr>
        <p:spPr>
          <a:xfrm>
            <a:off x="457200" y="1655673"/>
            <a:ext cx="8229600" cy="4229903"/>
          </a:xfrm>
        </p:spPr>
        <p:txBody>
          <a:bodyPr>
            <a:normAutofit/>
          </a:bodyPr>
          <a:lstStyle/>
          <a:p>
            <a:pPr marL="0" indent="0">
              <a:buNone/>
            </a:pPr>
            <a:r>
              <a:rPr lang="en-US" sz="4400" dirty="0">
                <a:solidFill>
                  <a:schemeClr val="bg1"/>
                </a:solidFill>
                <a:latin typeface="Arial Hebrew Scholar"/>
                <a:cs typeface="Arial Hebrew Scholar"/>
              </a:rPr>
              <a:t>How we are </a:t>
            </a:r>
            <a:r>
              <a:rPr lang="en-US" sz="4400" dirty="0">
                <a:solidFill>
                  <a:srgbClr val="CCFFCC"/>
                </a:solidFill>
                <a:latin typeface="Arial Hebrew Scholar"/>
                <a:cs typeface="Arial Hebrew Scholar"/>
              </a:rPr>
              <a:t>conscious</a:t>
            </a:r>
            <a:r>
              <a:rPr lang="en-US" sz="4400" dirty="0">
                <a:solidFill>
                  <a:schemeClr val="bg1"/>
                </a:solidFill>
                <a:latin typeface="Arial Hebrew Scholar"/>
                <a:cs typeface="Arial Hebrew Scholar"/>
              </a:rPr>
              <a:t> &amp; </a:t>
            </a:r>
          </a:p>
          <a:p>
            <a:pPr marL="0" indent="0">
              <a:buNone/>
            </a:pPr>
            <a:r>
              <a:rPr lang="en-US" sz="4400" dirty="0">
                <a:solidFill>
                  <a:schemeClr val="bg1"/>
                </a:solidFill>
                <a:latin typeface="Arial Hebrew Scholar"/>
                <a:cs typeface="Arial Hebrew Scholar"/>
              </a:rPr>
              <a:t>how we </a:t>
            </a:r>
            <a:r>
              <a:rPr lang="en-US" sz="4400" dirty="0">
                <a:solidFill>
                  <a:srgbClr val="CCFFCC"/>
                </a:solidFill>
                <a:latin typeface="Arial Hebrew Scholar"/>
                <a:cs typeface="Arial Hebrew Scholar"/>
              </a:rPr>
              <a:t>(video) game</a:t>
            </a:r>
            <a:r>
              <a:rPr lang="en-US" sz="4400" dirty="0">
                <a:solidFill>
                  <a:schemeClr val="bg1"/>
                </a:solidFill>
                <a:latin typeface="Arial Hebrew Scholar"/>
                <a:cs typeface="Arial Hebrew Scholar"/>
              </a:rPr>
              <a:t> </a:t>
            </a:r>
          </a:p>
          <a:p>
            <a:pPr marL="0" indent="0">
              <a:buNone/>
            </a:pPr>
            <a:r>
              <a:rPr lang="en-US" sz="4400" dirty="0">
                <a:solidFill>
                  <a:schemeClr val="bg1"/>
                </a:solidFill>
                <a:latin typeface="Arial Hebrew Scholar"/>
                <a:cs typeface="Arial Hebrew Scholar"/>
              </a:rPr>
              <a:t>appear to be </a:t>
            </a:r>
          </a:p>
          <a:p>
            <a:pPr marL="0" indent="0">
              <a:buNone/>
            </a:pPr>
            <a:r>
              <a:rPr lang="en-US" sz="4400" dirty="0">
                <a:solidFill>
                  <a:schemeClr val="bg1"/>
                </a:solidFill>
                <a:latin typeface="Arial Hebrew Scholar"/>
                <a:cs typeface="Arial Hebrew Scholar"/>
              </a:rPr>
              <a:t>profoundly </a:t>
            </a:r>
            <a:r>
              <a:rPr lang="en-US" sz="4400" dirty="0">
                <a:solidFill>
                  <a:srgbClr val="CCFFCC"/>
                </a:solidFill>
                <a:latin typeface="Arial Hebrew Scholar"/>
                <a:cs typeface="Arial Hebrew Scholar"/>
              </a:rPr>
              <a:t>aligned</a:t>
            </a:r>
            <a:r>
              <a:rPr lang="en-US" sz="4400" dirty="0">
                <a:solidFill>
                  <a:schemeClr val="bg1"/>
                </a:solidFill>
                <a:latin typeface="Arial Hebrew Scholar"/>
                <a:cs typeface="Arial Hebrew Scholar"/>
              </a:rPr>
              <a:t>.</a:t>
            </a:r>
          </a:p>
        </p:txBody>
      </p:sp>
      <p:pic>
        <p:nvPicPr>
          <p:cNvPr id="4" name="Picture 3" descr="IMG_112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3565" y="4005587"/>
            <a:ext cx="2953235" cy="2214927"/>
          </a:xfrm>
          <a:prstGeom prst="rect">
            <a:avLst/>
          </a:prstGeom>
        </p:spPr>
      </p:pic>
    </p:spTree>
    <p:extLst>
      <p:ext uri="{BB962C8B-B14F-4D97-AF65-F5344CB8AC3E}">
        <p14:creationId xmlns:p14="http://schemas.microsoft.com/office/powerpoint/2010/main" val="2641640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33826"/>
          </a:xfrm>
        </p:spPr>
        <p:txBody>
          <a:bodyPr>
            <a:noAutofit/>
          </a:bodyPr>
          <a:lstStyle/>
          <a:p>
            <a:pPr algn="ctr"/>
            <a:r>
              <a:rPr lang="en-US" sz="4400" b="1" dirty="0">
                <a:solidFill>
                  <a:schemeClr val="bg1"/>
                </a:solidFill>
              </a:rPr>
              <a:t>THE ISSUE</a:t>
            </a:r>
            <a:r>
              <a:rPr lang="en-US" sz="4400" b="1" dirty="0">
                <a:solidFill>
                  <a:srgbClr val="FF0000"/>
                </a:solidFill>
              </a:rPr>
              <a:t>:</a:t>
            </a:r>
            <a:r>
              <a:rPr lang="en-US" sz="4400" b="1" dirty="0">
                <a:solidFill>
                  <a:srgbClr val="FFFF00"/>
                </a:solidFill>
              </a:rPr>
              <a:t> LOSS OF </a:t>
            </a:r>
            <a:r>
              <a:rPr lang="en-US" sz="4400" b="1" dirty="0">
                <a:solidFill>
                  <a:srgbClr val="FF0000"/>
                </a:solidFill>
              </a:rPr>
              <a:t>HUMAN AGENCY</a:t>
            </a:r>
            <a:r>
              <a:rPr lang="en-US" sz="4400" b="1" dirty="0">
                <a:solidFill>
                  <a:schemeClr val="bg1"/>
                </a:solidFill>
              </a:rPr>
              <a:t>?</a:t>
            </a:r>
          </a:p>
        </p:txBody>
      </p:sp>
      <p:pic>
        <p:nvPicPr>
          <p:cNvPr id="4" name="Content Placeholder 3" descr="CLvsNz4WEAA25bw.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20" r="-1023"/>
          <a:stretch/>
        </p:blipFill>
        <p:spPr>
          <a:xfrm>
            <a:off x="2992782" y="1733550"/>
            <a:ext cx="3180521" cy="4186238"/>
          </a:xfrm>
        </p:spPr>
      </p:pic>
    </p:spTree>
    <p:extLst>
      <p:ext uri="{BB962C8B-B14F-4D97-AF65-F5344CB8AC3E}">
        <p14:creationId xmlns:p14="http://schemas.microsoft.com/office/powerpoint/2010/main" val="1663894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46405"/>
            <a:ext cx="8229600" cy="5379729"/>
          </a:xfrm>
        </p:spPr>
        <p:txBody>
          <a:bodyPr>
            <a:normAutofit/>
          </a:bodyPr>
          <a:lstStyle/>
          <a:p>
            <a:pPr marL="0" indent="0" algn="ctr">
              <a:buNone/>
            </a:pPr>
            <a:r>
              <a:rPr lang="en-US" sz="4400" dirty="0">
                <a:solidFill>
                  <a:schemeClr val="bg1"/>
                </a:solidFill>
              </a:rPr>
              <a:t>Post-Structuralism </a:t>
            </a:r>
            <a:r>
              <a:rPr lang="en-US" sz="4400" dirty="0">
                <a:solidFill>
                  <a:schemeClr val="accent2">
                    <a:lumMod val="60000"/>
                    <a:lumOff val="40000"/>
                  </a:schemeClr>
                </a:solidFill>
              </a:rPr>
              <a:t>encourages</a:t>
            </a:r>
            <a:r>
              <a:rPr lang="en-US" sz="4400" dirty="0">
                <a:solidFill>
                  <a:srgbClr val="FF0000"/>
                </a:solidFill>
              </a:rPr>
              <a:t>/</a:t>
            </a:r>
            <a:r>
              <a:rPr lang="en-US" sz="4400" dirty="0">
                <a:solidFill>
                  <a:schemeClr val="accent2">
                    <a:lumMod val="60000"/>
                    <a:lumOff val="40000"/>
                  </a:schemeClr>
                </a:solidFill>
              </a:rPr>
              <a:t>reinforces</a:t>
            </a:r>
            <a:r>
              <a:rPr lang="en-US" sz="4400" dirty="0">
                <a:solidFill>
                  <a:srgbClr val="FF0000"/>
                </a:solidFill>
              </a:rPr>
              <a:t>/</a:t>
            </a:r>
            <a:r>
              <a:rPr lang="en-US" sz="4400" dirty="0">
                <a:solidFill>
                  <a:schemeClr val="accent2">
                    <a:lumMod val="60000"/>
                    <a:lumOff val="40000"/>
                  </a:schemeClr>
                </a:solidFill>
              </a:rPr>
              <a:t>represents </a:t>
            </a:r>
            <a:r>
              <a:rPr lang="en-US" sz="4400" dirty="0">
                <a:solidFill>
                  <a:schemeClr val="bg1"/>
                </a:solidFill>
              </a:rPr>
              <a:t>the value of </a:t>
            </a:r>
            <a:r>
              <a:rPr lang="en-US" sz="4400" dirty="0">
                <a:solidFill>
                  <a:srgbClr val="3366FF"/>
                </a:solidFill>
              </a:rPr>
              <a:t>human agency</a:t>
            </a:r>
            <a:r>
              <a:rPr lang="en-US" sz="4400" dirty="0">
                <a:solidFill>
                  <a:srgbClr val="FF0000"/>
                </a:solidFill>
              </a:rPr>
              <a:t>,</a:t>
            </a:r>
            <a:r>
              <a:rPr lang="en-US" sz="4400" dirty="0">
                <a:solidFill>
                  <a:srgbClr val="3366FF"/>
                </a:solidFill>
              </a:rPr>
              <a:t> choice </a:t>
            </a:r>
            <a:r>
              <a:rPr lang="en-US" sz="4400" dirty="0">
                <a:solidFill>
                  <a:srgbClr val="FFFF00"/>
                </a:solidFill>
              </a:rPr>
              <a:t>&amp;</a:t>
            </a:r>
            <a:r>
              <a:rPr lang="en-US" sz="4400" dirty="0">
                <a:solidFill>
                  <a:srgbClr val="3366FF"/>
                </a:solidFill>
              </a:rPr>
              <a:t> </a:t>
            </a:r>
            <a:r>
              <a:rPr lang="en-US" sz="4400" dirty="0">
                <a:solidFill>
                  <a:srgbClr val="CCFFCC"/>
                </a:solidFill>
              </a:rPr>
              <a:t>creativity</a:t>
            </a:r>
            <a:r>
              <a:rPr lang="en-US" sz="4400" dirty="0">
                <a:solidFill>
                  <a:srgbClr val="FF0000"/>
                </a:solidFill>
              </a:rPr>
              <a:t>.</a:t>
            </a:r>
          </a:p>
        </p:txBody>
      </p:sp>
      <p:sp>
        <p:nvSpPr>
          <p:cNvPr id="5" name="TextBox 4"/>
          <p:cNvSpPr txBox="1"/>
          <p:nvPr/>
        </p:nvSpPr>
        <p:spPr>
          <a:xfrm>
            <a:off x="4266225" y="4648916"/>
            <a:ext cx="1473380"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Rene Magritte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“Not to be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Reproduced”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1937</a:t>
            </a:r>
          </a:p>
        </p:txBody>
      </p:sp>
      <p:pic>
        <p:nvPicPr>
          <p:cNvPr id="6" name="Picture 5" descr="magritte-not-to-be-reproduce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9605" y="2879917"/>
            <a:ext cx="2715282" cy="3283794"/>
          </a:xfrm>
          <a:prstGeom prst="rect">
            <a:avLst/>
          </a:prstGeom>
        </p:spPr>
      </p:pic>
    </p:spTree>
    <p:extLst>
      <p:ext uri="{BB962C8B-B14F-4D97-AF65-F5344CB8AC3E}">
        <p14:creationId xmlns:p14="http://schemas.microsoft.com/office/powerpoint/2010/main" val="3234466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077F-79DD-8044-9DD2-495F4FA3D3F3}"/>
              </a:ext>
            </a:extLst>
          </p:cNvPr>
          <p:cNvSpPr>
            <a:spLocks noGrp="1"/>
          </p:cNvSpPr>
          <p:nvPr>
            <p:ph type="title"/>
          </p:nvPr>
        </p:nvSpPr>
        <p:spPr>
          <a:xfrm>
            <a:off x="457199" y="235974"/>
            <a:ext cx="8229600" cy="1016000"/>
          </a:xfrm>
        </p:spPr>
        <p:txBody>
          <a:bodyPr/>
          <a:lstStyle/>
          <a:p>
            <a:r>
              <a:rPr lang="en-US" sz="4800" b="1" dirty="0">
                <a:solidFill>
                  <a:srgbClr val="FFFF00"/>
                </a:solidFill>
              </a:rPr>
              <a:t>The Story so far</a:t>
            </a:r>
            <a:r>
              <a:rPr lang="en-US" b="1" dirty="0">
                <a:solidFill>
                  <a:schemeClr val="accent5"/>
                </a:solidFill>
              </a:rPr>
              <a:t>…</a:t>
            </a:r>
            <a:r>
              <a:rPr lang="en-CA" b="1" dirty="0">
                <a:solidFill>
                  <a:srgbClr val="FF0000"/>
                </a:solidFill>
              </a:rPr>
              <a:t> </a:t>
            </a:r>
            <a:r>
              <a:rPr lang="en-CA" sz="4800" b="1" dirty="0">
                <a:solidFill>
                  <a:srgbClr val="FF0000"/>
                </a:solidFill>
              </a:rPr>
              <a:t>2018</a:t>
            </a:r>
            <a:endParaRPr lang="en-US" sz="4800" b="1" dirty="0">
              <a:solidFill>
                <a:srgbClr val="FFFF00"/>
              </a:solidFill>
            </a:endParaRPr>
          </a:p>
        </p:txBody>
      </p:sp>
      <p:sp>
        <p:nvSpPr>
          <p:cNvPr id="3" name="Content Placeholder 2">
            <a:extLst>
              <a:ext uri="{FF2B5EF4-FFF2-40B4-BE49-F238E27FC236}">
                <a16:creationId xmlns:a16="http://schemas.microsoft.com/office/drawing/2014/main" id="{14D897A1-C35E-9943-A8E7-9B96FC8E7770}"/>
              </a:ext>
            </a:extLst>
          </p:cNvPr>
          <p:cNvSpPr>
            <a:spLocks noGrp="1"/>
          </p:cNvSpPr>
          <p:nvPr>
            <p:ph sz="quarter" idx="10"/>
          </p:nvPr>
        </p:nvSpPr>
        <p:spPr>
          <a:xfrm>
            <a:off x="457199" y="1563330"/>
            <a:ext cx="8519653" cy="4650656"/>
          </a:xfrm>
        </p:spPr>
        <p:txBody>
          <a:bodyPr>
            <a:normAutofit/>
          </a:bodyPr>
          <a:lstStyle/>
          <a:p>
            <a:pPr marL="0" indent="0">
              <a:buNone/>
            </a:pPr>
            <a:r>
              <a:rPr lang="en-US" sz="4000" b="1" dirty="0">
                <a:solidFill>
                  <a:srgbClr val="FF0000"/>
                </a:solidFill>
                <a:cs typeface="Times New Roman"/>
              </a:rPr>
              <a:t>“</a:t>
            </a:r>
            <a:r>
              <a:rPr lang="en-US" sz="4000" b="1" dirty="0">
                <a:solidFill>
                  <a:schemeClr val="accent5"/>
                </a:solidFill>
                <a:cs typeface="Times New Roman"/>
              </a:rPr>
              <a:t>Life As A Game</a:t>
            </a:r>
            <a:r>
              <a:rPr lang="en-US" sz="4000" b="1" dirty="0">
                <a:solidFill>
                  <a:schemeClr val="bg1"/>
                </a:solidFill>
                <a:cs typeface="Times New Roman"/>
              </a:rPr>
              <a:t>: Legal Consequences of </a:t>
            </a:r>
            <a:r>
              <a:rPr lang="en-US" sz="4000" b="1" dirty="0">
                <a:solidFill>
                  <a:srgbClr val="FFFF00"/>
                </a:solidFill>
                <a:cs typeface="Times New Roman"/>
              </a:rPr>
              <a:t>A</a:t>
            </a:r>
            <a:r>
              <a:rPr lang="en-US" sz="4000" b="1" dirty="0">
                <a:solidFill>
                  <a:srgbClr val="FF0000"/>
                </a:solidFill>
                <a:cs typeface="Times New Roman"/>
              </a:rPr>
              <a:t>.</a:t>
            </a:r>
            <a:r>
              <a:rPr lang="en-US" sz="4000" b="1" dirty="0">
                <a:solidFill>
                  <a:srgbClr val="FFFF00"/>
                </a:solidFill>
                <a:cs typeface="Times New Roman"/>
              </a:rPr>
              <a:t>I</a:t>
            </a:r>
            <a:r>
              <a:rPr lang="en-US" sz="4000" b="1" dirty="0">
                <a:solidFill>
                  <a:srgbClr val="FF0000"/>
                </a:solidFill>
                <a:cs typeface="Times New Roman"/>
              </a:rPr>
              <a:t>.</a:t>
            </a:r>
            <a:r>
              <a:rPr lang="en-US" sz="4000" b="1" dirty="0">
                <a:solidFill>
                  <a:schemeClr val="bg1"/>
                </a:solidFill>
                <a:cs typeface="Times New Roman"/>
              </a:rPr>
              <a:t> Individuated </a:t>
            </a:r>
            <a:r>
              <a:rPr lang="en-US" sz="4000" b="1" dirty="0" err="1">
                <a:solidFill>
                  <a:srgbClr val="FFFF00"/>
                </a:solidFill>
                <a:cs typeface="Times New Roman"/>
              </a:rPr>
              <a:t>ME</a:t>
            </a:r>
            <a:r>
              <a:rPr lang="en-US" sz="4000" b="1" dirty="0" err="1">
                <a:solidFill>
                  <a:schemeClr val="bg1"/>
                </a:solidFill>
                <a:cs typeface="Times New Roman"/>
              </a:rPr>
              <a:t>dia</a:t>
            </a:r>
            <a:r>
              <a:rPr lang="en-US" sz="4000" b="1" dirty="0">
                <a:solidFill>
                  <a:srgbClr val="FF0000"/>
                </a:solidFill>
                <a:cs typeface="Times New Roman"/>
              </a:rPr>
              <a:t>”</a:t>
            </a:r>
          </a:p>
          <a:p>
            <a:pPr marL="0" indent="0">
              <a:buNone/>
            </a:pPr>
            <a:r>
              <a:rPr lang="en-CA" sz="4000" dirty="0">
                <a:solidFill>
                  <a:schemeClr val="bg1"/>
                </a:solidFill>
              </a:rPr>
              <a:t>Examines the possible consequences and necessary safeguards if current </a:t>
            </a:r>
            <a:r>
              <a:rPr lang="en-CA" sz="4000" dirty="0">
                <a:solidFill>
                  <a:srgbClr val="FFFF00"/>
                </a:solidFill>
              </a:rPr>
              <a:t>trends towards media custom made for each of us </a:t>
            </a:r>
            <a:r>
              <a:rPr lang="en-CA" sz="4000" dirty="0">
                <a:solidFill>
                  <a:srgbClr val="FF0000"/>
                </a:solidFill>
              </a:rPr>
              <a:t>individually</a:t>
            </a:r>
            <a:r>
              <a:rPr lang="en-CA" sz="4000" dirty="0">
                <a:solidFill>
                  <a:srgbClr val="FFFF00"/>
                </a:solidFill>
              </a:rPr>
              <a:t> </a:t>
            </a:r>
            <a:r>
              <a:rPr lang="en-CA" sz="4000" dirty="0">
                <a:solidFill>
                  <a:schemeClr val="bg1"/>
                </a:solidFill>
              </a:rPr>
              <a:t>is taken to the logical end</a:t>
            </a:r>
            <a:r>
              <a:rPr lang="en-CA" sz="4000" dirty="0">
                <a:solidFill>
                  <a:srgbClr val="FF0000"/>
                </a:solidFill>
              </a:rPr>
              <a:t>.</a:t>
            </a:r>
            <a:endParaRPr lang="en-US" sz="4000" dirty="0">
              <a:solidFill>
                <a:srgbClr val="FF0000"/>
              </a:solidFill>
            </a:endParaRPr>
          </a:p>
          <a:p>
            <a:pPr marL="0" indent="0">
              <a:buNone/>
            </a:pPr>
            <a:endParaRPr lang="en-CA" b="1" i="1" dirty="0">
              <a:solidFill>
                <a:srgbClr val="FFFF00"/>
              </a:solidFill>
            </a:endParaRPr>
          </a:p>
          <a:p>
            <a:pPr marL="0" indent="0">
              <a:buNone/>
            </a:pPr>
            <a:endParaRPr lang="en-US" dirty="0"/>
          </a:p>
        </p:txBody>
      </p:sp>
    </p:spTree>
    <p:extLst>
      <p:ext uri="{BB962C8B-B14F-4D97-AF65-F5344CB8AC3E}">
        <p14:creationId xmlns:p14="http://schemas.microsoft.com/office/powerpoint/2010/main" val="335472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pPr algn="ctr"/>
            <a:r>
              <a:rPr lang="en-US" b="1" dirty="0">
                <a:solidFill>
                  <a:srgbClr val="FFFFFF"/>
                </a:solidFill>
              </a:rPr>
              <a:t>Technology is </a:t>
            </a:r>
            <a:r>
              <a:rPr lang="en-US" b="1" dirty="0">
                <a:solidFill>
                  <a:srgbClr val="4BACC6"/>
                </a:solidFill>
              </a:rPr>
              <a:t>(</a:t>
            </a:r>
            <a:r>
              <a:rPr lang="en-US" b="1" dirty="0">
                <a:solidFill>
                  <a:srgbClr val="FF0000"/>
                </a:solidFill>
              </a:rPr>
              <a:t>very</a:t>
            </a:r>
            <a:r>
              <a:rPr lang="en-US" b="1" dirty="0">
                <a:solidFill>
                  <a:schemeClr val="accent5"/>
                </a:solidFill>
              </a:rPr>
              <a:t>)</a:t>
            </a:r>
            <a:r>
              <a:rPr lang="en-US" b="1" dirty="0">
                <a:solidFill>
                  <a:srgbClr val="FFFFFF"/>
                </a:solidFill>
              </a:rPr>
              <a:t> </a:t>
            </a:r>
            <a:r>
              <a:rPr lang="en-US" b="1" dirty="0">
                <a:solidFill>
                  <a:srgbClr val="FFFF00"/>
                </a:solidFill>
              </a:rPr>
              <a:t>Structuralist</a:t>
            </a:r>
          </a:p>
        </p:txBody>
      </p:sp>
      <p:pic>
        <p:nvPicPr>
          <p:cNvPr id="7" name="Content Placeholder 6" descr="800px-Dampfturbine_Montage01.jp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457200" y="1016000"/>
            <a:ext cx="8229600" cy="4881563"/>
          </a:xfrm>
        </p:spPr>
      </p:pic>
    </p:spTree>
    <p:extLst>
      <p:ext uri="{BB962C8B-B14F-4D97-AF65-F5344CB8AC3E}">
        <p14:creationId xmlns:p14="http://schemas.microsoft.com/office/powerpoint/2010/main" val="1993348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32992"/>
          </a:xfrm>
        </p:spPr>
        <p:txBody>
          <a:bodyPr>
            <a:normAutofit/>
          </a:bodyPr>
          <a:lstStyle/>
          <a:p>
            <a:pPr algn="ctr"/>
            <a:r>
              <a:rPr lang="en-US" sz="4800" b="1" dirty="0">
                <a:solidFill>
                  <a:schemeClr val="bg1"/>
                </a:solidFill>
              </a:rPr>
              <a:t>Virtual Reality </a:t>
            </a:r>
            <a:r>
              <a:rPr lang="en-US" sz="4800" b="1" dirty="0">
                <a:solidFill>
                  <a:srgbClr val="FFFF00"/>
                </a:solidFill>
              </a:rPr>
              <a:t>is Structuralist (</a:t>
            </a:r>
            <a:r>
              <a:rPr lang="en-US" sz="4800" dirty="0">
                <a:solidFill>
                  <a:schemeClr val="accent5"/>
                </a:solidFill>
              </a:rPr>
              <a:t>For now</a:t>
            </a:r>
            <a:r>
              <a:rPr lang="en-US" sz="4800" b="1" dirty="0">
                <a:solidFill>
                  <a:srgbClr val="FF0000"/>
                </a:solidFill>
              </a:rPr>
              <a:t>?</a:t>
            </a:r>
            <a:r>
              <a:rPr lang="en-US" sz="4800" dirty="0">
                <a:solidFill>
                  <a:schemeClr val="accent5"/>
                </a:solidFill>
              </a:rPr>
              <a:t> </a:t>
            </a:r>
            <a:r>
              <a:rPr lang="mr-IN" sz="4800" dirty="0">
                <a:solidFill>
                  <a:srgbClr val="CCFFCC"/>
                </a:solidFill>
              </a:rPr>
              <a:t>–</a:t>
            </a:r>
            <a:r>
              <a:rPr lang="en-US" sz="4800" dirty="0">
                <a:solidFill>
                  <a:schemeClr val="accent5"/>
                </a:solidFill>
              </a:rPr>
              <a:t> For always</a:t>
            </a:r>
            <a:r>
              <a:rPr lang="en-US" sz="4800" b="1" dirty="0">
                <a:solidFill>
                  <a:srgbClr val="FF0000"/>
                </a:solidFill>
              </a:rPr>
              <a:t>?</a:t>
            </a:r>
            <a:r>
              <a:rPr lang="en-US" sz="4800" b="1" dirty="0">
                <a:solidFill>
                  <a:srgbClr val="FFFF00"/>
                </a:solidFill>
              </a:rPr>
              <a:t>)</a:t>
            </a:r>
          </a:p>
        </p:txBody>
      </p:sp>
      <p:sp>
        <p:nvSpPr>
          <p:cNvPr id="3" name="Content Placeholder 2"/>
          <p:cNvSpPr>
            <a:spLocks noGrp="1"/>
          </p:cNvSpPr>
          <p:nvPr>
            <p:ph sz="quarter" idx="10"/>
          </p:nvPr>
        </p:nvSpPr>
        <p:spPr>
          <a:xfrm>
            <a:off x="457200" y="1632992"/>
            <a:ext cx="8229600" cy="4275264"/>
          </a:xfrm>
        </p:spPr>
        <p:txBody>
          <a:bodyPr/>
          <a:lstStyle/>
          <a:p>
            <a:pPr marL="0" indent="0">
              <a:buNone/>
            </a:pPr>
            <a:endParaRPr lang="en-US" dirty="0"/>
          </a:p>
          <a:p>
            <a:pPr marL="0" indent="0">
              <a:buNone/>
            </a:pPr>
            <a:endParaRPr lang="en-US" dirty="0"/>
          </a:p>
        </p:txBody>
      </p:sp>
      <p:pic>
        <p:nvPicPr>
          <p:cNvPr id="4" name="Picture 3" descr="zuckerberg_VR_peopl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931" y="1632992"/>
            <a:ext cx="7634400" cy="4275264"/>
          </a:xfrm>
          <a:prstGeom prst="rect">
            <a:avLst/>
          </a:prstGeom>
        </p:spPr>
      </p:pic>
    </p:spTree>
    <p:extLst>
      <p:ext uri="{BB962C8B-B14F-4D97-AF65-F5344CB8AC3E}">
        <p14:creationId xmlns:p14="http://schemas.microsoft.com/office/powerpoint/2010/main" val="1918302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5853" y="676315"/>
            <a:ext cx="9002888" cy="5240944"/>
          </a:xfrm>
        </p:spPr>
        <p:txBody>
          <a:bodyPr>
            <a:normAutofit/>
          </a:bodyPr>
          <a:lstStyle/>
          <a:p>
            <a:pPr marL="0" indent="0" algn="ctr">
              <a:buNone/>
            </a:pPr>
            <a:r>
              <a:rPr lang="en-US" sz="4400" dirty="0">
                <a:solidFill>
                  <a:schemeClr val="accent5"/>
                </a:solidFill>
              </a:rPr>
              <a:t>The </a:t>
            </a:r>
            <a:r>
              <a:rPr lang="en-US" sz="4400" dirty="0">
                <a:solidFill>
                  <a:schemeClr val="bg1"/>
                </a:solidFill>
              </a:rPr>
              <a:t>law should intervene </a:t>
            </a:r>
            <a:r>
              <a:rPr lang="en-US" sz="4400" dirty="0">
                <a:solidFill>
                  <a:schemeClr val="accent5"/>
                </a:solidFill>
              </a:rPr>
              <a:t>when we substantially </a:t>
            </a:r>
            <a:r>
              <a:rPr lang="en-US" sz="4400" dirty="0">
                <a:solidFill>
                  <a:srgbClr val="FF0000"/>
                </a:solidFill>
              </a:rPr>
              <a:t>lose our </a:t>
            </a:r>
          </a:p>
          <a:p>
            <a:pPr marL="0" indent="0" algn="ctr">
              <a:buNone/>
            </a:pPr>
            <a:r>
              <a:rPr lang="en-US" sz="4400" b="1" dirty="0">
                <a:solidFill>
                  <a:srgbClr val="CCFFCC"/>
                </a:solidFill>
              </a:rPr>
              <a:t>human agency</a:t>
            </a:r>
            <a:r>
              <a:rPr lang="en-US" sz="4400" dirty="0">
                <a:solidFill>
                  <a:srgbClr val="FF0000"/>
                </a:solidFill>
              </a:rPr>
              <a:t>?</a:t>
            </a:r>
          </a:p>
        </p:txBody>
      </p:sp>
      <p:pic>
        <p:nvPicPr>
          <p:cNvPr id="5" name="Picture 4" descr="zombie-wikimedia-comm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6485" y="3084657"/>
            <a:ext cx="4540882" cy="2699562"/>
          </a:xfrm>
          <a:prstGeom prst="rect">
            <a:avLst/>
          </a:prstGeom>
        </p:spPr>
      </p:pic>
    </p:spTree>
    <p:extLst>
      <p:ext uri="{BB962C8B-B14F-4D97-AF65-F5344CB8AC3E}">
        <p14:creationId xmlns:p14="http://schemas.microsoft.com/office/powerpoint/2010/main" val="3903291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32"/>
            <a:ext cx="8229600" cy="1016000"/>
          </a:xfrm>
        </p:spPr>
        <p:txBody>
          <a:bodyPr>
            <a:normAutofit/>
          </a:bodyPr>
          <a:lstStyle/>
          <a:p>
            <a:pPr algn="ctr"/>
            <a:r>
              <a:rPr lang="en-US" sz="4800" dirty="0">
                <a:solidFill>
                  <a:schemeClr val="bg1"/>
                </a:solidFill>
                <a:latin typeface="American Typewriter"/>
                <a:cs typeface="American Typewriter"/>
              </a:rPr>
              <a:t>The Law </a:t>
            </a:r>
          </a:p>
        </p:txBody>
      </p:sp>
      <p:pic>
        <p:nvPicPr>
          <p:cNvPr id="4" name="Content Placeholder 3" descr="IMG_1384.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457200" y="1022350"/>
            <a:ext cx="8229600" cy="4875213"/>
          </a:xfrm>
          <a:prstGeom prst="rect">
            <a:avLst/>
          </a:prstGeom>
        </p:spPr>
      </p:pic>
    </p:spTree>
    <p:extLst>
      <p:ext uri="{BB962C8B-B14F-4D97-AF65-F5344CB8AC3E}">
        <p14:creationId xmlns:p14="http://schemas.microsoft.com/office/powerpoint/2010/main" val="1989755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6"/>
            <a:ext cx="8229600" cy="1016000"/>
          </a:xfrm>
        </p:spPr>
        <p:txBody>
          <a:bodyPr/>
          <a:lstStyle/>
          <a:p>
            <a:pPr algn="ctr"/>
            <a:r>
              <a:rPr lang="en-US" b="1" dirty="0">
                <a:solidFill>
                  <a:schemeClr val="accent6"/>
                </a:solidFill>
                <a:latin typeface="Andale Mono"/>
                <a:cs typeface="Andale Mono"/>
              </a:rPr>
              <a:t>Subliminal</a:t>
            </a:r>
            <a:r>
              <a:rPr lang="en-US" b="1" dirty="0">
                <a:solidFill>
                  <a:srgbClr val="FFFFFF"/>
                </a:solidFill>
              </a:rPr>
              <a:t> </a:t>
            </a:r>
            <a:r>
              <a:rPr lang="en-US" b="1" dirty="0">
                <a:solidFill>
                  <a:schemeClr val="accent3"/>
                </a:solidFill>
              </a:rPr>
              <a:t>Advertising</a:t>
            </a:r>
          </a:p>
        </p:txBody>
      </p:sp>
      <p:pic>
        <p:nvPicPr>
          <p:cNvPr id="4" name="Content Placeholder 3" descr="BK_cover_Hidden_Persuaders.gif"/>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154" r="-93"/>
          <a:stretch/>
        </p:blipFill>
        <p:spPr>
          <a:xfrm>
            <a:off x="2756370" y="1041400"/>
            <a:ext cx="3593630" cy="4913313"/>
          </a:xfrm>
        </p:spPr>
      </p:pic>
    </p:spTree>
    <p:extLst>
      <p:ext uri="{BB962C8B-B14F-4D97-AF65-F5344CB8AC3E}">
        <p14:creationId xmlns:p14="http://schemas.microsoft.com/office/powerpoint/2010/main" val="426786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84300" y="1115471"/>
            <a:ext cx="7959700" cy="4610663"/>
          </a:xfrm>
        </p:spPr>
        <p:txBody>
          <a:bodyPr>
            <a:noAutofit/>
          </a:bodyPr>
          <a:lstStyle/>
          <a:p>
            <a:pPr marL="0" indent="0">
              <a:buNone/>
            </a:pPr>
            <a:r>
              <a:rPr lang="en-US" sz="6000" b="1" dirty="0">
                <a:solidFill>
                  <a:srgbClr val="FFFF00"/>
                </a:solidFill>
                <a:latin typeface="+mn-lt"/>
              </a:rPr>
              <a:t>IS PRIVACY A </a:t>
            </a:r>
            <a:r>
              <a:rPr lang="en-US" sz="6000" b="1" dirty="0">
                <a:solidFill>
                  <a:schemeClr val="bg1"/>
                </a:solidFill>
                <a:latin typeface="+mn-lt"/>
              </a:rPr>
              <a:t>ROBUST ENOUGH </a:t>
            </a:r>
            <a:r>
              <a:rPr lang="en-US" sz="6000" b="1" dirty="0">
                <a:solidFill>
                  <a:srgbClr val="FFFF00"/>
                </a:solidFill>
                <a:latin typeface="+mn-lt"/>
              </a:rPr>
              <a:t>LEGAL CONCEPT FOR THESE DEVELOPMENTS</a:t>
            </a:r>
            <a:r>
              <a:rPr lang="en-US" sz="6000" b="1" dirty="0">
                <a:solidFill>
                  <a:srgbClr val="FF0000"/>
                </a:solidFill>
                <a:latin typeface="+mn-lt"/>
              </a:rPr>
              <a:t>?</a:t>
            </a:r>
          </a:p>
        </p:txBody>
      </p:sp>
    </p:spTree>
    <p:extLst>
      <p:ext uri="{BB962C8B-B14F-4D97-AF65-F5344CB8AC3E}">
        <p14:creationId xmlns:p14="http://schemas.microsoft.com/office/powerpoint/2010/main" val="2913502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270129"/>
          </a:xfrm>
        </p:spPr>
        <p:txBody>
          <a:bodyPr/>
          <a:lstStyle/>
          <a:p>
            <a:pPr algn="ctr"/>
            <a:r>
              <a:rPr lang="en-US" b="1" dirty="0">
                <a:solidFill>
                  <a:srgbClr val="FFFF00"/>
                </a:solidFill>
              </a:rPr>
              <a:t>Consumer Protection Regulation</a:t>
            </a:r>
          </a:p>
        </p:txBody>
      </p:sp>
      <p:pic>
        <p:nvPicPr>
          <p:cNvPr id="6" name="Content Placeholder 3" descr="Screen Shot 2015-01-12 at 11.42.57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11" r="-11"/>
          <a:stretch>
            <a:fillRect/>
          </a:stretch>
        </p:blipFill>
        <p:spPr>
          <a:xfrm>
            <a:off x="457200" y="1270129"/>
            <a:ext cx="8229600" cy="4318000"/>
          </a:xfrm>
          <a:prstGeom prst="rect">
            <a:avLst/>
          </a:prstGeom>
        </p:spPr>
      </p:pic>
    </p:spTree>
    <p:extLst>
      <p:ext uri="{BB962C8B-B14F-4D97-AF65-F5344CB8AC3E}">
        <p14:creationId xmlns:p14="http://schemas.microsoft.com/office/powerpoint/2010/main" val="2866681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30999"/>
          </a:xfrm>
        </p:spPr>
        <p:txBody>
          <a:bodyPr/>
          <a:lstStyle/>
          <a:p>
            <a:pPr algn="ctr"/>
            <a:r>
              <a:rPr lang="en-US" b="1" dirty="0">
                <a:solidFill>
                  <a:schemeClr val="bg1"/>
                </a:solidFill>
              </a:rPr>
              <a:t>Could </a:t>
            </a:r>
            <a:r>
              <a:rPr lang="en-US" b="1" dirty="0">
                <a:solidFill>
                  <a:srgbClr val="FF0000"/>
                </a:solidFill>
              </a:rPr>
              <a:t>VR</a:t>
            </a:r>
            <a:r>
              <a:rPr lang="en-US" b="1" dirty="0">
                <a:solidFill>
                  <a:schemeClr val="bg1"/>
                </a:solidFill>
              </a:rPr>
              <a:t> be considered </a:t>
            </a:r>
            <a:r>
              <a:rPr lang="en-US" b="1" dirty="0">
                <a:solidFill>
                  <a:srgbClr val="FF0000"/>
                </a:solidFill>
              </a:rPr>
              <a:t>a drug</a:t>
            </a:r>
            <a:r>
              <a:rPr lang="en-US" b="1" dirty="0">
                <a:solidFill>
                  <a:schemeClr val="accent5"/>
                </a:solidFill>
              </a:rPr>
              <a:t>?</a:t>
            </a:r>
            <a:br>
              <a:rPr lang="en-US" b="1" dirty="0">
                <a:solidFill>
                  <a:schemeClr val="accent5"/>
                </a:solidFill>
              </a:rPr>
            </a:br>
            <a:r>
              <a:rPr lang="en-US" dirty="0">
                <a:solidFill>
                  <a:srgbClr val="FFFF00"/>
                </a:solidFill>
              </a:rPr>
              <a:t>Do we really want to go there</a:t>
            </a:r>
            <a:r>
              <a:rPr lang="en-US" b="1" dirty="0">
                <a:solidFill>
                  <a:srgbClr val="FF0000"/>
                </a:solidFill>
              </a:rPr>
              <a:t>?</a:t>
            </a:r>
            <a:r>
              <a:rPr lang="en-US" b="1" dirty="0">
                <a:solidFill>
                  <a:srgbClr val="FFFF00"/>
                </a:solidFill>
              </a:rPr>
              <a:t> </a:t>
            </a:r>
          </a:p>
        </p:txBody>
      </p:sp>
      <p:pic>
        <p:nvPicPr>
          <p:cNvPr id="4" name="Content Placeholder 3" descr="Screen Shot 2017-04-05 at 3.38.2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6" r="-456"/>
          <a:stretch/>
        </p:blipFill>
        <p:spPr>
          <a:xfrm>
            <a:off x="1385516" y="1830388"/>
            <a:ext cx="6399769" cy="4059237"/>
          </a:xfrm>
        </p:spPr>
      </p:pic>
    </p:spTree>
    <p:extLst>
      <p:ext uri="{BB962C8B-B14F-4D97-AF65-F5344CB8AC3E}">
        <p14:creationId xmlns:p14="http://schemas.microsoft.com/office/powerpoint/2010/main" val="20169173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2077893"/>
          </a:xfrm>
        </p:spPr>
        <p:txBody>
          <a:bodyPr>
            <a:noAutofit/>
          </a:bodyPr>
          <a:lstStyle/>
          <a:p>
            <a:pPr algn="ctr"/>
            <a:r>
              <a:rPr lang="en-US" sz="5400" b="1" dirty="0">
                <a:solidFill>
                  <a:schemeClr val="bg1"/>
                </a:solidFill>
              </a:rPr>
              <a:t>Mandatory </a:t>
            </a:r>
            <a:r>
              <a:rPr lang="en-US" sz="5400" b="1" dirty="0">
                <a:solidFill>
                  <a:schemeClr val="accent5"/>
                </a:solidFill>
              </a:rPr>
              <a:t>right to be forgotten </a:t>
            </a:r>
            <a:r>
              <a:rPr lang="en-US" sz="5400" b="1" dirty="0">
                <a:solidFill>
                  <a:schemeClr val="bg1"/>
                </a:solidFill>
              </a:rPr>
              <a:t>for </a:t>
            </a:r>
            <a:r>
              <a:rPr lang="en-US" sz="5400" b="1" dirty="0">
                <a:solidFill>
                  <a:srgbClr val="FFFF00"/>
                </a:solidFill>
              </a:rPr>
              <a:t>brain data</a:t>
            </a:r>
            <a:r>
              <a:rPr lang="en-US" sz="5400" b="1" dirty="0">
                <a:solidFill>
                  <a:srgbClr val="FF0000"/>
                </a:solidFill>
              </a:rPr>
              <a:t>?</a:t>
            </a:r>
          </a:p>
        </p:txBody>
      </p:sp>
      <p:pic>
        <p:nvPicPr>
          <p:cNvPr id="4" name="Content Placeholder 3" descr="Screen Shot 2017-04-05 at 3.58.26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819" b="-819"/>
          <a:stretch>
            <a:fillRect/>
          </a:stretch>
        </p:blipFill>
        <p:spPr>
          <a:xfrm>
            <a:off x="457200" y="2077893"/>
            <a:ext cx="8229600" cy="3813175"/>
          </a:xfrm>
        </p:spPr>
      </p:pic>
    </p:spTree>
    <p:extLst>
      <p:ext uri="{BB962C8B-B14F-4D97-AF65-F5344CB8AC3E}">
        <p14:creationId xmlns:p14="http://schemas.microsoft.com/office/powerpoint/2010/main" val="37292773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Autofit/>
          </a:bodyPr>
          <a:lstStyle/>
          <a:p>
            <a:pPr algn="ctr"/>
            <a:r>
              <a:rPr lang="en-US" sz="4400" b="1" dirty="0">
                <a:solidFill>
                  <a:srgbClr val="FFFF00"/>
                </a:solidFill>
              </a:rPr>
              <a:t>Duties </a:t>
            </a:r>
            <a:r>
              <a:rPr lang="en-US" sz="4400" b="1" dirty="0">
                <a:solidFill>
                  <a:schemeClr val="bg1"/>
                </a:solidFill>
              </a:rPr>
              <a:t>of contractual </a:t>
            </a:r>
            <a:r>
              <a:rPr lang="en-US" sz="4400" b="1" dirty="0">
                <a:solidFill>
                  <a:srgbClr val="FFFF00"/>
                </a:solidFill>
              </a:rPr>
              <a:t>good faith </a:t>
            </a:r>
            <a:r>
              <a:rPr lang="en-US" sz="4400" b="1" dirty="0">
                <a:solidFill>
                  <a:srgbClr val="FFFFFF"/>
                </a:solidFill>
              </a:rPr>
              <a:t>and</a:t>
            </a:r>
            <a:r>
              <a:rPr lang="en-US" sz="4400" b="1" dirty="0">
                <a:solidFill>
                  <a:srgbClr val="FFFF00"/>
                </a:solidFill>
              </a:rPr>
              <a:t> honest performance</a:t>
            </a:r>
            <a:r>
              <a:rPr lang="en-US" sz="4400" b="1" dirty="0">
                <a:solidFill>
                  <a:schemeClr val="bg1"/>
                </a:solidFill>
              </a:rPr>
              <a:t> </a:t>
            </a:r>
            <a:endParaRPr lang="en-US" sz="4400" b="1" dirty="0"/>
          </a:p>
        </p:txBody>
      </p:sp>
      <p:pic>
        <p:nvPicPr>
          <p:cNvPr id="6" name="Content Placeholder 5" descr="Screen Shot 2017-03-29 at 12.08.1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594862" y="1408134"/>
            <a:ext cx="7958295" cy="4318000"/>
          </a:xfrm>
        </p:spPr>
      </p:pic>
    </p:spTree>
    <p:extLst>
      <p:ext uri="{BB962C8B-B14F-4D97-AF65-F5344CB8AC3E}">
        <p14:creationId xmlns:p14="http://schemas.microsoft.com/office/powerpoint/2010/main" val="258650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53472D-1560-024F-A42D-3A8909994F31}"/>
              </a:ext>
            </a:extLst>
          </p:cNvPr>
          <p:cNvSpPr>
            <a:spLocks noGrp="1"/>
          </p:cNvSpPr>
          <p:nvPr>
            <p:ph sz="quarter" idx="10"/>
          </p:nvPr>
        </p:nvSpPr>
        <p:spPr>
          <a:xfrm>
            <a:off x="457200" y="532015"/>
            <a:ext cx="8229600" cy="5194119"/>
          </a:xfrm>
        </p:spPr>
        <p:txBody>
          <a:bodyPr>
            <a:noAutofit/>
          </a:bodyPr>
          <a:lstStyle/>
          <a:p>
            <a:pPr marL="0" indent="0" algn="ctr">
              <a:buNone/>
            </a:pPr>
            <a:r>
              <a:rPr lang="en-US" sz="5400" b="1" dirty="0">
                <a:solidFill>
                  <a:schemeClr val="tx2">
                    <a:lumMod val="40000"/>
                    <a:lumOff val="60000"/>
                  </a:schemeClr>
                </a:solidFill>
                <a:latin typeface="American Typewriter"/>
                <a:cs typeface="American Typewriter"/>
              </a:rPr>
              <a:t>RIGHT</a:t>
            </a:r>
            <a:r>
              <a:rPr lang="en-US" sz="5400" b="1" dirty="0">
                <a:solidFill>
                  <a:srgbClr val="0000FF"/>
                </a:solidFill>
                <a:latin typeface="American Typewriter"/>
                <a:cs typeface="American Typewriter"/>
              </a:rPr>
              <a:t> </a:t>
            </a:r>
            <a:r>
              <a:rPr lang="en-US" sz="5400" b="1" dirty="0">
                <a:solidFill>
                  <a:srgbClr val="800000"/>
                </a:solidFill>
                <a:latin typeface="American Typewriter"/>
                <a:cs typeface="American Typewriter"/>
              </a:rPr>
              <a:t>TO </a:t>
            </a:r>
            <a:r>
              <a:rPr lang="en-US" sz="5400" b="1" dirty="0" err="1">
                <a:solidFill>
                  <a:srgbClr val="660066"/>
                </a:solidFill>
                <a:latin typeface="American Typewriter"/>
                <a:cs typeface="American Typewriter"/>
              </a:rPr>
              <a:t>C</a:t>
            </a:r>
            <a:r>
              <a:rPr lang="en-US" sz="5400" b="1" dirty="0" err="1">
                <a:solidFill>
                  <a:srgbClr val="FFFF00"/>
                </a:solidFill>
                <a:latin typeface="American Typewriter"/>
                <a:cs typeface="American Typewriter"/>
              </a:rPr>
              <a:t>R</a:t>
            </a:r>
            <a:r>
              <a:rPr lang="en-US" sz="5400" b="1" dirty="0" err="1">
                <a:solidFill>
                  <a:schemeClr val="accent5"/>
                </a:solidFill>
                <a:latin typeface="American Typewriter"/>
                <a:cs typeface="American Typewriter"/>
              </a:rPr>
              <a:t>E</a:t>
            </a:r>
            <a:r>
              <a:rPr lang="en-US" sz="5400" b="1" dirty="0" err="1">
                <a:solidFill>
                  <a:srgbClr val="008000"/>
                </a:solidFill>
                <a:latin typeface="American Typewriter"/>
                <a:cs typeface="American Typewriter"/>
              </a:rPr>
              <a:t>A</a:t>
            </a:r>
            <a:r>
              <a:rPr lang="en-US" sz="5400" b="1" dirty="0" err="1">
                <a:solidFill>
                  <a:schemeClr val="bg2">
                    <a:lumMod val="75000"/>
                  </a:schemeClr>
                </a:solidFill>
                <a:latin typeface="American Typewriter"/>
                <a:cs typeface="American Typewriter"/>
              </a:rPr>
              <a:t>t</a:t>
            </a:r>
            <a:r>
              <a:rPr lang="en-US" sz="5400" b="1" dirty="0" err="1">
                <a:solidFill>
                  <a:srgbClr val="FF6600"/>
                </a:solidFill>
                <a:latin typeface="American Typewriter"/>
                <a:cs typeface="American Typewriter"/>
              </a:rPr>
              <a:t>E</a:t>
            </a:r>
            <a:r>
              <a:rPr lang="en-US" sz="5400" b="1" dirty="0">
                <a:solidFill>
                  <a:srgbClr val="FF6600"/>
                </a:solidFill>
                <a:latin typeface="American Typewriter"/>
                <a:cs typeface="American Typewriter"/>
              </a:rPr>
              <a:t> </a:t>
            </a:r>
          </a:p>
          <a:p>
            <a:pPr marL="0" indent="0" algn="ctr">
              <a:buNone/>
            </a:pPr>
            <a:r>
              <a:rPr lang="en-US" sz="2800" b="1" dirty="0">
                <a:solidFill>
                  <a:srgbClr val="92D050"/>
                </a:solidFill>
                <a:latin typeface="+mn-lt"/>
                <a:cs typeface="American Typewriter"/>
              </a:rPr>
              <a:t>to</a:t>
            </a:r>
          </a:p>
          <a:p>
            <a:pPr marL="0" indent="0" algn="ctr">
              <a:buNone/>
            </a:pPr>
            <a:r>
              <a:rPr lang="en-US" sz="5400" b="1" dirty="0">
                <a:solidFill>
                  <a:schemeClr val="bg1"/>
                </a:solidFill>
                <a:latin typeface="Apple Chancery" panose="03020702040506060504" pitchFamily="66" charset="-79"/>
                <a:cs typeface="Apple Chancery" panose="03020702040506060504" pitchFamily="66" charset="-79"/>
              </a:rPr>
              <a:t>FREEDOM OF THOUGHT</a:t>
            </a:r>
          </a:p>
          <a:p>
            <a:pPr marL="0" indent="0" algn="ctr">
              <a:buNone/>
            </a:pPr>
            <a:r>
              <a:rPr lang="en-US" sz="2800" b="1" dirty="0">
                <a:solidFill>
                  <a:srgbClr val="92D050"/>
                </a:solidFill>
                <a:cs typeface="American Typewriter"/>
              </a:rPr>
              <a:t>to</a:t>
            </a:r>
          </a:p>
          <a:p>
            <a:pPr marL="0" indent="0" algn="ctr">
              <a:buNone/>
            </a:pPr>
            <a:r>
              <a:rPr lang="en-US" sz="5400" dirty="0">
                <a:solidFill>
                  <a:srgbClr val="FFFF00"/>
                </a:solidFill>
                <a:latin typeface="+mj-lt"/>
              </a:rPr>
              <a:t>Copyright in our own data</a:t>
            </a:r>
          </a:p>
          <a:p>
            <a:pPr marL="0" indent="0" algn="ctr">
              <a:buNone/>
            </a:pPr>
            <a:r>
              <a:rPr lang="en-US" sz="2800" b="1" dirty="0">
                <a:solidFill>
                  <a:srgbClr val="92D050"/>
                </a:solidFill>
                <a:latin typeface="+mj-lt"/>
              </a:rPr>
              <a:t>to</a:t>
            </a:r>
          </a:p>
          <a:p>
            <a:pPr marL="0" indent="0" algn="ctr">
              <a:buNone/>
            </a:pPr>
            <a:r>
              <a:rPr lang="en-US" sz="5400" b="1" dirty="0">
                <a:solidFill>
                  <a:srgbClr val="FF0000"/>
                </a:solidFill>
                <a:latin typeface="+mj-lt"/>
              </a:rPr>
              <a:t>???</a:t>
            </a:r>
          </a:p>
        </p:txBody>
      </p:sp>
    </p:spTree>
    <p:extLst>
      <p:ext uri="{BB962C8B-B14F-4D97-AF65-F5344CB8AC3E}">
        <p14:creationId xmlns:p14="http://schemas.microsoft.com/office/powerpoint/2010/main" val="4111044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a:bodyPr>
          <a:lstStyle/>
          <a:p>
            <a:r>
              <a:rPr lang="en-US" sz="4400" b="1" dirty="0">
                <a:solidFill>
                  <a:srgbClr val="FFFF00"/>
                </a:solidFill>
              </a:rPr>
              <a:t>Related legal question</a:t>
            </a:r>
            <a:r>
              <a:rPr lang="en-US" sz="4400" b="1" dirty="0">
                <a:solidFill>
                  <a:schemeClr val="bg1"/>
                </a:solidFill>
              </a:rPr>
              <a:t>:</a:t>
            </a:r>
          </a:p>
        </p:txBody>
      </p:sp>
      <p:sp>
        <p:nvSpPr>
          <p:cNvPr id="3" name="Content Placeholder 2"/>
          <p:cNvSpPr>
            <a:spLocks noGrp="1"/>
          </p:cNvSpPr>
          <p:nvPr>
            <p:ph sz="quarter" idx="10"/>
          </p:nvPr>
        </p:nvSpPr>
        <p:spPr>
          <a:xfrm>
            <a:off x="457200" y="1053243"/>
            <a:ext cx="8686800" cy="4798060"/>
          </a:xfrm>
        </p:spPr>
        <p:txBody>
          <a:bodyPr/>
          <a:lstStyle/>
          <a:p>
            <a:pPr marL="0" indent="0">
              <a:lnSpc>
                <a:spcPct val="90000"/>
              </a:lnSpc>
              <a:buNone/>
            </a:pPr>
            <a:r>
              <a:rPr lang="en-US" sz="3600" dirty="0">
                <a:solidFill>
                  <a:schemeClr val="bg1"/>
                </a:solidFill>
              </a:rPr>
              <a:t>Might a Platform be a </a:t>
            </a:r>
            <a:r>
              <a:rPr lang="en-US" sz="3600" dirty="0">
                <a:solidFill>
                  <a:srgbClr val="FFFF00"/>
                </a:solidFill>
              </a:rPr>
              <a:t>Trustee of certain of your </a:t>
            </a:r>
            <a:r>
              <a:rPr lang="en-US" sz="3600" dirty="0">
                <a:solidFill>
                  <a:srgbClr val="FF0000"/>
                </a:solidFill>
              </a:rPr>
              <a:t>(brain) </a:t>
            </a:r>
            <a:r>
              <a:rPr lang="en-US" sz="3600" dirty="0">
                <a:solidFill>
                  <a:srgbClr val="FFFF00"/>
                </a:solidFill>
              </a:rPr>
              <a:t>data </a:t>
            </a:r>
            <a:r>
              <a:rPr lang="en-US" sz="3600" dirty="0">
                <a:solidFill>
                  <a:schemeClr val="bg1"/>
                </a:solidFill>
              </a:rPr>
              <a:t>with commensurate fiduciary responsibilities given the </a:t>
            </a:r>
            <a:r>
              <a:rPr lang="en-US" sz="3600" dirty="0">
                <a:solidFill>
                  <a:srgbClr val="FFFF00"/>
                </a:solidFill>
              </a:rPr>
              <a:t>implied terms of the contract</a:t>
            </a:r>
            <a:r>
              <a:rPr lang="en-US" sz="3600" dirty="0">
                <a:solidFill>
                  <a:schemeClr val="bg1"/>
                </a:solidFill>
              </a:rPr>
              <a:t> and various assurances given</a:t>
            </a:r>
            <a:r>
              <a:rPr lang="en-US" sz="3600" dirty="0">
                <a:solidFill>
                  <a:srgbClr val="FF0000"/>
                </a:solidFill>
              </a:rPr>
              <a:t>?</a:t>
            </a:r>
          </a:p>
          <a:p>
            <a:endParaRPr lang="en-US" dirty="0"/>
          </a:p>
        </p:txBody>
      </p:sp>
      <p:pic>
        <p:nvPicPr>
          <p:cNvPr id="4" name="Picture 3" descr="220px-LocationOfHypothalam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9523" y="3732255"/>
            <a:ext cx="3547277" cy="2531466"/>
          </a:xfrm>
          <a:prstGeom prst="rect">
            <a:avLst/>
          </a:prstGeom>
        </p:spPr>
      </p:pic>
    </p:spTree>
    <p:extLst>
      <p:ext uri="{BB962C8B-B14F-4D97-AF65-F5344CB8AC3E}">
        <p14:creationId xmlns:p14="http://schemas.microsoft.com/office/powerpoint/2010/main" val="27171441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a:bodyPr>
          <a:lstStyle/>
          <a:p>
            <a:pPr algn="ctr"/>
            <a:r>
              <a:rPr lang="en-US" sz="4400" b="1" dirty="0">
                <a:solidFill>
                  <a:srgbClr val="FFFF00"/>
                </a:solidFill>
              </a:rPr>
              <a:t>“</a:t>
            </a:r>
            <a:r>
              <a:rPr lang="en-US" sz="4400" b="1" dirty="0">
                <a:solidFill>
                  <a:srgbClr val="FF0000"/>
                </a:solidFill>
              </a:rPr>
              <a:t>Information Fiduciaries</a:t>
            </a:r>
            <a:r>
              <a:rPr lang="en-US" sz="4400" b="1" dirty="0">
                <a:solidFill>
                  <a:srgbClr val="FFFF00"/>
                </a:solidFill>
              </a:rPr>
              <a:t>”</a:t>
            </a:r>
          </a:p>
        </p:txBody>
      </p:sp>
      <p:pic>
        <p:nvPicPr>
          <p:cNvPr id="4" name="Content Placeholder 3" descr="Screen Shot 2017-03-22 at 1.10.4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82" r="-600"/>
          <a:stretch/>
        </p:blipFill>
        <p:spPr>
          <a:xfrm>
            <a:off x="2154366" y="1052513"/>
            <a:ext cx="4855363" cy="4862512"/>
          </a:xfrm>
        </p:spPr>
      </p:pic>
    </p:spTree>
    <p:extLst>
      <p:ext uri="{BB962C8B-B14F-4D97-AF65-F5344CB8AC3E}">
        <p14:creationId xmlns:p14="http://schemas.microsoft.com/office/powerpoint/2010/main" val="39584494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626"/>
            <a:ext cx="8229600" cy="1016000"/>
          </a:xfrm>
        </p:spPr>
        <p:txBody>
          <a:bodyPr>
            <a:normAutofit/>
          </a:bodyPr>
          <a:lstStyle/>
          <a:p>
            <a:r>
              <a:rPr lang="en-US" sz="5400" b="1" dirty="0">
                <a:solidFill>
                  <a:schemeClr val="accent5"/>
                </a:solidFill>
              </a:rPr>
              <a:t>Constructive Trust</a:t>
            </a:r>
            <a:r>
              <a:rPr lang="en-US" sz="5400" b="1" dirty="0">
                <a:solidFill>
                  <a:srgbClr val="FF0000"/>
                </a:solidFill>
              </a:rPr>
              <a:t>?</a:t>
            </a:r>
          </a:p>
        </p:txBody>
      </p:sp>
      <p:sp>
        <p:nvSpPr>
          <p:cNvPr id="3" name="Content Placeholder 2"/>
          <p:cNvSpPr>
            <a:spLocks noGrp="1"/>
          </p:cNvSpPr>
          <p:nvPr>
            <p:ph sz="quarter" idx="10"/>
          </p:nvPr>
        </p:nvSpPr>
        <p:spPr>
          <a:xfrm>
            <a:off x="457200" y="1430676"/>
            <a:ext cx="8417504" cy="5144001"/>
          </a:xfrm>
        </p:spPr>
        <p:txBody>
          <a:bodyPr>
            <a:normAutofit/>
          </a:bodyPr>
          <a:lstStyle/>
          <a:p>
            <a:pPr marL="0" indent="0">
              <a:lnSpc>
                <a:spcPct val="100000"/>
              </a:lnSpc>
              <a:buNone/>
            </a:pPr>
            <a:r>
              <a:rPr lang="en-US" sz="4800" dirty="0">
                <a:solidFill>
                  <a:schemeClr val="bg1"/>
                </a:solidFill>
              </a:rPr>
              <a:t>Might a court determine that the Platform is a </a:t>
            </a:r>
            <a:r>
              <a:rPr lang="en-US" sz="4800" dirty="0">
                <a:solidFill>
                  <a:srgbClr val="FFFF00"/>
                </a:solidFill>
              </a:rPr>
              <a:t>Constructive Trustee </a:t>
            </a:r>
            <a:r>
              <a:rPr lang="en-US" sz="4800" dirty="0">
                <a:solidFill>
                  <a:schemeClr val="bg1"/>
                </a:solidFill>
              </a:rPr>
              <a:t>of your sensitive data with </a:t>
            </a:r>
            <a:r>
              <a:rPr lang="en-US" sz="4800" dirty="0">
                <a:solidFill>
                  <a:srgbClr val="CCFFCC"/>
                </a:solidFill>
              </a:rPr>
              <a:t>commensurate fiduciary responsibilities </a:t>
            </a:r>
            <a:r>
              <a:rPr lang="en-US" sz="4800" dirty="0">
                <a:solidFill>
                  <a:schemeClr val="bg1"/>
                </a:solidFill>
              </a:rPr>
              <a:t>towards you?</a:t>
            </a:r>
          </a:p>
          <a:p>
            <a:pPr marL="0" indent="0">
              <a:buNone/>
            </a:pPr>
            <a:endParaRPr lang="en-US" dirty="0"/>
          </a:p>
        </p:txBody>
      </p:sp>
    </p:spTree>
    <p:extLst>
      <p:ext uri="{BB962C8B-B14F-4D97-AF65-F5344CB8AC3E}">
        <p14:creationId xmlns:p14="http://schemas.microsoft.com/office/powerpoint/2010/main" val="15430398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19639"/>
          </a:xfrm>
        </p:spPr>
        <p:txBody>
          <a:bodyPr>
            <a:normAutofit fontScale="90000"/>
          </a:bodyPr>
          <a:lstStyle/>
          <a:p>
            <a:pPr algn="ctr"/>
            <a:r>
              <a:rPr lang="en-US" sz="4600" b="1" dirty="0">
                <a:solidFill>
                  <a:schemeClr val="bg1"/>
                </a:solidFill>
              </a:rPr>
              <a:t>Enter </a:t>
            </a:r>
            <a:r>
              <a:rPr lang="en-US" sz="4600" b="1" dirty="0">
                <a:solidFill>
                  <a:srgbClr val="FF0000"/>
                </a:solidFill>
              </a:rPr>
              <a:t>“</a:t>
            </a:r>
            <a:r>
              <a:rPr lang="en-US" sz="4600" b="1" dirty="0">
                <a:solidFill>
                  <a:schemeClr val="accent5"/>
                </a:solidFill>
              </a:rPr>
              <a:t>Freedom of Thought</a:t>
            </a:r>
            <a:r>
              <a:rPr lang="en-US" sz="4600" b="1" dirty="0">
                <a:solidFill>
                  <a:srgbClr val="FF0000"/>
                </a:solidFill>
              </a:rPr>
              <a:t>”</a:t>
            </a:r>
            <a:br>
              <a:rPr lang="en-US" sz="4600" b="1" dirty="0">
                <a:solidFill>
                  <a:srgbClr val="FF0000"/>
                </a:solidFill>
              </a:rPr>
            </a:br>
            <a:r>
              <a:rPr lang="en-US" sz="4600" b="1" dirty="0">
                <a:solidFill>
                  <a:srgbClr val="FF0000"/>
                </a:solidFill>
              </a:rPr>
              <a:t>as an interpretive aid</a:t>
            </a:r>
          </a:p>
        </p:txBody>
      </p:sp>
      <p:sp>
        <p:nvSpPr>
          <p:cNvPr id="3" name="Content Placeholder 2"/>
          <p:cNvSpPr>
            <a:spLocks noGrp="1"/>
          </p:cNvSpPr>
          <p:nvPr>
            <p:ph sz="quarter" idx="10"/>
          </p:nvPr>
        </p:nvSpPr>
        <p:spPr>
          <a:xfrm>
            <a:off x="457199" y="1319639"/>
            <a:ext cx="8686801" cy="5196080"/>
          </a:xfrm>
        </p:spPr>
        <p:txBody>
          <a:bodyPr>
            <a:normAutofit/>
          </a:bodyPr>
          <a:lstStyle/>
          <a:p>
            <a:pPr marL="514350" lvl="0" indent="-514350">
              <a:buAutoNum type="arabicPeriod"/>
            </a:pPr>
            <a:r>
              <a:rPr lang="en-CA" sz="2900" dirty="0">
                <a:solidFill>
                  <a:srgbClr val="CCFFCC"/>
                </a:solidFill>
              </a:rPr>
              <a:t>The Canadian Charter of Rights and Freedoms</a:t>
            </a:r>
            <a:r>
              <a:rPr lang="en-CA" sz="2900" dirty="0">
                <a:solidFill>
                  <a:srgbClr val="FFFFFF"/>
                </a:solidFill>
              </a:rPr>
              <a:t> guarantees</a:t>
            </a:r>
            <a:r>
              <a:rPr lang="mr-IN" sz="2900" dirty="0">
                <a:solidFill>
                  <a:srgbClr val="FFFFFF"/>
                </a:solidFill>
              </a:rPr>
              <a:t>…</a:t>
            </a:r>
            <a:endParaRPr lang="en-CA" sz="2900" dirty="0">
              <a:solidFill>
                <a:srgbClr val="FFFFFF"/>
              </a:solidFill>
            </a:endParaRPr>
          </a:p>
          <a:p>
            <a:pPr marL="514350" lvl="0" indent="-514350">
              <a:buAutoNum type="arabicPeriod"/>
            </a:pPr>
            <a:r>
              <a:rPr lang="en-CA" sz="2900" dirty="0">
                <a:solidFill>
                  <a:schemeClr val="bg1"/>
                </a:solidFill>
              </a:rPr>
              <a:t>Everyone has the following </a:t>
            </a:r>
            <a:r>
              <a:rPr lang="en-CA" sz="2900" dirty="0">
                <a:solidFill>
                  <a:schemeClr val="accent5"/>
                </a:solidFill>
              </a:rPr>
              <a:t>fundamental freedoms</a:t>
            </a:r>
            <a:r>
              <a:rPr lang="en-CA" sz="2900" dirty="0">
                <a:solidFill>
                  <a:schemeClr val="bg1"/>
                </a:solidFill>
              </a:rPr>
              <a:t>:</a:t>
            </a:r>
          </a:p>
          <a:p>
            <a:pPr marL="0" lvl="0" indent="0">
              <a:buNone/>
            </a:pPr>
            <a:r>
              <a:rPr lang="en-CA" sz="2900" dirty="0">
                <a:solidFill>
                  <a:schemeClr val="bg1"/>
                </a:solidFill>
              </a:rPr>
              <a:t>(</a:t>
            </a:r>
            <a:r>
              <a:rPr lang="en-CA" sz="2900" i="1" dirty="0">
                <a:solidFill>
                  <a:schemeClr val="bg1"/>
                </a:solidFill>
              </a:rPr>
              <a:t>a</a:t>
            </a:r>
            <a:r>
              <a:rPr lang="en-CA" sz="2900" dirty="0">
                <a:solidFill>
                  <a:schemeClr val="bg1"/>
                </a:solidFill>
              </a:rPr>
              <a:t>) freedom of conscience and religion;</a:t>
            </a:r>
          </a:p>
          <a:p>
            <a:pPr marL="0" lvl="0" indent="0">
              <a:buNone/>
            </a:pPr>
            <a:r>
              <a:rPr lang="en-CA" sz="2900" dirty="0">
                <a:solidFill>
                  <a:schemeClr val="bg1"/>
                </a:solidFill>
              </a:rPr>
              <a:t>(</a:t>
            </a:r>
            <a:r>
              <a:rPr lang="en-CA" sz="2900" i="1" dirty="0">
                <a:solidFill>
                  <a:schemeClr val="bg1"/>
                </a:solidFill>
              </a:rPr>
              <a:t>b</a:t>
            </a:r>
            <a:r>
              <a:rPr lang="en-CA" sz="2900" dirty="0">
                <a:solidFill>
                  <a:schemeClr val="bg1"/>
                </a:solidFill>
              </a:rPr>
              <a:t>) </a:t>
            </a:r>
            <a:r>
              <a:rPr lang="en-CA" sz="2900" dirty="0">
                <a:solidFill>
                  <a:srgbClr val="FFFF00"/>
                </a:solidFill>
              </a:rPr>
              <a:t>freedom of thought</a:t>
            </a:r>
            <a:r>
              <a:rPr lang="en-CA" sz="2900" dirty="0">
                <a:solidFill>
                  <a:schemeClr val="bg1"/>
                </a:solidFill>
              </a:rPr>
              <a:t>, belief, opinion and expression, including freedom of the press and other media of communication;</a:t>
            </a:r>
            <a:r>
              <a:rPr lang="mr-IN" sz="2900" dirty="0">
                <a:solidFill>
                  <a:schemeClr val="bg1"/>
                </a:solidFill>
              </a:rPr>
              <a:t>…</a:t>
            </a:r>
            <a:endParaRPr lang="en-CA" sz="2900" dirty="0">
              <a:solidFill>
                <a:schemeClr val="bg1"/>
              </a:solidFill>
            </a:endParaRPr>
          </a:p>
          <a:p>
            <a:pPr marL="0" indent="0">
              <a:buNone/>
            </a:pPr>
            <a:r>
              <a:rPr lang="en-CA" sz="2900" dirty="0">
                <a:solidFill>
                  <a:srgbClr val="FFFFFF"/>
                </a:solidFill>
              </a:rPr>
              <a:t>7. Everyone has the right to </a:t>
            </a:r>
            <a:r>
              <a:rPr lang="en-CA" sz="2900" dirty="0">
                <a:solidFill>
                  <a:srgbClr val="FFFF00"/>
                </a:solidFill>
              </a:rPr>
              <a:t>life, liberty and security of the person</a:t>
            </a:r>
            <a:r>
              <a:rPr lang="en-CA" sz="2900" dirty="0">
                <a:solidFill>
                  <a:srgbClr val="FFFFFF"/>
                </a:solidFill>
              </a:rPr>
              <a:t> and the </a:t>
            </a:r>
            <a:r>
              <a:rPr lang="en-CA" sz="2900" dirty="0">
                <a:solidFill>
                  <a:srgbClr val="CCFFCC"/>
                </a:solidFill>
              </a:rPr>
              <a:t>right not to be deprived thereof </a:t>
            </a:r>
            <a:r>
              <a:rPr lang="en-CA" sz="2900" dirty="0">
                <a:solidFill>
                  <a:srgbClr val="FFFFFF"/>
                </a:solidFill>
              </a:rPr>
              <a:t>except in accordance with the principles of fundamental justice.</a:t>
            </a:r>
          </a:p>
          <a:p>
            <a:pPr marL="0" indent="0">
              <a:buNone/>
            </a:pPr>
            <a:endParaRPr lang="en-US" dirty="0"/>
          </a:p>
        </p:txBody>
      </p:sp>
    </p:spTree>
    <p:extLst>
      <p:ext uri="{BB962C8B-B14F-4D97-AF65-F5344CB8AC3E}">
        <p14:creationId xmlns:p14="http://schemas.microsoft.com/office/powerpoint/2010/main" val="312887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3476"/>
          </a:xfrm>
        </p:spPr>
        <p:txBody>
          <a:bodyPr>
            <a:normAutofit/>
          </a:bodyPr>
          <a:lstStyle/>
          <a:p>
            <a:pPr algn="ctr"/>
            <a:r>
              <a:rPr lang="en-US" b="1" dirty="0">
                <a:solidFill>
                  <a:schemeClr val="accent5"/>
                </a:solidFill>
              </a:rPr>
              <a:t>Universal Declaration of Human Rights</a:t>
            </a:r>
          </a:p>
        </p:txBody>
      </p:sp>
      <p:sp>
        <p:nvSpPr>
          <p:cNvPr id="3" name="Content Placeholder 2"/>
          <p:cNvSpPr>
            <a:spLocks noGrp="1"/>
          </p:cNvSpPr>
          <p:nvPr>
            <p:ph sz="quarter" idx="10"/>
          </p:nvPr>
        </p:nvSpPr>
        <p:spPr>
          <a:xfrm>
            <a:off x="457200" y="1173476"/>
            <a:ext cx="8686800" cy="4726052"/>
          </a:xfrm>
        </p:spPr>
        <p:txBody>
          <a:bodyPr>
            <a:normAutofit/>
          </a:bodyPr>
          <a:lstStyle/>
          <a:p>
            <a:pPr marL="0" indent="0">
              <a:buNone/>
            </a:pPr>
            <a:r>
              <a:rPr lang="en-CA" sz="3200" b="1" i="1" dirty="0">
                <a:solidFill>
                  <a:srgbClr val="FF0000"/>
                </a:solidFill>
              </a:rPr>
              <a:t>Article 3.</a:t>
            </a:r>
            <a:br>
              <a:rPr lang="en-CA" sz="3200" b="1" i="1" dirty="0">
                <a:solidFill>
                  <a:srgbClr val="FF0000"/>
                </a:solidFill>
              </a:rPr>
            </a:br>
            <a:r>
              <a:rPr lang="en-CA" sz="3200" dirty="0">
                <a:solidFill>
                  <a:schemeClr val="bg1"/>
                </a:solidFill>
              </a:rPr>
              <a:t>Everyone has the right to life, liberty and </a:t>
            </a:r>
            <a:r>
              <a:rPr lang="en-CA" sz="3200" dirty="0">
                <a:solidFill>
                  <a:srgbClr val="FFFF00"/>
                </a:solidFill>
              </a:rPr>
              <a:t>security of person</a:t>
            </a:r>
            <a:r>
              <a:rPr lang="en-CA" sz="3200" dirty="0">
                <a:solidFill>
                  <a:schemeClr val="bg1"/>
                </a:solidFill>
              </a:rPr>
              <a:t>.</a:t>
            </a:r>
          </a:p>
          <a:p>
            <a:pPr marL="0" indent="0">
              <a:buNone/>
            </a:pPr>
            <a:r>
              <a:rPr lang="en-CA" sz="3200" b="1" i="1" dirty="0">
                <a:solidFill>
                  <a:srgbClr val="FF0000"/>
                </a:solidFill>
              </a:rPr>
              <a:t>Article 18. </a:t>
            </a:r>
          </a:p>
          <a:p>
            <a:pPr marL="0" indent="0">
              <a:buNone/>
            </a:pPr>
            <a:r>
              <a:rPr lang="en-CA" sz="3200" dirty="0">
                <a:solidFill>
                  <a:schemeClr val="bg1"/>
                </a:solidFill>
              </a:rPr>
              <a:t>Everyone has the right to </a:t>
            </a:r>
            <a:r>
              <a:rPr lang="en-CA" sz="3200" dirty="0">
                <a:solidFill>
                  <a:srgbClr val="FFFF00"/>
                </a:solidFill>
              </a:rPr>
              <a:t>freedom of thought</a:t>
            </a:r>
            <a:r>
              <a:rPr lang="en-CA" sz="3200" dirty="0">
                <a:solidFill>
                  <a:schemeClr val="bg1"/>
                </a:solidFill>
              </a:rPr>
              <a:t>, </a:t>
            </a:r>
            <a:r>
              <a:rPr lang="en-CA" sz="3200" dirty="0">
                <a:solidFill>
                  <a:schemeClr val="accent5"/>
                </a:solidFill>
              </a:rPr>
              <a:t>conscience</a:t>
            </a:r>
            <a:r>
              <a:rPr lang="en-CA" sz="3200" dirty="0">
                <a:solidFill>
                  <a:schemeClr val="bg1"/>
                </a:solidFill>
              </a:rPr>
              <a:t> and religion; this right includes freedom to change his religion or belief, and freedom, either alone or in community with others and in public or private, to manifest his religion or belief in teaching, practice, worship and observance.</a:t>
            </a:r>
          </a:p>
          <a:p>
            <a:pPr marL="0" indent="0">
              <a:buNone/>
            </a:pPr>
            <a:endParaRPr lang="en-US" dirty="0"/>
          </a:p>
        </p:txBody>
      </p:sp>
    </p:spTree>
    <p:extLst>
      <p:ext uri="{BB962C8B-B14F-4D97-AF65-F5344CB8AC3E}">
        <p14:creationId xmlns:p14="http://schemas.microsoft.com/office/powerpoint/2010/main" val="4151150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0" y="0"/>
            <a:ext cx="8725458" cy="1342593"/>
          </a:xfrm>
        </p:spPr>
        <p:txBody>
          <a:bodyPr>
            <a:normAutofit fontScale="90000"/>
          </a:bodyPr>
          <a:lstStyle/>
          <a:p>
            <a:pPr algn="ctr"/>
            <a:r>
              <a:rPr lang="en-US" b="1" dirty="0">
                <a:solidFill>
                  <a:srgbClr val="FF0000"/>
                </a:solidFill>
              </a:rPr>
              <a:t> </a:t>
            </a:r>
            <a:r>
              <a:rPr lang="en-US" b="1" dirty="0">
                <a:solidFill>
                  <a:schemeClr val="bg1"/>
                </a:solidFill>
              </a:rPr>
              <a:t>When do we</a:t>
            </a:r>
            <a:r>
              <a:rPr lang="en-US" b="1" dirty="0">
                <a:solidFill>
                  <a:srgbClr val="FF0000"/>
                </a:solidFill>
              </a:rPr>
              <a:t> lose </a:t>
            </a:r>
            <a:r>
              <a:rPr lang="en-US" b="1" dirty="0">
                <a:solidFill>
                  <a:schemeClr val="bg1"/>
                </a:solidFill>
              </a:rPr>
              <a:t>our </a:t>
            </a:r>
            <a:r>
              <a:rPr lang="en-US" b="1" dirty="0">
                <a:solidFill>
                  <a:srgbClr val="FFFF00"/>
                </a:solidFill>
              </a:rPr>
              <a:t>human agency  </a:t>
            </a:r>
            <a:r>
              <a:rPr lang="en-US" b="1" dirty="0">
                <a:solidFill>
                  <a:schemeClr val="bg1"/>
                </a:solidFill>
              </a:rPr>
              <a:t>in </a:t>
            </a:r>
            <a:r>
              <a:rPr lang="en-US" b="1" dirty="0">
                <a:solidFill>
                  <a:schemeClr val="accent4"/>
                </a:solidFill>
              </a:rPr>
              <a:t>Virtual Reality</a:t>
            </a:r>
            <a:r>
              <a:rPr lang="en-US" b="1" dirty="0">
                <a:solidFill>
                  <a:srgbClr val="4BACC6"/>
                </a:solidFill>
              </a:rPr>
              <a:t>/</a:t>
            </a:r>
            <a:r>
              <a:rPr lang="en-US" b="1" dirty="0">
                <a:solidFill>
                  <a:srgbClr val="CCFFCC"/>
                </a:solidFill>
              </a:rPr>
              <a:t>Alternate Reality</a:t>
            </a:r>
            <a:r>
              <a:rPr lang="en-US" b="1" dirty="0">
                <a:solidFill>
                  <a:schemeClr val="accent5"/>
                </a:solidFill>
              </a:rPr>
              <a:t>?</a:t>
            </a:r>
          </a:p>
        </p:txBody>
      </p:sp>
      <p:sp>
        <p:nvSpPr>
          <p:cNvPr id="3" name="Content Placeholder 2"/>
          <p:cNvSpPr>
            <a:spLocks noGrp="1"/>
          </p:cNvSpPr>
          <p:nvPr>
            <p:ph sz="quarter" idx="10"/>
          </p:nvPr>
        </p:nvSpPr>
        <p:spPr>
          <a:xfrm>
            <a:off x="0" y="1618074"/>
            <a:ext cx="9144000" cy="4299184"/>
          </a:xfrm>
        </p:spPr>
        <p:txBody>
          <a:bodyPr/>
          <a:lstStyle/>
          <a:p>
            <a:pPr marL="0" indent="0" algn="ctr">
              <a:buNone/>
            </a:pPr>
            <a:r>
              <a:rPr lang="en-US" sz="3200" dirty="0">
                <a:solidFill>
                  <a:srgbClr val="FFFF00"/>
                </a:solidFill>
                <a:latin typeface="American Typewriter"/>
                <a:cs typeface="American Typewriter"/>
              </a:rPr>
              <a:t>When is </a:t>
            </a:r>
            <a:r>
              <a:rPr lang="en-US" sz="3200" dirty="0">
                <a:solidFill>
                  <a:srgbClr val="FF0000"/>
                </a:solidFill>
                <a:latin typeface="American Typewriter"/>
                <a:cs typeface="American Typewriter"/>
              </a:rPr>
              <a:t>the player controlled</a:t>
            </a:r>
            <a:r>
              <a:rPr lang="en-US" sz="3200" dirty="0">
                <a:solidFill>
                  <a:srgbClr val="FFFF00"/>
                </a:solidFill>
                <a:latin typeface="American Typewriter"/>
                <a:cs typeface="American Typewriter"/>
              </a:rPr>
              <a:t>,</a:t>
            </a:r>
            <a:r>
              <a:rPr lang="en-US" sz="3200" dirty="0">
                <a:latin typeface="American Typewriter"/>
                <a:cs typeface="American Typewriter"/>
              </a:rPr>
              <a:t> </a:t>
            </a:r>
            <a:r>
              <a:rPr lang="en-US" sz="3200" dirty="0">
                <a:solidFill>
                  <a:schemeClr val="accent5"/>
                </a:solidFill>
                <a:latin typeface="American Typewriter"/>
                <a:cs typeface="American Typewriter"/>
              </a:rPr>
              <a:t>not in control</a:t>
            </a:r>
            <a:r>
              <a:rPr lang="en-US" sz="3200" dirty="0">
                <a:solidFill>
                  <a:srgbClr val="FFFF00"/>
                </a:solidFill>
                <a:latin typeface="American Typewriter"/>
                <a:cs typeface="American Typewriter"/>
              </a:rPr>
              <a:t>?</a:t>
            </a:r>
          </a:p>
          <a:p>
            <a:pPr marL="0" indent="0">
              <a:buNone/>
            </a:pPr>
            <a:endParaRPr lang="en-US" dirty="0"/>
          </a:p>
        </p:txBody>
      </p:sp>
      <p:pic>
        <p:nvPicPr>
          <p:cNvPr id="4" name="Picture 3" descr="Trumanshow.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13995" y="2269771"/>
            <a:ext cx="2453967" cy="3647487"/>
          </a:xfrm>
          <a:prstGeom prst="rect">
            <a:avLst/>
          </a:prstGeom>
        </p:spPr>
      </p:pic>
    </p:spTree>
    <p:extLst>
      <p:ext uri="{BB962C8B-B14F-4D97-AF65-F5344CB8AC3E}">
        <p14:creationId xmlns:p14="http://schemas.microsoft.com/office/powerpoint/2010/main" val="1821159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368" y="-1"/>
            <a:ext cx="8445056" cy="2028945"/>
          </a:xfrm>
        </p:spPr>
        <p:txBody>
          <a:bodyPr>
            <a:normAutofit fontScale="90000"/>
          </a:bodyPr>
          <a:lstStyle/>
          <a:p>
            <a:pPr algn="ctr"/>
            <a:br>
              <a:rPr lang="en-US" b="1" dirty="0">
                <a:solidFill>
                  <a:srgbClr val="FFFF00"/>
                </a:solidFill>
              </a:rPr>
            </a:br>
            <a:r>
              <a:rPr lang="en-US" b="1" dirty="0">
                <a:solidFill>
                  <a:schemeClr val="bg1"/>
                </a:solidFill>
              </a:rPr>
              <a:t>Is </a:t>
            </a:r>
            <a:r>
              <a:rPr lang="en-US" b="1" dirty="0">
                <a:solidFill>
                  <a:srgbClr val="FFFF00"/>
                </a:solidFill>
              </a:rPr>
              <a:t>Criminal Law </a:t>
            </a:r>
            <a:r>
              <a:rPr lang="en-US" b="1" dirty="0" err="1">
                <a:solidFill>
                  <a:srgbClr val="FF0000"/>
                </a:solidFill>
              </a:rPr>
              <a:t>mens</a:t>
            </a:r>
            <a:r>
              <a:rPr lang="en-US" b="1" dirty="0">
                <a:solidFill>
                  <a:srgbClr val="FF0000"/>
                </a:solidFill>
              </a:rPr>
              <a:t> </a:t>
            </a:r>
            <a:r>
              <a:rPr lang="en-US" b="1" dirty="0" err="1">
                <a:solidFill>
                  <a:srgbClr val="FF0000"/>
                </a:solidFill>
              </a:rPr>
              <a:t>rea</a:t>
            </a:r>
            <a:r>
              <a:rPr lang="en-US" b="1" dirty="0">
                <a:solidFill>
                  <a:srgbClr val="FF0000"/>
                </a:solidFill>
              </a:rPr>
              <a:t> </a:t>
            </a:r>
            <a:r>
              <a:rPr lang="en-US" b="1" dirty="0">
                <a:solidFill>
                  <a:srgbClr val="FFFFFF"/>
                </a:solidFill>
              </a:rPr>
              <a:t>the</a:t>
            </a:r>
            <a:r>
              <a:rPr lang="en-US" b="1" dirty="0">
                <a:solidFill>
                  <a:srgbClr val="FFFF00"/>
                </a:solidFill>
              </a:rPr>
              <a:t> </a:t>
            </a:r>
            <a:r>
              <a:rPr lang="en-US" b="1" dirty="0">
                <a:solidFill>
                  <a:schemeClr val="accent5"/>
                </a:solidFill>
              </a:rPr>
              <a:t>appropriate</a:t>
            </a:r>
            <a:r>
              <a:rPr lang="en-US" b="1" dirty="0">
                <a:solidFill>
                  <a:srgbClr val="FFFF00"/>
                </a:solidFill>
              </a:rPr>
              <a:t> </a:t>
            </a:r>
            <a:r>
              <a:rPr lang="en-US" b="1" dirty="0">
                <a:solidFill>
                  <a:schemeClr val="bg1"/>
                </a:solidFill>
              </a:rPr>
              <a:t>standard for </a:t>
            </a:r>
            <a:br>
              <a:rPr lang="en-US" b="1" dirty="0">
                <a:solidFill>
                  <a:schemeClr val="bg1"/>
                </a:solidFill>
              </a:rPr>
            </a:br>
            <a:r>
              <a:rPr lang="en-US" b="1" dirty="0">
                <a:solidFill>
                  <a:srgbClr val="FFFF00"/>
                </a:solidFill>
              </a:rPr>
              <a:t>non-criminal </a:t>
            </a:r>
            <a:r>
              <a:rPr lang="en-US" b="1" dirty="0">
                <a:solidFill>
                  <a:srgbClr val="FFFFFF"/>
                </a:solidFill>
              </a:rPr>
              <a:t>cases</a:t>
            </a:r>
            <a:r>
              <a:rPr lang="en-US" b="1" dirty="0">
                <a:solidFill>
                  <a:srgbClr val="FF0000"/>
                </a:solidFill>
              </a:rPr>
              <a:t>? </a:t>
            </a:r>
            <a:br>
              <a:rPr lang="en-US" b="1" dirty="0">
                <a:solidFill>
                  <a:srgbClr val="FF0000"/>
                </a:solidFill>
              </a:rPr>
            </a:br>
            <a:endParaRPr lang="en-US" b="1" dirty="0">
              <a:solidFill>
                <a:srgbClr val="FF0000"/>
              </a:solidFill>
            </a:endParaRPr>
          </a:p>
        </p:txBody>
      </p:sp>
      <p:sp>
        <p:nvSpPr>
          <p:cNvPr id="10" name="Rectangle 9"/>
          <p:cNvSpPr/>
          <p:nvPr/>
        </p:nvSpPr>
        <p:spPr>
          <a:xfrm>
            <a:off x="4452966" y="5853628"/>
            <a:ext cx="1846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a:ea typeface="+mn-ea"/>
                <a:cs typeface="+mn-cs"/>
              </a:rPr>
              <a:t>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descr="Screen Shot 2017-04-05 at 2.44.2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02421" y="2028944"/>
            <a:ext cx="4070422" cy="3824684"/>
          </a:xfrm>
          <a:prstGeom prst="rect">
            <a:avLst/>
          </a:prstGeom>
        </p:spPr>
      </p:pic>
    </p:spTree>
    <p:extLst>
      <p:ext uri="{BB962C8B-B14F-4D97-AF65-F5344CB8AC3E}">
        <p14:creationId xmlns:p14="http://schemas.microsoft.com/office/powerpoint/2010/main" val="35722241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74"/>
            <a:ext cx="9144000" cy="1016000"/>
          </a:xfrm>
        </p:spPr>
        <p:txBody>
          <a:bodyPr>
            <a:normAutofit/>
          </a:bodyPr>
          <a:lstStyle/>
          <a:p>
            <a:pPr algn="ctr"/>
            <a:r>
              <a:rPr lang="en-US" b="1" dirty="0">
                <a:solidFill>
                  <a:srgbClr val="FF0000"/>
                </a:solidFill>
              </a:rPr>
              <a:t>Human Agency </a:t>
            </a:r>
            <a:r>
              <a:rPr lang="en-US" b="1" dirty="0">
                <a:solidFill>
                  <a:schemeClr val="bg1"/>
                </a:solidFill>
              </a:rPr>
              <a:t>as</a:t>
            </a:r>
            <a:r>
              <a:rPr lang="en-US" b="1" dirty="0"/>
              <a:t> </a:t>
            </a:r>
            <a:r>
              <a:rPr lang="en-US" b="1" dirty="0">
                <a:solidFill>
                  <a:srgbClr val="FFFF00"/>
                </a:solidFill>
              </a:rPr>
              <a:t>Freedom of Thought</a:t>
            </a:r>
          </a:p>
        </p:txBody>
      </p:sp>
      <p:sp>
        <p:nvSpPr>
          <p:cNvPr id="3" name="Content Placeholder 2"/>
          <p:cNvSpPr>
            <a:spLocks noGrp="1"/>
          </p:cNvSpPr>
          <p:nvPr>
            <p:ph sz="quarter" idx="10"/>
          </p:nvPr>
        </p:nvSpPr>
        <p:spPr>
          <a:xfrm>
            <a:off x="457200" y="1045674"/>
            <a:ext cx="8229600" cy="4892702"/>
          </a:xfrm>
        </p:spPr>
        <p:txBody>
          <a:bodyPr>
            <a:normAutofit/>
          </a:bodyPr>
          <a:lstStyle/>
          <a:p>
            <a:pPr marL="457200" indent="-457200">
              <a:buFont typeface="+mj-lt"/>
              <a:buAutoNum type="arabicPeriod"/>
            </a:pPr>
            <a:r>
              <a:rPr lang="en-US" sz="3200" dirty="0">
                <a:solidFill>
                  <a:srgbClr val="FFFFFF"/>
                </a:solidFill>
              </a:rPr>
              <a:t>The </a:t>
            </a:r>
            <a:r>
              <a:rPr lang="en-US" sz="3200" dirty="0">
                <a:solidFill>
                  <a:schemeClr val="accent5"/>
                </a:solidFill>
              </a:rPr>
              <a:t>law should intervene </a:t>
            </a:r>
            <a:r>
              <a:rPr lang="en-US" sz="3200" dirty="0">
                <a:solidFill>
                  <a:srgbClr val="FFFFFF"/>
                </a:solidFill>
              </a:rPr>
              <a:t>where data was obtained from an individual </a:t>
            </a:r>
            <a:r>
              <a:rPr lang="en-US" sz="3200" dirty="0">
                <a:solidFill>
                  <a:srgbClr val="4BACC6"/>
                </a:solidFill>
              </a:rPr>
              <a:t>without </a:t>
            </a:r>
            <a:r>
              <a:rPr lang="en-US" sz="3200" dirty="0">
                <a:solidFill>
                  <a:srgbClr val="FF0000"/>
                </a:solidFill>
              </a:rPr>
              <a:t>fully</a:t>
            </a:r>
            <a:r>
              <a:rPr lang="en-US" sz="3200" dirty="0">
                <a:solidFill>
                  <a:srgbClr val="4BACC6"/>
                </a:solidFill>
              </a:rPr>
              <a:t> informed consent</a:t>
            </a:r>
            <a:r>
              <a:rPr lang="en-US" sz="3200" dirty="0">
                <a:solidFill>
                  <a:srgbClr val="FFFFFF"/>
                </a:solidFill>
              </a:rPr>
              <a:t>, and that individual’s</a:t>
            </a:r>
            <a:r>
              <a:rPr lang="en-US" sz="3200" dirty="0">
                <a:solidFill>
                  <a:srgbClr val="4BACC6"/>
                </a:solidFill>
              </a:rPr>
              <a:t> </a:t>
            </a:r>
            <a:r>
              <a:rPr lang="en-US" sz="3200" dirty="0">
                <a:solidFill>
                  <a:srgbClr val="CCFFCC"/>
                </a:solidFill>
              </a:rPr>
              <a:t>freedom of thought is impacted</a:t>
            </a:r>
            <a:r>
              <a:rPr lang="en-US" sz="3200" dirty="0">
                <a:solidFill>
                  <a:srgbClr val="FFFFFF"/>
                </a:solidFill>
              </a:rPr>
              <a:t> causing a </a:t>
            </a:r>
            <a:r>
              <a:rPr lang="en-US" sz="3200" dirty="0">
                <a:solidFill>
                  <a:srgbClr val="CCFFCC"/>
                </a:solidFill>
              </a:rPr>
              <a:t>substantial risk of harm</a:t>
            </a:r>
            <a:r>
              <a:rPr lang="en-US" sz="3200" dirty="0">
                <a:solidFill>
                  <a:srgbClr val="FFFFFF"/>
                </a:solidFill>
              </a:rPr>
              <a:t>.</a:t>
            </a:r>
          </a:p>
          <a:p>
            <a:pPr marL="457200" indent="-457200">
              <a:buFont typeface="+mj-lt"/>
              <a:buAutoNum type="arabicPeriod"/>
            </a:pPr>
            <a:r>
              <a:rPr lang="en-US" sz="3200" dirty="0">
                <a:solidFill>
                  <a:srgbClr val="FFFF00"/>
                </a:solidFill>
              </a:rPr>
              <a:t>Freedom of thought </a:t>
            </a:r>
            <a:r>
              <a:rPr lang="en-US" sz="3200" dirty="0">
                <a:solidFill>
                  <a:srgbClr val="FFFFFF"/>
                </a:solidFill>
              </a:rPr>
              <a:t>to be </a:t>
            </a:r>
            <a:r>
              <a:rPr lang="en-US" sz="3200" dirty="0">
                <a:solidFill>
                  <a:srgbClr val="CCFFCC"/>
                </a:solidFill>
              </a:rPr>
              <a:t>defined</a:t>
            </a:r>
            <a:r>
              <a:rPr lang="en-US" sz="3200" dirty="0">
                <a:solidFill>
                  <a:srgbClr val="FFFFFF"/>
                </a:solidFill>
              </a:rPr>
              <a:t> in terms of </a:t>
            </a:r>
            <a:r>
              <a:rPr lang="en-US" sz="3200" dirty="0">
                <a:solidFill>
                  <a:srgbClr val="CCFFCC"/>
                </a:solidFill>
              </a:rPr>
              <a:t>personal autonomy and human dignity</a:t>
            </a:r>
            <a:r>
              <a:rPr lang="en-US" sz="3200" dirty="0">
                <a:solidFill>
                  <a:srgbClr val="FFFFFF"/>
                </a:solidFill>
              </a:rPr>
              <a:t>, not just to make choices, but </a:t>
            </a:r>
            <a:r>
              <a:rPr lang="en-US" sz="3200" dirty="0">
                <a:solidFill>
                  <a:srgbClr val="CCFFCC"/>
                </a:solidFill>
              </a:rPr>
              <a:t>to make creative choices on ones own terms</a:t>
            </a:r>
            <a:r>
              <a:rPr lang="en-US" sz="3200" dirty="0">
                <a:solidFill>
                  <a:srgbClr val="FFFFFF"/>
                </a:solidFill>
              </a:rPr>
              <a:t> </a:t>
            </a:r>
            <a:r>
              <a:rPr lang="en-US" sz="3200" dirty="0">
                <a:solidFill>
                  <a:schemeClr val="accent5"/>
                </a:solidFill>
              </a:rPr>
              <a:t>creating one’s own meanings </a:t>
            </a:r>
            <a:r>
              <a:rPr lang="en-US" sz="3200" dirty="0">
                <a:solidFill>
                  <a:srgbClr val="FFFF00"/>
                </a:solidFill>
              </a:rPr>
              <a:t>[</a:t>
            </a:r>
            <a:r>
              <a:rPr lang="en-US" sz="3200" dirty="0">
                <a:solidFill>
                  <a:srgbClr val="8064A2"/>
                </a:solidFill>
              </a:rPr>
              <a:t>ver</a:t>
            </a:r>
            <a:r>
              <a:rPr lang="en-US" sz="3200" dirty="0">
                <a:solidFill>
                  <a:schemeClr val="accent4"/>
                </a:solidFill>
              </a:rPr>
              <a:t>y post-structural</a:t>
            </a:r>
            <a:r>
              <a:rPr lang="en-US" sz="3200" dirty="0">
                <a:solidFill>
                  <a:srgbClr val="FFFF00"/>
                </a:solidFill>
              </a:rPr>
              <a:t>]</a:t>
            </a:r>
            <a:r>
              <a:rPr lang="en-US" sz="3200" dirty="0">
                <a:solidFill>
                  <a:srgbClr val="FFFFFF"/>
                </a:solidFill>
              </a:rPr>
              <a:t>.</a:t>
            </a:r>
          </a:p>
          <a:p>
            <a:endParaRPr lang="en-US" dirty="0"/>
          </a:p>
        </p:txBody>
      </p:sp>
    </p:spTree>
    <p:extLst>
      <p:ext uri="{BB962C8B-B14F-4D97-AF65-F5344CB8AC3E}">
        <p14:creationId xmlns:p14="http://schemas.microsoft.com/office/powerpoint/2010/main" val="5218499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E23F8C-59D2-6545-B2CC-D0610CA0014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765680" y="357188"/>
            <a:ext cx="3612640" cy="5443537"/>
          </a:xfrm>
        </p:spPr>
      </p:pic>
    </p:spTree>
    <p:extLst>
      <p:ext uri="{BB962C8B-B14F-4D97-AF65-F5344CB8AC3E}">
        <p14:creationId xmlns:p14="http://schemas.microsoft.com/office/powerpoint/2010/main" val="1507065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7B3C-FB34-B140-A3F2-C40EE72948EF}"/>
              </a:ext>
            </a:extLst>
          </p:cNvPr>
          <p:cNvSpPr>
            <a:spLocks noGrp="1"/>
          </p:cNvSpPr>
          <p:nvPr>
            <p:ph type="title"/>
          </p:nvPr>
        </p:nvSpPr>
        <p:spPr>
          <a:xfrm>
            <a:off x="457199" y="245806"/>
            <a:ext cx="8229600" cy="1081541"/>
          </a:xfrm>
        </p:spPr>
        <p:txBody>
          <a:bodyPr>
            <a:normAutofit/>
          </a:bodyPr>
          <a:lstStyle/>
          <a:p>
            <a:pPr algn="ctr"/>
            <a:r>
              <a:rPr lang="en-US" sz="6000" b="1" dirty="0">
                <a:solidFill>
                  <a:srgbClr val="FF0000"/>
                </a:solidFill>
              </a:rPr>
              <a:t>2018</a:t>
            </a:r>
          </a:p>
        </p:txBody>
      </p:sp>
      <p:sp>
        <p:nvSpPr>
          <p:cNvPr id="7" name="TextBox 6">
            <a:extLst>
              <a:ext uri="{FF2B5EF4-FFF2-40B4-BE49-F238E27FC236}">
                <a16:creationId xmlns:a16="http://schemas.microsoft.com/office/drawing/2014/main" id="{CEA828ED-84CC-5145-8DA6-F95FC0B53426}"/>
              </a:ext>
            </a:extLst>
          </p:cNvPr>
          <p:cNvSpPr txBox="1"/>
          <p:nvPr/>
        </p:nvSpPr>
        <p:spPr>
          <a:xfrm>
            <a:off x="5476568" y="5806879"/>
            <a:ext cx="1992853" cy="369332"/>
          </a:xfrm>
          <a:prstGeom prst="rect">
            <a:avLst/>
          </a:prstGeom>
          <a:noFill/>
        </p:spPr>
        <p:txBody>
          <a:bodyPr wrap="none" rtlCol="0">
            <a:spAutoFit/>
          </a:bodyPr>
          <a:lstStyle/>
          <a:p>
            <a:r>
              <a:rPr lang="en-US" dirty="0">
                <a:solidFill>
                  <a:schemeClr val="bg1"/>
                </a:solidFill>
              </a:rPr>
              <a:t>Stephen Hawking</a:t>
            </a:r>
          </a:p>
        </p:txBody>
      </p:sp>
      <p:pic>
        <p:nvPicPr>
          <p:cNvPr id="8" name="Content Placeholder 7">
            <a:extLst>
              <a:ext uri="{FF2B5EF4-FFF2-40B4-BE49-F238E27FC236}">
                <a16:creationId xmlns:a16="http://schemas.microsoft.com/office/drawing/2014/main" id="{A562BE91-1D3B-D642-BE48-7763F48A3C8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961535" y="1828800"/>
            <a:ext cx="5220930" cy="3480620"/>
          </a:xfrm>
        </p:spPr>
      </p:pic>
    </p:spTree>
    <p:extLst>
      <p:ext uri="{BB962C8B-B14F-4D97-AF65-F5344CB8AC3E}">
        <p14:creationId xmlns:p14="http://schemas.microsoft.com/office/powerpoint/2010/main" val="35439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47B3C-FB34-B140-A3F2-C40EE72948EF}"/>
              </a:ext>
            </a:extLst>
          </p:cNvPr>
          <p:cNvSpPr>
            <a:spLocks noGrp="1"/>
          </p:cNvSpPr>
          <p:nvPr>
            <p:ph type="title"/>
          </p:nvPr>
        </p:nvSpPr>
        <p:spPr>
          <a:xfrm>
            <a:off x="457199" y="245806"/>
            <a:ext cx="8229600" cy="1081541"/>
          </a:xfrm>
        </p:spPr>
        <p:txBody>
          <a:bodyPr>
            <a:normAutofit/>
          </a:bodyPr>
          <a:lstStyle/>
          <a:p>
            <a:pPr algn="ctr"/>
            <a:r>
              <a:rPr lang="en-US" sz="6000" b="1" dirty="0">
                <a:solidFill>
                  <a:srgbClr val="FF0000"/>
                </a:solidFill>
              </a:rPr>
              <a:t>2016</a:t>
            </a:r>
          </a:p>
        </p:txBody>
      </p:sp>
      <p:pic>
        <p:nvPicPr>
          <p:cNvPr id="9" name="Content Placeholder 8">
            <a:extLst>
              <a:ext uri="{FF2B5EF4-FFF2-40B4-BE49-F238E27FC236}">
                <a16:creationId xmlns:a16="http://schemas.microsoft.com/office/drawing/2014/main" id="{2F7E0C1E-96DE-204F-831F-7F39F9FE778C}"/>
              </a:ext>
            </a:extLst>
          </p:cNvPr>
          <p:cNvPicPr>
            <a:picLocks noGrp="1" noChangeAspect="1"/>
          </p:cNvPicPr>
          <p:nvPr>
            <p:ph sz="quarter" idx="10"/>
          </p:nvPr>
        </p:nvPicPr>
        <p:blipFill>
          <a:blip r:embed="rId2"/>
          <a:stretch>
            <a:fillRect/>
          </a:stretch>
        </p:blipFill>
        <p:spPr>
          <a:xfrm>
            <a:off x="1714500" y="1522413"/>
            <a:ext cx="5715000" cy="4089400"/>
          </a:xfrm>
        </p:spPr>
      </p:pic>
      <p:sp>
        <p:nvSpPr>
          <p:cNvPr id="10" name="TextBox 9">
            <a:extLst>
              <a:ext uri="{FF2B5EF4-FFF2-40B4-BE49-F238E27FC236}">
                <a16:creationId xmlns:a16="http://schemas.microsoft.com/office/drawing/2014/main" id="{A083A2A0-1D59-614E-86B5-2498148C6A99}"/>
              </a:ext>
            </a:extLst>
          </p:cNvPr>
          <p:cNvSpPr txBox="1"/>
          <p:nvPr/>
        </p:nvSpPr>
        <p:spPr>
          <a:xfrm>
            <a:off x="5279922" y="5806879"/>
            <a:ext cx="1467068" cy="369332"/>
          </a:xfrm>
          <a:prstGeom prst="rect">
            <a:avLst/>
          </a:prstGeom>
          <a:noFill/>
        </p:spPr>
        <p:txBody>
          <a:bodyPr wrap="none" rtlCol="0">
            <a:spAutoFit/>
          </a:bodyPr>
          <a:lstStyle/>
          <a:p>
            <a:r>
              <a:rPr lang="en-US" dirty="0">
                <a:solidFill>
                  <a:schemeClr val="bg1"/>
                </a:solidFill>
              </a:rPr>
              <a:t>David Bowie</a:t>
            </a:r>
          </a:p>
        </p:txBody>
      </p:sp>
    </p:spTree>
    <p:extLst>
      <p:ext uri="{BB962C8B-B14F-4D97-AF65-F5344CB8AC3E}">
        <p14:creationId xmlns:p14="http://schemas.microsoft.com/office/powerpoint/2010/main" val="10013492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70A-FC18-FE4B-8F09-9B57F5B949AF}"/>
              </a:ext>
            </a:extLst>
          </p:cNvPr>
          <p:cNvSpPr>
            <a:spLocks noGrp="1"/>
          </p:cNvSpPr>
          <p:nvPr>
            <p:ph type="title"/>
          </p:nvPr>
        </p:nvSpPr>
        <p:spPr>
          <a:xfrm>
            <a:off x="471488" y="107576"/>
            <a:ext cx="8229600" cy="1964112"/>
          </a:xfrm>
        </p:spPr>
        <p:txBody>
          <a:bodyPr>
            <a:normAutofit fontScale="90000"/>
          </a:bodyPr>
          <a:lstStyle/>
          <a:p>
            <a:pPr algn="ctr"/>
            <a:r>
              <a:rPr lang="en-US" b="1" dirty="0">
                <a:solidFill>
                  <a:srgbClr val="FF0000"/>
                </a:solidFill>
              </a:rPr>
              <a:t>Place to Begin Exploration</a:t>
            </a:r>
            <a:r>
              <a:rPr lang="en-US" b="1" dirty="0">
                <a:solidFill>
                  <a:schemeClr val="bg1"/>
                </a:solidFill>
              </a:rPr>
              <a:t>:</a:t>
            </a:r>
            <a:br>
              <a:rPr lang="en-US" b="1" dirty="0">
                <a:solidFill>
                  <a:schemeClr val="bg1"/>
                </a:solidFill>
              </a:rPr>
            </a:br>
            <a:r>
              <a:rPr lang="en-US" b="1" dirty="0">
                <a:solidFill>
                  <a:srgbClr val="92D050"/>
                </a:solidFill>
              </a:rPr>
              <a:t>“</a:t>
            </a:r>
            <a:r>
              <a:rPr lang="en-US" b="1" dirty="0">
                <a:solidFill>
                  <a:schemeClr val="bg1"/>
                </a:solidFill>
              </a:rPr>
              <a:t>Freedom of Thought</a:t>
            </a:r>
            <a:r>
              <a:rPr lang="en-US" b="1" dirty="0">
                <a:solidFill>
                  <a:srgbClr val="92D050"/>
                </a:solidFill>
              </a:rPr>
              <a:t>”</a:t>
            </a:r>
            <a:r>
              <a:rPr lang="en-US" b="1" dirty="0">
                <a:solidFill>
                  <a:schemeClr val="bg1"/>
                </a:solidFill>
              </a:rPr>
              <a:t> </a:t>
            </a:r>
            <a:r>
              <a:rPr lang="en-US" b="1" dirty="0">
                <a:solidFill>
                  <a:srgbClr val="FF0000"/>
                </a:solidFill>
              </a:rPr>
              <a:t>= </a:t>
            </a:r>
            <a:br>
              <a:rPr lang="en-US" b="1" dirty="0">
                <a:solidFill>
                  <a:schemeClr val="bg1"/>
                </a:solidFill>
              </a:rPr>
            </a:br>
            <a:r>
              <a:rPr lang="en-US" b="1" dirty="0">
                <a:solidFill>
                  <a:srgbClr val="FFFF00"/>
                </a:solidFill>
              </a:rPr>
              <a:t>Content has Personal Meaning</a:t>
            </a:r>
            <a:r>
              <a:rPr lang="en-US" b="1" dirty="0">
                <a:solidFill>
                  <a:schemeClr val="bg1"/>
                </a:solidFill>
              </a:rPr>
              <a:t>s</a:t>
            </a:r>
            <a:endParaRPr lang="en-US" dirty="0"/>
          </a:p>
        </p:txBody>
      </p:sp>
      <p:pic>
        <p:nvPicPr>
          <p:cNvPr id="7" name="Content Placeholder 3" descr="Screen Shot 2014-09-03 at 12.16.03 AM.png">
            <a:extLst>
              <a:ext uri="{FF2B5EF4-FFF2-40B4-BE49-F238E27FC236}">
                <a16:creationId xmlns:a16="http://schemas.microsoft.com/office/drawing/2014/main" id="{D16961F3-5B32-D94E-AE01-DB21EDD4F358}"/>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2" r="-28"/>
          <a:stretch/>
        </p:blipFill>
        <p:spPr>
          <a:xfrm>
            <a:off x="2362199" y="2300288"/>
            <a:ext cx="4419601" cy="3321042"/>
          </a:xfrm>
        </p:spPr>
      </p:pic>
    </p:spTree>
    <p:extLst>
      <p:ext uri="{BB962C8B-B14F-4D97-AF65-F5344CB8AC3E}">
        <p14:creationId xmlns:p14="http://schemas.microsoft.com/office/powerpoint/2010/main" val="13810230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2B45BD-77F6-C94F-83B5-98902D8CBA83}"/>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438342" y="207056"/>
            <a:ext cx="4267315" cy="4004205"/>
          </a:xfrm>
        </p:spPr>
      </p:pic>
      <p:sp>
        <p:nvSpPr>
          <p:cNvPr id="4" name="TextBox 3">
            <a:extLst>
              <a:ext uri="{FF2B5EF4-FFF2-40B4-BE49-F238E27FC236}">
                <a16:creationId xmlns:a16="http://schemas.microsoft.com/office/drawing/2014/main" id="{9B03E89F-12AA-1B4A-956F-3138ACA29486}"/>
              </a:ext>
            </a:extLst>
          </p:cNvPr>
          <p:cNvSpPr txBox="1"/>
          <p:nvPr/>
        </p:nvSpPr>
        <p:spPr>
          <a:xfrm>
            <a:off x="1453165" y="5594805"/>
            <a:ext cx="62376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white"/>
                </a:solidFill>
                <a:effectLst/>
                <a:uLnTx/>
                <a:uFillTx/>
                <a:latin typeface="Arial"/>
                <a:ea typeface="+mn-ea"/>
                <a:cs typeface="+mn-cs"/>
              </a:rPr>
              <a:t>Mind</a:t>
            </a:r>
            <a:r>
              <a:rPr kumimoji="0" lang="en-CA" sz="1800" b="0" i="0" u="none" strike="noStrike" kern="1200" cap="none" spc="0" normalizeH="0" baseline="0" noProof="0" dirty="0">
                <a:ln>
                  <a:noFill/>
                </a:ln>
                <a:solidFill>
                  <a:prstClr val="white"/>
                </a:solidFill>
                <a:effectLst/>
                <a:uLnTx/>
                <a:uFillTx/>
                <a:latin typeface="Arial"/>
                <a:ea typeface="+mn-ea"/>
                <a:cs typeface="+mn-cs"/>
              </a:rPr>
              <a:t>, Volume 65, Issue 1, 1 January 1956, Pages 312–331</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45B37B44-7CD3-A247-A0F8-E71E55AF820B}"/>
              </a:ext>
            </a:extLst>
          </p:cNvPr>
          <p:cNvSpPr txBox="1"/>
          <p:nvPr/>
        </p:nvSpPr>
        <p:spPr>
          <a:xfrm>
            <a:off x="-1" y="4302868"/>
            <a:ext cx="9144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FF00"/>
                </a:solidFill>
                <a:effectLst/>
                <a:uLnTx/>
                <a:uFillTx/>
                <a:latin typeface="Arial"/>
                <a:ea typeface="+mn-ea"/>
                <a:cs typeface="+mn-cs"/>
              </a:rPr>
              <a:t>Memory as personal </a:t>
            </a:r>
            <a:r>
              <a:rPr kumimoji="0" lang="en-US" sz="3600" b="0" i="1" u="none" strike="noStrike" kern="1200" cap="none" spc="0" normalizeH="0" baseline="0" noProof="0" dirty="0">
                <a:ln>
                  <a:noFill/>
                </a:ln>
                <a:solidFill>
                  <a:srgbClr val="92D050"/>
                </a:solidFill>
                <a:effectLst/>
                <a:uLnTx/>
                <a:uFillTx/>
                <a:latin typeface="Arial"/>
                <a:ea typeface="+mn-ea"/>
                <a:cs typeface="+mn-cs"/>
              </a:rPr>
              <a:t>knowledge</a:t>
            </a:r>
            <a:r>
              <a:rPr kumimoji="0" lang="en-US" sz="3600" b="0" i="1" u="none" strike="noStrike" kern="1200" cap="none" spc="0" normalizeH="0" baseline="0" noProof="0" dirty="0">
                <a:ln>
                  <a:noFill/>
                </a:ln>
                <a:solidFill>
                  <a:srgbClr val="FFFF00"/>
                </a:solidFill>
                <a:effectLst/>
                <a:uLnTx/>
                <a:uFillTx/>
                <a:latin typeface="Arial"/>
                <a:ea typeface="+mn-ea"/>
                <a:cs typeface="+mn-cs"/>
              </a:rPr>
              <a:t> not personal </a:t>
            </a:r>
            <a:r>
              <a:rPr kumimoji="0" lang="en-US" sz="3600" b="0" i="1" u="none" strike="noStrike" kern="1200" cap="none" spc="0" normalizeH="0" baseline="0" noProof="0" dirty="0">
                <a:ln>
                  <a:noFill/>
                </a:ln>
                <a:solidFill>
                  <a:schemeClr val="bg1"/>
                </a:solidFill>
                <a:effectLst/>
                <a:uLnTx/>
                <a:uFillTx/>
                <a:latin typeface="Arial"/>
                <a:ea typeface="+mn-ea"/>
                <a:cs typeface="+mn-cs"/>
              </a:rPr>
              <a:t>awareness</a:t>
            </a:r>
            <a:r>
              <a:rPr kumimoji="0" lang="en-US" sz="3600" b="0" i="1" u="none" strike="noStrike" kern="1200" cap="none" spc="0" normalizeH="0" baseline="0" noProof="0" dirty="0">
                <a:ln>
                  <a:noFill/>
                </a:ln>
                <a:solidFill>
                  <a:srgbClr val="FF0000"/>
                </a:solidFill>
                <a:effectLst/>
                <a:uLnTx/>
                <a:uFillTx/>
                <a:latin typeface="Arial"/>
                <a:ea typeface="+mn-ea"/>
                <a:cs typeface="+mn-cs"/>
              </a:rPr>
              <a:t>…</a:t>
            </a:r>
          </a:p>
        </p:txBody>
      </p:sp>
    </p:spTree>
    <p:extLst>
      <p:ext uri="{BB962C8B-B14F-4D97-AF65-F5344CB8AC3E}">
        <p14:creationId xmlns:p14="http://schemas.microsoft.com/office/powerpoint/2010/main" val="13183191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1A4E-F839-9C47-9D1F-A994D21C3F56}"/>
              </a:ext>
            </a:extLst>
          </p:cNvPr>
          <p:cNvSpPr>
            <a:spLocks noGrp="1"/>
          </p:cNvSpPr>
          <p:nvPr>
            <p:ph type="title"/>
          </p:nvPr>
        </p:nvSpPr>
        <p:spPr>
          <a:xfrm>
            <a:off x="457200" y="0"/>
            <a:ext cx="8229600" cy="1016000"/>
          </a:xfrm>
        </p:spPr>
        <p:txBody>
          <a:bodyPr>
            <a:normAutofit fontScale="90000"/>
          </a:bodyPr>
          <a:lstStyle/>
          <a:p>
            <a:pPr algn="ctr"/>
            <a:r>
              <a:rPr lang="en-US" sz="4400" b="1" dirty="0">
                <a:solidFill>
                  <a:srgbClr val="FFFF00"/>
                </a:solidFill>
              </a:rPr>
              <a:t>Where </a:t>
            </a:r>
            <a:r>
              <a:rPr lang="en-US" sz="4400" b="1" dirty="0">
                <a:solidFill>
                  <a:schemeClr val="bg1"/>
                </a:solidFill>
              </a:rPr>
              <a:t>personal </a:t>
            </a:r>
            <a:r>
              <a:rPr lang="en-US" sz="4400" b="1" dirty="0">
                <a:solidFill>
                  <a:srgbClr val="FFFF00"/>
                </a:solidFill>
              </a:rPr>
              <a:t>content is created</a:t>
            </a:r>
            <a:r>
              <a:rPr lang="en-US" sz="4400" b="1" dirty="0">
                <a:solidFill>
                  <a:srgbClr val="FF0000"/>
                </a:solidFill>
              </a:rPr>
              <a:t>…</a:t>
            </a:r>
            <a:endParaRPr lang="en-US" sz="4400" b="1" dirty="0">
              <a:solidFill>
                <a:srgbClr val="FFFF00"/>
              </a:solidFill>
            </a:endParaRPr>
          </a:p>
        </p:txBody>
      </p:sp>
      <p:pic>
        <p:nvPicPr>
          <p:cNvPr id="4" name="Content Placeholder 4">
            <a:extLst>
              <a:ext uri="{FF2B5EF4-FFF2-40B4-BE49-F238E27FC236}">
                <a16:creationId xmlns:a16="http://schemas.microsoft.com/office/drawing/2014/main" id="{EAB64EBE-5460-234D-9D0C-03CCB52B321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2850341" y="1016000"/>
            <a:ext cx="3443318" cy="4835525"/>
          </a:xfrm>
        </p:spPr>
      </p:pic>
    </p:spTree>
    <p:extLst>
      <p:ext uri="{BB962C8B-B14F-4D97-AF65-F5344CB8AC3E}">
        <p14:creationId xmlns:p14="http://schemas.microsoft.com/office/powerpoint/2010/main" val="40666316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472BD-270B-B041-87F9-1781F64F78BF}"/>
              </a:ext>
            </a:extLst>
          </p:cNvPr>
          <p:cNvSpPr>
            <a:spLocks noGrp="1"/>
          </p:cNvSpPr>
          <p:nvPr>
            <p:ph type="title"/>
          </p:nvPr>
        </p:nvSpPr>
        <p:spPr>
          <a:xfrm>
            <a:off x="457200" y="0"/>
            <a:ext cx="8229600" cy="1016000"/>
          </a:xfrm>
        </p:spPr>
        <p:txBody>
          <a:bodyPr>
            <a:normAutofit/>
          </a:bodyPr>
          <a:lstStyle/>
          <a:p>
            <a:pPr algn="ctr"/>
            <a:r>
              <a:rPr lang="en-US" sz="4800" dirty="0">
                <a:solidFill>
                  <a:schemeClr val="bg1"/>
                </a:solidFill>
              </a:rPr>
              <a:t>What if an algorithm knew</a:t>
            </a:r>
            <a:r>
              <a:rPr lang="en-US" sz="4800" dirty="0">
                <a:solidFill>
                  <a:srgbClr val="FF0000"/>
                </a:solidFill>
              </a:rPr>
              <a:t>…</a:t>
            </a:r>
          </a:p>
        </p:txBody>
      </p:sp>
      <p:sp>
        <p:nvSpPr>
          <p:cNvPr id="4" name="Content Placeholder 3">
            <a:extLst>
              <a:ext uri="{FF2B5EF4-FFF2-40B4-BE49-F238E27FC236}">
                <a16:creationId xmlns:a16="http://schemas.microsoft.com/office/drawing/2014/main" id="{15EDAA6C-7817-DF4F-AE61-74F08D31FD86}"/>
              </a:ext>
            </a:extLst>
          </p:cNvPr>
          <p:cNvSpPr>
            <a:spLocks noGrp="1"/>
          </p:cNvSpPr>
          <p:nvPr>
            <p:ph sz="quarter" idx="10"/>
          </p:nvPr>
        </p:nvSpPr>
        <p:spPr>
          <a:xfrm>
            <a:off x="457199" y="1015999"/>
            <a:ext cx="8398565" cy="4887843"/>
          </a:xfrm>
        </p:spPr>
        <p:txBody>
          <a:bodyPr/>
          <a:lstStyle/>
          <a:p>
            <a:r>
              <a:rPr lang="en-US" dirty="0">
                <a:solidFill>
                  <a:srgbClr val="FFFF00"/>
                </a:solidFill>
              </a:rPr>
              <a:t>My favorite type of movie (romantic comedy)</a:t>
            </a:r>
          </a:p>
          <a:p>
            <a:r>
              <a:rPr lang="en-US" dirty="0">
                <a:solidFill>
                  <a:srgbClr val="FFFF00"/>
                </a:solidFill>
              </a:rPr>
              <a:t>My favorite stars (Anna Kendrick + “young” John Cusack)</a:t>
            </a:r>
          </a:p>
          <a:p>
            <a:r>
              <a:rPr lang="en-US" dirty="0">
                <a:solidFill>
                  <a:srgbClr val="FFFF00"/>
                </a:solidFill>
              </a:rPr>
              <a:t>My favorite screen writer (Adam Sorkin)</a:t>
            </a:r>
          </a:p>
          <a:p>
            <a:r>
              <a:rPr lang="en-US" dirty="0">
                <a:solidFill>
                  <a:srgbClr val="FFFF00"/>
                </a:solidFill>
              </a:rPr>
              <a:t>My favorite plot trope (time travel that teaches life lessons)</a:t>
            </a:r>
          </a:p>
          <a:p>
            <a:r>
              <a:rPr lang="en-US" dirty="0">
                <a:solidFill>
                  <a:srgbClr val="FFFF00"/>
                </a:solidFill>
              </a:rPr>
              <a:t>Plot points &amp; dialogue that I laugh at</a:t>
            </a:r>
          </a:p>
          <a:p>
            <a:r>
              <a:rPr lang="en-US" dirty="0">
                <a:solidFill>
                  <a:srgbClr val="FFFF00"/>
                </a:solidFill>
              </a:rPr>
              <a:t>Plot points &amp; dialogue that I cry at</a:t>
            </a:r>
          </a:p>
          <a:p>
            <a:r>
              <a:rPr lang="en-US" dirty="0">
                <a:solidFill>
                  <a:srgbClr val="FFFF00"/>
                </a:solidFill>
              </a:rPr>
              <a:t>Favorite music (Springsteen, The Clash)</a:t>
            </a:r>
          </a:p>
          <a:p>
            <a:r>
              <a:rPr lang="en-US" dirty="0">
                <a:solidFill>
                  <a:srgbClr val="FFFF00"/>
                </a:solidFill>
              </a:rPr>
              <a:t>My personality profile (in detail)</a:t>
            </a:r>
          </a:p>
          <a:p>
            <a:r>
              <a:rPr lang="en-US" dirty="0">
                <a:solidFill>
                  <a:srgbClr val="FFFF00"/>
                </a:solidFill>
              </a:rPr>
              <a:t>My personal history &amp; biographical details (Dad passed of cancer; mom of Alzheimer’s; Parents both Holocaust survivors from Poland)</a:t>
            </a:r>
          </a:p>
          <a:p>
            <a:r>
              <a:rPr lang="en-US" dirty="0">
                <a:solidFill>
                  <a:srgbClr val="FFFF00"/>
                </a:solidFill>
              </a:rPr>
              <a:t>&amp; pretty well everything else about me</a:t>
            </a:r>
            <a:r>
              <a:rPr lang="en-US" dirty="0">
                <a:solidFill>
                  <a:srgbClr val="FF0000"/>
                </a:solidFill>
              </a:rPr>
              <a:t>.</a:t>
            </a:r>
          </a:p>
          <a:p>
            <a:endParaRPr lang="en-US" dirty="0"/>
          </a:p>
        </p:txBody>
      </p:sp>
    </p:spTree>
    <p:extLst>
      <p:ext uri="{BB962C8B-B14F-4D97-AF65-F5344CB8AC3E}">
        <p14:creationId xmlns:p14="http://schemas.microsoft.com/office/powerpoint/2010/main" val="4233927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67C8A-71A8-EA4B-B4A4-277381F5D770}"/>
              </a:ext>
            </a:extLst>
          </p:cNvPr>
          <p:cNvSpPr>
            <a:spLocks noGrp="1"/>
          </p:cNvSpPr>
          <p:nvPr>
            <p:ph type="title"/>
          </p:nvPr>
        </p:nvSpPr>
        <p:spPr>
          <a:xfrm>
            <a:off x="0" y="0"/>
            <a:ext cx="9144000" cy="2093842"/>
          </a:xfrm>
        </p:spPr>
        <p:txBody>
          <a:bodyPr>
            <a:noAutofit/>
          </a:bodyPr>
          <a:lstStyle/>
          <a:p>
            <a:pPr algn="ctr"/>
            <a:r>
              <a:rPr lang="en-US" b="1" dirty="0">
                <a:solidFill>
                  <a:srgbClr val="FFFF00"/>
                </a:solidFill>
              </a:rPr>
              <a:t>Fictional Storytelling uniquely tailored to me</a:t>
            </a:r>
            <a:r>
              <a:rPr lang="en-US" b="1" dirty="0">
                <a:solidFill>
                  <a:schemeClr val="bg1"/>
                </a:solidFill>
              </a:rPr>
              <a:t>:</a:t>
            </a:r>
            <a:r>
              <a:rPr lang="en-US" b="1" dirty="0">
                <a:solidFill>
                  <a:srgbClr val="FFFF00"/>
                </a:solidFill>
              </a:rPr>
              <a:t> </a:t>
            </a:r>
            <a:r>
              <a:rPr lang="en-US" b="1" dirty="0">
                <a:solidFill>
                  <a:srgbClr val="FF0000"/>
                </a:solidFill>
              </a:rPr>
              <a:t>At the extreme </a:t>
            </a:r>
            <a:r>
              <a:rPr lang="en-US" b="1" dirty="0">
                <a:solidFill>
                  <a:srgbClr val="92D050"/>
                </a:solidFill>
              </a:rPr>
              <a:t>an algorithmically directed</a:t>
            </a:r>
            <a:r>
              <a:rPr lang="en-US" b="1" dirty="0">
                <a:solidFill>
                  <a:srgbClr val="FFFF00"/>
                </a:solidFill>
              </a:rPr>
              <a:t> </a:t>
            </a:r>
            <a:r>
              <a:rPr lang="en-US" b="1" dirty="0">
                <a:solidFill>
                  <a:srgbClr val="FF0000"/>
                </a:solidFill>
              </a:rPr>
              <a:t>“</a:t>
            </a:r>
            <a:r>
              <a:rPr lang="en-US" b="1" dirty="0">
                <a:solidFill>
                  <a:schemeClr val="bg1"/>
                </a:solidFill>
              </a:rPr>
              <a:t>The</a:t>
            </a:r>
            <a:r>
              <a:rPr lang="en-US" b="1" dirty="0">
                <a:solidFill>
                  <a:srgbClr val="FF0000"/>
                </a:solidFill>
              </a:rPr>
              <a:t> </a:t>
            </a:r>
            <a:r>
              <a:rPr lang="en-US" b="1" dirty="0">
                <a:solidFill>
                  <a:schemeClr val="bg1"/>
                </a:solidFill>
              </a:rPr>
              <a:t>Truman Show</a:t>
            </a:r>
            <a:r>
              <a:rPr lang="en-US" b="1" dirty="0">
                <a:solidFill>
                  <a:srgbClr val="FF0000"/>
                </a:solidFill>
              </a:rPr>
              <a:t>”</a:t>
            </a:r>
          </a:p>
        </p:txBody>
      </p:sp>
      <p:pic>
        <p:nvPicPr>
          <p:cNvPr id="5" name="Content Placeholder 4">
            <a:extLst>
              <a:ext uri="{FF2B5EF4-FFF2-40B4-BE49-F238E27FC236}">
                <a16:creationId xmlns:a16="http://schemas.microsoft.com/office/drawing/2014/main" id="{23B22E09-DDD3-7944-A031-A5C472D45C96}"/>
              </a:ext>
            </a:extLst>
          </p:cNvPr>
          <p:cNvPicPr>
            <a:picLocks noGrp="1" noChangeAspect="1"/>
          </p:cNvPicPr>
          <p:nvPr>
            <p:ph sz="quarter" idx="10"/>
          </p:nvPr>
        </p:nvPicPr>
        <p:blipFill>
          <a:blip r:embed="rId2"/>
          <a:stretch>
            <a:fillRect/>
          </a:stretch>
        </p:blipFill>
        <p:spPr>
          <a:xfrm>
            <a:off x="3458817" y="2472409"/>
            <a:ext cx="2266122" cy="3357981"/>
          </a:xfrm>
        </p:spPr>
      </p:pic>
      <p:pic>
        <p:nvPicPr>
          <p:cNvPr id="6" name="Content Placeholder 4">
            <a:extLst>
              <a:ext uri="{FF2B5EF4-FFF2-40B4-BE49-F238E27FC236}">
                <a16:creationId xmlns:a16="http://schemas.microsoft.com/office/drawing/2014/main" id="{4D170749-6ADE-6E4F-941F-72A9E848CF11}"/>
              </a:ext>
            </a:extLst>
          </p:cNvPr>
          <p:cNvPicPr>
            <a:picLocks noChangeAspect="1"/>
          </p:cNvPicPr>
          <p:nvPr/>
        </p:nvPicPr>
        <p:blipFill>
          <a:blip r:embed="rId2"/>
          <a:stretch>
            <a:fillRect/>
          </a:stretch>
        </p:blipFill>
        <p:spPr>
          <a:xfrm>
            <a:off x="3438939" y="2472409"/>
            <a:ext cx="2266122" cy="3357981"/>
          </a:xfrm>
          <a:prstGeom prst="rect">
            <a:avLst/>
          </a:prstGeom>
        </p:spPr>
      </p:pic>
    </p:spTree>
    <p:extLst>
      <p:ext uri="{BB962C8B-B14F-4D97-AF65-F5344CB8AC3E}">
        <p14:creationId xmlns:p14="http://schemas.microsoft.com/office/powerpoint/2010/main" val="2987981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AC89EE90-BC65-F940-924C-4D0C0B7B7239}"/>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585763" y="967409"/>
            <a:ext cx="2677218" cy="4761879"/>
          </a:xfrm>
        </p:spPr>
      </p:pic>
      <p:pic>
        <p:nvPicPr>
          <p:cNvPr id="10" name="Content Placeholder 9">
            <a:extLst>
              <a:ext uri="{FF2B5EF4-FFF2-40B4-BE49-F238E27FC236}">
                <a16:creationId xmlns:a16="http://schemas.microsoft.com/office/drawing/2014/main" id="{BC32D898-7619-8D40-A7F2-C0CD168F6436}"/>
              </a:ext>
            </a:extLst>
          </p:cNvPr>
          <p:cNvPicPr>
            <a:picLocks noGrp="1" noChangeAspect="1"/>
          </p:cNvPicPr>
          <p:nvPr>
            <p:ph sz="half" idx="1"/>
          </p:nvPr>
        </p:nvPicPr>
        <p:blipFill>
          <a:blip r:embed="rId3"/>
          <a:stretch>
            <a:fillRect/>
          </a:stretch>
        </p:blipFill>
        <p:spPr>
          <a:xfrm>
            <a:off x="862495" y="1943100"/>
            <a:ext cx="3175000" cy="2971800"/>
          </a:xfrm>
        </p:spPr>
      </p:pic>
    </p:spTree>
    <p:extLst>
      <p:ext uri="{BB962C8B-B14F-4D97-AF65-F5344CB8AC3E}">
        <p14:creationId xmlns:p14="http://schemas.microsoft.com/office/powerpoint/2010/main" val="1990086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5C9A-6A4F-904A-BE09-1CB1573ABC0F}"/>
              </a:ext>
            </a:extLst>
          </p:cNvPr>
          <p:cNvSpPr>
            <a:spLocks noGrp="1"/>
          </p:cNvSpPr>
          <p:nvPr>
            <p:ph type="title"/>
          </p:nvPr>
        </p:nvSpPr>
        <p:spPr>
          <a:xfrm>
            <a:off x="457199" y="0"/>
            <a:ext cx="8229600" cy="1016000"/>
          </a:xfrm>
        </p:spPr>
        <p:txBody>
          <a:bodyPr>
            <a:normAutofit/>
          </a:bodyPr>
          <a:lstStyle/>
          <a:p>
            <a:pPr algn="ctr"/>
            <a:r>
              <a:rPr lang="en-US" sz="4800" b="1" dirty="0">
                <a:solidFill>
                  <a:srgbClr val="FFFF00"/>
                </a:solidFill>
              </a:rPr>
              <a:t>Been done</a:t>
            </a:r>
            <a:r>
              <a:rPr lang="en-US" sz="4800" b="1" dirty="0">
                <a:solidFill>
                  <a:srgbClr val="FF0000"/>
                </a:solidFill>
              </a:rPr>
              <a:t>?</a:t>
            </a:r>
          </a:p>
        </p:txBody>
      </p:sp>
      <p:pic>
        <p:nvPicPr>
          <p:cNvPr id="5" name="Content Placeholder 4">
            <a:extLst>
              <a:ext uri="{FF2B5EF4-FFF2-40B4-BE49-F238E27FC236}">
                <a16:creationId xmlns:a16="http://schemas.microsoft.com/office/drawing/2014/main" id="{656DF372-A0D8-EA44-B008-09F9FC6C144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134533" y="1166459"/>
            <a:ext cx="6874933" cy="4588581"/>
          </a:xfrm>
        </p:spPr>
      </p:pic>
    </p:spTree>
    <p:extLst>
      <p:ext uri="{BB962C8B-B14F-4D97-AF65-F5344CB8AC3E}">
        <p14:creationId xmlns:p14="http://schemas.microsoft.com/office/powerpoint/2010/main" val="35134039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A855-98F1-5E4C-9809-659F7F53E2FA}"/>
              </a:ext>
            </a:extLst>
          </p:cNvPr>
          <p:cNvSpPr>
            <a:spLocks noGrp="1"/>
          </p:cNvSpPr>
          <p:nvPr>
            <p:ph type="title"/>
          </p:nvPr>
        </p:nvSpPr>
        <p:spPr>
          <a:xfrm>
            <a:off x="457200" y="0"/>
            <a:ext cx="8229600" cy="1705407"/>
          </a:xfrm>
        </p:spPr>
        <p:txBody>
          <a:bodyPr>
            <a:normAutofit/>
          </a:bodyPr>
          <a:lstStyle/>
          <a:p>
            <a:pPr algn="ctr"/>
            <a:r>
              <a:rPr lang="en-US" sz="4800" b="1" dirty="0">
                <a:solidFill>
                  <a:srgbClr val="FFFF00"/>
                </a:solidFill>
              </a:rPr>
              <a:t>We are simultaneously </a:t>
            </a:r>
            <a:r>
              <a:rPr lang="en-US" sz="4800" b="1" dirty="0">
                <a:solidFill>
                  <a:srgbClr val="FF0000"/>
                </a:solidFill>
              </a:rPr>
              <a:t>both</a:t>
            </a:r>
            <a:r>
              <a:rPr lang="en-US" sz="4800" b="1" dirty="0">
                <a:solidFill>
                  <a:srgbClr val="FFFF00"/>
                </a:solidFill>
              </a:rPr>
              <a:t> </a:t>
            </a:r>
            <a:r>
              <a:rPr lang="en-US" sz="4800" b="1" dirty="0">
                <a:solidFill>
                  <a:srgbClr val="92D050"/>
                </a:solidFill>
              </a:rPr>
              <a:t>AUDIENCE</a:t>
            </a:r>
            <a:r>
              <a:rPr lang="en-US" sz="4800" b="1" dirty="0">
                <a:solidFill>
                  <a:srgbClr val="FFFF00"/>
                </a:solidFill>
              </a:rPr>
              <a:t> </a:t>
            </a:r>
            <a:r>
              <a:rPr lang="en-US" sz="4800" b="1" dirty="0">
                <a:solidFill>
                  <a:srgbClr val="FF0000"/>
                </a:solidFill>
              </a:rPr>
              <a:t>&amp;</a:t>
            </a:r>
            <a:r>
              <a:rPr lang="en-US" sz="4800" b="1" dirty="0">
                <a:solidFill>
                  <a:srgbClr val="FFFF00"/>
                </a:solidFill>
              </a:rPr>
              <a:t> </a:t>
            </a:r>
            <a:r>
              <a:rPr lang="en-US" sz="4800" b="1" dirty="0">
                <a:solidFill>
                  <a:schemeClr val="bg1"/>
                </a:solidFill>
              </a:rPr>
              <a:t>CO-CREATOR</a:t>
            </a:r>
          </a:p>
        </p:txBody>
      </p:sp>
      <p:pic>
        <p:nvPicPr>
          <p:cNvPr id="4" name="Content Placeholder 3" descr="1024px-DARPA_Big_Data.jpg">
            <a:extLst>
              <a:ext uri="{FF2B5EF4-FFF2-40B4-BE49-F238E27FC236}">
                <a16:creationId xmlns:a16="http://schemas.microsoft.com/office/drawing/2014/main" id="{4F05CD62-20DA-344A-AFFB-932527F5315C}"/>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457200" y="1879599"/>
            <a:ext cx="8229600" cy="3939537"/>
          </a:xfrm>
          <a:prstGeom prst="rect">
            <a:avLst/>
          </a:prstGeom>
        </p:spPr>
      </p:pic>
    </p:spTree>
    <p:extLst>
      <p:ext uri="{BB962C8B-B14F-4D97-AF65-F5344CB8AC3E}">
        <p14:creationId xmlns:p14="http://schemas.microsoft.com/office/powerpoint/2010/main" val="21819495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70A-FC18-FE4B-8F09-9B57F5B949AF}"/>
              </a:ext>
            </a:extLst>
          </p:cNvPr>
          <p:cNvSpPr>
            <a:spLocks noGrp="1"/>
          </p:cNvSpPr>
          <p:nvPr>
            <p:ph type="title"/>
          </p:nvPr>
        </p:nvSpPr>
        <p:spPr>
          <a:xfrm>
            <a:off x="457200" y="0"/>
            <a:ext cx="8229600" cy="1016000"/>
          </a:xfrm>
        </p:spPr>
        <p:txBody>
          <a:bodyPr/>
          <a:lstStyle/>
          <a:p>
            <a:pPr algn="ctr"/>
            <a:r>
              <a:rPr lang="en-US" b="1" dirty="0">
                <a:solidFill>
                  <a:srgbClr val="FFFF00"/>
                </a:solidFill>
              </a:rPr>
              <a:t>Dystopic Example</a:t>
            </a:r>
            <a:r>
              <a:rPr lang="en-US" b="1" dirty="0">
                <a:solidFill>
                  <a:schemeClr val="bg1"/>
                </a:solidFill>
              </a:rPr>
              <a:t>s</a:t>
            </a:r>
            <a:r>
              <a:rPr lang="en-US" b="1" dirty="0">
                <a:solidFill>
                  <a:srgbClr val="FF0000"/>
                </a:solidFill>
              </a:rPr>
              <a:t>?</a:t>
            </a:r>
          </a:p>
        </p:txBody>
      </p:sp>
      <p:pic>
        <p:nvPicPr>
          <p:cNvPr id="4" name="Content Placeholder 4">
            <a:extLst>
              <a:ext uri="{FF2B5EF4-FFF2-40B4-BE49-F238E27FC236}">
                <a16:creationId xmlns:a16="http://schemas.microsoft.com/office/drawing/2014/main" id="{7D801D98-7161-7047-88FA-FF25C3455308}"/>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15286" y="1016000"/>
            <a:ext cx="5713427" cy="4887913"/>
          </a:xfrm>
        </p:spPr>
      </p:pic>
    </p:spTree>
    <p:extLst>
      <p:ext uri="{BB962C8B-B14F-4D97-AF65-F5344CB8AC3E}">
        <p14:creationId xmlns:p14="http://schemas.microsoft.com/office/powerpoint/2010/main" val="15711337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9DF14-FA4B-7D4B-A8D2-EBF7CDE0E5EC}"/>
              </a:ext>
            </a:extLst>
          </p:cNvPr>
          <p:cNvSpPr>
            <a:spLocks noGrp="1"/>
          </p:cNvSpPr>
          <p:nvPr>
            <p:ph type="title"/>
          </p:nvPr>
        </p:nvSpPr>
        <p:spPr>
          <a:xfrm>
            <a:off x="0" y="0"/>
            <a:ext cx="9144000" cy="1016000"/>
          </a:xfrm>
        </p:spPr>
        <p:txBody>
          <a:bodyPr/>
          <a:lstStyle/>
          <a:p>
            <a:pPr algn="ctr"/>
            <a:r>
              <a:rPr lang="en-US" b="1" dirty="0">
                <a:solidFill>
                  <a:schemeClr val="bg1"/>
                </a:solidFill>
              </a:rPr>
              <a:t>The Deeper  </a:t>
            </a:r>
            <a:r>
              <a:rPr lang="en-US" b="1" dirty="0">
                <a:solidFill>
                  <a:srgbClr val="00B0F0"/>
                </a:solidFill>
              </a:rPr>
              <a:t>Constitutional</a:t>
            </a:r>
            <a:r>
              <a:rPr lang="en-US" b="1" dirty="0">
                <a:solidFill>
                  <a:schemeClr val="bg1"/>
                </a:solidFill>
              </a:rPr>
              <a:t> </a:t>
            </a:r>
            <a:r>
              <a:rPr lang="en-US" b="1" dirty="0">
                <a:solidFill>
                  <a:srgbClr val="FF0000"/>
                </a:solidFill>
              </a:rPr>
              <a:t>Problem</a:t>
            </a:r>
            <a:r>
              <a:rPr lang="en-US" b="1" dirty="0">
                <a:solidFill>
                  <a:srgbClr val="FFFF00"/>
                </a:solidFill>
              </a:rPr>
              <a:t>?</a:t>
            </a:r>
          </a:p>
        </p:txBody>
      </p:sp>
      <p:pic>
        <p:nvPicPr>
          <p:cNvPr id="5" name="Content Placeholder 4">
            <a:extLst>
              <a:ext uri="{FF2B5EF4-FFF2-40B4-BE49-F238E27FC236}">
                <a16:creationId xmlns:a16="http://schemas.microsoft.com/office/drawing/2014/main" id="{60190675-D249-764D-A5AA-6F7CDFE53757}"/>
              </a:ext>
            </a:extLst>
          </p:cNvPr>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1756458" y="1016000"/>
            <a:ext cx="5631084" cy="4710113"/>
          </a:xfrm>
        </p:spPr>
      </p:pic>
    </p:spTree>
    <p:extLst>
      <p:ext uri="{BB962C8B-B14F-4D97-AF65-F5344CB8AC3E}">
        <p14:creationId xmlns:p14="http://schemas.microsoft.com/office/powerpoint/2010/main" val="1886251433"/>
      </p:ext>
    </p:extLst>
  </p:cSld>
  <p:clrMapOvr>
    <a:masterClrMapping/>
  </p:clrMapOvr>
</p:sld>
</file>

<file path=ppt/theme/theme1.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7058</TotalTime>
  <Words>2260</Words>
  <Application>Microsoft Macintosh PowerPoint</Application>
  <PresentationFormat>On-screen Show (4:3)</PresentationFormat>
  <Paragraphs>256</Paragraphs>
  <Slides>119</Slides>
  <Notes>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119</vt:i4>
      </vt:variant>
    </vt:vector>
  </HeadingPairs>
  <TitlesOfParts>
    <vt:vector size="136" baseType="lpstr">
      <vt:lpstr>American Typewriter</vt:lpstr>
      <vt:lpstr>Andale Mono</vt:lpstr>
      <vt:lpstr>Apple Chancery</vt:lpstr>
      <vt:lpstr>Arial</vt:lpstr>
      <vt:lpstr>Arial Hebrew Scholar</vt:lpstr>
      <vt:lpstr>Calibri</vt:lpstr>
      <vt:lpstr>Comic Sans MS</vt:lpstr>
      <vt:lpstr>Klavika</vt:lpstr>
      <vt:lpstr>Lucida Console</vt:lpstr>
      <vt:lpstr>Mangal</vt:lpstr>
      <vt:lpstr>OCR A Std</vt:lpstr>
      <vt:lpstr>Times New Roman</vt:lpstr>
      <vt:lpstr>Wingdings</vt:lpstr>
      <vt:lpstr>1_CDM_PPT_Template </vt:lpstr>
      <vt:lpstr>CDM_PPT_Template </vt:lpstr>
      <vt:lpstr>2_CDM_PPT_Template </vt:lpstr>
      <vt:lpstr>3_CDM_PPT_Template </vt:lpstr>
      <vt:lpstr> Freedom of Thought in A.I. Virtual Realities   &amp; The Rule of Law Step 1  </vt:lpstr>
      <vt:lpstr>Step 1</vt:lpstr>
      <vt:lpstr>Outline of this talk overall…</vt:lpstr>
      <vt:lpstr>Be skeptical: what actually happened…</vt:lpstr>
      <vt:lpstr>The Story so far… 2016</vt:lpstr>
      <vt:lpstr>The Story so far… 2017</vt:lpstr>
      <vt:lpstr>The Story so far… 2018</vt:lpstr>
      <vt:lpstr>PowerPoint Presentation</vt:lpstr>
      <vt:lpstr>2016</vt:lpstr>
      <vt:lpstr>Started With Mods. Really?</vt:lpstr>
      <vt:lpstr>More hours of labour:  Developer or Modders? </vt:lpstr>
      <vt:lpstr>Then…</vt:lpstr>
      <vt:lpstr>Specifically…</vt:lpstr>
      <vt:lpstr>The Binary…Neudorf v. Nettwerk, McLachlan et al, BC Supreme Court (1999)</vt:lpstr>
      <vt:lpstr>PowerPoint Presentation</vt:lpstr>
      <vt:lpstr>“Copyright”  can be irresponsible understood</vt:lpstr>
      <vt:lpstr>Another Legal Contradiction Manifest in Video Game Worlds </vt:lpstr>
      <vt:lpstr>Double standards ?</vt:lpstr>
      <vt:lpstr>Conclusions…</vt:lpstr>
      <vt:lpstr>PowerPoint Presentation</vt:lpstr>
      <vt:lpstr>PowerPoint Presentation</vt:lpstr>
      <vt:lpstr> You as creator of meaning: Boyden</vt:lpstr>
      <vt:lpstr>PowerPoint Presentation</vt:lpstr>
      <vt:lpstr>PowerPoint Presentation</vt:lpstr>
      <vt:lpstr>Is…</vt:lpstr>
      <vt:lpstr>Post Structuralism is…</vt:lpstr>
      <vt:lpstr>Breathe</vt:lpstr>
      <vt:lpstr>Gamer/modder as “author”:  Video Games as Post-Structural</vt:lpstr>
      <vt:lpstr>PowerPoint Presentation</vt:lpstr>
      <vt:lpstr>PowerPoint Presentation</vt:lpstr>
      <vt:lpstr>Think about playing a game</vt:lpstr>
      <vt:lpstr>PowerPoint Presentation</vt:lpstr>
      <vt:lpstr>PowerPoint Presentation</vt:lpstr>
      <vt:lpstr>PowerPoint Presentation</vt:lpstr>
      <vt:lpstr>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is a delicate balance between appropriating new technologies and being appropriated by them.”</vt:lpstr>
      <vt:lpstr>THE PROBLEM:  INFO-GATHERING  </vt:lpstr>
      <vt:lpstr>Devices read you.</vt:lpstr>
      <vt:lpstr>PowerPoint Presentation</vt:lpstr>
      <vt:lpstr>PowerPoint Presentation</vt:lpstr>
      <vt:lpstr>PowerPoint Presentation</vt:lpstr>
      <vt:lpstr>PowerPoint Presentation</vt:lpstr>
      <vt:lpstr>PowerPoint Presentation</vt:lpstr>
      <vt:lpstr>Humans are  particularly susceptible to VR  </vt:lpstr>
      <vt:lpstr>1. Is reality already “Virtual”? “All the World is a Game”</vt:lpstr>
      <vt:lpstr>PowerPoint Presentation</vt:lpstr>
      <vt:lpstr>2. A Really Strange Question</vt:lpstr>
      <vt:lpstr>   Is this a video game?</vt:lpstr>
      <vt:lpstr>NO, IT IS YOU</vt:lpstr>
      <vt:lpstr>  Perhaps we can at least say this…  </vt:lpstr>
      <vt:lpstr>THE ISSUE: LOSS OF HUMAN AGENCY?</vt:lpstr>
      <vt:lpstr>PowerPoint Presentation</vt:lpstr>
      <vt:lpstr>Technology is (very) Structuralist</vt:lpstr>
      <vt:lpstr>Virtual Reality is Structuralist (For now? – For always?)</vt:lpstr>
      <vt:lpstr>PowerPoint Presentation</vt:lpstr>
      <vt:lpstr>The Law </vt:lpstr>
      <vt:lpstr>Subliminal Advertising</vt:lpstr>
      <vt:lpstr>PowerPoint Presentation</vt:lpstr>
      <vt:lpstr>Consumer Protection Regulation</vt:lpstr>
      <vt:lpstr>Could VR be considered a drug? Do we really want to go there? </vt:lpstr>
      <vt:lpstr>Mandatory right to be forgotten for brain data?</vt:lpstr>
      <vt:lpstr>Duties of contractual good faith and honest performance </vt:lpstr>
      <vt:lpstr>Related legal question:</vt:lpstr>
      <vt:lpstr>“Information Fiduciaries”</vt:lpstr>
      <vt:lpstr>Constructive Trust?</vt:lpstr>
      <vt:lpstr>Enter “Freedom of Thought” as an interpretive aid</vt:lpstr>
      <vt:lpstr>Universal Declaration of Human Rights</vt:lpstr>
      <vt:lpstr> When do we lose our human agency  in Virtual Reality/Alternate Reality?</vt:lpstr>
      <vt:lpstr> Is Criminal Law mens rea the appropriate standard for  non-criminal cases?  </vt:lpstr>
      <vt:lpstr>Human Agency as Freedom of Thought</vt:lpstr>
      <vt:lpstr>PowerPoint Presentation</vt:lpstr>
      <vt:lpstr>2018</vt:lpstr>
      <vt:lpstr>Place to Begin Exploration: “Freedom of Thought” =  Content has Personal Meanings</vt:lpstr>
      <vt:lpstr>PowerPoint Presentation</vt:lpstr>
      <vt:lpstr>Where personal content is created…</vt:lpstr>
      <vt:lpstr>What if an algorithm knew…</vt:lpstr>
      <vt:lpstr>Fictional Storytelling uniquely tailored to me: At the extreme an algorithmically directed “The Truman Show”</vt:lpstr>
      <vt:lpstr>PowerPoint Presentation</vt:lpstr>
      <vt:lpstr>Been done?</vt:lpstr>
      <vt:lpstr>We are simultaneously both AUDIENCE &amp; CO-CREATOR</vt:lpstr>
      <vt:lpstr>Dystopic Examples?</vt:lpstr>
      <vt:lpstr>The Deeper  Constitutional Problem?</vt:lpstr>
      <vt:lpstr>PowerPoint Presentation</vt:lpstr>
      <vt:lpstr>Digital world relationships between persons and media are controlled contractually where constitutional rights &amp; protections generally don’t apply.</vt:lpstr>
      <vt:lpstr>PowerPoint Presentation</vt:lpstr>
      <vt:lpstr>Theory please?…</vt:lpstr>
      <vt:lpstr>The Deepest Problem (&amp; partial solution?): Algorithmic you is not YOU</vt:lpstr>
      <vt:lpstr>The wisdom of 16 year olds…</vt:lpstr>
      <vt:lpstr>PowerPoint Presentation</vt:lpstr>
      <vt:lpstr>PowerPoint Presentation</vt:lpstr>
      <vt:lpstr>Put another way…</vt:lpstr>
      <vt:lpstr>=</vt:lpstr>
      <vt:lpstr> So…WE are indeed “co-creators”…  </vt:lpstr>
      <vt:lpstr>PowerPoint Presentation</vt:lpstr>
      <vt:lpstr>PowerPoint Presentation</vt:lpstr>
      <vt:lpstr>Step 2…</vt:lpstr>
      <vt:lpstr> A MATTER OF PERSPECTIVE</vt:lpstr>
      <vt:lpstr>PowerPoint Presentation</vt:lpstr>
      <vt:lpstr>PowerPoint Presentation</vt:lpstr>
      <vt:lpstr>PowerPoint Presentation</vt:lpstr>
      <vt:lpstr>  Always include a cat picture</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Microsoft Office User</cp:lastModifiedBy>
  <cp:revision>719</cp:revision>
  <cp:lastPrinted>2018-05-14T00:00:14Z</cp:lastPrinted>
  <dcterms:created xsi:type="dcterms:W3CDTF">2013-02-08T08:35:59Z</dcterms:created>
  <dcterms:modified xsi:type="dcterms:W3CDTF">2018-10-02T19:42:13Z</dcterms:modified>
</cp:coreProperties>
</file>