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 id="2147483662" r:id="rId2"/>
  </p:sldMasterIdLst>
  <p:notesMasterIdLst>
    <p:notesMasterId r:id="rId94"/>
  </p:notesMasterIdLst>
  <p:sldIdLst>
    <p:sldId id="311" r:id="rId3"/>
    <p:sldId id="2704" r:id="rId4"/>
    <p:sldId id="2705" r:id="rId5"/>
    <p:sldId id="2706" r:id="rId6"/>
    <p:sldId id="2707" r:id="rId7"/>
    <p:sldId id="2708" r:id="rId8"/>
    <p:sldId id="2722" r:id="rId9"/>
    <p:sldId id="2744" r:id="rId10"/>
    <p:sldId id="2745" r:id="rId11"/>
    <p:sldId id="305" r:id="rId12"/>
    <p:sldId id="299" r:id="rId13"/>
    <p:sldId id="595" r:id="rId14"/>
    <p:sldId id="2678" r:id="rId15"/>
    <p:sldId id="1087" r:id="rId16"/>
    <p:sldId id="2638" r:id="rId17"/>
    <p:sldId id="2736" r:id="rId18"/>
    <p:sldId id="2652" r:id="rId19"/>
    <p:sldId id="917" r:id="rId20"/>
    <p:sldId id="1096" r:id="rId21"/>
    <p:sldId id="1103" r:id="rId22"/>
    <p:sldId id="924" r:id="rId23"/>
    <p:sldId id="863" r:id="rId24"/>
    <p:sldId id="2711" r:id="rId25"/>
    <p:sldId id="2265" r:id="rId26"/>
    <p:sldId id="719" r:id="rId27"/>
    <p:sldId id="2267" r:id="rId28"/>
    <p:sldId id="2753" r:id="rId29"/>
    <p:sldId id="733" r:id="rId30"/>
    <p:sldId id="2730" r:id="rId31"/>
    <p:sldId id="2731" r:id="rId32"/>
    <p:sldId id="2721" r:id="rId33"/>
    <p:sldId id="2733" r:id="rId34"/>
    <p:sldId id="2723" r:id="rId35"/>
    <p:sldId id="2656" r:id="rId36"/>
    <p:sldId id="2747" r:id="rId37"/>
    <p:sldId id="2724" r:id="rId38"/>
    <p:sldId id="2748" r:id="rId39"/>
    <p:sldId id="2749" r:id="rId40"/>
    <p:sldId id="2750" r:id="rId41"/>
    <p:sldId id="2751" r:id="rId42"/>
    <p:sldId id="2713" r:id="rId43"/>
    <p:sldId id="2712" r:id="rId44"/>
    <p:sldId id="2729" r:id="rId45"/>
    <p:sldId id="2720" r:id="rId46"/>
    <p:sldId id="2735" r:id="rId47"/>
    <p:sldId id="2732" r:id="rId48"/>
    <p:sldId id="2734" r:id="rId49"/>
    <p:sldId id="2687" r:id="rId50"/>
    <p:sldId id="2688" r:id="rId51"/>
    <p:sldId id="2737" r:id="rId52"/>
    <p:sldId id="2738" r:id="rId53"/>
    <p:sldId id="2739" r:id="rId54"/>
    <p:sldId id="2740" r:id="rId55"/>
    <p:sldId id="2741" r:id="rId56"/>
    <p:sldId id="2742" r:id="rId57"/>
    <p:sldId id="2743" r:id="rId58"/>
    <p:sldId id="2728" r:id="rId59"/>
    <p:sldId id="2316" r:id="rId60"/>
    <p:sldId id="2679" r:id="rId61"/>
    <p:sldId id="2680" r:id="rId62"/>
    <p:sldId id="2681" r:id="rId63"/>
    <p:sldId id="2692" r:id="rId64"/>
    <p:sldId id="2631" r:id="rId65"/>
    <p:sldId id="2629" r:id="rId66"/>
    <p:sldId id="2136" r:id="rId67"/>
    <p:sldId id="2324" r:id="rId68"/>
    <p:sldId id="2695" r:id="rId69"/>
    <p:sldId id="2693" r:id="rId70"/>
    <p:sldId id="2694" r:id="rId71"/>
    <p:sldId id="2696" r:id="rId72"/>
    <p:sldId id="2754" r:id="rId73"/>
    <p:sldId id="2351" r:id="rId74"/>
    <p:sldId id="2371" r:id="rId75"/>
    <p:sldId id="2341" r:id="rId76"/>
    <p:sldId id="2359" r:id="rId77"/>
    <p:sldId id="2391" r:id="rId78"/>
    <p:sldId id="2576" r:id="rId79"/>
    <p:sldId id="2354" r:id="rId80"/>
    <p:sldId id="2340" r:id="rId81"/>
    <p:sldId id="2376" r:id="rId82"/>
    <p:sldId id="2755" r:id="rId83"/>
    <p:sldId id="2760" r:id="rId84"/>
    <p:sldId id="2758" r:id="rId85"/>
    <p:sldId id="2756" r:id="rId86"/>
    <p:sldId id="2759" r:id="rId87"/>
    <p:sldId id="2570" r:id="rId88"/>
    <p:sldId id="2571" r:id="rId89"/>
    <p:sldId id="2572" r:id="rId90"/>
    <p:sldId id="2573" r:id="rId91"/>
    <p:sldId id="2574" r:id="rId92"/>
    <p:sldId id="2575"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3BF7E"/>
    <a:srgbClr val="F7FF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18"/>
    <p:restoredTop sz="94467"/>
  </p:normalViewPr>
  <p:slideViewPr>
    <p:cSldViewPr snapToGrid="0" snapToObjects="1">
      <p:cViewPr varScale="1">
        <p:scale>
          <a:sx n="77" d="100"/>
          <a:sy n="77" d="100"/>
        </p:scale>
        <p:origin x="1360" y="192"/>
      </p:cViewPr>
      <p:guideLst>
        <p:guide orient="horz" pos="2137"/>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10/17/18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F43DED-E70C-3E4A-94E7-E4A33D16A5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9076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3FEEC-81F5-9048-8408-13A7B5AB11F1}" type="slidenum">
              <a:rPr lang="en-US" smtClean="0"/>
              <a:t>5</a:t>
            </a:fld>
            <a:endParaRPr lang="en-US"/>
          </a:p>
        </p:txBody>
      </p:sp>
    </p:spTree>
    <p:extLst>
      <p:ext uri="{BB962C8B-B14F-4D97-AF65-F5344CB8AC3E}">
        <p14:creationId xmlns:p14="http://schemas.microsoft.com/office/powerpoint/2010/main" val="4013538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3FEEC-81F5-9048-8408-13A7B5AB11F1}" type="slidenum">
              <a:rPr lang="en-US" smtClean="0"/>
              <a:t>71</a:t>
            </a:fld>
            <a:endParaRPr lang="en-US"/>
          </a:p>
        </p:txBody>
      </p:sp>
    </p:spTree>
    <p:extLst>
      <p:ext uri="{BB962C8B-B14F-4D97-AF65-F5344CB8AC3E}">
        <p14:creationId xmlns:p14="http://schemas.microsoft.com/office/powerpoint/2010/main" val="27355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3FEEC-81F5-9048-8408-13A7B5AB11F1}" type="slidenum">
              <a:rPr lang="en-US" smtClean="0"/>
              <a:t>82</a:t>
            </a:fld>
            <a:endParaRPr lang="en-US"/>
          </a:p>
        </p:txBody>
      </p:sp>
    </p:spTree>
    <p:extLst>
      <p:ext uri="{BB962C8B-B14F-4D97-AF65-F5344CB8AC3E}">
        <p14:creationId xmlns:p14="http://schemas.microsoft.com/office/powerpoint/2010/main" val="2217788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2257724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46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965357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577861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2177631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55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1652401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661855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537458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2928849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157359499"/>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91141950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mailto:jon_festinger@thecdm.ca" TargetMode="External"/><Relationship Id="rId4" Type="http://schemas.openxmlformats.org/officeDocument/2006/relationships/hyperlink" Target="http://videogamelaw.allard.ubc.c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newsoffice.mit.edu/2013/neuroscientists-plant-false-memories-in-the-brain-0725"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7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83.jpeg"/></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03281" cy="1892300"/>
          </a:xfrm>
        </p:spPr>
        <p:txBody>
          <a:bodyPr>
            <a:noAutofit/>
          </a:bodyPr>
          <a:lstStyle/>
          <a:p>
            <a:pPr algn="ctr"/>
            <a:r>
              <a:rPr lang="en-US" sz="6000" b="1" dirty="0">
                <a:solidFill>
                  <a:schemeClr val="tx2"/>
                </a:solidFill>
                <a:latin typeface="Andale Mono" panose="020B0509000000000004" pitchFamily="49" charset="0"/>
                <a:cs typeface="Times New Roman"/>
              </a:rPr>
              <a:t>A</a:t>
            </a:r>
            <a:r>
              <a:rPr lang="en-US" sz="6000" b="1" dirty="0">
                <a:solidFill>
                  <a:srgbClr val="00B050"/>
                </a:solidFill>
                <a:latin typeface="Andale Mono" panose="020B0509000000000004" pitchFamily="49" charset="0"/>
                <a:cs typeface="Times New Roman"/>
              </a:rPr>
              <a:t>.</a:t>
            </a:r>
            <a:r>
              <a:rPr lang="en-US" sz="6000" b="1" dirty="0">
                <a:solidFill>
                  <a:schemeClr val="tx2"/>
                </a:solidFill>
                <a:latin typeface="Andale Mono" panose="020B0509000000000004" pitchFamily="49" charset="0"/>
                <a:cs typeface="Times New Roman"/>
              </a:rPr>
              <a:t>I</a:t>
            </a:r>
            <a:r>
              <a:rPr lang="en-US" sz="6000" b="1" dirty="0">
                <a:solidFill>
                  <a:srgbClr val="00B050"/>
                </a:solidFill>
                <a:latin typeface="Andale Mono" panose="020B0509000000000004" pitchFamily="49" charset="0"/>
                <a:cs typeface="Times New Roman"/>
              </a:rPr>
              <a:t>.</a:t>
            </a:r>
            <a:r>
              <a:rPr lang="en-US" sz="6000" b="1" dirty="0">
                <a:solidFill>
                  <a:srgbClr val="FF0000"/>
                </a:solidFill>
                <a:latin typeface="Andale Mono" panose="020B0509000000000004" pitchFamily="49" charset="0"/>
                <a:cs typeface="Times New Roman"/>
              </a:rPr>
              <a:t> &amp;</a:t>
            </a:r>
            <a:r>
              <a:rPr lang="en-US" sz="6000" b="1" dirty="0">
                <a:solidFill>
                  <a:srgbClr val="92D050"/>
                </a:solidFill>
                <a:latin typeface="Andale Mono" panose="020B0509000000000004" pitchFamily="49" charset="0"/>
                <a:cs typeface="Times New Roman"/>
              </a:rPr>
              <a:t> </a:t>
            </a:r>
            <a:r>
              <a:rPr lang="en-US" sz="6000" b="1" dirty="0">
                <a:solidFill>
                  <a:srgbClr val="00B050"/>
                </a:solidFill>
                <a:latin typeface="Andale Mono" panose="020B0509000000000004" pitchFamily="49" charset="0"/>
                <a:cs typeface="Times New Roman"/>
              </a:rPr>
              <a:t>Video</a:t>
            </a:r>
            <a:r>
              <a:rPr lang="en-US" sz="6000" b="1" dirty="0">
                <a:solidFill>
                  <a:srgbClr val="FF0000"/>
                </a:solidFill>
                <a:latin typeface="Andale Mono" panose="020B0509000000000004" pitchFamily="49" charset="0"/>
                <a:cs typeface="Times New Roman"/>
              </a:rPr>
              <a:t>-</a:t>
            </a:r>
            <a:r>
              <a:rPr lang="en-US" sz="6000" b="1" dirty="0">
                <a:solidFill>
                  <a:srgbClr val="00B050"/>
                </a:solidFill>
                <a:latin typeface="Andale Mono" panose="020B0509000000000004" pitchFamily="49" charset="0"/>
                <a:cs typeface="Times New Roman"/>
              </a:rPr>
              <a:t>Games</a:t>
            </a:r>
            <a:r>
              <a:rPr lang="en-US" sz="6000" b="1" dirty="0">
                <a:solidFill>
                  <a:srgbClr val="00B0F0"/>
                </a:solidFill>
                <a:latin typeface="Andale Mono" panose="020B0509000000000004" pitchFamily="49" charset="0"/>
                <a:cs typeface="Times New Roman"/>
              </a:rPr>
              <a:t>  </a:t>
            </a:r>
            <a:br>
              <a:rPr lang="en-US" sz="3600" b="1" dirty="0">
                <a:solidFill>
                  <a:srgbClr val="00B0F0"/>
                </a:solidFill>
                <a:latin typeface="Andale Mono" panose="020B0509000000000004" pitchFamily="49" charset="0"/>
                <a:cs typeface="Times New Roman"/>
              </a:rPr>
            </a:br>
            <a:endParaRPr lang="en-US" sz="3600" b="1" dirty="0">
              <a:solidFill>
                <a:schemeClr val="accent1"/>
              </a:solidFill>
              <a:latin typeface="+mn-lt"/>
              <a:cs typeface="Times New Roman"/>
            </a:endParaRPr>
          </a:p>
        </p:txBody>
      </p:sp>
      <p:sp>
        <p:nvSpPr>
          <p:cNvPr id="3" name="Content Placeholder 2"/>
          <p:cNvSpPr>
            <a:spLocks noGrp="1"/>
          </p:cNvSpPr>
          <p:nvPr>
            <p:ph sz="quarter" idx="10"/>
          </p:nvPr>
        </p:nvSpPr>
        <p:spPr>
          <a:xfrm>
            <a:off x="457200" y="1892300"/>
            <a:ext cx="8229600" cy="4206982"/>
          </a:xfrm>
        </p:spPr>
        <p:txBody>
          <a:bodyPr>
            <a:normAutofit fontScale="92500" lnSpcReduction="20000"/>
          </a:bodyPr>
          <a:lstStyle/>
          <a:p>
            <a:pPr marL="0" indent="0">
              <a:lnSpc>
                <a:spcPct val="120000"/>
              </a:lnSpc>
              <a:buNone/>
            </a:pPr>
            <a:r>
              <a:rPr lang="en-US" sz="3000" b="1" dirty="0">
                <a:solidFill>
                  <a:schemeClr val="tx2"/>
                </a:solidFill>
                <a:cs typeface="Lucida Console"/>
              </a:rPr>
              <a:t>VGBA North 2018</a:t>
            </a:r>
          </a:p>
          <a:p>
            <a:pPr marL="0" indent="0">
              <a:lnSpc>
                <a:spcPct val="120000"/>
              </a:lnSpc>
              <a:buNone/>
            </a:pPr>
            <a:r>
              <a:rPr lang="en-US" sz="3000" b="1" dirty="0">
                <a:solidFill>
                  <a:schemeClr val="tx2"/>
                </a:solidFill>
                <a:cs typeface="Lucida Console"/>
              </a:rPr>
              <a:t>October 16, 2018</a:t>
            </a:r>
          </a:p>
          <a:p>
            <a:pPr marL="0" indent="0">
              <a:lnSpc>
                <a:spcPct val="120000"/>
              </a:lnSpc>
              <a:buNone/>
            </a:pPr>
            <a:r>
              <a:rPr lang="en-US" sz="3000" b="1" dirty="0">
                <a:solidFill>
                  <a:schemeClr val="tx2"/>
                </a:solidFill>
                <a:cs typeface="Lucida Console"/>
              </a:rPr>
              <a:t>Vancouver, B.C.</a:t>
            </a:r>
          </a:p>
          <a:p>
            <a:pPr marL="0" indent="0">
              <a:lnSpc>
                <a:spcPct val="120000"/>
              </a:lnSpc>
              <a:buNone/>
            </a:pPr>
            <a:endParaRPr lang="en-US" b="1" dirty="0">
              <a:solidFill>
                <a:schemeClr val="tx1"/>
              </a:solidFill>
              <a:latin typeface="+mn-lt"/>
              <a:cs typeface="Lucida Console"/>
            </a:endParaRPr>
          </a:p>
          <a:p>
            <a:pPr marL="0" indent="0">
              <a:buNone/>
            </a:pPr>
            <a:endParaRPr lang="en-US" dirty="0">
              <a:latin typeface="+mn-lt"/>
              <a:cs typeface="Lucida Console"/>
            </a:endParaRPr>
          </a:p>
          <a:p>
            <a:pPr marL="0" indent="0">
              <a:buNone/>
            </a:pPr>
            <a:endParaRPr lang="en-US" dirty="0">
              <a:latin typeface="+mn-lt"/>
              <a:cs typeface="Lucida Console"/>
            </a:endParaRPr>
          </a:p>
          <a:p>
            <a:pPr marL="0" indent="0">
              <a:buNone/>
            </a:pPr>
            <a:r>
              <a:rPr lang="en-US" sz="1600" dirty="0">
                <a:solidFill>
                  <a:schemeClr val="tx1"/>
                </a:solidFill>
              </a:rPr>
              <a:t>Jon Festinger Q.C.</a:t>
            </a:r>
          </a:p>
          <a:p>
            <a:pPr marL="0" indent="0">
              <a:buNone/>
            </a:pPr>
            <a:r>
              <a:rPr lang="en-US" sz="1600" dirty="0">
                <a:solidFill>
                  <a:schemeClr val="tx1"/>
                </a:solidFill>
              </a:rPr>
              <a:t>Centre for Digital Media</a:t>
            </a:r>
          </a:p>
          <a:p>
            <a:pPr marL="0" indent="0">
              <a:buNone/>
            </a:pPr>
            <a:r>
              <a:rPr lang="en-US" sz="1600" dirty="0">
                <a:solidFill>
                  <a:schemeClr val="tx1"/>
                </a:solidFill>
              </a:rPr>
              <a:t>Allard Law of Law, UBC</a:t>
            </a:r>
          </a:p>
          <a:p>
            <a:pPr marL="0" indent="0">
              <a:buNone/>
            </a:pPr>
            <a:r>
              <a:rPr lang="en-US" sz="1600" dirty="0">
                <a:solidFill>
                  <a:schemeClr val="tx1"/>
                </a:solidFill>
              </a:rPr>
              <a:t>Faculty in Residence, UBC EML</a:t>
            </a:r>
          </a:p>
          <a:p>
            <a:pPr marL="0" indent="0">
              <a:buNone/>
            </a:pPr>
            <a:r>
              <a:rPr lang="en-US" sz="1600" dirty="0">
                <a:solidFill>
                  <a:schemeClr val="tx1"/>
                </a:solidFill>
              </a:rPr>
              <a:t>QMUL School of Law (CCLS)</a:t>
            </a:r>
          </a:p>
          <a:p>
            <a:pPr marL="0" indent="0">
              <a:buNone/>
            </a:pPr>
            <a:r>
              <a:rPr lang="en-US" sz="1600" dirty="0">
                <a:solidFill>
                  <a:schemeClr val="tx1"/>
                </a:solidFill>
              </a:rPr>
              <a:t>Festinger Law &amp; Strategy </a:t>
            </a:r>
          </a:p>
          <a:p>
            <a:pPr marL="0" indent="0">
              <a:buNone/>
            </a:pPr>
            <a:r>
              <a:rPr lang="en-US" sz="1600" dirty="0">
                <a:hlinkClick r:id="rId4"/>
              </a:rPr>
              <a:t>http://videogamelaw.allard.ubc.ca/</a:t>
            </a:r>
            <a:r>
              <a:rPr lang="en-US" sz="1600" dirty="0"/>
              <a:t> </a:t>
            </a:r>
          </a:p>
          <a:p>
            <a:pPr marL="0" indent="0">
              <a:buNone/>
            </a:pPr>
            <a:r>
              <a:rPr lang="en-US" sz="1600" dirty="0">
                <a:solidFill>
                  <a:schemeClr val="tx1"/>
                </a:solidFill>
              </a:rPr>
              <a:t>Twitter: @</a:t>
            </a:r>
            <a:r>
              <a:rPr lang="en-US" sz="1600" dirty="0" err="1">
                <a:solidFill>
                  <a:schemeClr val="tx1"/>
                </a:solidFill>
              </a:rPr>
              <a:t>jonfestinger</a:t>
            </a:r>
            <a:endParaRPr lang="en-US" sz="1600" dirty="0">
              <a:solidFill>
                <a:schemeClr val="tx1"/>
              </a:solidFill>
            </a:endParaRPr>
          </a:p>
          <a:p>
            <a:pPr marL="0" indent="0">
              <a:buNone/>
            </a:pPr>
            <a:r>
              <a:rPr lang="en-US" sz="1600" dirty="0">
                <a:hlinkClick r:id="rId5"/>
              </a:rPr>
              <a:t>jon_festinger@thecdm.ca</a:t>
            </a:r>
            <a:endParaRPr lang="en-US" sz="1600" dirty="0"/>
          </a:p>
          <a:p>
            <a:pPr marL="0" indent="0">
              <a:buNone/>
            </a:pPr>
            <a:endParaRPr lang="en-US" dirty="0">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a:extLst>
              <a:ext uri="{FF2B5EF4-FFF2-40B4-BE49-F238E27FC236}">
                <a16:creationId xmlns:a16="http://schemas.microsoft.com/office/drawing/2014/main" id="{B9CECD3A-68F2-6E43-9422-C9469519B4F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22429" y="4240534"/>
            <a:ext cx="2384718" cy="1858747"/>
          </a:xfrm>
          <a:prstGeom prst="rect">
            <a:avLst/>
          </a:prstGeom>
        </p:spPr>
      </p:pic>
    </p:spTree>
    <p:extLst>
      <p:ext uri="{BB962C8B-B14F-4D97-AF65-F5344CB8AC3E}">
        <p14:creationId xmlns:p14="http://schemas.microsoft.com/office/powerpoint/2010/main" val="1408447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6726"/>
          </a:xfrm>
        </p:spPr>
        <p:txBody>
          <a:bodyPr>
            <a:normAutofit fontScale="90000"/>
          </a:bodyPr>
          <a:lstStyle/>
          <a:p>
            <a:r>
              <a:rPr lang="en-US" dirty="0"/>
              <a:t> </a:t>
            </a:r>
            <a:r>
              <a:rPr lang="en-US" sz="5400" b="1" dirty="0">
                <a:solidFill>
                  <a:srgbClr val="FFFF00"/>
                </a:solidFill>
                <a:latin typeface="+mn-lt"/>
              </a:rPr>
              <a:t>Video Game Leadership</a:t>
            </a:r>
          </a:p>
        </p:txBody>
      </p:sp>
      <p:sp>
        <p:nvSpPr>
          <p:cNvPr id="3" name="Content Placeholder 2"/>
          <p:cNvSpPr>
            <a:spLocks noGrp="1"/>
          </p:cNvSpPr>
          <p:nvPr>
            <p:ph sz="quarter" idx="10"/>
          </p:nvPr>
        </p:nvSpPr>
        <p:spPr>
          <a:xfrm>
            <a:off x="457199" y="846726"/>
            <a:ext cx="8686801" cy="5272793"/>
          </a:xfrm>
        </p:spPr>
        <p:txBody>
          <a:bodyPr>
            <a:normAutofit lnSpcReduction="10000"/>
          </a:bodyPr>
          <a:lstStyle/>
          <a:p>
            <a:pPr marL="0" indent="0">
              <a:buNone/>
            </a:pPr>
            <a:r>
              <a:rPr lang="en-US" sz="3600" b="1" dirty="0">
                <a:solidFill>
                  <a:srgbClr val="CCFFCC"/>
                </a:solidFill>
                <a:latin typeface="+mn-lt"/>
                <a:cs typeface="Lucida Console"/>
              </a:rPr>
              <a:t>Firsts &amp; furthers, as well as barriers broken:</a:t>
            </a:r>
          </a:p>
          <a:p>
            <a:r>
              <a:rPr lang="en-US" sz="3600" dirty="0">
                <a:solidFill>
                  <a:schemeClr val="bg1"/>
                </a:solidFill>
                <a:latin typeface="+mn-lt"/>
                <a:cs typeface="Lucida Console"/>
              </a:rPr>
              <a:t>Interactivity (multiplayer “</a:t>
            </a:r>
            <a:r>
              <a:rPr lang="en-US" sz="3600" dirty="0" err="1">
                <a:solidFill>
                  <a:schemeClr val="bg1"/>
                </a:solidFill>
                <a:latin typeface="+mn-lt"/>
                <a:cs typeface="Lucida Console"/>
              </a:rPr>
              <a:t>Spacewar</a:t>
            </a:r>
            <a:r>
              <a:rPr lang="en-US" sz="3600" dirty="0">
                <a:solidFill>
                  <a:schemeClr val="bg1"/>
                </a:solidFill>
                <a:latin typeface="+mn-lt"/>
                <a:cs typeface="Lucida Console"/>
              </a:rPr>
              <a:t>”)</a:t>
            </a:r>
          </a:p>
          <a:p>
            <a:r>
              <a:rPr lang="en-US" sz="3600" dirty="0">
                <a:solidFill>
                  <a:schemeClr val="bg1"/>
                </a:solidFill>
                <a:latin typeface="+mn-lt"/>
                <a:cs typeface="Lucida Console"/>
              </a:rPr>
              <a:t>“Control”: mouse, controller, voice-command, </a:t>
            </a:r>
            <a:r>
              <a:rPr lang="en-US" sz="3600" dirty="0" err="1">
                <a:solidFill>
                  <a:schemeClr val="bg1"/>
                </a:solidFill>
                <a:latin typeface="+mn-lt"/>
                <a:cs typeface="Lucida Console"/>
              </a:rPr>
              <a:t>Kinect</a:t>
            </a:r>
            <a:r>
              <a:rPr lang="en-US" sz="3600" dirty="0">
                <a:solidFill>
                  <a:schemeClr val="bg1"/>
                </a:solidFill>
                <a:latin typeface="+mn-lt"/>
                <a:cs typeface="Lucida Console"/>
              </a:rPr>
              <a:t>, Google Glass</a:t>
            </a:r>
          </a:p>
          <a:p>
            <a:r>
              <a:rPr lang="en-US" sz="3600" dirty="0">
                <a:solidFill>
                  <a:srgbClr val="FFFF00"/>
                </a:solidFill>
                <a:latin typeface="+mn-lt"/>
                <a:cs typeface="Lucida Console"/>
              </a:rPr>
              <a:t>Augmented Reality </a:t>
            </a:r>
            <a:r>
              <a:rPr lang="en-US" sz="3600" dirty="0">
                <a:solidFill>
                  <a:schemeClr val="bg1"/>
                </a:solidFill>
                <a:latin typeface="+mn-lt"/>
                <a:cs typeface="Lucida Console"/>
              </a:rPr>
              <a:t> </a:t>
            </a:r>
          </a:p>
          <a:p>
            <a:r>
              <a:rPr lang="en-US" sz="3600" dirty="0">
                <a:solidFill>
                  <a:schemeClr val="bg1"/>
                </a:solidFill>
                <a:latin typeface="+mn-lt"/>
                <a:cs typeface="Lucida Console"/>
              </a:rPr>
              <a:t>On-line “community”</a:t>
            </a:r>
          </a:p>
          <a:p>
            <a:r>
              <a:rPr lang="en-US" sz="3600" dirty="0">
                <a:solidFill>
                  <a:schemeClr val="bg1"/>
                </a:solidFill>
                <a:latin typeface="+mn-lt"/>
                <a:cs typeface="Lucida Console"/>
              </a:rPr>
              <a:t>Social (Media)</a:t>
            </a:r>
          </a:p>
          <a:p>
            <a:r>
              <a:rPr lang="en-US" sz="3600" dirty="0">
                <a:solidFill>
                  <a:schemeClr val="bg1"/>
                </a:solidFill>
                <a:latin typeface="+mn-lt"/>
                <a:cs typeface="Lucida Console"/>
              </a:rPr>
              <a:t>Voice Over IP</a:t>
            </a:r>
          </a:p>
          <a:p>
            <a:r>
              <a:rPr lang="en-US" sz="3600" dirty="0">
                <a:solidFill>
                  <a:schemeClr val="bg1"/>
                </a:solidFill>
                <a:latin typeface="+mn-lt"/>
                <a:cs typeface="Lucida Console"/>
              </a:rPr>
              <a:t>Open Worlds</a:t>
            </a:r>
          </a:p>
          <a:p>
            <a:endParaRPr lang="en-US" dirty="0">
              <a:solidFill>
                <a:schemeClr val="accent1">
                  <a:lumMod val="40000"/>
                  <a:lumOff val="60000"/>
                </a:schemeClr>
              </a:solidFill>
              <a:latin typeface="Lucida Console"/>
              <a:cs typeface="Lucida Console"/>
            </a:endParaRPr>
          </a:p>
        </p:txBody>
      </p:sp>
    </p:spTree>
    <p:extLst>
      <p:ext uri="{BB962C8B-B14F-4D97-AF65-F5344CB8AC3E}">
        <p14:creationId xmlns:p14="http://schemas.microsoft.com/office/powerpoint/2010/main" val="2349705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5400" b="1" dirty="0">
                <a:solidFill>
                  <a:srgbClr val="FFFF00"/>
                </a:solidFill>
                <a:latin typeface="+mn-lt"/>
              </a:rPr>
              <a:t>As well as…</a:t>
            </a:r>
          </a:p>
        </p:txBody>
      </p:sp>
      <p:sp>
        <p:nvSpPr>
          <p:cNvPr id="3" name="Content Placeholder 2"/>
          <p:cNvSpPr>
            <a:spLocks noGrp="1"/>
          </p:cNvSpPr>
          <p:nvPr>
            <p:ph sz="quarter" idx="10"/>
          </p:nvPr>
        </p:nvSpPr>
        <p:spPr>
          <a:xfrm>
            <a:off x="457200" y="1015999"/>
            <a:ext cx="8229600" cy="4872595"/>
          </a:xfrm>
        </p:spPr>
        <p:txBody>
          <a:bodyPr>
            <a:normAutofit/>
          </a:bodyPr>
          <a:lstStyle/>
          <a:p>
            <a:r>
              <a:rPr lang="en-US" sz="3200" b="1" dirty="0">
                <a:solidFill>
                  <a:schemeClr val="bg1"/>
                </a:solidFill>
                <a:latin typeface="+mn-lt"/>
                <a:cs typeface="Lucida Console"/>
              </a:rPr>
              <a:t>Avatars (zeitgeist, memes, identity &amp; equality)</a:t>
            </a:r>
          </a:p>
          <a:p>
            <a:r>
              <a:rPr lang="en-US" sz="3200" b="1" dirty="0">
                <a:solidFill>
                  <a:schemeClr val="bg1"/>
                </a:solidFill>
                <a:latin typeface="+mn-lt"/>
                <a:cs typeface="Lucida Console"/>
              </a:rPr>
              <a:t>3D</a:t>
            </a:r>
          </a:p>
          <a:p>
            <a:r>
              <a:rPr lang="en-US" sz="3200" b="1" dirty="0">
                <a:solidFill>
                  <a:schemeClr val="bg1"/>
                </a:solidFill>
                <a:latin typeface="+mn-lt"/>
                <a:cs typeface="Lucida Console"/>
              </a:rPr>
              <a:t>Portability (handhelds)</a:t>
            </a:r>
          </a:p>
          <a:p>
            <a:r>
              <a:rPr lang="en-US" sz="3200" b="1" dirty="0">
                <a:solidFill>
                  <a:schemeClr val="bg1"/>
                </a:solidFill>
                <a:latin typeface="+mn-lt"/>
                <a:cs typeface="Lucida Console"/>
              </a:rPr>
              <a:t>Micro-transactions </a:t>
            </a:r>
          </a:p>
          <a:p>
            <a:r>
              <a:rPr lang="en-US" sz="3200" b="1" dirty="0">
                <a:solidFill>
                  <a:schemeClr val="bg1"/>
                </a:solidFill>
                <a:latin typeface="+mn-lt"/>
                <a:cs typeface="Lucida Console"/>
              </a:rPr>
              <a:t>Game-Jams, now _____ Jams</a:t>
            </a:r>
          </a:p>
          <a:p>
            <a:pPr marL="0" indent="0">
              <a:buNone/>
            </a:pPr>
            <a:r>
              <a:rPr lang="en-US" sz="3200" b="1" dirty="0">
                <a:solidFill>
                  <a:schemeClr val="bg1"/>
                </a:solidFill>
                <a:latin typeface="+mn-lt"/>
                <a:cs typeface="Lucida Console"/>
              </a:rPr>
              <a:t> </a:t>
            </a:r>
            <a:r>
              <a:rPr lang="en-US" sz="3200" b="1" dirty="0">
                <a:solidFill>
                  <a:srgbClr val="CCFFCC"/>
                </a:solidFill>
                <a:latin typeface="+mn-lt"/>
                <a:cs typeface="Lucida Console"/>
              </a:rPr>
              <a:t>AND VIRTUAL REALITY</a:t>
            </a:r>
            <a:r>
              <a:rPr lang="en-US" sz="3200" b="1" dirty="0">
                <a:solidFill>
                  <a:schemeClr val="bg1"/>
                </a:solidFill>
                <a:latin typeface="+mn-lt"/>
                <a:cs typeface="Lucida Console"/>
              </a:rPr>
              <a:t>…</a:t>
            </a:r>
          </a:p>
        </p:txBody>
      </p:sp>
      <p:pic>
        <p:nvPicPr>
          <p:cNvPr id="4" name="Picture 3" descr="Orlovsky_and_Oculus_Rif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03255" y="3911413"/>
            <a:ext cx="2640745" cy="202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Screen Shot 2014-09-01 at 4.28.01 P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77943" y="4548887"/>
            <a:ext cx="2582784" cy="13397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541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32992"/>
          </a:xfrm>
        </p:spPr>
        <p:txBody>
          <a:bodyPr>
            <a:normAutofit/>
          </a:bodyPr>
          <a:lstStyle/>
          <a:p>
            <a:pPr algn="ctr"/>
            <a:r>
              <a:rPr lang="en-US" sz="4800" b="1" dirty="0">
                <a:solidFill>
                  <a:schemeClr val="bg1"/>
                </a:solidFill>
              </a:rPr>
              <a:t>Technology </a:t>
            </a:r>
            <a:r>
              <a:rPr lang="en-US" sz="4800" b="1" dirty="0">
                <a:solidFill>
                  <a:srgbClr val="FFFF00"/>
                </a:solidFill>
              </a:rPr>
              <a:t>is Structuralist </a:t>
            </a:r>
            <a:br>
              <a:rPr lang="en-US" sz="4800" b="1" dirty="0">
                <a:solidFill>
                  <a:srgbClr val="FFFF00"/>
                </a:solidFill>
              </a:rPr>
            </a:br>
            <a:r>
              <a:rPr lang="en-US" sz="4800" b="1" dirty="0">
                <a:solidFill>
                  <a:srgbClr val="FFFF00"/>
                </a:solidFill>
              </a:rPr>
              <a:t>(</a:t>
            </a:r>
            <a:r>
              <a:rPr lang="en-US" sz="4800" dirty="0">
                <a:solidFill>
                  <a:schemeClr val="accent5"/>
                </a:solidFill>
              </a:rPr>
              <a:t>For now</a:t>
            </a:r>
            <a:r>
              <a:rPr lang="en-US" sz="4800" b="1" dirty="0">
                <a:solidFill>
                  <a:srgbClr val="FF0000"/>
                </a:solidFill>
              </a:rPr>
              <a:t>?</a:t>
            </a:r>
            <a:r>
              <a:rPr lang="en-US" sz="4800" dirty="0">
                <a:solidFill>
                  <a:schemeClr val="accent5"/>
                </a:solidFill>
              </a:rPr>
              <a:t> </a:t>
            </a:r>
            <a:r>
              <a:rPr lang="mr-IN" sz="4800" dirty="0">
                <a:solidFill>
                  <a:srgbClr val="CCFFCC"/>
                </a:solidFill>
              </a:rPr>
              <a:t>–</a:t>
            </a:r>
            <a:r>
              <a:rPr lang="en-US" sz="4800" dirty="0">
                <a:solidFill>
                  <a:schemeClr val="accent5"/>
                </a:solidFill>
              </a:rPr>
              <a:t> For always</a:t>
            </a:r>
            <a:r>
              <a:rPr lang="en-US" sz="4800" b="1" dirty="0">
                <a:solidFill>
                  <a:srgbClr val="FF0000"/>
                </a:solidFill>
              </a:rPr>
              <a:t>?</a:t>
            </a:r>
            <a:r>
              <a:rPr lang="en-US" sz="4800" b="1" dirty="0">
                <a:solidFill>
                  <a:srgbClr val="FFFF00"/>
                </a:solidFill>
              </a:rPr>
              <a:t>)</a:t>
            </a:r>
          </a:p>
        </p:txBody>
      </p:sp>
      <p:sp>
        <p:nvSpPr>
          <p:cNvPr id="3" name="Content Placeholder 2"/>
          <p:cNvSpPr>
            <a:spLocks noGrp="1"/>
          </p:cNvSpPr>
          <p:nvPr>
            <p:ph sz="quarter" idx="10"/>
          </p:nvPr>
        </p:nvSpPr>
        <p:spPr>
          <a:xfrm>
            <a:off x="457200" y="1632992"/>
            <a:ext cx="8229600" cy="4275264"/>
          </a:xfrm>
        </p:spPr>
        <p:txBody>
          <a:bodyPr/>
          <a:lstStyle/>
          <a:p>
            <a:pPr marL="0" indent="0">
              <a:buNone/>
            </a:pPr>
            <a:endParaRPr lang="en-US" dirty="0"/>
          </a:p>
          <a:p>
            <a:pPr marL="0" indent="0">
              <a:buNone/>
            </a:pPr>
            <a:endParaRPr lang="en-US" dirty="0"/>
          </a:p>
        </p:txBody>
      </p:sp>
      <p:pic>
        <p:nvPicPr>
          <p:cNvPr id="4" name="Picture 3" descr="zuckerberg_VR_peopl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6931" y="1632992"/>
            <a:ext cx="7634400" cy="4275264"/>
          </a:xfrm>
          <a:prstGeom prst="rect">
            <a:avLst/>
          </a:prstGeom>
        </p:spPr>
      </p:pic>
    </p:spTree>
    <p:extLst>
      <p:ext uri="{BB962C8B-B14F-4D97-AF65-F5344CB8AC3E}">
        <p14:creationId xmlns:p14="http://schemas.microsoft.com/office/powerpoint/2010/main" val="1163334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28533E32-CB73-0B41-BEDD-96A4C3083D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04505" y="514350"/>
            <a:ext cx="3734990" cy="4979987"/>
          </a:xfrm>
          <a:prstGeom prst="rect">
            <a:avLst/>
          </a:prstGeom>
        </p:spPr>
      </p:pic>
    </p:spTree>
    <p:extLst>
      <p:ext uri="{BB962C8B-B14F-4D97-AF65-F5344CB8AC3E}">
        <p14:creationId xmlns:p14="http://schemas.microsoft.com/office/powerpoint/2010/main" val="102494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30284"/>
          </a:xfrm>
        </p:spPr>
        <p:txBody>
          <a:bodyPr>
            <a:normAutofit/>
          </a:bodyPr>
          <a:lstStyle/>
          <a:p>
            <a:pPr algn="ctr"/>
            <a:r>
              <a:rPr lang="en-US" sz="4800" b="1" dirty="0">
                <a:solidFill>
                  <a:srgbClr val="FFFF00"/>
                </a:solidFill>
                <a:latin typeface="+mn-lt"/>
              </a:rPr>
              <a:t>Post Structuralism is</a:t>
            </a:r>
            <a:r>
              <a:rPr lang="is-IS" sz="4800" b="1" dirty="0">
                <a:solidFill>
                  <a:srgbClr val="FF0000"/>
                </a:solidFill>
                <a:latin typeface="+mn-lt"/>
              </a:rPr>
              <a:t>…</a:t>
            </a:r>
            <a:endParaRPr lang="en-US" sz="4800" b="1" dirty="0">
              <a:solidFill>
                <a:srgbClr val="FF0000"/>
              </a:solidFill>
              <a:latin typeface="+mn-lt"/>
            </a:endParaRPr>
          </a:p>
        </p:txBody>
      </p:sp>
      <p:sp>
        <p:nvSpPr>
          <p:cNvPr id="3" name="Content Placeholder 2"/>
          <p:cNvSpPr>
            <a:spLocks noGrp="1"/>
          </p:cNvSpPr>
          <p:nvPr>
            <p:ph sz="quarter" idx="10"/>
          </p:nvPr>
        </p:nvSpPr>
        <p:spPr>
          <a:xfrm>
            <a:off x="457200" y="1546167"/>
            <a:ext cx="8686800" cy="4454582"/>
          </a:xfrm>
        </p:spPr>
        <p:txBody>
          <a:bodyPr/>
          <a:lstStyle/>
          <a:p>
            <a:pPr marL="0" indent="0" algn="ctr">
              <a:buNone/>
            </a:pPr>
            <a:r>
              <a:rPr lang="en-US" sz="4800" b="1" dirty="0">
                <a:solidFill>
                  <a:srgbClr val="00B0F0"/>
                </a:solidFill>
              </a:rPr>
              <a:t>Decentralizing</a:t>
            </a:r>
            <a:r>
              <a:rPr lang="en-US" sz="4800" b="1" dirty="0">
                <a:solidFill>
                  <a:srgbClr val="FFFFFF"/>
                </a:solidFill>
              </a:rPr>
              <a:t> Author &amp; Replacing Them With </a:t>
            </a:r>
            <a:r>
              <a:rPr lang="en-US" sz="4800" b="1" dirty="0">
                <a:solidFill>
                  <a:srgbClr val="FFFF00"/>
                </a:solidFill>
              </a:rPr>
              <a:t>Reader</a:t>
            </a:r>
          </a:p>
          <a:p>
            <a:pPr marL="0" indent="0" algn="ctr">
              <a:buNone/>
            </a:pPr>
            <a:r>
              <a:rPr lang="en-US" sz="4800" b="1" dirty="0">
                <a:solidFill>
                  <a:srgbClr val="FF0000"/>
                </a:solidFill>
              </a:rPr>
              <a:t>=</a:t>
            </a:r>
          </a:p>
          <a:p>
            <a:pPr marL="0" indent="0" algn="ctr">
              <a:buNone/>
            </a:pPr>
            <a:r>
              <a:rPr lang="en-US" sz="4800" b="1" dirty="0">
                <a:solidFill>
                  <a:srgbClr val="00B0F0"/>
                </a:solidFill>
              </a:rPr>
              <a:t>Decentralizing</a:t>
            </a:r>
            <a:r>
              <a:rPr lang="en-US" sz="4800" b="1" dirty="0">
                <a:solidFill>
                  <a:srgbClr val="FFFFFF"/>
                </a:solidFill>
              </a:rPr>
              <a:t> Developer &amp; Replacing Them With </a:t>
            </a:r>
            <a:r>
              <a:rPr lang="en-US" sz="4800" b="1" dirty="0">
                <a:solidFill>
                  <a:srgbClr val="FFFF00"/>
                </a:solidFill>
              </a:rPr>
              <a:t>Gamer</a:t>
            </a:r>
          </a:p>
          <a:p>
            <a:pPr marL="0" indent="0">
              <a:buNone/>
            </a:pPr>
            <a:endParaRPr lang="en-US" dirty="0"/>
          </a:p>
        </p:txBody>
      </p:sp>
    </p:spTree>
    <p:extLst>
      <p:ext uri="{BB962C8B-B14F-4D97-AF65-F5344CB8AC3E}">
        <p14:creationId xmlns:p14="http://schemas.microsoft.com/office/powerpoint/2010/main" val="3609748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Autofit/>
          </a:bodyPr>
          <a:lstStyle/>
          <a:p>
            <a:pPr algn="ctr"/>
            <a:r>
              <a:rPr lang="en-US" sz="9600" b="1" dirty="0">
                <a:solidFill>
                  <a:srgbClr val="FFFF00"/>
                </a:solidFill>
              </a:rPr>
              <a:t>Breathe</a:t>
            </a:r>
          </a:p>
        </p:txBody>
      </p:sp>
      <p:pic>
        <p:nvPicPr>
          <p:cNvPr id="6" name="Content Placeholder 5" descr="Marine_mammal_animal_manatee_surfacing_to_breathe.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310" r="-417"/>
          <a:stretch/>
        </p:blipFill>
        <p:spPr>
          <a:xfrm>
            <a:off x="1133964" y="1408113"/>
            <a:ext cx="6837801" cy="4522787"/>
          </a:xfrm>
        </p:spPr>
      </p:pic>
    </p:spTree>
    <p:extLst>
      <p:ext uri="{BB962C8B-B14F-4D97-AF65-F5344CB8AC3E}">
        <p14:creationId xmlns:p14="http://schemas.microsoft.com/office/powerpoint/2010/main" val="4222682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FBD2051F-9A9E-554B-B0FF-77F2C4DD1EFC}"/>
              </a:ext>
            </a:extLst>
          </p:cNvPr>
          <p:cNvPicPr>
            <a:picLocks noChangeAspect="1"/>
          </p:cNvPicPr>
          <p:nvPr/>
        </p:nvPicPr>
        <p:blipFill>
          <a:blip r:embed="rId2"/>
          <a:stretch>
            <a:fillRect/>
          </a:stretch>
        </p:blipFill>
        <p:spPr>
          <a:xfrm>
            <a:off x="1516404" y="800689"/>
            <a:ext cx="6111192" cy="4338947"/>
          </a:xfrm>
          <a:prstGeom prst="rect">
            <a:avLst/>
          </a:prstGeom>
        </p:spPr>
      </p:pic>
      <p:sp>
        <p:nvSpPr>
          <p:cNvPr id="5" name="Rectangle 4">
            <a:extLst>
              <a:ext uri="{FF2B5EF4-FFF2-40B4-BE49-F238E27FC236}">
                <a16:creationId xmlns:a16="http://schemas.microsoft.com/office/drawing/2014/main" id="{5E69E1B0-EDDA-1141-B8D4-514F2B801775}"/>
              </a:ext>
            </a:extLst>
          </p:cNvPr>
          <p:cNvSpPr/>
          <p:nvPr/>
        </p:nvSpPr>
        <p:spPr>
          <a:xfrm>
            <a:off x="4572000" y="5455520"/>
            <a:ext cx="1633781" cy="369332"/>
          </a:xfrm>
          <a:prstGeom prst="rect">
            <a:avLst/>
          </a:prstGeom>
        </p:spPr>
        <p:txBody>
          <a:bodyPr wrap="none">
            <a:spAutoFit/>
          </a:bodyPr>
          <a:lstStyle/>
          <a:p>
            <a:r>
              <a:rPr lang="en-US" dirty="0">
                <a:solidFill>
                  <a:srgbClr val="53BF7E"/>
                </a:solidFill>
              </a:rPr>
              <a:t>Rene Magritte</a:t>
            </a:r>
          </a:p>
        </p:txBody>
      </p:sp>
    </p:spTree>
    <p:extLst>
      <p:ext uri="{BB962C8B-B14F-4D97-AF65-F5344CB8AC3E}">
        <p14:creationId xmlns:p14="http://schemas.microsoft.com/office/powerpoint/2010/main" val="1824033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270A-FC18-FE4B-8F09-9B57F5B949AF}"/>
              </a:ext>
            </a:extLst>
          </p:cNvPr>
          <p:cNvSpPr>
            <a:spLocks noGrp="1"/>
          </p:cNvSpPr>
          <p:nvPr>
            <p:ph type="title"/>
          </p:nvPr>
        </p:nvSpPr>
        <p:spPr>
          <a:xfrm>
            <a:off x="471488" y="107576"/>
            <a:ext cx="8229600" cy="1964112"/>
          </a:xfrm>
        </p:spPr>
        <p:txBody>
          <a:bodyPr>
            <a:normAutofit/>
          </a:bodyPr>
          <a:lstStyle/>
          <a:p>
            <a:pPr algn="ctr"/>
            <a:r>
              <a:rPr lang="en-US" b="1" dirty="0">
                <a:solidFill>
                  <a:srgbClr val="FF0000"/>
                </a:solidFill>
              </a:rPr>
              <a:t>Narratives are post-Structuralist</a:t>
            </a:r>
            <a:r>
              <a:rPr lang="en-US" b="1" dirty="0">
                <a:solidFill>
                  <a:schemeClr val="bg1"/>
                </a:solidFill>
              </a:rPr>
              <a:t> = </a:t>
            </a:r>
            <a:br>
              <a:rPr lang="en-US" b="1" dirty="0">
                <a:solidFill>
                  <a:schemeClr val="bg1"/>
                </a:solidFill>
              </a:rPr>
            </a:br>
            <a:r>
              <a:rPr lang="en-US" b="1" dirty="0">
                <a:solidFill>
                  <a:srgbClr val="FFFF00"/>
                </a:solidFill>
              </a:rPr>
              <a:t>Content has Personal Meaning</a:t>
            </a:r>
            <a:r>
              <a:rPr lang="en-US" b="1" dirty="0">
                <a:solidFill>
                  <a:schemeClr val="bg1"/>
                </a:solidFill>
              </a:rPr>
              <a:t>s</a:t>
            </a:r>
            <a:endParaRPr lang="en-US" dirty="0"/>
          </a:p>
        </p:txBody>
      </p:sp>
      <p:pic>
        <p:nvPicPr>
          <p:cNvPr id="7" name="Content Placeholder 3" descr="Screen Shot 2014-09-03 at 12.16.03 AM.png">
            <a:extLst>
              <a:ext uri="{FF2B5EF4-FFF2-40B4-BE49-F238E27FC236}">
                <a16:creationId xmlns:a16="http://schemas.microsoft.com/office/drawing/2014/main" id="{D16961F3-5B32-D94E-AE01-DB21EDD4F358}"/>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02" r="-28"/>
          <a:stretch/>
        </p:blipFill>
        <p:spPr>
          <a:xfrm>
            <a:off x="2362199" y="2300288"/>
            <a:ext cx="4419601" cy="3321042"/>
          </a:xfrm>
        </p:spPr>
      </p:pic>
    </p:spTree>
    <p:extLst>
      <p:ext uri="{BB962C8B-B14F-4D97-AF65-F5344CB8AC3E}">
        <p14:creationId xmlns:p14="http://schemas.microsoft.com/office/powerpoint/2010/main" val="1470817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72593"/>
            <a:ext cx="8890000" cy="870836"/>
          </a:xfrm>
        </p:spPr>
        <p:txBody>
          <a:bodyPr>
            <a:normAutofit/>
          </a:bodyPr>
          <a:lstStyle/>
          <a:p>
            <a:r>
              <a:rPr lang="en-US" b="1" dirty="0">
                <a:solidFill>
                  <a:srgbClr val="FFFF00"/>
                </a:solidFill>
              </a:rPr>
              <a:t> Gamer as </a:t>
            </a:r>
            <a:r>
              <a:rPr lang="en-US" b="1" dirty="0">
                <a:solidFill>
                  <a:srgbClr val="CCFFCC"/>
                </a:solidFill>
              </a:rPr>
              <a:t>creator </a:t>
            </a:r>
            <a:r>
              <a:rPr lang="en-US" b="1" dirty="0">
                <a:solidFill>
                  <a:srgbClr val="FFFF00"/>
                </a:solidFill>
              </a:rPr>
              <a:t>of meaning: </a:t>
            </a:r>
            <a:r>
              <a:rPr lang="en-US" b="1" dirty="0">
                <a:solidFill>
                  <a:srgbClr val="FF0000"/>
                </a:solidFill>
                <a:latin typeface="+mn-lt"/>
              </a:rPr>
              <a:t>Boyden</a:t>
            </a:r>
          </a:p>
        </p:txBody>
      </p:sp>
      <p:sp>
        <p:nvSpPr>
          <p:cNvPr id="3" name="Content Placeholder 2"/>
          <p:cNvSpPr>
            <a:spLocks noGrp="1"/>
          </p:cNvSpPr>
          <p:nvPr>
            <p:ph sz="quarter" idx="10"/>
          </p:nvPr>
        </p:nvSpPr>
        <p:spPr>
          <a:xfrm>
            <a:off x="457200" y="943429"/>
            <a:ext cx="8686800" cy="5200952"/>
          </a:xfrm>
        </p:spPr>
        <p:txBody>
          <a:bodyPr>
            <a:normAutofit/>
          </a:bodyPr>
          <a:lstStyle/>
          <a:p>
            <a:pPr marL="0" indent="0">
              <a:buNone/>
            </a:pPr>
            <a:endParaRPr lang="en-US" dirty="0">
              <a:solidFill>
                <a:srgbClr val="FFFFFF"/>
              </a:solidFill>
              <a:latin typeface="+mn-lt"/>
            </a:endParaRPr>
          </a:p>
          <a:p>
            <a:pPr marL="0" indent="0">
              <a:buNone/>
            </a:pPr>
            <a:endParaRPr lang="en-US" dirty="0">
              <a:solidFill>
                <a:srgbClr val="FFFFFF"/>
              </a:solidFill>
              <a:latin typeface="+mn-lt"/>
            </a:endParaRPr>
          </a:p>
          <a:p>
            <a:pPr marL="0" indent="0">
              <a:buNone/>
            </a:pPr>
            <a:endParaRPr lang="en-US" dirty="0">
              <a:solidFill>
                <a:srgbClr val="FFFFFF"/>
              </a:solidFill>
              <a:latin typeface="+mn-lt"/>
            </a:endParaRPr>
          </a:p>
          <a:p>
            <a:pPr marL="0" indent="0">
              <a:buNone/>
            </a:pPr>
            <a:endParaRPr lang="en-US" dirty="0">
              <a:solidFill>
                <a:srgbClr val="FFFFFF"/>
              </a:solidFill>
              <a:latin typeface="+mn-lt"/>
            </a:endParaRPr>
          </a:p>
          <a:p>
            <a:pPr marL="0" indent="0">
              <a:buNone/>
            </a:pPr>
            <a:endParaRPr lang="en-US" dirty="0"/>
          </a:p>
        </p:txBody>
      </p:sp>
      <p:pic>
        <p:nvPicPr>
          <p:cNvPr id="4" name="Picture 3" descr="Screen Shot 2016-03-16 at 11.04.26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3580" y="1148079"/>
            <a:ext cx="4442340" cy="4708015"/>
          </a:xfrm>
          <a:prstGeom prst="rect">
            <a:avLst/>
          </a:prstGeom>
        </p:spPr>
      </p:pic>
    </p:spTree>
    <p:extLst>
      <p:ext uri="{BB962C8B-B14F-4D97-AF65-F5344CB8AC3E}">
        <p14:creationId xmlns:p14="http://schemas.microsoft.com/office/powerpoint/2010/main" val="994041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11760" y="0"/>
            <a:ext cx="9032240" cy="6177280"/>
          </a:xfrm>
        </p:spPr>
        <p:txBody>
          <a:bodyPr>
            <a:normAutofit lnSpcReduction="10000"/>
          </a:bodyPr>
          <a:lstStyle/>
          <a:p>
            <a:pPr marL="0" indent="0">
              <a:lnSpc>
                <a:spcPct val="90000"/>
              </a:lnSpc>
              <a:buNone/>
            </a:pPr>
            <a:r>
              <a:rPr lang="en-US" sz="2800" dirty="0">
                <a:solidFill>
                  <a:schemeClr val="bg1"/>
                </a:solidFill>
                <a:latin typeface="+mn-lt"/>
              </a:rPr>
              <a:t>“In all of these situations, the owners of a copyright in a form, description, or set of instructions were attempting to extend their copyright to material for which the user of the work provided the essential content, not its author. That is what made them systems. </a:t>
            </a:r>
            <a:r>
              <a:rPr lang="en-US" sz="2800" dirty="0">
                <a:solidFill>
                  <a:srgbClr val="FFFF00"/>
                </a:solidFill>
                <a:latin typeface="+mn-lt"/>
              </a:rPr>
              <a:t>They were, without that input, empty shells, waiting to be filled.</a:t>
            </a:r>
            <a:r>
              <a:rPr lang="en-US" sz="2800" dirty="0">
                <a:solidFill>
                  <a:schemeClr val="bg1"/>
                </a:solidFill>
                <a:latin typeface="+mn-lt"/>
              </a:rPr>
              <a:t>”</a:t>
            </a:r>
          </a:p>
          <a:p>
            <a:pPr marL="0" indent="0">
              <a:lnSpc>
                <a:spcPct val="90000"/>
              </a:lnSpc>
              <a:buNone/>
            </a:pPr>
            <a:r>
              <a:rPr lang="en-US" sz="2800" dirty="0">
                <a:solidFill>
                  <a:schemeClr val="bg1"/>
                </a:solidFill>
                <a:latin typeface="+mn-lt"/>
              </a:rPr>
              <a:t>“</a:t>
            </a:r>
            <a:r>
              <a:rPr lang="en-US" sz="2800" dirty="0">
                <a:solidFill>
                  <a:srgbClr val="FFFF00"/>
                </a:solidFill>
                <a:latin typeface="+mn-lt"/>
              </a:rPr>
              <a:t>Games are systems in exactly the same way. A game, as sold, is only a game form; the content necessary for an instance of the game comes from the players. </a:t>
            </a:r>
            <a:r>
              <a:rPr lang="en-US" sz="2800" dirty="0">
                <a:solidFill>
                  <a:schemeClr val="bg1"/>
                </a:solidFill>
                <a:latin typeface="+mn-lt"/>
              </a:rPr>
              <a:t>That is, the game form establishes the environment for play—the game space—and it defines permissible moves and the conditions for winning or drawing. </a:t>
            </a:r>
            <a:r>
              <a:rPr lang="en-US" sz="2800" dirty="0">
                <a:solidFill>
                  <a:srgbClr val="CCFFCC"/>
                </a:solidFill>
                <a:latin typeface="+mn-lt"/>
              </a:rPr>
              <a:t>But the game itself is supplied by the players</a:t>
            </a:r>
            <a:r>
              <a:rPr lang="en-US" sz="2800" dirty="0">
                <a:solidFill>
                  <a:srgbClr val="FFFF00"/>
                </a:solidFill>
                <a:latin typeface="+mn-lt"/>
              </a:rPr>
              <a:t>.</a:t>
            </a:r>
            <a:r>
              <a:rPr lang="en-US" sz="2800" dirty="0">
                <a:solidFill>
                  <a:schemeClr val="bg1"/>
                </a:solidFill>
                <a:latin typeface="+mn-lt"/>
              </a:rPr>
              <a:t>”</a:t>
            </a:r>
          </a:p>
          <a:p>
            <a:pPr marL="0" indent="0">
              <a:lnSpc>
                <a:spcPct val="90000"/>
              </a:lnSpc>
              <a:buNone/>
            </a:pPr>
            <a:r>
              <a:rPr lang="en-US" sz="2800" dirty="0">
                <a:solidFill>
                  <a:schemeClr val="bg1"/>
                </a:solidFill>
                <a:latin typeface="+mn-lt"/>
              </a:rPr>
              <a:t>“</a:t>
            </a:r>
            <a:r>
              <a:rPr lang="en-US" sz="2800" dirty="0">
                <a:solidFill>
                  <a:srgbClr val="CCFFCC"/>
                </a:solidFill>
                <a:latin typeface="+mn-lt"/>
              </a:rPr>
              <a:t>Systems are shells into which users pour meaning</a:t>
            </a:r>
            <a:r>
              <a:rPr lang="en-US" sz="2800" dirty="0">
                <a:solidFill>
                  <a:srgbClr val="FFFF00"/>
                </a:solidFill>
                <a:latin typeface="+mn-lt"/>
              </a:rPr>
              <a:t>. </a:t>
            </a:r>
            <a:r>
              <a:rPr lang="en-US" sz="2800" dirty="0">
                <a:solidFill>
                  <a:schemeClr val="bg1"/>
                </a:solidFill>
                <a:latin typeface="+mn-lt"/>
              </a:rPr>
              <a:t>While they may contain expression themselves, that expression is there merely to facilitate the meaning added by the user.” </a:t>
            </a:r>
          </a:p>
          <a:p>
            <a:pPr marL="0" indent="0">
              <a:buNone/>
            </a:pPr>
            <a:endParaRPr lang="en-US" dirty="0"/>
          </a:p>
        </p:txBody>
      </p:sp>
    </p:spTree>
    <p:extLst>
      <p:ext uri="{BB962C8B-B14F-4D97-AF65-F5344CB8AC3E}">
        <p14:creationId xmlns:p14="http://schemas.microsoft.com/office/powerpoint/2010/main" val="4255226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7221-2F73-F14A-BDEF-CA9826EC561A}"/>
              </a:ext>
            </a:extLst>
          </p:cNvPr>
          <p:cNvSpPr>
            <a:spLocks noGrp="1"/>
          </p:cNvSpPr>
          <p:nvPr>
            <p:ph type="title"/>
          </p:nvPr>
        </p:nvSpPr>
        <p:spPr>
          <a:xfrm>
            <a:off x="457200" y="548640"/>
            <a:ext cx="8229600" cy="1016000"/>
          </a:xfrm>
        </p:spPr>
        <p:txBody>
          <a:bodyPr>
            <a:normAutofit/>
          </a:bodyPr>
          <a:lstStyle/>
          <a:p>
            <a:pPr algn="ctr"/>
            <a:r>
              <a:rPr lang="en-US" sz="4800" b="1" dirty="0">
                <a:solidFill>
                  <a:srgbClr val="FFFF00"/>
                </a:solidFill>
              </a:rPr>
              <a:t>Prelude</a:t>
            </a:r>
          </a:p>
        </p:txBody>
      </p:sp>
      <p:pic>
        <p:nvPicPr>
          <p:cNvPr id="6" name="Content Placeholder 5">
            <a:extLst>
              <a:ext uri="{FF2B5EF4-FFF2-40B4-BE49-F238E27FC236}">
                <a16:creationId xmlns:a16="http://schemas.microsoft.com/office/drawing/2014/main" id="{53176536-6C30-5542-9926-F8896AC7DA20}"/>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30400" y="2278062"/>
            <a:ext cx="5283200" cy="2311400"/>
          </a:xfrm>
        </p:spPr>
      </p:pic>
    </p:spTree>
    <p:extLst>
      <p:ext uri="{BB962C8B-B14F-4D97-AF65-F5344CB8AC3E}">
        <p14:creationId xmlns:p14="http://schemas.microsoft.com/office/powerpoint/2010/main" val="2175374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616517" cy="1016000"/>
          </a:xfrm>
        </p:spPr>
        <p:txBody>
          <a:bodyPr>
            <a:normAutofit/>
          </a:bodyPr>
          <a:lstStyle/>
          <a:p>
            <a:pPr algn="ctr"/>
            <a:r>
              <a:rPr lang="is-IS" b="1" dirty="0">
                <a:solidFill>
                  <a:schemeClr val="bg1"/>
                </a:solidFill>
              </a:rPr>
              <a:t>Mods </a:t>
            </a:r>
            <a:r>
              <a:rPr lang="is-IS" b="1" dirty="0">
                <a:solidFill>
                  <a:srgbClr val="FFFF00"/>
                </a:solidFill>
              </a:rPr>
              <a:t>are similer</a:t>
            </a:r>
            <a:r>
              <a:rPr lang="is-IS" b="1" dirty="0">
                <a:solidFill>
                  <a:srgbClr val="FF0000"/>
                </a:solidFill>
              </a:rPr>
              <a:t>...</a:t>
            </a:r>
            <a:endParaRPr lang="en-US" b="1" dirty="0">
              <a:solidFill>
                <a:srgbClr val="FF0000"/>
              </a:solidFill>
              <a:latin typeface="+mn-lt"/>
            </a:endParaRPr>
          </a:p>
        </p:txBody>
      </p:sp>
      <p:pic>
        <p:nvPicPr>
          <p:cNvPr id="4" name="Content Placeholder 3" descr="250px-Grand_Prix_Legends_Coverart.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53" r="-1028"/>
          <a:stretch/>
        </p:blipFill>
        <p:spPr>
          <a:xfrm>
            <a:off x="457200" y="1181998"/>
            <a:ext cx="3792422" cy="4318000"/>
          </a:xfrm>
        </p:spPr>
      </p:pic>
      <p:pic>
        <p:nvPicPr>
          <p:cNvPr id="5" name="Picture 4" descr="imgr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2527" y="1016000"/>
            <a:ext cx="3400569" cy="2560274"/>
          </a:xfrm>
          <a:prstGeom prst="rect">
            <a:avLst/>
          </a:prstGeom>
        </p:spPr>
      </p:pic>
      <p:pic>
        <p:nvPicPr>
          <p:cNvPr id="6" name="Picture 5" descr="imag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81166" y="3809517"/>
            <a:ext cx="4158661" cy="2336639"/>
          </a:xfrm>
          <a:prstGeom prst="rect">
            <a:avLst/>
          </a:prstGeom>
        </p:spPr>
      </p:pic>
    </p:spTree>
    <p:extLst>
      <p:ext uri="{BB962C8B-B14F-4D97-AF65-F5344CB8AC3E}">
        <p14:creationId xmlns:p14="http://schemas.microsoft.com/office/powerpoint/2010/main" val="2869168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528320"/>
            <a:ext cx="8574587" cy="5197814"/>
          </a:xfrm>
        </p:spPr>
        <p:txBody>
          <a:bodyPr>
            <a:normAutofit/>
          </a:bodyPr>
          <a:lstStyle/>
          <a:p>
            <a:pPr marL="0" indent="0">
              <a:buNone/>
            </a:pPr>
            <a:r>
              <a:rPr lang="en-US" sz="3600" dirty="0">
                <a:solidFill>
                  <a:schemeClr val="bg1"/>
                </a:solidFill>
                <a:latin typeface="+mn-lt"/>
              </a:rPr>
              <a:t>When you look at a video game it is not </a:t>
            </a:r>
          </a:p>
          <a:p>
            <a:pPr marL="0" indent="0">
              <a:buNone/>
            </a:pPr>
            <a:r>
              <a:rPr lang="en-US" sz="3600" dirty="0">
                <a:solidFill>
                  <a:schemeClr val="bg1"/>
                </a:solidFill>
                <a:latin typeface="+mn-lt"/>
              </a:rPr>
              <a:t>about what the developer intended…</a:t>
            </a:r>
          </a:p>
          <a:p>
            <a:pPr marL="0" indent="0">
              <a:buNone/>
            </a:pPr>
            <a:r>
              <a:rPr lang="en-US" sz="3600" dirty="0">
                <a:solidFill>
                  <a:srgbClr val="CCFFCC"/>
                </a:solidFill>
                <a:latin typeface="+mn-lt"/>
              </a:rPr>
              <a:t>it’s about what the player does</a:t>
            </a:r>
            <a:r>
              <a:rPr lang="en-US" sz="3600" dirty="0">
                <a:solidFill>
                  <a:schemeClr val="bg1"/>
                </a:solidFill>
                <a:latin typeface="+mn-lt"/>
              </a:rPr>
              <a:t>…</a:t>
            </a:r>
          </a:p>
        </p:txBody>
      </p:sp>
      <p:pic>
        <p:nvPicPr>
          <p:cNvPr id="4" name="Picture 3" descr="220px-Minecraft_city_hal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21543" y="3788254"/>
            <a:ext cx="3922458" cy="2389133"/>
          </a:xfrm>
          <a:prstGeom prst="rect">
            <a:avLst/>
          </a:prstGeom>
        </p:spPr>
      </p:pic>
      <p:pic>
        <p:nvPicPr>
          <p:cNvPr id="5" name="Picture 4" descr="220px-Minecraft_Beta_1.0.2_crafting_a_stone_axe_-_from_Common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313" y="3788253"/>
            <a:ext cx="2794000" cy="1714500"/>
          </a:xfrm>
          <a:prstGeom prst="rect">
            <a:avLst/>
          </a:prstGeom>
        </p:spPr>
      </p:pic>
      <p:pic>
        <p:nvPicPr>
          <p:cNvPr id="6" name="Picture 5" descr="300px-Minecraft_logo.sv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20091" y="2726267"/>
            <a:ext cx="6371922" cy="1061987"/>
          </a:xfrm>
          <a:prstGeom prst="rect">
            <a:avLst/>
          </a:prstGeom>
        </p:spPr>
      </p:pic>
      <p:pic>
        <p:nvPicPr>
          <p:cNvPr id="8" name="Picture 7" descr="Mine_block_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89170" y="5091150"/>
            <a:ext cx="832373" cy="846481"/>
          </a:xfrm>
          <a:prstGeom prst="rect">
            <a:avLst/>
          </a:prstGeom>
        </p:spPr>
      </p:pic>
      <p:pic>
        <p:nvPicPr>
          <p:cNvPr id="9" name="Picture 8" descr="Minecraft_fores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22313" y="3788253"/>
            <a:ext cx="2299230" cy="1302897"/>
          </a:xfrm>
          <a:prstGeom prst="rect">
            <a:avLst/>
          </a:prstGeom>
        </p:spPr>
      </p:pic>
      <p:pic>
        <p:nvPicPr>
          <p:cNvPr id="10" name="Picture 9" descr="Minecraft_Volume_Alpha.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2004" y="2616742"/>
            <a:ext cx="1171510" cy="1171510"/>
          </a:xfrm>
          <a:prstGeom prst="rect">
            <a:avLst/>
          </a:prstGeom>
        </p:spPr>
      </p:pic>
    </p:spTree>
    <p:extLst>
      <p:ext uri="{BB962C8B-B14F-4D97-AF65-F5344CB8AC3E}">
        <p14:creationId xmlns:p14="http://schemas.microsoft.com/office/powerpoint/2010/main" val="3127211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774" y="106645"/>
            <a:ext cx="8613226" cy="1353110"/>
          </a:xfrm>
        </p:spPr>
        <p:txBody>
          <a:bodyPr>
            <a:noAutofit/>
          </a:bodyPr>
          <a:lstStyle/>
          <a:p>
            <a:r>
              <a:rPr lang="en-US" sz="6000" b="1" dirty="0">
                <a:solidFill>
                  <a:srgbClr val="FFFF00"/>
                </a:solidFill>
                <a:latin typeface="+mn-lt"/>
              </a:rPr>
              <a:t>The point</a:t>
            </a:r>
            <a:r>
              <a:rPr lang="is-IS" sz="6000" b="1" dirty="0">
                <a:solidFill>
                  <a:srgbClr val="FF0000"/>
                </a:solidFill>
                <a:latin typeface="+mn-lt"/>
              </a:rPr>
              <a:t>…</a:t>
            </a:r>
            <a:endParaRPr lang="en-US" sz="6000" b="1" dirty="0">
              <a:solidFill>
                <a:srgbClr val="FF0000"/>
              </a:solidFill>
              <a:latin typeface="+mn-lt"/>
            </a:endParaRPr>
          </a:p>
        </p:txBody>
      </p:sp>
      <p:sp>
        <p:nvSpPr>
          <p:cNvPr id="3" name="Content Placeholder 2"/>
          <p:cNvSpPr>
            <a:spLocks noGrp="1"/>
          </p:cNvSpPr>
          <p:nvPr>
            <p:ph sz="quarter" idx="10"/>
          </p:nvPr>
        </p:nvSpPr>
        <p:spPr>
          <a:xfrm>
            <a:off x="530774" y="1582950"/>
            <a:ext cx="8446001" cy="4343271"/>
          </a:xfrm>
        </p:spPr>
        <p:txBody>
          <a:bodyPr>
            <a:normAutofit/>
          </a:bodyPr>
          <a:lstStyle/>
          <a:p>
            <a:pPr marL="0" indent="0">
              <a:lnSpc>
                <a:spcPct val="90000"/>
              </a:lnSpc>
              <a:buNone/>
            </a:pPr>
            <a:r>
              <a:rPr lang="en-US" sz="4400" dirty="0">
                <a:solidFill>
                  <a:schemeClr val="bg1"/>
                </a:solidFill>
                <a:latin typeface="+mn-lt"/>
              </a:rPr>
              <a:t>Copyright law does adequately accommodate the</a:t>
            </a:r>
            <a:r>
              <a:rPr lang="en-US" sz="4400" dirty="0">
                <a:solidFill>
                  <a:srgbClr val="FFFF00"/>
                </a:solidFill>
                <a:latin typeface="+mn-lt"/>
              </a:rPr>
              <a:t> real world collaborations between “creators” and others (</a:t>
            </a:r>
            <a:r>
              <a:rPr lang="en-US" sz="4400" dirty="0">
                <a:solidFill>
                  <a:srgbClr val="CCFFCC"/>
                </a:solidFill>
                <a:latin typeface="+mn-lt"/>
              </a:rPr>
              <a:t>users/collaborators</a:t>
            </a:r>
            <a:r>
              <a:rPr lang="en-US" sz="4400" dirty="0">
                <a:solidFill>
                  <a:srgbClr val="FFFF00"/>
                </a:solidFill>
                <a:latin typeface="+mn-lt"/>
              </a:rPr>
              <a:t>) </a:t>
            </a:r>
            <a:r>
              <a:rPr lang="en-US" sz="4400" dirty="0">
                <a:solidFill>
                  <a:srgbClr val="FFFFFF"/>
                </a:solidFill>
                <a:latin typeface="+mn-lt"/>
              </a:rPr>
              <a:t>in today’s digital world.</a:t>
            </a:r>
            <a:r>
              <a:rPr lang="en-US" sz="4400" dirty="0">
                <a:solidFill>
                  <a:srgbClr val="FFFF00"/>
                </a:solidFill>
                <a:latin typeface="+mn-lt"/>
              </a:rPr>
              <a:t>  </a:t>
            </a:r>
            <a:endParaRPr lang="en-US" sz="4400" dirty="0">
              <a:latin typeface="+mn-lt"/>
            </a:endParaRPr>
          </a:p>
          <a:p>
            <a:pPr marL="0" indent="0">
              <a:buNone/>
            </a:pPr>
            <a:endParaRPr lang="en-US" sz="3600" dirty="0">
              <a:solidFill>
                <a:schemeClr val="bg1"/>
              </a:solidFill>
              <a:latin typeface="+mn-lt"/>
            </a:endParaRPr>
          </a:p>
        </p:txBody>
      </p:sp>
      <p:sp>
        <p:nvSpPr>
          <p:cNvPr id="4" name="TextBox 3"/>
          <p:cNvSpPr txBox="1"/>
          <p:nvPr/>
        </p:nvSpPr>
        <p:spPr>
          <a:xfrm>
            <a:off x="5165917" y="4981107"/>
            <a:ext cx="2194431" cy="1118255"/>
          </a:xfrm>
          <a:prstGeom prst="rect">
            <a:avLst/>
          </a:prstGeom>
          <a:noFill/>
        </p:spPr>
        <p:txBody>
          <a:bodyPr wrap="none" rtlCol="0">
            <a:spAutoFit/>
          </a:bodyPr>
          <a:lstStyle/>
          <a:p>
            <a:pPr marL="0" marR="0" lvl="0" indent="0" algn="l" defTabSz="457200" rtl="0" eaLnBrk="1" fontAlgn="auto" latinLnBrk="0" hangingPunct="1">
              <a:lnSpc>
                <a:spcPct val="80000"/>
              </a:lnSpc>
              <a:spcBef>
                <a:spcPct val="2000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Arial"/>
                <a:ea typeface="+mn-ea"/>
                <a:cs typeface="+mn-cs"/>
                <a:sym typeface="Wingdings"/>
              </a:rPr>
              <a:t></a:t>
            </a:r>
            <a:endParaRPr kumimoji="0" lang="en-US" sz="8000" b="1"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2521527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484594"/>
            <a:ext cx="8229600" cy="4241540"/>
          </a:xfrm>
        </p:spPr>
        <p:txBody>
          <a:bodyPr>
            <a:normAutofit/>
          </a:bodyPr>
          <a:lstStyle/>
          <a:p>
            <a:pPr marL="0" indent="0" algn="ctr">
              <a:buNone/>
            </a:pPr>
            <a:r>
              <a:rPr lang="en-US" sz="9600" b="1" dirty="0">
                <a:solidFill>
                  <a:srgbClr val="FFFF00"/>
                </a:solidFill>
              </a:rPr>
              <a:t>Virtual Reality</a:t>
            </a:r>
            <a:r>
              <a:rPr lang="en-US" sz="9600" b="1" dirty="0"/>
              <a:t> </a:t>
            </a:r>
            <a:r>
              <a:rPr lang="en-US" sz="9600" b="1" dirty="0">
                <a:solidFill>
                  <a:schemeClr val="bg1"/>
                </a:solidFill>
              </a:rPr>
              <a:t>3.0</a:t>
            </a:r>
          </a:p>
          <a:p>
            <a:pPr marL="0" indent="0" algn="ctr">
              <a:buNone/>
            </a:pPr>
            <a:r>
              <a:rPr lang="en-US" sz="4800" b="1" dirty="0">
                <a:solidFill>
                  <a:srgbClr val="FFFF00"/>
                </a:solidFill>
              </a:rPr>
              <a:t>(</a:t>
            </a:r>
            <a:r>
              <a:rPr lang="en-US" sz="4800" b="1" dirty="0">
                <a:solidFill>
                  <a:srgbClr val="00B0F0"/>
                </a:solidFill>
              </a:rPr>
              <a:t>Actual or Metaphoric</a:t>
            </a:r>
            <a:r>
              <a:rPr lang="en-US" sz="4800" b="1" dirty="0">
                <a:solidFill>
                  <a:srgbClr val="FFFF00"/>
                </a:solidFill>
              </a:rPr>
              <a:t>)</a:t>
            </a:r>
            <a:endParaRPr lang="en-US" sz="4800" dirty="0">
              <a:solidFill>
                <a:srgbClr val="FFFF00"/>
              </a:solidFill>
            </a:endParaRPr>
          </a:p>
        </p:txBody>
      </p:sp>
    </p:spTree>
    <p:extLst>
      <p:ext uri="{BB962C8B-B14F-4D97-AF65-F5344CB8AC3E}">
        <p14:creationId xmlns:p14="http://schemas.microsoft.com/office/powerpoint/2010/main" val="806583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472BD-270B-B041-87F9-1781F64F78BF}"/>
              </a:ext>
            </a:extLst>
          </p:cNvPr>
          <p:cNvSpPr>
            <a:spLocks noGrp="1"/>
          </p:cNvSpPr>
          <p:nvPr>
            <p:ph type="title"/>
          </p:nvPr>
        </p:nvSpPr>
        <p:spPr>
          <a:xfrm>
            <a:off x="457200" y="0"/>
            <a:ext cx="8229600" cy="1016000"/>
          </a:xfrm>
        </p:spPr>
        <p:txBody>
          <a:bodyPr>
            <a:normAutofit fontScale="90000"/>
          </a:bodyPr>
          <a:lstStyle/>
          <a:p>
            <a:pPr algn="ctr"/>
            <a:r>
              <a:rPr lang="en-US" sz="4800" dirty="0">
                <a:solidFill>
                  <a:schemeClr val="bg1"/>
                </a:solidFill>
              </a:rPr>
              <a:t>What if a gaming algorithm knew</a:t>
            </a:r>
            <a:r>
              <a:rPr lang="en-US" sz="4800" dirty="0">
                <a:solidFill>
                  <a:srgbClr val="FF0000"/>
                </a:solidFill>
              </a:rPr>
              <a:t>…</a:t>
            </a:r>
          </a:p>
        </p:txBody>
      </p:sp>
      <p:sp>
        <p:nvSpPr>
          <p:cNvPr id="4" name="Content Placeholder 3">
            <a:extLst>
              <a:ext uri="{FF2B5EF4-FFF2-40B4-BE49-F238E27FC236}">
                <a16:creationId xmlns:a16="http://schemas.microsoft.com/office/drawing/2014/main" id="{15EDAA6C-7817-DF4F-AE61-74F08D31FD86}"/>
              </a:ext>
            </a:extLst>
          </p:cNvPr>
          <p:cNvSpPr>
            <a:spLocks noGrp="1"/>
          </p:cNvSpPr>
          <p:nvPr>
            <p:ph sz="quarter" idx="10"/>
          </p:nvPr>
        </p:nvSpPr>
        <p:spPr>
          <a:xfrm>
            <a:off x="232757" y="1213658"/>
            <a:ext cx="8911244" cy="4690184"/>
          </a:xfrm>
        </p:spPr>
        <p:txBody>
          <a:bodyPr>
            <a:normAutofit fontScale="92500" lnSpcReduction="10000"/>
          </a:bodyPr>
          <a:lstStyle/>
          <a:p>
            <a:r>
              <a:rPr lang="en-US" sz="2600" dirty="0">
                <a:solidFill>
                  <a:srgbClr val="FFFF00"/>
                </a:solidFill>
              </a:rPr>
              <a:t>My favorite type of game (racing)</a:t>
            </a:r>
          </a:p>
          <a:p>
            <a:r>
              <a:rPr lang="en-US" sz="2600" dirty="0">
                <a:solidFill>
                  <a:srgbClr val="FFFF00"/>
                </a:solidFill>
              </a:rPr>
              <a:t>My favorite mediums, shows, movies</a:t>
            </a:r>
          </a:p>
          <a:p>
            <a:r>
              <a:rPr lang="en-US" sz="2600" dirty="0">
                <a:solidFill>
                  <a:srgbClr val="FFFF00"/>
                </a:solidFill>
              </a:rPr>
              <a:t>My Netflix &amp; social media history</a:t>
            </a:r>
          </a:p>
          <a:p>
            <a:r>
              <a:rPr lang="en-US" sz="2600" dirty="0">
                <a:solidFill>
                  <a:srgbClr val="FFFF00"/>
                </a:solidFill>
              </a:rPr>
              <a:t>My decision-making patterns (through video-games)</a:t>
            </a:r>
          </a:p>
          <a:p>
            <a:r>
              <a:rPr lang="en-US" sz="2600" dirty="0">
                <a:solidFill>
                  <a:srgbClr val="FFFF00"/>
                </a:solidFill>
              </a:rPr>
              <a:t>Everything I’ve ever done or said on the web</a:t>
            </a:r>
          </a:p>
          <a:p>
            <a:r>
              <a:rPr lang="en-US" sz="2600" dirty="0">
                <a:solidFill>
                  <a:srgbClr val="FFFF00"/>
                </a:solidFill>
              </a:rPr>
              <a:t>My favorite stars (Anna Kendrick + “young” John Cusack)</a:t>
            </a:r>
          </a:p>
          <a:p>
            <a:r>
              <a:rPr lang="en-US" sz="2600" dirty="0">
                <a:solidFill>
                  <a:srgbClr val="FFFF00"/>
                </a:solidFill>
              </a:rPr>
              <a:t>My favorite plot trope (time travel that teaches life lessons)</a:t>
            </a:r>
          </a:p>
          <a:p>
            <a:r>
              <a:rPr lang="en-US" sz="2600" dirty="0">
                <a:solidFill>
                  <a:srgbClr val="FFFF00"/>
                </a:solidFill>
              </a:rPr>
              <a:t>Plot points, dialogue, and other things that I laugh at</a:t>
            </a:r>
          </a:p>
          <a:p>
            <a:r>
              <a:rPr lang="en-US" sz="2600" dirty="0">
                <a:solidFill>
                  <a:srgbClr val="FFFF00"/>
                </a:solidFill>
              </a:rPr>
              <a:t>Plot points, dialogue and other things that I cry at</a:t>
            </a:r>
          </a:p>
          <a:p>
            <a:r>
              <a:rPr lang="en-US" sz="2600" dirty="0">
                <a:solidFill>
                  <a:srgbClr val="FFFF00"/>
                </a:solidFill>
              </a:rPr>
              <a:t>Favorite music (Springsteen, The Clash)</a:t>
            </a:r>
          </a:p>
          <a:p>
            <a:r>
              <a:rPr lang="en-US" sz="2600" dirty="0">
                <a:solidFill>
                  <a:srgbClr val="FFFF00"/>
                </a:solidFill>
              </a:rPr>
              <a:t>My personality profile (in detail)</a:t>
            </a:r>
          </a:p>
          <a:p>
            <a:r>
              <a:rPr lang="en-US" sz="2600" dirty="0">
                <a:solidFill>
                  <a:srgbClr val="FFFF00"/>
                </a:solidFill>
              </a:rPr>
              <a:t>My personal history &amp; biographical details (Dad passed of cancer; mom of Alzheimer’s; Parents both Holocaust survivors from Poland)</a:t>
            </a:r>
          </a:p>
          <a:p>
            <a:r>
              <a:rPr lang="en-US" sz="2600" dirty="0">
                <a:solidFill>
                  <a:srgbClr val="FFFF00"/>
                </a:solidFill>
              </a:rPr>
              <a:t>&amp; pretty well everything else about me</a:t>
            </a:r>
            <a:r>
              <a:rPr lang="en-US" sz="2600" dirty="0">
                <a:solidFill>
                  <a:srgbClr val="FF0000"/>
                </a:solidFill>
              </a:rPr>
              <a:t>.</a:t>
            </a:r>
          </a:p>
          <a:p>
            <a:endParaRPr lang="en-US" dirty="0"/>
          </a:p>
        </p:txBody>
      </p:sp>
    </p:spTree>
    <p:extLst>
      <p:ext uri="{BB962C8B-B14F-4D97-AF65-F5344CB8AC3E}">
        <p14:creationId xmlns:p14="http://schemas.microsoft.com/office/powerpoint/2010/main" val="3579727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4-05 at 7.39.23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07" r="-1013"/>
          <a:stretch/>
        </p:blipFill>
        <p:spPr>
          <a:xfrm>
            <a:off x="2177240" y="280988"/>
            <a:ext cx="4832815" cy="5624512"/>
          </a:xfrm>
        </p:spPr>
      </p:pic>
    </p:spTree>
    <p:extLst>
      <p:ext uri="{BB962C8B-B14F-4D97-AF65-F5344CB8AC3E}">
        <p14:creationId xmlns:p14="http://schemas.microsoft.com/office/powerpoint/2010/main" val="1553023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67C8A-71A8-EA4B-B4A4-277381F5D770}"/>
              </a:ext>
            </a:extLst>
          </p:cNvPr>
          <p:cNvSpPr>
            <a:spLocks noGrp="1"/>
          </p:cNvSpPr>
          <p:nvPr>
            <p:ph type="title"/>
          </p:nvPr>
        </p:nvSpPr>
        <p:spPr>
          <a:xfrm>
            <a:off x="0" y="0"/>
            <a:ext cx="9144000" cy="2093842"/>
          </a:xfrm>
        </p:spPr>
        <p:txBody>
          <a:bodyPr>
            <a:noAutofit/>
          </a:bodyPr>
          <a:lstStyle/>
          <a:p>
            <a:pPr algn="ctr"/>
            <a:r>
              <a:rPr lang="en-US" b="1" dirty="0">
                <a:solidFill>
                  <a:srgbClr val="FFFF00"/>
                </a:solidFill>
              </a:rPr>
              <a:t>Video</a:t>
            </a:r>
            <a:r>
              <a:rPr lang="en-US" b="1" dirty="0">
                <a:solidFill>
                  <a:srgbClr val="FF0000"/>
                </a:solidFill>
              </a:rPr>
              <a:t>-</a:t>
            </a:r>
            <a:r>
              <a:rPr lang="en-US" b="1" dirty="0">
                <a:solidFill>
                  <a:srgbClr val="FFFF00"/>
                </a:solidFill>
              </a:rPr>
              <a:t>Game Storytelling uniquely tailored to me</a:t>
            </a:r>
            <a:r>
              <a:rPr lang="en-US" b="1" dirty="0">
                <a:solidFill>
                  <a:schemeClr val="bg1"/>
                </a:solidFill>
              </a:rPr>
              <a:t>:</a:t>
            </a:r>
            <a:r>
              <a:rPr lang="en-US" b="1" dirty="0">
                <a:solidFill>
                  <a:srgbClr val="FFFF00"/>
                </a:solidFill>
              </a:rPr>
              <a:t> </a:t>
            </a:r>
            <a:r>
              <a:rPr lang="en-US" b="1" dirty="0">
                <a:solidFill>
                  <a:srgbClr val="FF0000"/>
                </a:solidFill>
              </a:rPr>
              <a:t>At the extreme </a:t>
            </a:r>
            <a:r>
              <a:rPr lang="en-US" b="1" dirty="0">
                <a:solidFill>
                  <a:srgbClr val="92D050"/>
                </a:solidFill>
              </a:rPr>
              <a:t>an algorithmically directed</a:t>
            </a:r>
            <a:r>
              <a:rPr lang="en-US" b="1" dirty="0">
                <a:solidFill>
                  <a:srgbClr val="FFFF00"/>
                </a:solidFill>
              </a:rPr>
              <a:t> </a:t>
            </a:r>
            <a:r>
              <a:rPr lang="en-US" b="1" dirty="0">
                <a:solidFill>
                  <a:srgbClr val="FF0000"/>
                </a:solidFill>
              </a:rPr>
              <a:t>“</a:t>
            </a:r>
            <a:r>
              <a:rPr lang="en-US" b="1" dirty="0">
                <a:solidFill>
                  <a:schemeClr val="bg1"/>
                </a:solidFill>
              </a:rPr>
              <a:t>Jumanji</a:t>
            </a:r>
            <a:r>
              <a:rPr lang="en-US" b="1" dirty="0">
                <a:solidFill>
                  <a:srgbClr val="FF0000"/>
                </a:solidFill>
              </a:rPr>
              <a:t>”</a:t>
            </a:r>
          </a:p>
        </p:txBody>
      </p:sp>
      <p:pic>
        <p:nvPicPr>
          <p:cNvPr id="8" name="Content Placeholder 7">
            <a:extLst>
              <a:ext uri="{FF2B5EF4-FFF2-40B4-BE49-F238E27FC236}">
                <a16:creationId xmlns:a16="http://schemas.microsoft.com/office/drawing/2014/main" id="{0F78F814-4C97-4F49-B628-8A3A8130167F}"/>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3362665" y="2394065"/>
            <a:ext cx="2411861" cy="3424844"/>
          </a:xfrm>
        </p:spPr>
      </p:pic>
    </p:spTree>
    <p:extLst>
      <p:ext uri="{BB962C8B-B14F-4D97-AF65-F5344CB8AC3E}">
        <p14:creationId xmlns:p14="http://schemas.microsoft.com/office/powerpoint/2010/main" val="2111134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E712444-FDCC-C349-80DF-3F88631EA190}"/>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262622" y="254000"/>
            <a:ext cx="4618756" cy="5605463"/>
          </a:xfrm>
        </p:spPr>
      </p:pic>
    </p:spTree>
    <p:extLst>
      <p:ext uri="{BB962C8B-B14F-4D97-AF65-F5344CB8AC3E}">
        <p14:creationId xmlns:p14="http://schemas.microsoft.com/office/powerpoint/2010/main" val="2660378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3-26 at 3.04.4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69"/>
          <a:stretch/>
        </p:blipFill>
        <p:spPr>
          <a:xfrm>
            <a:off x="883478" y="298450"/>
            <a:ext cx="7399131" cy="5621338"/>
          </a:xfrm>
        </p:spPr>
      </p:pic>
    </p:spTree>
    <p:extLst>
      <p:ext uri="{BB962C8B-B14F-4D97-AF65-F5344CB8AC3E}">
        <p14:creationId xmlns:p14="http://schemas.microsoft.com/office/powerpoint/2010/main" val="1023319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851255-B590-7B4C-BBC3-74F067F2B653}"/>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089150" y="661194"/>
            <a:ext cx="4965700" cy="4813300"/>
          </a:xfrm>
        </p:spPr>
      </p:pic>
    </p:spTree>
    <p:extLst>
      <p:ext uri="{BB962C8B-B14F-4D97-AF65-F5344CB8AC3E}">
        <p14:creationId xmlns:p14="http://schemas.microsoft.com/office/powerpoint/2010/main" val="1395617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F04CC-B4FA-B943-8D31-E01FDDD62E6A}"/>
              </a:ext>
            </a:extLst>
          </p:cNvPr>
          <p:cNvSpPr>
            <a:spLocks noGrp="1"/>
          </p:cNvSpPr>
          <p:nvPr>
            <p:ph type="title"/>
          </p:nvPr>
        </p:nvSpPr>
        <p:spPr>
          <a:xfrm>
            <a:off x="457200" y="0"/>
            <a:ext cx="8229600" cy="1016000"/>
          </a:xfrm>
        </p:spPr>
        <p:txBody>
          <a:bodyPr>
            <a:normAutofit/>
          </a:bodyPr>
          <a:lstStyle/>
          <a:p>
            <a:pPr algn="ctr"/>
            <a:r>
              <a:rPr lang="en-US" sz="4800" b="1" dirty="0">
                <a:solidFill>
                  <a:srgbClr val="FFFF00"/>
                </a:solidFill>
              </a:rPr>
              <a:t>A simple question</a:t>
            </a:r>
            <a:r>
              <a:rPr lang="en-US" sz="4800" b="1" dirty="0">
                <a:solidFill>
                  <a:srgbClr val="FF0000"/>
                </a:solidFill>
              </a:rPr>
              <a:t>?</a:t>
            </a:r>
          </a:p>
        </p:txBody>
      </p:sp>
      <p:pic>
        <p:nvPicPr>
          <p:cNvPr id="5" name="Content Placeholder 4">
            <a:extLst>
              <a:ext uri="{FF2B5EF4-FFF2-40B4-BE49-F238E27FC236}">
                <a16:creationId xmlns:a16="http://schemas.microsoft.com/office/drawing/2014/main" id="{BD920DB1-5214-E141-8CA6-F425E76A729F}"/>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332775" y="1276777"/>
            <a:ext cx="4478449" cy="4558960"/>
          </a:xfrm>
        </p:spPr>
      </p:pic>
    </p:spTree>
    <p:extLst>
      <p:ext uri="{BB962C8B-B14F-4D97-AF65-F5344CB8AC3E}">
        <p14:creationId xmlns:p14="http://schemas.microsoft.com/office/powerpoint/2010/main" val="2426282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6512762-1392-5343-B25E-4670B1D2C728}"/>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114550" y="630237"/>
            <a:ext cx="4914900" cy="4940300"/>
          </a:xfrm>
        </p:spPr>
      </p:pic>
    </p:spTree>
    <p:extLst>
      <p:ext uri="{BB962C8B-B14F-4D97-AF65-F5344CB8AC3E}">
        <p14:creationId xmlns:p14="http://schemas.microsoft.com/office/powerpoint/2010/main" val="1140246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1A4E-F839-9C47-9D1F-A994D21C3F56}"/>
              </a:ext>
            </a:extLst>
          </p:cNvPr>
          <p:cNvSpPr>
            <a:spLocks noGrp="1"/>
          </p:cNvSpPr>
          <p:nvPr>
            <p:ph type="title"/>
          </p:nvPr>
        </p:nvSpPr>
        <p:spPr>
          <a:xfrm>
            <a:off x="457200" y="0"/>
            <a:ext cx="8229600" cy="1016000"/>
          </a:xfrm>
        </p:spPr>
        <p:txBody>
          <a:bodyPr>
            <a:normAutofit fontScale="90000"/>
          </a:bodyPr>
          <a:lstStyle/>
          <a:p>
            <a:pPr algn="ctr"/>
            <a:r>
              <a:rPr lang="en-US" sz="4400" b="1" dirty="0">
                <a:solidFill>
                  <a:srgbClr val="FFFF00"/>
                </a:solidFill>
              </a:rPr>
              <a:t>Where </a:t>
            </a:r>
            <a:r>
              <a:rPr lang="en-US" sz="4400" b="1" dirty="0">
                <a:solidFill>
                  <a:schemeClr val="bg1"/>
                </a:solidFill>
              </a:rPr>
              <a:t>personal </a:t>
            </a:r>
            <a:r>
              <a:rPr lang="en-US" sz="4400" b="1" dirty="0">
                <a:solidFill>
                  <a:srgbClr val="FFFF00"/>
                </a:solidFill>
              </a:rPr>
              <a:t>content is created</a:t>
            </a:r>
            <a:r>
              <a:rPr lang="en-US" sz="4400" b="1" dirty="0">
                <a:solidFill>
                  <a:srgbClr val="FF0000"/>
                </a:solidFill>
              </a:rPr>
              <a:t>…</a:t>
            </a:r>
            <a:endParaRPr lang="en-US" sz="4400" b="1" dirty="0">
              <a:solidFill>
                <a:srgbClr val="FFFF00"/>
              </a:solidFill>
            </a:endParaRPr>
          </a:p>
        </p:txBody>
      </p:sp>
      <p:pic>
        <p:nvPicPr>
          <p:cNvPr id="4" name="Content Placeholder 4">
            <a:extLst>
              <a:ext uri="{FF2B5EF4-FFF2-40B4-BE49-F238E27FC236}">
                <a16:creationId xmlns:a16="http://schemas.microsoft.com/office/drawing/2014/main" id="{EAB64EBE-5460-234D-9D0C-03CCB52B321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850341" y="1016000"/>
            <a:ext cx="3443318" cy="4835525"/>
          </a:xfrm>
        </p:spPr>
      </p:pic>
    </p:spTree>
    <p:extLst>
      <p:ext uri="{BB962C8B-B14F-4D97-AF65-F5344CB8AC3E}">
        <p14:creationId xmlns:p14="http://schemas.microsoft.com/office/powerpoint/2010/main" val="4049285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E2B45BD-77F6-C94F-83B5-98902D8CBA83}"/>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438342" y="207056"/>
            <a:ext cx="4267315" cy="4004205"/>
          </a:xfrm>
        </p:spPr>
      </p:pic>
      <p:sp>
        <p:nvSpPr>
          <p:cNvPr id="4" name="TextBox 3">
            <a:extLst>
              <a:ext uri="{FF2B5EF4-FFF2-40B4-BE49-F238E27FC236}">
                <a16:creationId xmlns:a16="http://schemas.microsoft.com/office/drawing/2014/main" id="{9B03E89F-12AA-1B4A-956F-3138ACA29486}"/>
              </a:ext>
            </a:extLst>
          </p:cNvPr>
          <p:cNvSpPr txBox="1"/>
          <p:nvPr/>
        </p:nvSpPr>
        <p:spPr>
          <a:xfrm>
            <a:off x="1453165" y="5594805"/>
            <a:ext cx="623767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dirty="0">
                <a:ln>
                  <a:noFill/>
                </a:ln>
                <a:solidFill>
                  <a:prstClr val="white"/>
                </a:solidFill>
                <a:effectLst/>
                <a:uLnTx/>
                <a:uFillTx/>
                <a:latin typeface="Arial"/>
                <a:ea typeface="+mn-ea"/>
                <a:cs typeface="+mn-cs"/>
              </a:rPr>
              <a:t>Mind</a:t>
            </a:r>
            <a:r>
              <a:rPr kumimoji="0" lang="en-CA" sz="1800" b="0" i="0" u="none" strike="noStrike" kern="1200" cap="none" spc="0" normalizeH="0" baseline="0" noProof="0" dirty="0">
                <a:ln>
                  <a:noFill/>
                </a:ln>
                <a:solidFill>
                  <a:prstClr val="white"/>
                </a:solidFill>
                <a:effectLst/>
                <a:uLnTx/>
                <a:uFillTx/>
                <a:latin typeface="Arial"/>
                <a:ea typeface="+mn-ea"/>
                <a:cs typeface="+mn-cs"/>
              </a:rPr>
              <a:t>, Volume 65, Issue 1, 1 January 1956, Pages 312–331</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45B37B44-7CD3-A247-A0F8-E71E55AF820B}"/>
              </a:ext>
            </a:extLst>
          </p:cNvPr>
          <p:cNvSpPr txBox="1"/>
          <p:nvPr/>
        </p:nvSpPr>
        <p:spPr>
          <a:xfrm>
            <a:off x="-1" y="4302868"/>
            <a:ext cx="9144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FF00"/>
                </a:solidFill>
                <a:effectLst/>
                <a:uLnTx/>
                <a:uFillTx/>
                <a:latin typeface="Arial"/>
                <a:ea typeface="+mn-ea"/>
                <a:cs typeface="+mn-cs"/>
              </a:rPr>
              <a:t>Memory as personal </a:t>
            </a:r>
            <a:r>
              <a:rPr kumimoji="0" lang="en-US" sz="3600" b="0" i="1" u="none" strike="noStrike" kern="1200" cap="none" spc="0" normalizeH="0" baseline="0" noProof="0" dirty="0">
                <a:ln>
                  <a:noFill/>
                </a:ln>
                <a:solidFill>
                  <a:srgbClr val="92D050"/>
                </a:solidFill>
                <a:effectLst/>
                <a:uLnTx/>
                <a:uFillTx/>
                <a:latin typeface="Arial"/>
                <a:ea typeface="+mn-ea"/>
                <a:cs typeface="+mn-cs"/>
              </a:rPr>
              <a:t>knowledge</a:t>
            </a:r>
            <a:r>
              <a:rPr kumimoji="0" lang="en-US" sz="3600" b="0" i="1" u="none" strike="noStrike" kern="1200" cap="none" spc="0" normalizeH="0" baseline="0" noProof="0" dirty="0">
                <a:ln>
                  <a:noFill/>
                </a:ln>
                <a:solidFill>
                  <a:srgbClr val="FFFF00"/>
                </a:solidFill>
                <a:effectLst/>
                <a:uLnTx/>
                <a:uFillTx/>
                <a:latin typeface="Arial"/>
                <a:ea typeface="+mn-ea"/>
                <a:cs typeface="+mn-cs"/>
              </a:rPr>
              <a:t> not personal </a:t>
            </a:r>
            <a:r>
              <a:rPr kumimoji="0" lang="en-US" sz="3600" b="0" i="1" u="none" strike="noStrike" kern="1200" cap="none" spc="0" normalizeH="0" baseline="0" noProof="0" dirty="0">
                <a:ln>
                  <a:noFill/>
                </a:ln>
                <a:solidFill>
                  <a:schemeClr val="bg1"/>
                </a:solidFill>
                <a:effectLst/>
                <a:uLnTx/>
                <a:uFillTx/>
                <a:latin typeface="Arial"/>
                <a:ea typeface="+mn-ea"/>
                <a:cs typeface="+mn-cs"/>
              </a:rPr>
              <a:t>awareness</a:t>
            </a:r>
            <a:r>
              <a:rPr kumimoji="0" lang="en-US" sz="3600" b="0" i="1" u="none" strike="noStrike" kern="1200" cap="none" spc="0" normalizeH="0" baseline="0" noProof="0" dirty="0">
                <a:ln>
                  <a:noFill/>
                </a:ln>
                <a:solidFill>
                  <a:srgbClr val="FF0000"/>
                </a:solidFill>
                <a:effectLst/>
                <a:uLnTx/>
                <a:uFillTx/>
                <a:latin typeface="Arial"/>
                <a:ea typeface="+mn-ea"/>
                <a:cs typeface="+mn-cs"/>
              </a:rPr>
              <a:t>…</a:t>
            </a:r>
          </a:p>
        </p:txBody>
      </p:sp>
    </p:spTree>
    <p:extLst>
      <p:ext uri="{BB962C8B-B14F-4D97-AF65-F5344CB8AC3E}">
        <p14:creationId xmlns:p14="http://schemas.microsoft.com/office/powerpoint/2010/main" val="109690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FABF3CB-913D-674A-8E2E-6FAD25730BC1}"/>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636180" y="287338"/>
            <a:ext cx="7871640" cy="5588000"/>
          </a:xfrm>
        </p:spPr>
      </p:pic>
    </p:spTree>
    <p:extLst>
      <p:ext uri="{BB962C8B-B14F-4D97-AF65-F5344CB8AC3E}">
        <p14:creationId xmlns:p14="http://schemas.microsoft.com/office/powerpoint/2010/main" val="2319062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A855-98F1-5E4C-9809-659F7F53E2FA}"/>
              </a:ext>
            </a:extLst>
          </p:cNvPr>
          <p:cNvSpPr>
            <a:spLocks noGrp="1"/>
          </p:cNvSpPr>
          <p:nvPr>
            <p:ph type="title"/>
          </p:nvPr>
        </p:nvSpPr>
        <p:spPr>
          <a:xfrm>
            <a:off x="457200" y="0"/>
            <a:ext cx="8229600" cy="2427316"/>
          </a:xfrm>
        </p:spPr>
        <p:txBody>
          <a:bodyPr>
            <a:normAutofit/>
          </a:bodyPr>
          <a:lstStyle/>
          <a:p>
            <a:pPr algn="ctr"/>
            <a:r>
              <a:rPr lang="en-US" sz="4800" b="1" dirty="0">
                <a:solidFill>
                  <a:srgbClr val="FF0000"/>
                </a:solidFill>
              </a:rPr>
              <a:t>More than ever </a:t>
            </a:r>
            <a:r>
              <a:rPr lang="en-US" sz="4800" b="1" dirty="0">
                <a:solidFill>
                  <a:srgbClr val="FFFF00"/>
                </a:solidFill>
              </a:rPr>
              <a:t>we </a:t>
            </a:r>
            <a:r>
              <a:rPr lang="en-US" sz="4800" b="1" dirty="0">
                <a:solidFill>
                  <a:schemeClr val="bg1"/>
                </a:solidFill>
              </a:rPr>
              <a:t>(through our data)</a:t>
            </a:r>
            <a:r>
              <a:rPr lang="en-US" sz="4800" b="1" dirty="0">
                <a:solidFill>
                  <a:srgbClr val="FFFF00"/>
                </a:solidFill>
              </a:rPr>
              <a:t> are simultaneously </a:t>
            </a:r>
            <a:r>
              <a:rPr lang="en-US" sz="4800" b="1" dirty="0">
                <a:solidFill>
                  <a:srgbClr val="FF0000"/>
                </a:solidFill>
              </a:rPr>
              <a:t>both</a:t>
            </a:r>
            <a:r>
              <a:rPr lang="en-US" sz="4800" b="1" dirty="0">
                <a:solidFill>
                  <a:srgbClr val="FFFF00"/>
                </a:solidFill>
              </a:rPr>
              <a:t> </a:t>
            </a:r>
            <a:r>
              <a:rPr lang="en-US" sz="4800" b="1" dirty="0">
                <a:solidFill>
                  <a:srgbClr val="92D050"/>
                </a:solidFill>
              </a:rPr>
              <a:t>AUDIENCE</a:t>
            </a:r>
            <a:r>
              <a:rPr lang="en-US" sz="4800" b="1" dirty="0">
                <a:solidFill>
                  <a:srgbClr val="FFFF00"/>
                </a:solidFill>
              </a:rPr>
              <a:t> </a:t>
            </a:r>
            <a:r>
              <a:rPr lang="en-US" sz="4800" b="1" dirty="0">
                <a:solidFill>
                  <a:srgbClr val="FF0000"/>
                </a:solidFill>
              </a:rPr>
              <a:t>&amp;</a:t>
            </a:r>
            <a:r>
              <a:rPr lang="en-US" sz="4800" b="1" dirty="0">
                <a:solidFill>
                  <a:srgbClr val="FFFF00"/>
                </a:solidFill>
              </a:rPr>
              <a:t> </a:t>
            </a:r>
            <a:r>
              <a:rPr lang="en-US" sz="4800" b="1" dirty="0">
                <a:solidFill>
                  <a:schemeClr val="bg1"/>
                </a:solidFill>
              </a:rPr>
              <a:t>CO-CREATOR</a:t>
            </a:r>
          </a:p>
        </p:txBody>
      </p:sp>
      <p:pic>
        <p:nvPicPr>
          <p:cNvPr id="4" name="Content Placeholder 3" descr="1024px-DARPA_Big_Data.jpg">
            <a:extLst>
              <a:ext uri="{FF2B5EF4-FFF2-40B4-BE49-F238E27FC236}">
                <a16:creationId xmlns:a16="http://schemas.microsoft.com/office/drawing/2014/main" id="{4F05CD62-20DA-344A-AFFB-932527F5315C}"/>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582739" y="2923947"/>
            <a:ext cx="5978522" cy="2861938"/>
          </a:xfrm>
          <a:prstGeom prst="rect">
            <a:avLst/>
          </a:prstGeom>
        </p:spPr>
      </p:pic>
    </p:spTree>
    <p:extLst>
      <p:ext uri="{BB962C8B-B14F-4D97-AF65-F5344CB8AC3E}">
        <p14:creationId xmlns:p14="http://schemas.microsoft.com/office/powerpoint/2010/main" val="985944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F8AF92-0FAC-0645-975A-7F7C693AA700}"/>
              </a:ext>
            </a:extLst>
          </p:cNvPr>
          <p:cNvSpPr>
            <a:spLocks noGrp="1"/>
          </p:cNvSpPr>
          <p:nvPr>
            <p:ph sz="quarter" idx="10"/>
          </p:nvPr>
        </p:nvSpPr>
        <p:spPr>
          <a:xfrm>
            <a:off x="332509" y="2510444"/>
            <a:ext cx="8661861" cy="3724101"/>
          </a:xfrm>
        </p:spPr>
        <p:txBody>
          <a:bodyPr>
            <a:normAutofit/>
          </a:bodyPr>
          <a:lstStyle/>
          <a:p>
            <a:pPr marL="0" indent="0">
              <a:buNone/>
            </a:pPr>
            <a:endParaRPr lang="en-US" dirty="0"/>
          </a:p>
          <a:p>
            <a:pPr marL="0" indent="0">
              <a:buNone/>
            </a:pPr>
            <a:r>
              <a:rPr lang="en-US" sz="2800" i="1" dirty="0">
                <a:solidFill>
                  <a:schemeClr val="bg1"/>
                </a:solidFill>
              </a:rPr>
              <a:t>When human respect is disintegrating,</a:t>
            </a:r>
          </a:p>
          <a:p>
            <a:pPr marL="0" indent="0">
              <a:buNone/>
            </a:pPr>
            <a:r>
              <a:rPr lang="en-US" sz="2800" i="1" dirty="0">
                <a:solidFill>
                  <a:schemeClr val="bg1"/>
                </a:solidFill>
              </a:rPr>
              <a:t>This is whole crazy world is too frustrating.</a:t>
            </a:r>
          </a:p>
          <a:p>
            <a:pPr marL="0" indent="0">
              <a:buNone/>
            </a:pPr>
            <a:r>
              <a:rPr lang="en-US" sz="2800" i="1" dirty="0">
                <a:solidFill>
                  <a:schemeClr val="bg1"/>
                </a:solidFill>
              </a:rPr>
              <a:t>And you tell me over and over and over again my friend,</a:t>
            </a:r>
          </a:p>
          <a:p>
            <a:pPr marL="0" indent="0">
              <a:buNone/>
            </a:pPr>
            <a:r>
              <a:rPr lang="en-US" sz="2800" i="1" dirty="0">
                <a:solidFill>
                  <a:schemeClr val="bg1"/>
                </a:solidFill>
              </a:rPr>
              <a:t>Ah, You don’t believe we’re on the eve of destruction.</a:t>
            </a:r>
          </a:p>
          <a:p>
            <a:pPr marL="0" indent="0">
              <a:buNone/>
            </a:pPr>
            <a:endParaRPr lang="en-US" dirty="0"/>
          </a:p>
          <a:p>
            <a:pPr marL="0" indent="0">
              <a:buNone/>
            </a:pPr>
            <a:endParaRPr lang="en-US" dirty="0"/>
          </a:p>
          <a:p>
            <a:pPr marL="0" indent="0">
              <a:buNone/>
            </a:pPr>
            <a:r>
              <a:rPr lang="en-US" dirty="0">
                <a:solidFill>
                  <a:srgbClr val="FFFF00"/>
                </a:solidFill>
              </a:rPr>
              <a:t>Barry McGuire – “Eve of Destruction”</a:t>
            </a:r>
          </a:p>
          <a:p>
            <a:pPr marL="0" indent="0">
              <a:buNone/>
            </a:pPr>
            <a:endParaRPr lang="en-US" dirty="0"/>
          </a:p>
        </p:txBody>
      </p:sp>
      <p:sp>
        <p:nvSpPr>
          <p:cNvPr id="2" name="Rectangle 1">
            <a:extLst>
              <a:ext uri="{FF2B5EF4-FFF2-40B4-BE49-F238E27FC236}">
                <a16:creationId xmlns:a16="http://schemas.microsoft.com/office/drawing/2014/main" id="{889157FB-969B-9540-9027-56B249662653}"/>
              </a:ext>
            </a:extLst>
          </p:cNvPr>
          <p:cNvSpPr/>
          <p:nvPr/>
        </p:nvSpPr>
        <p:spPr>
          <a:xfrm rot="481969" flipV="1">
            <a:off x="3478879" y="-127672"/>
            <a:ext cx="3526084" cy="2862322"/>
          </a:xfrm>
          <a:prstGeom prst="rect">
            <a:avLst/>
          </a:prstGeom>
        </p:spPr>
        <p:txBody>
          <a:bodyPr wrap="square">
            <a:spAutoFit/>
          </a:bodyPr>
          <a:lstStyle/>
          <a:p>
            <a:r>
              <a:rPr lang="en-US" sz="6000" b="1" dirty="0">
                <a:solidFill>
                  <a:srgbClr val="00B0F0"/>
                </a:solidFill>
              </a:rPr>
              <a:t>Dystopi</a:t>
            </a:r>
            <a:r>
              <a:rPr lang="en-US" sz="6000" b="1" dirty="0">
                <a:solidFill>
                  <a:srgbClr val="FF0000"/>
                </a:solidFill>
              </a:rPr>
              <a:t>c </a:t>
            </a:r>
            <a:r>
              <a:rPr lang="en-US" sz="6000" b="1" dirty="0">
                <a:solidFill>
                  <a:srgbClr val="00B0F0"/>
                </a:solidFill>
              </a:rPr>
              <a:t>Dystopi</a:t>
            </a:r>
            <a:r>
              <a:rPr lang="en-US" sz="6000" b="1" dirty="0">
                <a:solidFill>
                  <a:srgbClr val="FF0000"/>
                </a:solidFill>
              </a:rPr>
              <a:t>c</a:t>
            </a:r>
            <a:endParaRPr lang="en-US" sz="6000" dirty="0">
              <a:solidFill>
                <a:srgbClr val="FF0000"/>
              </a:solidFill>
            </a:endParaRPr>
          </a:p>
          <a:p>
            <a:endParaRPr lang="en-US" sz="6000" dirty="0">
              <a:solidFill>
                <a:srgbClr val="FF0000"/>
              </a:solidFill>
            </a:endParaRPr>
          </a:p>
        </p:txBody>
      </p:sp>
      <p:sp>
        <p:nvSpPr>
          <p:cNvPr id="5" name="Rectangle 4">
            <a:extLst>
              <a:ext uri="{FF2B5EF4-FFF2-40B4-BE49-F238E27FC236}">
                <a16:creationId xmlns:a16="http://schemas.microsoft.com/office/drawing/2014/main" id="{D5AFE4CA-9C82-3748-BE03-B76172C675D5}"/>
              </a:ext>
            </a:extLst>
          </p:cNvPr>
          <p:cNvSpPr/>
          <p:nvPr/>
        </p:nvSpPr>
        <p:spPr>
          <a:xfrm>
            <a:off x="1807968" y="287826"/>
            <a:ext cx="3433953" cy="1015663"/>
          </a:xfrm>
          <a:prstGeom prst="rect">
            <a:avLst/>
          </a:prstGeom>
        </p:spPr>
        <p:txBody>
          <a:bodyPr wrap="none">
            <a:spAutoFit/>
          </a:bodyPr>
          <a:lstStyle/>
          <a:p>
            <a:r>
              <a:rPr lang="en-US" sz="6000" b="1" dirty="0">
                <a:solidFill>
                  <a:srgbClr val="00B0F0"/>
                </a:solidFill>
              </a:rPr>
              <a:t>Dystopi</a:t>
            </a:r>
            <a:r>
              <a:rPr lang="en-US" sz="6000" b="1" dirty="0">
                <a:solidFill>
                  <a:srgbClr val="FF0000"/>
                </a:solidFill>
              </a:rPr>
              <a:t>c</a:t>
            </a:r>
            <a:endParaRPr lang="en-US" sz="6000" dirty="0">
              <a:solidFill>
                <a:srgbClr val="FF0000"/>
              </a:solidFill>
            </a:endParaRPr>
          </a:p>
        </p:txBody>
      </p:sp>
    </p:spTree>
    <p:extLst>
      <p:ext uri="{BB962C8B-B14F-4D97-AF65-F5344CB8AC3E}">
        <p14:creationId xmlns:p14="http://schemas.microsoft.com/office/powerpoint/2010/main" val="2995629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270A-FC18-FE4B-8F09-9B57F5B949AF}"/>
              </a:ext>
            </a:extLst>
          </p:cNvPr>
          <p:cNvSpPr>
            <a:spLocks noGrp="1"/>
          </p:cNvSpPr>
          <p:nvPr>
            <p:ph type="title"/>
          </p:nvPr>
        </p:nvSpPr>
        <p:spPr>
          <a:xfrm>
            <a:off x="457200" y="0"/>
            <a:ext cx="8229600" cy="1016000"/>
          </a:xfrm>
        </p:spPr>
        <p:txBody>
          <a:bodyPr/>
          <a:lstStyle/>
          <a:p>
            <a:pPr algn="ctr"/>
            <a:endParaRPr lang="en-US" b="1" dirty="0">
              <a:solidFill>
                <a:srgbClr val="FF0000"/>
              </a:solidFill>
            </a:endParaRPr>
          </a:p>
        </p:txBody>
      </p:sp>
      <p:pic>
        <p:nvPicPr>
          <p:cNvPr id="4" name="Content Placeholder 4">
            <a:extLst>
              <a:ext uri="{FF2B5EF4-FFF2-40B4-BE49-F238E27FC236}">
                <a16:creationId xmlns:a16="http://schemas.microsoft.com/office/drawing/2014/main" id="{7D801D98-7161-7047-88FA-FF25C3455308}"/>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715286" y="1016000"/>
            <a:ext cx="5713427" cy="4887913"/>
          </a:xfrm>
        </p:spPr>
      </p:pic>
    </p:spTree>
    <p:extLst>
      <p:ext uri="{BB962C8B-B14F-4D97-AF65-F5344CB8AC3E}">
        <p14:creationId xmlns:p14="http://schemas.microsoft.com/office/powerpoint/2010/main" val="2942265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98E9C24-DED5-4C49-A645-205272A54799}"/>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480854" y="1408113"/>
            <a:ext cx="4182291" cy="4318000"/>
          </a:xfrm>
        </p:spPr>
      </p:pic>
      <p:sp>
        <p:nvSpPr>
          <p:cNvPr id="4" name="Title 1">
            <a:extLst>
              <a:ext uri="{FF2B5EF4-FFF2-40B4-BE49-F238E27FC236}">
                <a16:creationId xmlns:a16="http://schemas.microsoft.com/office/drawing/2014/main" id="{A8A872DE-B6F0-134F-B17E-1A0624122884}"/>
              </a:ext>
            </a:extLst>
          </p:cNvPr>
          <p:cNvSpPr txBox="1">
            <a:spLocks/>
          </p:cNvSpPr>
          <p:nvPr/>
        </p:nvSpPr>
        <p:spPr>
          <a:xfrm>
            <a:off x="457200" y="0"/>
            <a:ext cx="8229600" cy="1408134"/>
          </a:xfrm>
          <a:prstGeom prst="rect">
            <a:avLst/>
          </a:prstGeom>
        </p:spPr>
        <p:txBody>
          <a:bodyPr vert="horz" lIns="76200" tIns="76200" rIns="76200" bIns="76200" rtlCol="0" anchor="ctr">
            <a:normAutofit/>
          </a:bodyPr>
          <a:lstStyle>
            <a:lvl1pPr algn="l" defTabSz="457200" rtl="0" eaLnBrk="1" latinLnBrk="0" hangingPunct="1">
              <a:spcBef>
                <a:spcPct val="0"/>
              </a:spcBef>
              <a:buNone/>
              <a:defRPr sz="4000" kern="1200" cap="none">
                <a:solidFill>
                  <a:srgbClr val="5E6062"/>
                </a:solidFill>
                <a:latin typeface="Klavika"/>
                <a:ea typeface="+mj-ea"/>
                <a:cs typeface="+mj-cs"/>
              </a:defRPr>
            </a:lvl1pPr>
          </a:lstStyle>
          <a:p>
            <a:pPr algn="ctr"/>
            <a:r>
              <a:rPr lang="en-US" sz="4400" b="1" dirty="0">
                <a:solidFill>
                  <a:srgbClr val="FFFF00"/>
                </a:solidFill>
              </a:rPr>
              <a:t>Intelligence that truly is </a:t>
            </a:r>
            <a:r>
              <a:rPr lang="en-US" sz="4400" b="1" dirty="0">
                <a:solidFill>
                  <a:schemeClr val="bg1"/>
                </a:solidFill>
              </a:rPr>
              <a:t>artificial</a:t>
            </a:r>
            <a:r>
              <a:rPr lang="en-US" sz="4400" b="1" dirty="0">
                <a:solidFill>
                  <a:srgbClr val="FF0000"/>
                </a:solidFill>
              </a:rPr>
              <a:t>…</a:t>
            </a:r>
          </a:p>
        </p:txBody>
      </p:sp>
    </p:spTree>
    <p:extLst>
      <p:ext uri="{BB962C8B-B14F-4D97-AF65-F5344CB8AC3E}">
        <p14:creationId xmlns:p14="http://schemas.microsoft.com/office/powerpoint/2010/main" val="847116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74ECE0A-19B7-F243-9BA8-BF4E54984EF6}"/>
              </a:ext>
            </a:extLst>
          </p:cNvPr>
          <p:cNvPicPr>
            <a:picLocks noGrp="1" noChangeAspect="1"/>
          </p:cNvPicPr>
          <p:nvPr>
            <p:ph sz="quarter" idx="10"/>
          </p:nvPr>
        </p:nvPicPr>
        <p:blipFill>
          <a:blip r:embed="rId2"/>
          <a:stretch>
            <a:fillRect/>
          </a:stretch>
        </p:blipFill>
        <p:spPr>
          <a:xfrm>
            <a:off x="1054634" y="700088"/>
            <a:ext cx="7034731" cy="4854956"/>
          </a:xfrm>
        </p:spPr>
      </p:pic>
    </p:spTree>
    <p:extLst>
      <p:ext uri="{BB962C8B-B14F-4D97-AF65-F5344CB8AC3E}">
        <p14:creationId xmlns:p14="http://schemas.microsoft.com/office/powerpoint/2010/main" val="3060603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7D4868-2A93-FE49-936B-610F383BC668}"/>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042916" y="314325"/>
            <a:ext cx="7058168" cy="5411788"/>
          </a:xfrm>
        </p:spPr>
      </p:pic>
    </p:spTree>
    <p:extLst>
      <p:ext uri="{BB962C8B-B14F-4D97-AF65-F5344CB8AC3E}">
        <p14:creationId xmlns:p14="http://schemas.microsoft.com/office/powerpoint/2010/main" val="4258754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65CDA22-1845-3949-A35A-E93F2DBA83FC}"/>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059505" y="166688"/>
            <a:ext cx="5024989" cy="5684837"/>
          </a:xfrm>
        </p:spPr>
      </p:pic>
    </p:spTree>
    <p:extLst>
      <p:ext uri="{BB962C8B-B14F-4D97-AF65-F5344CB8AC3E}">
        <p14:creationId xmlns:p14="http://schemas.microsoft.com/office/powerpoint/2010/main" val="1241837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EA6AD1-1359-DF4D-BC7D-0E2338BFD64F}"/>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816100" y="603250"/>
            <a:ext cx="5511800" cy="5080000"/>
          </a:xfrm>
        </p:spPr>
      </p:pic>
    </p:spTree>
    <p:extLst>
      <p:ext uri="{BB962C8B-B14F-4D97-AF65-F5344CB8AC3E}">
        <p14:creationId xmlns:p14="http://schemas.microsoft.com/office/powerpoint/2010/main" val="3829127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326E38-45DE-7B4C-9CD2-12B0E426404E}"/>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540000" y="341312"/>
            <a:ext cx="4064000" cy="5435600"/>
          </a:xfrm>
        </p:spPr>
      </p:pic>
    </p:spTree>
    <p:extLst>
      <p:ext uri="{BB962C8B-B14F-4D97-AF65-F5344CB8AC3E}">
        <p14:creationId xmlns:p14="http://schemas.microsoft.com/office/powerpoint/2010/main" val="2573552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0-22 at 12.59.47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28"/>
          <a:stretch/>
        </p:blipFill>
        <p:spPr>
          <a:xfrm>
            <a:off x="804333" y="211667"/>
            <a:ext cx="7405477" cy="5450890"/>
          </a:xfrm>
        </p:spPr>
      </p:pic>
      <p:sp>
        <p:nvSpPr>
          <p:cNvPr id="5" name="Rectangle 4"/>
          <p:cNvSpPr/>
          <p:nvPr/>
        </p:nvSpPr>
        <p:spPr>
          <a:xfrm>
            <a:off x="804333" y="5662557"/>
            <a:ext cx="819150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hlinkClick r:id="rId3"/>
              </a:rPr>
              <a:t>http://newsoffice.mit.edu/2013/neuroscientists-plant-false-memories-in-the-brain-0725</a:t>
            </a:r>
            <a:r>
              <a:rPr kumimoji="0" lang="en-US" sz="16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3912032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059228"/>
          </a:xfrm>
        </p:spPr>
        <p:txBody>
          <a:bodyPr>
            <a:normAutofit/>
          </a:bodyPr>
          <a:lstStyle/>
          <a:p>
            <a:pPr algn="ctr"/>
            <a:r>
              <a:rPr lang="en-CA" i="1" dirty="0">
                <a:solidFill>
                  <a:schemeClr val="bg1"/>
                </a:solidFill>
              </a:rPr>
              <a:t>“</a:t>
            </a:r>
            <a:r>
              <a:rPr lang="mr-IN" i="1" dirty="0">
                <a:solidFill>
                  <a:schemeClr val="bg1"/>
                </a:solidFill>
              </a:rPr>
              <a:t>…</a:t>
            </a:r>
            <a:r>
              <a:rPr lang="en-CA" i="1" dirty="0">
                <a:solidFill>
                  <a:schemeClr val="bg1"/>
                </a:solidFill>
              </a:rPr>
              <a:t>there is a delicate balance between appropriating new technologies and </a:t>
            </a:r>
            <a:r>
              <a:rPr lang="en-CA" i="1" dirty="0">
                <a:solidFill>
                  <a:srgbClr val="FFFF00"/>
                </a:solidFill>
              </a:rPr>
              <a:t>being appropriated by them</a:t>
            </a:r>
            <a:r>
              <a:rPr lang="en-CA" i="1" dirty="0">
                <a:solidFill>
                  <a:schemeClr val="bg1"/>
                </a:solidFill>
              </a:rPr>
              <a:t>.”</a:t>
            </a:r>
            <a:endParaRPr lang="en-US" i="1" dirty="0">
              <a:solidFill>
                <a:schemeClr val="bg1"/>
              </a:solidFill>
            </a:endParaRPr>
          </a:p>
        </p:txBody>
      </p:sp>
      <p:pic>
        <p:nvPicPr>
          <p:cNvPr id="4" name="Content Placeholder 3" descr="Screen Shot 2017-04-05 at 2.59.5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300" r="-441"/>
          <a:stretch/>
        </p:blipFill>
        <p:spPr>
          <a:xfrm>
            <a:off x="1204080" y="2059228"/>
            <a:ext cx="6597700" cy="3881348"/>
          </a:xfrm>
        </p:spPr>
      </p:pic>
    </p:spTree>
    <p:extLst>
      <p:ext uri="{BB962C8B-B14F-4D97-AF65-F5344CB8AC3E}">
        <p14:creationId xmlns:p14="http://schemas.microsoft.com/office/powerpoint/2010/main" val="1810311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74"/>
            <a:ext cx="9144000" cy="1016000"/>
          </a:xfrm>
        </p:spPr>
        <p:txBody>
          <a:bodyPr>
            <a:normAutofit/>
          </a:bodyPr>
          <a:lstStyle/>
          <a:p>
            <a:pPr algn="ctr"/>
            <a:r>
              <a:rPr lang="en-US" b="1" dirty="0">
                <a:solidFill>
                  <a:srgbClr val="FF0000"/>
                </a:solidFill>
              </a:rPr>
              <a:t>Human Agency </a:t>
            </a:r>
            <a:r>
              <a:rPr lang="en-US" b="1" dirty="0">
                <a:solidFill>
                  <a:schemeClr val="bg1"/>
                </a:solidFill>
              </a:rPr>
              <a:t>as</a:t>
            </a:r>
            <a:r>
              <a:rPr lang="en-US" b="1" dirty="0"/>
              <a:t> </a:t>
            </a:r>
            <a:r>
              <a:rPr lang="en-US" b="1" dirty="0">
                <a:solidFill>
                  <a:srgbClr val="FFFF00"/>
                </a:solidFill>
              </a:rPr>
              <a:t>Freedom of Thought</a:t>
            </a:r>
          </a:p>
        </p:txBody>
      </p:sp>
      <p:sp>
        <p:nvSpPr>
          <p:cNvPr id="3" name="Content Placeholder 2"/>
          <p:cNvSpPr>
            <a:spLocks noGrp="1"/>
          </p:cNvSpPr>
          <p:nvPr>
            <p:ph sz="quarter" idx="10"/>
          </p:nvPr>
        </p:nvSpPr>
        <p:spPr>
          <a:xfrm>
            <a:off x="457200" y="1379912"/>
            <a:ext cx="8229600" cy="4558463"/>
          </a:xfrm>
        </p:spPr>
        <p:txBody>
          <a:bodyPr>
            <a:normAutofit/>
          </a:bodyPr>
          <a:lstStyle/>
          <a:p>
            <a:pPr marL="457200" indent="-457200">
              <a:buFont typeface="+mj-lt"/>
              <a:buAutoNum type="arabicPeriod"/>
            </a:pPr>
            <a:r>
              <a:rPr lang="en-US" sz="3200" dirty="0">
                <a:solidFill>
                  <a:srgbClr val="FFFFFF"/>
                </a:solidFill>
              </a:rPr>
              <a:t>The </a:t>
            </a:r>
            <a:r>
              <a:rPr lang="en-US" sz="3200" dirty="0">
                <a:solidFill>
                  <a:schemeClr val="accent5"/>
                </a:solidFill>
              </a:rPr>
              <a:t>law should intervene </a:t>
            </a:r>
            <a:r>
              <a:rPr lang="en-US" sz="3200" dirty="0">
                <a:solidFill>
                  <a:srgbClr val="FFFFFF"/>
                </a:solidFill>
              </a:rPr>
              <a:t>where data was obtained from an individual </a:t>
            </a:r>
            <a:r>
              <a:rPr lang="en-US" sz="3200" dirty="0">
                <a:solidFill>
                  <a:srgbClr val="4BACC6"/>
                </a:solidFill>
              </a:rPr>
              <a:t>without </a:t>
            </a:r>
            <a:r>
              <a:rPr lang="en-US" sz="3200" dirty="0">
                <a:solidFill>
                  <a:srgbClr val="FF0000"/>
                </a:solidFill>
              </a:rPr>
              <a:t>fully</a:t>
            </a:r>
            <a:r>
              <a:rPr lang="en-US" sz="3200" dirty="0">
                <a:solidFill>
                  <a:srgbClr val="4BACC6"/>
                </a:solidFill>
              </a:rPr>
              <a:t> informed consent</a:t>
            </a:r>
            <a:r>
              <a:rPr lang="en-US" sz="3200" dirty="0">
                <a:solidFill>
                  <a:srgbClr val="FFFFFF"/>
                </a:solidFill>
              </a:rPr>
              <a:t>, and that individual’s</a:t>
            </a:r>
            <a:r>
              <a:rPr lang="en-US" sz="3200" dirty="0">
                <a:solidFill>
                  <a:srgbClr val="4BACC6"/>
                </a:solidFill>
              </a:rPr>
              <a:t> </a:t>
            </a:r>
            <a:r>
              <a:rPr lang="en-US" sz="3200" dirty="0">
                <a:solidFill>
                  <a:srgbClr val="CCFFCC"/>
                </a:solidFill>
              </a:rPr>
              <a:t>freedom of thought is impacted</a:t>
            </a:r>
            <a:r>
              <a:rPr lang="en-US" sz="3200" dirty="0">
                <a:solidFill>
                  <a:srgbClr val="FFFFFF"/>
                </a:solidFill>
              </a:rPr>
              <a:t> causing a </a:t>
            </a:r>
            <a:r>
              <a:rPr lang="en-US" sz="3200" dirty="0">
                <a:solidFill>
                  <a:srgbClr val="CCFFCC"/>
                </a:solidFill>
              </a:rPr>
              <a:t>substantial risk of harm</a:t>
            </a:r>
            <a:r>
              <a:rPr lang="en-US" sz="3200" dirty="0">
                <a:solidFill>
                  <a:srgbClr val="FFFFFF"/>
                </a:solidFill>
              </a:rPr>
              <a:t>.</a:t>
            </a:r>
          </a:p>
          <a:p>
            <a:pPr marL="457200" indent="-457200">
              <a:buFont typeface="+mj-lt"/>
              <a:buAutoNum type="arabicPeriod"/>
            </a:pPr>
            <a:r>
              <a:rPr lang="en-US" sz="3200" dirty="0">
                <a:solidFill>
                  <a:srgbClr val="FFFF00"/>
                </a:solidFill>
              </a:rPr>
              <a:t>Freedom of thought </a:t>
            </a:r>
            <a:r>
              <a:rPr lang="en-US" sz="3200" dirty="0">
                <a:solidFill>
                  <a:srgbClr val="FFFFFF"/>
                </a:solidFill>
              </a:rPr>
              <a:t>to be </a:t>
            </a:r>
            <a:r>
              <a:rPr lang="en-US" sz="3200" dirty="0">
                <a:solidFill>
                  <a:srgbClr val="CCFFCC"/>
                </a:solidFill>
              </a:rPr>
              <a:t>defined</a:t>
            </a:r>
            <a:r>
              <a:rPr lang="en-US" sz="3200" dirty="0">
                <a:solidFill>
                  <a:srgbClr val="FFFFFF"/>
                </a:solidFill>
              </a:rPr>
              <a:t> in terms of </a:t>
            </a:r>
            <a:r>
              <a:rPr lang="en-US" sz="3200" dirty="0">
                <a:solidFill>
                  <a:srgbClr val="CCFFCC"/>
                </a:solidFill>
              </a:rPr>
              <a:t>personal autonomy and human dignity</a:t>
            </a:r>
            <a:r>
              <a:rPr lang="en-US" sz="3200" dirty="0">
                <a:solidFill>
                  <a:srgbClr val="FFFFFF"/>
                </a:solidFill>
              </a:rPr>
              <a:t>, not just to make choices, but </a:t>
            </a:r>
            <a:r>
              <a:rPr lang="en-US" sz="3200" dirty="0">
                <a:solidFill>
                  <a:srgbClr val="CCFFCC"/>
                </a:solidFill>
              </a:rPr>
              <a:t>to make creative choices on ones own terms</a:t>
            </a:r>
            <a:r>
              <a:rPr lang="en-US" sz="3200" dirty="0">
                <a:solidFill>
                  <a:srgbClr val="FFFFFF"/>
                </a:solidFill>
              </a:rPr>
              <a:t> </a:t>
            </a:r>
            <a:r>
              <a:rPr lang="en-US" sz="3200" dirty="0">
                <a:solidFill>
                  <a:schemeClr val="accent5"/>
                </a:solidFill>
              </a:rPr>
              <a:t>creating one’s own meanings </a:t>
            </a:r>
            <a:r>
              <a:rPr lang="en-US" sz="3200" dirty="0">
                <a:solidFill>
                  <a:srgbClr val="FFFF00"/>
                </a:solidFill>
              </a:rPr>
              <a:t>[</a:t>
            </a:r>
            <a:r>
              <a:rPr lang="en-US" sz="3200" dirty="0">
                <a:solidFill>
                  <a:srgbClr val="8064A2"/>
                </a:solidFill>
              </a:rPr>
              <a:t>ver</a:t>
            </a:r>
            <a:r>
              <a:rPr lang="en-US" sz="3200" dirty="0">
                <a:solidFill>
                  <a:schemeClr val="accent4"/>
                </a:solidFill>
              </a:rPr>
              <a:t>y post-structural</a:t>
            </a:r>
            <a:r>
              <a:rPr lang="en-US" sz="3200" dirty="0">
                <a:solidFill>
                  <a:srgbClr val="FFFF00"/>
                </a:solidFill>
              </a:rPr>
              <a:t>]</a:t>
            </a:r>
            <a:r>
              <a:rPr lang="en-US" sz="3200" dirty="0">
                <a:solidFill>
                  <a:srgbClr val="FFFFFF"/>
                </a:solidFill>
              </a:rPr>
              <a:t>.</a:t>
            </a:r>
          </a:p>
          <a:p>
            <a:endParaRPr lang="en-US" dirty="0"/>
          </a:p>
        </p:txBody>
      </p:sp>
    </p:spTree>
    <p:extLst>
      <p:ext uri="{BB962C8B-B14F-4D97-AF65-F5344CB8AC3E}">
        <p14:creationId xmlns:p14="http://schemas.microsoft.com/office/powerpoint/2010/main" val="543592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46405"/>
            <a:ext cx="8229600" cy="5379729"/>
          </a:xfrm>
        </p:spPr>
        <p:txBody>
          <a:bodyPr>
            <a:normAutofit/>
          </a:bodyPr>
          <a:lstStyle/>
          <a:p>
            <a:pPr marL="0" indent="0" algn="ctr">
              <a:buNone/>
            </a:pPr>
            <a:r>
              <a:rPr lang="en-US" sz="4400" dirty="0">
                <a:solidFill>
                  <a:schemeClr val="bg1"/>
                </a:solidFill>
              </a:rPr>
              <a:t>Post-Structuralism </a:t>
            </a:r>
            <a:r>
              <a:rPr lang="en-US" sz="4400" dirty="0">
                <a:solidFill>
                  <a:schemeClr val="accent2">
                    <a:lumMod val="60000"/>
                    <a:lumOff val="40000"/>
                  </a:schemeClr>
                </a:solidFill>
              </a:rPr>
              <a:t>encourages</a:t>
            </a:r>
            <a:r>
              <a:rPr lang="en-US" sz="4400" dirty="0">
                <a:solidFill>
                  <a:srgbClr val="FF0000"/>
                </a:solidFill>
              </a:rPr>
              <a:t>/</a:t>
            </a:r>
            <a:r>
              <a:rPr lang="en-US" sz="4400" dirty="0">
                <a:solidFill>
                  <a:schemeClr val="accent2">
                    <a:lumMod val="60000"/>
                    <a:lumOff val="40000"/>
                  </a:schemeClr>
                </a:solidFill>
              </a:rPr>
              <a:t>reinforces</a:t>
            </a:r>
            <a:r>
              <a:rPr lang="en-US" sz="4400" dirty="0">
                <a:solidFill>
                  <a:srgbClr val="FF0000"/>
                </a:solidFill>
              </a:rPr>
              <a:t>/</a:t>
            </a:r>
            <a:r>
              <a:rPr lang="en-US" sz="4400" dirty="0">
                <a:solidFill>
                  <a:schemeClr val="accent2">
                    <a:lumMod val="60000"/>
                    <a:lumOff val="40000"/>
                  </a:schemeClr>
                </a:solidFill>
              </a:rPr>
              <a:t>represents </a:t>
            </a:r>
            <a:r>
              <a:rPr lang="en-US" sz="4400" dirty="0">
                <a:solidFill>
                  <a:schemeClr val="bg1"/>
                </a:solidFill>
              </a:rPr>
              <a:t>the value of </a:t>
            </a:r>
            <a:r>
              <a:rPr lang="en-US" sz="4400" dirty="0">
                <a:solidFill>
                  <a:srgbClr val="3366FF"/>
                </a:solidFill>
              </a:rPr>
              <a:t>human agency</a:t>
            </a:r>
            <a:r>
              <a:rPr lang="en-US" sz="4400" dirty="0">
                <a:solidFill>
                  <a:srgbClr val="FF0000"/>
                </a:solidFill>
              </a:rPr>
              <a:t>,</a:t>
            </a:r>
            <a:r>
              <a:rPr lang="en-US" sz="4400" dirty="0">
                <a:solidFill>
                  <a:srgbClr val="3366FF"/>
                </a:solidFill>
              </a:rPr>
              <a:t> choice </a:t>
            </a:r>
            <a:r>
              <a:rPr lang="en-US" sz="4400" dirty="0">
                <a:solidFill>
                  <a:srgbClr val="FFFF00"/>
                </a:solidFill>
              </a:rPr>
              <a:t>&amp;</a:t>
            </a:r>
            <a:r>
              <a:rPr lang="en-US" sz="4400" dirty="0">
                <a:solidFill>
                  <a:srgbClr val="3366FF"/>
                </a:solidFill>
              </a:rPr>
              <a:t> </a:t>
            </a:r>
            <a:r>
              <a:rPr lang="en-US" sz="4400" dirty="0">
                <a:solidFill>
                  <a:srgbClr val="CCFFCC"/>
                </a:solidFill>
              </a:rPr>
              <a:t>creativity</a:t>
            </a:r>
            <a:r>
              <a:rPr lang="en-US" sz="4400" dirty="0">
                <a:solidFill>
                  <a:srgbClr val="FF0000"/>
                </a:solidFill>
              </a:rPr>
              <a:t>.</a:t>
            </a:r>
          </a:p>
        </p:txBody>
      </p:sp>
      <p:sp>
        <p:nvSpPr>
          <p:cNvPr id="5" name="TextBox 4"/>
          <p:cNvSpPr txBox="1"/>
          <p:nvPr/>
        </p:nvSpPr>
        <p:spPr>
          <a:xfrm>
            <a:off x="4266225" y="4648916"/>
            <a:ext cx="1473380"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Rene Magritte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“Not to be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Reproduced”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1937</a:t>
            </a:r>
          </a:p>
        </p:txBody>
      </p:sp>
      <p:pic>
        <p:nvPicPr>
          <p:cNvPr id="6" name="Picture 5" descr="magritte-not-to-be-reproduce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9605" y="2879917"/>
            <a:ext cx="2715282" cy="3283794"/>
          </a:xfrm>
          <a:prstGeom prst="rect">
            <a:avLst/>
          </a:prstGeom>
        </p:spPr>
      </p:pic>
    </p:spTree>
    <p:extLst>
      <p:ext uri="{BB962C8B-B14F-4D97-AF65-F5344CB8AC3E}">
        <p14:creationId xmlns:p14="http://schemas.microsoft.com/office/powerpoint/2010/main" val="918691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E23F8C-59D2-6545-B2CC-D0610CA00143}"/>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765680" y="357188"/>
            <a:ext cx="3612640" cy="5443537"/>
          </a:xfrm>
        </p:spPr>
      </p:pic>
    </p:spTree>
    <p:extLst>
      <p:ext uri="{BB962C8B-B14F-4D97-AF65-F5344CB8AC3E}">
        <p14:creationId xmlns:p14="http://schemas.microsoft.com/office/powerpoint/2010/main" val="2465592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0EF3-FA0D-4F46-B819-1194DF43D5A2}"/>
              </a:ext>
            </a:extLst>
          </p:cNvPr>
          <p:cNvSpPr>
            <a:spLocks noGrp="1"/>
          </p:cNvSpPr>
          <p:nvPr>
            <p:ph type="title"/>
          </p:nvPr>
        </p:nvSpPr>
        <p:spPr>
          <a:xfrm>
            <a:off x="116378" y="0"/>
            <a:ext cx="8894618" cy="1016000"/>
          </a:xfrm>
        </p:spPr>
        <p:txBody>
          <a:bodyPr>
            <a:noAutofit/>
          </a:bodyPr>
          <a:lstStyle/>
          <a:p>
            <a:pPr algn="ctr"/>
            <a:r>
              <a:rPr lang="en-US" sz="4400" b="1" dirty="0">
                <a:solidFill>
                  <a:srgbClr val="FFFF00"/>
                </a:solidFill>
              </a:rPr>
              <a:t>Lots of problems</a:t>
            </a:r>
            <a:r>
              <a:rPr lang="en-US" sz="4400" b="1" dirty="0">
                <a:solidFill>
                  <a:srgbClr val="FF0000"/>
                </a:solidFill>
              </a:rPr>
              <a:t>,</a:t>
            </a:r>
            <a:r>
              <a:rPr lang="en-US" sz="4400" b="1" dirty="0">
                <a:solidFill>
                  <a:schemeClr val="bg1"/>
                </a:solidFill>
              </a:rPr>
              <a:t> not least of which</a:t>
            </a:r>
            <a:r>
              <a:rPr lang="en-US" sz="4400" b="1" dirty="0">
                <a:solidFill>
                  <a:srgbClr val="FF0000"/>
                </a:solidFill>
              </a:rPr>
              <a:t>…</a:t>
            </a:r>
          </a:p>
        </p:txBody>
      </p:sp>
      <p:pic>
        <p:nvPicPr>
          <p:cNvPr id="8" name="Content Placeholder 7">
            <a:extLst>
              <a:ext uri="{FF2B5EF4-FFF2-40B4-BE49-F238E27FC236}">
                <a16:creationId xmlns:a16="http://schemas.microsoft.com/office/drawing/2014/main" id="{066C5205-5B0A-1C48-8B38-94270AC61B1A}"/>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115059" y="1286053"/>
            <a:ext cx="6897255" cy="4573063"/>
          </a:xfrm>
        </p:spPr>
      </p:pic>
    </p:spTree>
    <p:extLst>
      <p:ext uri="{BB962C8B-B14F-4D97-AF65-F5344CB8AC3E}">
        <p14:creationId xmlns:p14="http://schemas.microsoft.com/office/powerpoint/2010/main" val="2497129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1FA8-6971-1445-B997-8A851B6022A3}"/>
              </a:ext>
            </a:extLst>
          </p:cNvPr>
          <p:cNvSpPr>
            <a:spLocks noGrp="1"/>
          </p:cNvSpPr>
          <p:nvPr>
            <p:ph type="title"/>
          </p:nvPr>
        </p:nvSpPr>
        <p:spPr>
          <a:xfrm>
            <a:off x="457200" y="160339"/>
            <a:ext cx="8229600" cy="1016000"/>
          </a:xfrm>
        </p:spPr>
        <p:txBody>
          <a:bodyPr>
            <a:normAutofit/>
          </a:bodyPr>
          <a:lstStyle/>
          <a:p>
            <a:pPr algn="ctr"/>
            <a:r>
              <a:rPr lang="en-US" sz="4400" b="1" dirty="0">
                <a:solidFill>
                  <a:srgbClr val="FFFF00"/>
                </a:solidFill>
              </a:rPr>
              <a:t>Now the </a:t>
            </a:r>
            <a:r>
              <a:rPr lang="en-US" sz="4400" b="1" dirty="0">
                <a:solidFill>
                  <a:schemeClr val="bg1"/>
                </a:solidFill>
              </a:rPr>
              <a:t>surprise</a:t>
            </a:r>
            <a:r>
              <a:rPr lang="en-US" sz="4400" b="1" dirty="0">
                <a:solidFill>
                  <a:srgbClr val="FF0000"/>
                </a:solidFill>
              </a:rPr>
              <a:t>…</a:t>
            </a:r>
          </a:p>
        </p:txBody>
      </p:sp>
      <p:pic>
        <p:nvPicPr>
          <p:cNvPr id="5" name="Content Placeholder 4">
            <a:extLst>
              <a:ext uri="{FF2B5EF4-FFF2-40B4-BE49-F238E27FC236}">
                <a16:creationId xmlns:a16="http://schemas.microsoft.com/office/drawing/2014/main" id="{B7844A44-DC4E-4649-BFB4-743C242A8B6A}"/>
              </a:ext>
            </a:extLst>
          </p:cNvPr>
          <p:cNvPicPr>
            <a:picLocks noGrp="1" noChangeAspect="1"/>
          </p:cNvPicPr>
          <p:nvPr>
            <p:ph sz="quarter" idx="10"/>
          </p:nvPr>
        </p:nvPicPr>
        <p:blipFill>
          <a:blip r:embed="rId2"/>
          <a:stretch>
            <a:fillRect/>
          </a:stretch>
        </p:blipFill>
        <p:spPr>
          <a:xfrm>
            <a:off x="2959331" y="1537845"/>
            <a:ext cx="3385199" cy="4148060"/>
          </a:xfrm>
        </p:spPr>
      </p:pic>
      <p:pic>
        <p:nvPicPr>
          <p:cNvPr id="4" name="Content Placeholder 4">
            <a:extLst>
              <a:ext uri="{FF2B5EF4-FFF2-40B4-BE49-F238E27FC236}">
                <a16:creationId xmlns:a16="http://schemas.microsoft.com/office/drawing/2014/main" id="{12A55946-4ABC-DC44-AE0A-A43BFD6D2B85}"/>
              </a:ext>
            </a:extLst>
          </p:cNvPr>
          <p:cNvPicPr>
            <a:picLocks noChangeAspect="1"/>
          </p:cNvPicPr>
          <p:nvPr/>
        </p:nvPicPr>
        <p:blipFill>
          <a:blip r:embed="rId2"/>
          <a:stretch>
            <a:fillRect/>
          </a:stretch>
        </p:blipFill>
        <p:spPr>
          <a:xfrm>
            <a:off x="2879400" y="1554471"/>
            <a:ext cx="3385199" cy="4148060"/>
          </a:xfrm>
          <a:prstGeom prst="rect">
            <a:avLst/>
          </a:prstGeom>
        </p:spPr>
      </p:pic>
    </p:spTree>
    <p:extLst>
      <p:ext uri="{BB962C8B-B14F-4D97-AF65-F5344CB8AC3E}">
        <p14:creationId xmlns:p14="http://schemas.microsoft.com/office/powerpoint/2010/main" val="798631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FC8D6-5605-E245-A3F2-C50F6D3E6394}"/>
              </a:ext>
            </a:extLst>
          </p:cNvPr>
          <p:cNvSpPr>
            <a:spLocks noGrp="1"/>
          </p:cNvSpPr>
          <p:nvPr>
            <p:ph type="title"/>
          </p:nvPr>
        </p:nvSpPr>
        <p:spPr>
          <a:xfrm>
            <a:off x="457199" y="182880"/>
            <a:ext cx="8229600" cy="1016000"/>
          </a:xfrm>
        </p:spPr>
        <p:txBody>
          <a:bodyPr/>
          <a:lstStyle/>
          <a:p>
            <a:pPr algn="ctr"/>
            <a:r>
              <a:rPr lang="en-US" dirty="0">
                <a:solidFill>
                  <a:srgbClr val="FFFF00"/>
                </a:solidFill>
              </a:rPr>
              <a:t>Be skeptical</a:t>
            </a:r>
            <a:r>
              <a:rPr lang="en-US" dirty="0">
                <a:solidFill>
                  <a:srgbClr val="FF0000"/>
                </a:solidFill>
              </a:rPr>
              <a:t>: </a:t>
            </a:r>
            <a:r>
              <a:rPr lang="en-US" dirty="0">
                <a:solidFill>
                  <a:schemeClr val="bg1"/>
                </a:solidFill>
              </a:rPr>
              <a:t>what actually happened</a:t>
            </a:r>
            <a:r>
              <a:rPr lang="en-US" dirty="0">
                <a:solidFill>
                  <a:srgbClr val="FF0000"/>
                </a:solidFill>
              </a:rPr>
              <a:t>…</a:t>
            </a:r>
          </a:p>
        </p:txBody>
      </p:sp>
      <p:pic>
        <p:nvPicPr>
          <p:cNvPr id="5" name="Content Placeholder 4">
            <a:extLst>
              <a:ext uri="{FF2B5EF4-FFF2-40B4-BE49-F238E27FC236}">
                <a16:creationId xmlns:a16="http://schemas.microsoft.com/office/drawing/2014/main" id="{EBCABDFF-F426-904F-B90C-38706BFA72CF}"/>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733163" y="1828800"/>
            <a:ext cx="5677673" cy="3491345"/>
          </a:xfrm>
        </p:spPr>
      </p:pic>
    </p:spTree>
    <p:extLst>
      <p:ext uri="{BB962C8B-B14F-4D97-AF65-F5344CB8AC3E}">
        <p14:creationId xmlns:p14="http://schemas.microsoft.com/office/powerpoint/2010/main" val="3591246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93CC4-3ED8-1D45-9836-C0CEA19A9E4B}"/>
              </a:ext>
            </a:extLst>
          </p:cNvPr>
          <p:cNvSpPr>
            <a:spLocks noGrp="1"/>
          </p:cNvSpPr>
          <p:nvPr>
            <p:ph type="title"/>
          </p:nvPr>
        </p:nvSpPr>
        <p:spPr>
          <a:xfrm>
            <a:off x="0" y="0"/>
            <a:ext cx="9144000" cy="1016000"/>
          </a:xfrm>
        </p:spPr>
        <p:txBody>
          <a:bodyPr>
            <a:normAutofit/>
          </a:bodyPr>
          <a:lstStyle/>
          <a:p>
            <a:pPr algn="ctr"/>
            <a:r>
              <a:rPr lang="en-US" b="1" dirty="0">
                <a:solidFill>
                  <a:schemeClr val="bg1"/>
                </a:solidFill>
              </a:rPr>
              <a:t>The importance of </a:t>
            </a:r>
            <a:r>
              <a:rPr lang="en-US" b="1" dirty="0">
                <a:solidFill>
                  <a:srgbClr val="FFFF00"/>
                </a:solidFill>
              </a:rPr>
              <a:t>HORIZONTAL LAYERS</a:t>
            </a:r>
          </a:p>
        </p:txBody>
      </p:sp>
      <p:sp>
        <p:nvSpPr>
          <p:cNvPr id="3" name="Content Placeholder 2">
            <a:extLst>
              <a:ext uri="{FF2B5EF4-FFF2-40B4-BE49-F238E27FC236}">
                <a16:creationId xmlns:a16="http://schemas.microsoft.com/office/drawing/2014/main" id="{40372C9A-6F7A-9046-A95F-6F038DE7A60D}"/>
              </a:ext>
            </a:extLst>
          </p:cNvPr>
          <p:cNvSpPr>
            <a:spLocks noGrp="1"/>
          </p:cNvSpPr>
          <p:nvPr>
            <p:ph sz="quarter" idx="10"/>
          </p:nvPr>
        </p:nvSpPr>
        <p:spPr>
          <a:xfrm>
            <a:off x="133003" y="1330036"/>
            <a:ext cx="8894619" cy="4396098"/>
          </a:xfrm>
        </p:spPr>
        <p:txBody>
          <a:bodyPr>
            <a:normAutofit/>
          </a:bodyPr>
          <a:lstStyle/>
          <a:p>
            <a:pPr marL="0" indent="0" algn="ctr">
              <a:buNone/>
            </a:pPr>
            <a:r>
              <a:rPr lang="en-US" sz="11600" dirty="0">
                <a:solidFill>
                  <a:srgbClr val="FF0000"/>
                </a:solidFill>
              </a:rPr>
              <a:t>______________________</a:t>
            </a:r>
            <a:endParaRPr lang="en-US" dirty="0"/>
          </a:p>
          <a:p>
            <a:endParaRPr lang="en-US" dirty="0"/>
          </a:p>
        </p:txBody>
      </p:sp>
    </p:spTree>
    <p:extLst>
      <p:ext uri="{BB962C8B-B14F-4D97-AF65-F5344CB8AC3E}">
        <p14:creationId xmlns:p14="http://schemas.microsoft.com/office/powerpoint/2010/main" val="39576556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B52A-CCF1-9F4D-A8B8-93089ECA3C3B}"/>
              </a:ext>
            </a:extLst>
          </p:cNvPr>
          <p:cNvSpPr>
            <a:spLocks noGrp="1"/>
          </p:cNvSpPr>
          <p:nvPr>
            <p:ph type="title"/>
          </p:nvPr>
        </p:nvSpPr>
        <p:spPr>
          <a:xfrm>
            <a:off x="457200" y="0"/>
            <a:ext cx="8229600" cy="1016000"/>
          </a:xfrm>
        </p:spPr>
        <p:txBody>
          <a:bodyPr>
            <a:normAutofit/>
          </a:bodyPr>
          <a:lstStyle/>
          <a:p>
            <a:pPr algn="ctr"/>
            <a:r>
              <a:rPr lang="en-US" sz="4800" b="1" dirty="0">
                <a:solidFill>
                  <a:srgbClr val="FFFF00"/>
                </a:solidFill>
              </a:rPr>
              <a:t>Theory </a:t>
            </a:r>
            <a:r>
              <a:rPr lang="en-US" sz="4800" b="1" dirty="0">
                <a:solidFill>
                  <a:schemeClr val="bg1"/>
                </a:solidFill>
              </a:rPr>
              <a:t>please</a:t>
            </a:r>
            <a:r>
              <a:rPr lang="en-US" sz="4800" b="1" dirty="0">
                <a:solidFill>
                  <a:srgbClr val="00B0F0"/>
                </a:solidFill>
              </a:rPr>
              <a:t>?</a:t>
            </a:r>
            <a:r>
              <a:rPr lang="en-US" sz="4800" b="1" dirty="0">
                <a:solidFill>
                  <a:srgbClr val="FF0000"/>
                </a:solidFill>
              </a:rPr>
              <a:t>…</a:t>
            </a:r>
          </a:p>
        </p:txBody>
      </p:sp>
      <p:pic>
        <p:nvPicPr>
          <p:cNvPr id="5" name="Content Placeholder 4">
            <a:extLst>
              <a:ext uri="{FF2B5EF4-FFF2-40B4-BE49-F238E27FC236}">
                <a16:creationId xmlns:a16="http://schemas.microsoft.com/office/drawing/2014/main" id="{B7402908-C0A7-E54B-B6DA-D379E10DAD85}"/>
              </a:ext>
            </a:extLst>
          </p:cNvPr>
          <p:cNvPicPr>
            <a:picLocks noGrp="1" noChangeAspect="1"/>
          </p:cNvPicPr>
          <p:nvPr>
            <p:ph sz="quarter" idx="10"/>
          </p:nvPr>
        </p:nvPicPr>
        <p:blipFill>
          <a:blip r:embed="rId2"/>
          <a:stretch>
            <a:fillRect/>
          </a:stretch>
        </p:blipFill>
        <p:spPr>
          <a:xfrm>
            <a:off x="1524000" y="1682750"/>
            <a:ext cx="6096000" cy="3543300"/>
          </a:xfrm>
        </p:spPr>
      </p:pic>
    </p:spTree>
    <p:extLst>
      <p:ext uri="{BB962C8B-B14F-4D97-AF65-F5344CB8AC3E}">
        <p14:creationId xmlns:p14="http://schemas.microsoft.com/office/powerpoint/2010/main" val="40718496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D1FDC-CF3B-BD4D-BD73-7CE038180846}"/>
              </a:ext>
            </a:extLst>
          </p:cNvPr>
          <p:cNvSpPr>
            <a:spLocks noGrp="1"/>
          </p:cNvSpPr>
          <p:nvPr>
            <p:ph type="title"/>
          </p:nvPr>
        </p:nvSpPr>
        <p:spPr>
          <a:xfrm>
            <a:off x="457200" y="0"/>
            <a:ext cx="8229600" cy="1342593"/>
          </a:xfrm>
        </p:spPr>
        <p:txBody>
          <a:bodyPr>
            <a:normAutofit fontScale="90000"/>
          </a:bodyPr>
          <a:lstStyle/>
          <a:p>
            <a:pPr algn="ctr"/>
            <a:r>
              <a:rPr lang="en-US" dirty="0">
                <a:solidFill>
                  <a:srgbClr val="FFFF00"/>
                </a:solidFill>
              </a:rPr>
              <a:t>The Deepest Problem </a:t>
            </a:r>
            <a:r>
              <a:rPr lang="en-US" dirty="0">
                <a:solidFill>
                  <a:schemeClr val="bg1"/>
                </a:solidFill>
              </a:rPr>
              <a:t>(</a:t>
            </a:r>
            <a:r>
              <a:rPr lang="en-US" dirty="0">
                <a:solidFill>
                  <a:srgbClr val="FF0000"/>
                </a:solidFill>
              </a:rPr>
              <a:t>&amp;</a:t>
            </a:r>
            <a:r>
              <a:rPr lang="en-US" dirty="0">
                <a:solidFill>
                  <a:srgbClr val="FFFF00"/>
                </a:solidFill>
              </a:rPr>
              <a:t> </a:t>
            </a:r>
            <a:r>
              <a:rPr lang="en-US" dirty="0">
                <a:solidFill>
                  <a:schemeClr val="bg1"/>
                </a:solidFill>
              </a:rPr>
              <a:t>partial solution</a:t>
            </a:r>
            <a:r>
              <a:rPr lang="en-US" dirty="0">
                <a:solidFill>
                  <a:srgbClr val="FF0000"/>
                </a:solidFill>
              </a:rPr>
              <a:t>?</a:t>
            </a:r>
            <a:r>
              <a:rPr lang="en-US" dirty="0">
                <a:solidFill>
                  <a:schemeClr val="bg1"/>
                </a:solidFill>
              </a:rPr>
              <a:t>)</a:t>
            </a:r>
            <a:r>
              <a:rPr lang="en-US" dirty="0">
                <a:solidFill>
                  <a:srgbClr val="FF0000"/>
                </a:solidFill>
              </a:rPr>
              <a:t>:</a:t>
            </a:r>
            <a:br>
              <a:rPr lang="en-US" dirty="0">
                <a:solidFill>
                  <a:srgbClr val="FFFF00"/>
                </a:solidFill>
              </a:rPr>
            </a:br>
            <a:r>
              <a:rPr lang="en-US" dirty="0">
                <a:solidFill>
                  <a:srgbClr val="FFFF00"/>
                </a:solidFill>
                <a:latin typeface="Andale Mono" panose="020B0509000000000004" pitchFamily="49" charset="0"/>
              </a:rPr>
              <a:t>Algorithmic </a:t>
            </a:r>
            <a:r>
              <a:rPr lang="en-US" dirty="0">
                <a:solidFill>
                  <a:schemeClr val="bg1"/>
                </a:solidFill>
                <a:latin typeface="Andale Mono" panose="020B0509000000000004" pitchFamily="49" charset="0"/>
              </a:rPr>
              <a:t>you</a:t>
            </a:r>
            <a:r>
              <a:rPr lang="en-US" dirty="0">
                <a:solidFill>
                  <a:srgbClr val="FFFF00"/>
                </a:solidFill>
                <a:latin typeface="Andale Mono" panose="020B0509000000000004" pitchFamily="49" charset="0"/>
              </a:rPr>
              <a:t> is not </a:t>
            </a:r>
            <a:r>
              <a:rPr lang="en-US" dirty="0">
                <a:solidFill>
                  <a:schemeClr val="bg1"/>
                </a:solidFill>
                <a:latin typeface="Andale Mono" panose="020B0509000000000004" pitchFamily="49" charset="0"/>
              </a:rPr>
              <a:t>YOU</a:t>
            </a:r>
          </a:p>
        </p:txBody>
      </p:sp>
      <p:pic>
        <p:nvPicPr>
          <p:cNvPr id="4" name="Content Placeholder 4">
            <a:extLst>
              <a:ext uri="{FF2B5EF4-FFF2-40B4-BE49-F238E27FC236}">
                <a16:creationId xmlns:a16="http://schemas.microsoft.com/office/drawing/2014/main" id="{5CB72E70-7D75-6344-AA6D-8EF11A3D3639}"/>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591595" y="1408113"/>
            <a:ext cx="5960810" cy="4495800"/>
          </a:xfrm>
        </p:spPr>
      </p:pic>
    </p:spTree>
    <p:extLst>
      <p:ext uri="{BB962C8B-B14F-4D97-AF65-F5344CB8AC3E}">
        <p14:creationId xmlns:p14="http://schemas.microsoft.com/office/powerpoint/2010/main" val="1559585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07F07-A923-9344-9C39-C24DAC3AA434}"/>
              </a:ext>
            </a:extLst>
          </p:cNvPr>
          <p:cNvSpPr>
            <a:spLocks noGrp="1"/>
          </p:cNvSpPr>
          <p:nvPr>
            <p:ph type="title"/>
          </p:nvPr>
        </p:nvSpPr>
        <p:spPr>
          <a:xfrm>
            <a:off x="457200" y="0"/>
            <a:ext cx="8229600" cy="1016000"/>
          </a:xfrm>
        </p:spPr>
        <p:txBody>
          <a:bodyPr>
            <a:normAutofit/>
          </a:bodyPr>
          <a:lstStyle/>
          <a:p>
            <a:pPr algn="ctr"/>
            <a:r>
              <a:rPr lang="en-US" sz="4400" b="1" dirty="0">
                <a:solidFill>
                  <a:srgbClr val="FFFF00"/>
                </a:solidFill>
              </a:rPr>
              <a:t>The wisdom of 16 year olds</a:t>
            </a:r>
            <a:r>
              <a:rPr lang="en-US" sz="4400" b="1" dirty="0">
                <a:solidFill>
                  <a:srgbClr val="FF0000"/>
                </a:solidFill>
              </a:rPr>
              <a:t>…</a:t>
            </a:r>
          </a:p>
        </p:txBody>
      </p:sp>
      <p:sp>
        <p:nvSpPr>
          <p:cNvPr id="3" name="Content Placeholder 2">
            <a:extLst>
              <a:ext uri="{FF2B5EF4-FFF2-40B4-BE49-F238E27FC236}">
                <a16:creationId xmlns:a16="http://schemas.microsoft.com/office/drawing/2014/main" id="{B60CFC9C-F056-4947-BB49-B4A56BEC0BBD}"/>
              </a:ext>
            </a:extLst>
          </p:cNvPr>
          <p:cNvSpPr>
            <a:spLocks noGrp="1"/>
          </p:cNvSpPr>
          <p:nvPr>
            <p:ph sz="quarter" idx="10"/>
          </p:nvPr>
        </p:nvSpPr>
        <p:spPr>
          <a:xfrm>
            <a:off x="457200" y="1408133"/>
            <a:ext cx="5452533" cy="4501599"/>
          </a:xfrm>
        </p:spPr>
        <p:txBody>
          <a:bodyPr>
            <a:noAutofit/>
          </a:bodyPr>
          <a:lstStyle/>
          <a:p>
            <a:pPr marL="0" indent="0">
              <a:buNone/>
            </a:pPr>
            <a:r>
              <a:rPr lang="en-US" sz="3600" i="1" dirty="0">
                <a:solidFill>
                  <a:schemeClr val="bg1"/>
                </a:solidFill>
              </a:rPr>
              <a:t>“</a:t>
            </a:r>
            <a:r>
              <a:rPr lang="en-CA" sz="3600" i="1" dirty="0">
                <a:solidFill>
                  <a:schemeClr val="bg1"/>
                </a:solidFill>
              </a:rPr>
              <a:t>Basically I just think </a:t>
            </a:r>
            <a:r>
              <a:rPr lang="en-CA" sz="3600" i="1" dirty="0">
                <a:solidFill>
                  <a:srgbClr val="FFFF00"/>
                </a:solidFill>
              </a:rPr>
              <a:t>the ‘person’ we show to be ourselves on social media </a:t>
            </a:r>
            <a:r>
              <a:rPr lang="en-CA" sz="3600" i="1" dirty="0">
                <a:solidFill>
                  <a:schemeClr val="bg1"/>
                </a:solidFill>
              </a:rPr>
              <a:t>is only a part of who we are - </a:t>
            </a:r>
            <a:r>
              <a:rPr lang="en-CA" sz="3600" i="1" dirty="0">
                <a:solidFill>
                  <a:srgbClr val="FFFF00"/>
                </a:solidFill>
              </a:rPr>
              <a:t>it is our best</a:t>
            </a:r>
            <a:r>
              <a:rPr lang="en-CA" sz="3600" i="1" dirty="0">
                <a:solidFill>
                  <a:schemeClr val="bg1"/>
                </a:solidFill>
              </a:rPr>
              <a:t>, </a:t>
            </a:r>
            <a:r>
              <a:rPr lang="en-CA" sz="3600" i="1" dirty="0">
                <a:solidFill>
                  <a:srgbClr val="FFFF00"/>
                </a:solidFill>
              </a:rPr>
              <a:t>and sometimes most superficial parts</a:t>
            </a:r>
            <a:r>
              <a:rPr lang="en-CA" sz="3600" i="1" dirty="0">
                <a:solidFill>
                  <a:schemeClr val="bg1"/>
                </a:solidFill>
              </a:rPr>
              <a:t>.  Therefore the algorithmic thing won't actually show us what we truly want to see.” </a:t>
            </a:r>
            <a:endParaRPr lang="en-US" sz="3600" i="1" dirty="0">
              <a:solidFill>
                <a:schemeClr val="bg1"/>
              </a:solidFill>
            </a:endParaRPr>
          </a:p>
        </p:txBody>
      </p:sp>
      <p:pic>
        <p:nvPicPr>
          <p:cNvPr id="5" name="Picture 4">
            <a:extLst>
              <a:ext uri="{FF2B5EF4-FFF2-40B4-BE49-F238E27FC236}">
                <a16:creationId xmlns:a16="http://schemas.microsoft.com/office/drawing/2014/main" id="{D276BD59-D07B-A642-BE42-0D284A9A76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829517" y="2342584"/>
            <a:ext cx="3265466" cy="2449100"/>
          </a:xfrm>
          <a:prstGeom prst="rect">
            <a:avLst/>
          </a:prstGeom>
        </p:spPr>
      </p:pic>
    </p:spTree>
    <p:extLst>
      <p:ext uri="{BB962C8B-B14F-4D97-AF65-F5344CB8AC3E}">
        <p14:creationId xmlns:p14="http://schemas.microsoft.com/office/powerpoint/2010/main" val="13183092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4A047F-C41A-E54B-9848-43E7C3F6529F}"/>
              </a:ext>
            </a:extLst>
          </p:cNvPr>
          <p:cNvSpPr>
            <a:spLocks noGrp="1"/>
          </p:cNvSpPr>
          <p:nvPr>
            <p:ph sz="quarter" idx="10"/>
          </p:nvPr>
        </p:nvSpPr>
        <p:spPr>
          <a:xfrm>
            <a:off x="457200" y="731520"/>
            <a:ext cx="8229600" cy="4994614"/>
          </a:xfrm>
        </p:spPr>
        <p:txBody>
          <a:bodyPr>
            <a:noAutofit/>
          </a:bodyPr>
          <a:lstStyle/>
          <a:p>
            <a:pPr marL="0" indent="0" algn="ctr">
              <a:buNone/>
            </a:pPr>
            <a:r>
              <a:rPr lang="en-CA" sz="4800" i="1" dirty="0">
                <a:solidFill>
                  <a:srgbClr val="FF0000"/>
                </a:solidFill>
              </a:rPr>
              <a:t>“</a:t>
            </a:r>
            <a:r>
              <a:rPr lang="en-CA" sz="4800" i="1" dirty="0">
                <a:solidFill>
                  <a:schemeClr val="bg1"/>
                </a:solidFill>
              </a:rPr>
              <a:t>Algorithms</a:t>
            </a:r>
            <a:r>
              <a:rPr lang="en-CA" sz="4800" i="1" dirty="0">
                <a:solidFill>
                  <a:srgbClr val="FFFF00"/>
                </a:solidFill>
              </a:rPr>
              <a:t> are at best a snapshot of today and maybe even more dangerous</a:t>
            </a:r>
            <a:r>
              <a:rPr lang="en-CA" sz="4800" i="1" dirty="0">
                <a:solidFill>
                  <a:srgbClr val="00B0F0"/>
                </a:solidFill>
              </a:rPr>
              <a:t>,</a:t>
            </a:r>
            <a:r>
              <a:rPr lang="en-CA" sz="4800" i="1" dirty="0">
                <a:solidFill>
                  <a:srgbClr val="FFFF00"/>
                </a:solidFill>
              </a:rPr>
              <a:t> </a:t>
            </a:r>
            <a:r>
              <a:rPr lang="en-CA" sz="4800" i="1" dirty="0">
                <a:solidFill>
                  <a:schemeClr val="bg1"/>
                </a:solidFill>
              </a:rPr>
              <a:t>a look through the rear view mirror of what is familiar</a:t>
            </a:r>
            <a:r>
              <a:rPr lang="en-CA" sz="4800" i="1" dirty="0">
                <a:solidFill>
                  <a:srgbClr val="00B0F0"/>
                </a:solidFill>
              </a:rPr>
              <a:t>.</a:t>
            </a:r>
            <a:r>
              <a:rPr lang="en-CA" sz="4800" i="1" dirty="0">
                <a:solidFill>
                  <a:srgbClr val="FFFF00"/>
                </a:solidFill>
              </a:rPr>
              <a:t> Algorithms can’t predict future trends</a:t>
            </a:r>
            <a:r>
              <a:rPr lang="en-CA" sz="4800" i="1" dirty="0">
                <a:solidFill>
                  <a:srgbClr val="00B0F0"/>
                </a:solidFill>
              </a:rPr>
              <a:t>.</a:t>
            </a:r>
            <a:r>
              <a:rPr lang="en-CA" sz="4800" i="1" dirty="0">
                <a:solidFill>
                  <a:srgbClr val="FF0000"/>
                </a:solidFill>
              </a:rPr>
              <a:t>”</a:t>
            </a:r>
          </a:p>
          <a:p>
            <a:pPr marL="0" indent="0" algn="ctr">
              <a:buNone/>
            </a:pPr>
            <a:endParaRPr lang="en-CA" sz="4800" dirty="0"/>
          </a:p>
          <a:p>
            <a:pPr marL="0" indent="0" algn="ctr">
              <a:buNone/>
            </a:pPr>
            <a:r>
              <a:rPr lang="en-CA" sz="3600" dirty="0">
                <a:solidFill>
                  <a:schemeClr val="bg1"/>
                </a:solidFill>
              </a:rPr>
              <a:t>Ivan </a:t>
            </a:r>
            <a:r>
              <a:rPr lang="en-CA" sz="3600" dirty="0" err="1">
                <a:solidFill>
                  <a:schemeClr val="bg1"/>
                </a:solidFill>
              </a:rPr>
              <a:t>Fecan</a:t>
            </a:r>
            <a:r>
              <a:rPr lang="en-CA" sz="3600" dirty="0">
                <a:solidFill>
                  <a:schemeClr val="bg1"/>
                </a:solidFill>
              </a:rPr>
              <a:t> (Former CEO, Bell </a:t>
            </a:r>
            <a:r>
              <a:rPr lang="en-CA" sz="3600" dirty="0" err="1">
                <a:solidFill>
                  <a:schemeClr val="bg1"/>
                </a:solidFill>
              </a:rPr>
              <a:t>Globemedia</a:t>
            </a:r>
            <a:r>
              <a:rPr lang="en-CA" sz="3600" dirty="0">
                <a:solidFill>
                  <a:schemeClr val="bg1"/>
                </a:solidFill>
              </a:rPr>
              <a:t>)</a:t>
            </a:r>
            <a:endParaRPr lang="en-US" sz="3600" dirty="0">
              <a:solidFill>
                <a:schemeClr val="bg1"/>
              </a:solidFill>
            </a:endParaRPr>
          </a:p>
        </p:txBody>
      </p:sp>
    </p:spTree>
    <p:extLst>
      <p:ext uri="{BB962C8B-B14F-4D97-AF65-F5344CB8AC3E}">
        <p14:creationId xmlns:p14="http://schemas.microsoft.com/office/powerpoint/2010/main" val="16481330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0E500F-AB60-A940-9DE4-75E874239F63}"/>
              </a:ext>
            </a:extLst>
          </p:cNvPr>
          <p:cNvSpPr>
            <a:spLocks noGrp="1"/>
          </p:cNvSpPr>
          <p:nvPr>
            <p:ph sz="quarter" idx="10"/>
          </p:nvPr>
        </p:nvSpPr>
        <p:spPr>
          <a:xfrm>
            <a:off x="457200" y="384313"/>
            <a:ext cx="8229600" cy="5512904"/>
          </a:xfrm>
        </p:spPr>
        <p:txBody>
          <a:bodyPr>
            <a:normAutofit/>
          </a:bodyPr>
          <a:lstStyle/>
          <a:p>
            <a:pPr marL="0" indent="0" algn="ctr">
              <a:buNone/>
            </a:pPr>
            <a:r>
              <a:rPr lang="en-US" sz="3800" dirty="0">
                <a:solidFill>
                  <a:srgbClr val="FFFF00"/>
                </a:solidFill>
              </a:rPr>
              <a:t>The  </a:t>
            </a:r>
            <a:r>
              <a:rPr lang="en-US" sz="3800" dirty="0">
                <a:solidFill>
                  <a:srgbClr val="FF0000"/>
                </a:solidFill>
              </a:rPr>
              <a:t>“</a:t>
            </a:r>
            <a:r>
              <a:rPr lang="en-US" sz="3800" dirty="0">
                <a:solidFill>
                  <a:schemeClr val="bg1"/>
                </a:solidFill>
              </a:rPr>
              <a:t>paradox</a:t>
            </a:r>
            <a:r>
              <a:rPr lang="en-US" sz="3800" dirty="0">
                <a:solidFill>
                  <a:srgbClr val="FF0000"/>
                </a:solidFill>
              </a:rPr>
              <a:t>”</a:t>
            </a:r>
            <a:r>
              <a:rPr lang="en-US" sz="3800" dirty="0">
                <a:solidFill>
                  <a:srgbClr val="FFFF00"/>
                </a:solidFill>
              </a:rPr>
              <a:t> of algorithmically filtered big data influencing each of us is that it tends to </a:t>
            </a:r>
            <a:r>
              <a:rPr lang="en-US" sz="3800" dirty="0">
                <a:solidFill>
                  <a:schemeClr val="bg1"/>
                </a:solidFill>
              </a:rPr>
              <a:t>demonstrate our individuality and complexity </a:t>
            </a:r>
            <a:r>
              <a:rPr lang="en-US" sz="3800" dirty="0">
                <a:solidFill>
                  <a:srgbClr val="FFFF00"/>
                </a:solidFill>
              </a:rPr>
              <a:t>rather than disproving it</a:t>
            </a:r>
            <a:r>
              <a:rPr lang="en-US" sz="3800" dirty="0">
                <a:solidFill>
                  <a:srgbClr val="FF0000"/>
                </a:solidFill>
              </a:rPr>
              <a:t>.</a:t>
            </a:r>
          </a:p>
        </p:txBody>
      </p:sp>
      <p:pic>
        <p:nvPicPr>
          <p:cNvPr id="5" name="Picture 4">
            <a:extLst>
              <a:ext uri="{FF2B5EF4-FFF2-40B4-BE49-F238E27FC236}">
                <a16:creationId xmlns:a16="http://schemas.microsoft.com/office/drawing/2014/main" id="{9A30F944-E9EC-C943-83DE-D3369CAD14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3735" y="2650435"/>
            <a:ext cx="3336530" cy="3246782"/>
          </a:xfrm>
          <a:prstGeom prst="rect">
            <a:avLst/>
          </a:prstGeom>
        </p:spPr>
      </p:pic>
    </p:spTree>
    <p:extLst>
      <p:ext uri="{BB962C8B-B14F-4D97-AF65-F5344CB8AC3E}">
        <p14:creationId xmlns:p14="http://schemas.microsoft.com/office/powerpoint/2010/main" val="2508944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4022-C362-BF4E-A172-9556503B41EF}"/>
              </a:ext>
            </a:extLst>
          </p:cNvPr>
          <p:cNvSpPr>
            <a:spLocks noGrp="1"/>
          </p:cNvSpPr>
          <p:nvPr>
            <p:ph type="title"/>
          </p:nvPr>
        </p:nvSpPr>
        <p:spPr>
          <a:xfrm>
            <a:off x="457200" y="0"/>
            <a:ext cx="8229600" cy="1016000"/>
          </a:xfrm>
        </p:spPr>
        <p:txBody>
          <a:bodyPr>
            <a:normAutofit/>
          </a:bodyPr>
          <a:lstStyle/>
          <a:p>
            <a:r>
              <a:rPr lang="en-US" sz="4400" b="1" dirty="0">
                <a:solidFill>
                  <a:srgbClr val="FFFF00"/>
                </a:solidFill>
              </a:rPr>
              <a:t>Put another way</a:t>
            </a:r>
            <a:r>
              <a:rPr lang="en-US" sz="4400" b="1" dirty="0">
                <a:solidFill>
                  <a:srgbClr val="FF0000"/>
                </a:solidFill>
              </a:rPr>
              <a:t>…</a:t>
            </a:r>
          </a:p>
        </p:txBody>
      </p:sp>
      <p:sp>
        <p:nvSpPr>
          <p:cNvPr id="3" name="Content Placeholder 2">
            <a:extLst>
              <a:ext uri="{FF2B5EF4-FFF2-40B4-BE49-F238E27FC236}">
                <a16:creationId xmlns:a16="http://schemas.microsoft.com/office/drawing/2014/main" id="{E9672851-4A63-144F-9D6B-00C5B45F67EA}"/>
              </a:ext>
            </a:extLst>
          </p:cNvPr>
          <p:cNvSpPr>
            <a:spLocks noGrp="1"/>
          </p:cNvSpPr>
          <p:nvPr>
            <p:ph sz="quarter" idx="10"/>
          </p:nvPr>
        </p:nvSpPr>
        <p:spPr>
          <a:xfrm>
            <a:off x="457200" y="1140542"/>
            <a:ext cx="8229600" cy="4761494"/>
          </a:xfrm>
        </p:spPr>
        <p:txBody>
          <a:bodyPr/>
          <a:lstStyle/>
          <a:p>
            <a:pPr marL="0" indent="0">
              <a:buNone/>
            </a:pPr>
            <a:r>
              <a:rPr lang="en-CA" sz="4400" dirty="0">
                <a:solidFill>
                  <a:srgbClr val="FFFF00"/>
                </a:solidFill>
              </a:rPr>
              <a:t>A</a:t>
            </a:r>
            <a:r>
              <a:rPr lang="en-CA" sz="4400" dirty="0">
                <a:solidFill>
                  <a:srgbClr val="FF0000"/>
                </a:solidFill>
              </a:rPr>
              <a:t>.</a:t>
            </a:r>
            <a:r>
              <a:rPr lang="en-CA" sz="4400" dirty="0">
                <a:solidFill>
                  <a:srgbClr val="FFFF00"/>
                </a:solidFill>
              </a:rPr>
              <a:t>I</a:t>
            </a:r>
            <a:r>
              <a:rPr lang="en-CA" sz="4400" dirty="0">
                <a:solidFill>
                  <a:srgbClr val="FF0000"/>
                </a:solidFill>
              </a:rPr>
              <a:t>.</a:t>
            </a:r>
            <a:r>
              <a:rPr lang="en-CA" sz="4400" dirty="0">
                <a:solidFill>
                  <a:schemeClr val="bg1"/>
                </a:solidFill>
              </a:rPr>
              <a:t>, being based on algorithms, </a:t>
            </a:r>
            <a:r>
              <a:rPr lang="en-CA" sz="4400" dirty="0">
                <a:solidFill>
                  <a:srgbClr val="FFFF00"/>
                </a:solidFill>
              </a:rPr>
              <a:t>can</a:t>
            </a:r>
            <a:r>
              <a:rPr lang="en-CA" sz="4400" dirty="0">
                <a:solidFill>
                  <a:srgbClr val="FF0000"/>
                </a:solidFill>
              </a:rPr>
              <a:t>’</a:t>
            </a:r>
            <a:r>
              <a:rPr lang="en-CA" sz="4400" dirty="0">
                <a:solidFill>
                  <a:srgbClr val="FFFF00"/>
                </a:solidFill>
              </a:rPr>
              <a:t>t account for </a:t>
            </a:r>
            <a:r>
              <a:rPr lang="en-CA" sz="4400" dirty="0">
                <a:solidFill>
                  <a:schemeClr val="bg1"/>
                </a:solidFill>
              </a:rPr>
              <a:t>extraneous inputs, </a:t>
            </a:r>
            <a:r>
              <a:rPr lang="en-CA" sz="4400" dirty="0">
                <a:solidFill>
                  <a:srgbClr val="FFFF00"/>
                </a:solidFill>
              </a:rPr>
              <a:t>what’s interesting</a:t>
            </a:r>
            <a:r>
              <a:rPr lang="en-CA" sz="4400" dirty="0">
                <a:solidFill>
                  <a:srgbClr val="FF0000"/>
                </a:solidFill>
              </a:rPr>
              <a:t>,</a:t>
            </a:r>
            <a:r>
              <a:rPr lang="en-CA" sz="4400" dirty="0">
                <a:solidFill>
                  <a:srgbClr val="FFFF00"/>
                </a:solidFill>
              </a:rPr>
              <a:t> meaningful</a:t>
            </a:r>
            <a:r>
              <a:rPr lang="en-CA" sz="4400" dirty="0">
                <a:solidFill>
                  <a:srgbClr val="FF0000"/>
                </a:solidFill>
              </a:rPr>
              <a:t>,</a:t>
            </a:r>
            <a:r>
              <a:rPr lang="en-CA" sz="4400" dirty="0">
                <a:solidFill>
                  <a:srgbClr val="FFFF00"/>
                </a:solidFill>
              </a:rPr>
              <a:t> or magical</a:t>
            </a:r>
            <a:r>
              <a:rPr lang="en-CA" sz="4400" dirty="0">
                <a:solidFill>
                  <a:srgbClr val="FF0000"/>
                </a:solidFill>
              </a:rPr>
              <a:t>.</a:t>
            </a:r>
            <a:r>
              <a:rPr lang="en-CA" sz="4400" dirty="0">
                <a:solidFill>
                  <a:schemeClr val="bg1"/>
                </a:solidFill>
              </a:rPr>
              <a:t> They are the </a:t>
            </a:r>
            <a:r>
              <a:rPr lang="en-CA" sz="4400" dirty="0">
                <a:solidFill>
                  <a:srgbClr val="FF0000"/>
                </a:solidFill>
              </a:rPr>
              <a:t>opposite of human agency </a:t>
            </a:r>
            <a:r>
              <a:rPr lang="en-CA" sz="4400" dirty="0">
                <a:solidFill>
                  <a:schemeClr val="bg1"/>
                </a:solidFill>
              </a:rPr>
              <a:t>and have virtually no hope of emulating it, much less improving on it. </a:t>
            </a:r>
            <a:endParaRPr lang="en-US" sz="4400" dirty="0">
              <a:solidFill>
                <a:schemeClr val="bg1"/>
              </a:solidFill>
            </a:endParaRPr>
          </a:p>
          <a:p>
            <a:endParaRPr lang="en-US" dirty="0"/>
          </a:p>
        </p:txBody>
      </p:sp>
    </p:spTree>
    <p:extLst>
      <p:ext uri="{BB962C8B-B14F-4D97-AF65-F5344CB8AC3E}">
        <p14:creationId xmlns:p14="http://schemas.microsoft.com/office/powerpoint/2010/main" val="4257402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F5E3-E3E8-5343-9D35-C077CE9F9162}"/>
              </a:ext>
            </a:extLst>
          </p:cNvPr>
          <p:cNvSpPr>
            <a:spLocks noGrp="1"/>
          </p:cNvSpPr>
          <p:nvPr>
            <p:ph type="title"/>
          </p:nvPr>
        </p:nvSpPr>
        <p:spPr>
          <a:xfrm>
            <a:off x="457200" y="114300"/>
            <a:ext cx="8229600" cy="1757363"/>
          </a:xfrm>
        </p:spPr>
        <p:txBody>
          <a:bodyPr>
            <a:noAutofit/>
          </a:bodyPr>
          <a:lstStyle/>
          <a:p>
            <a:pPr algn="ctr"/>
            <a:r>
              <a:rPr lang="en-US" sz="24000" dirty="0">
                <a:solidFill>
                  <a:srgbClr val="FF0000"/>
                </a:solidFill>
              </a:rPr>
              <a:t>=</a:t>
            </a:r>
          </a:p>
        </p:txBody>
      </p:sp>
      <p:sp>
        <p:nvSpPr>
          <p:cNvPr id="3" name="Content Placeholder 2">
            <a:extLst>
              <a:ext uri="{FF2B5EF4-FFF2-40B4-BE49-F238E27FC236}">
                <a16:creationId xmlns:a16="http://schemas.microsoft.com/office/drawing/2014/main" id="{AD2F3FF1-30C5-6447-BCEA-515BE4D337DA}"/>
              </a:ext>
            </a:extLst>
          </p:cNvPr>
          <p:cNvSpPr>
            <a:spLocks noGrp="1"/>
          </p:cNvSpPr>
          <p:nvPr>
            <p:ph sz="quarter" idx="10"/>
          </p:nvPr>
        </p:nvSpPr>
        <p:spPr>
          <a:xfrm>
            <a:off x="457200" y="2128838"/>
            <a:ext cx="8229600" cy="3886200"/>
          </a:xfrm>
        </p:spPr>
        <p:txBody>
          <a:bodyPr>
            <a:normAutofit/>
          </a:bodyPr>
          <a:lstStyle/>
          <a:p>
            <a:pPr marL="0" indent="0" algn="ctr">
              <a:buNone/>
            </a:pPr>
            <a:r>
              <a:rPr lang="en-US" sz="6000" dirty="0">
                <a:solidFill>
                  <a:schemeClr val="bg1"/>
                </a:solidFill>
              </a:rPr>
              <a:t>Good news</a:t>
            </a:r>
            <a:r>
              <a:rPr lang="en-US" sz="6000" dirty="0">
                <a:solidFill>
                  <a:srgbClr val="FF0000"/>
                </a:solidFill>
              </a:rPr>
              <a:t>:</a:t>
            </a:r>
            <a:r>
              <a:rPr lang="en-US" sz="6000" dirty="0">
                <a:solidFill>
                  <a:srgbClr val="FFFF00"/>
                </a:solidFill>
              </a:rPr>
              <a:t> We can’t be replaced by non-us</a:t>
            </a:r>
            <a:r>
              <a:rPr lang="en-US" sz="6000" dirty="0">
                <a:solidFill>
                  <a:srgbClr val="FF0000"/>
                </a:solidFill>
              </a:rPr>
              <a:t>.</a:t>
            </a:r>
            <a:r>
              <a:rPr lang="en-US" sz="6000" dirty="0">
                <a:solidFill>
                  <a:srgbClr val="FFFF00"/>
                </a:solidFill>
              </a:rPr>
              <a:t> </a:t>
            </a:r>
          </a:p>
          <a:p>
            <a:pPr marL="0" indent="0" algn="ctr">
              <a:buNone/>
            </a:pPr>
            <a:r>
              <a:rPr lang="en-US" sz="6000" dirty="0">
                <a:solidFill>
                  <a:schemeClr val="bg1"/>
                </a:solidFill>
              </a:rPr>
              <a:t>Bad News</a:t>
            </a:r>
            <a:r>
              <a:rPr lang="en-US" sz="6000" dirty="0">
                <a:solidFill>
                  <a:srgbClr val="FF0000"/>
                </a:solidFill>
              </a:rPr>
              <a:t>:</a:t>
            </a:r>
            <a:r>
              <a:rPr lang="en-US" sz="6000" dirty="0">
                <a:solidFill>
                  <a:srgbClr val="FFFF00"/>
                </a:solidFill>
              </a:rPr>
              <a:t> We can only manipulated by others</a:t>
            </a:r>
            <a:r>
              <a:rPr lang="en-US" sz="6000" dirty="0">
                <a:solidFill>
                  <a:srgbClr val="FF0000"/>
                </a:solidFill>
              </a:rPr>
              <a:t>.</a:t>
            </a:r>
          </a:p>
        </p:txBody>
      </p:sp>
    </p:spTree>
    <p:extLst>
      <p:ext uri="{BB962C8B-B14F-4D97-AF65-F5344CB8AC3E}">
        <p14:creationId xmlns:p14="http://schemas.microsoft.com/office/powerpoint/2010/main" val="9682967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D1FDC-CF3B-BD4D-BD73-7CE038180846}"/>
              </a:ext>
            </a:extLst>
          </p:cNvPr>
          <p:cNvSpPr>
            <a:spLocks noGrp="1"/>
          </p:cNvSpPr>
          <p:nvPr>
            <p:ph type="title"/>
          </p:nvPr>
        </p:nvSpPr>
        <p:spPr>
          <a:xfrm>
            <a:off x="457200" y="268941"/>
            <a:ext cx="8229600" cy="1129553"/>
          </a:xfrm>
        </p:spPr>
        <p:txBody>
          <a:bodyPr>
            <a:normAutofit fontScale="90000"/>
          </a:bodyPr>
          <a:lstStyle/>
          <a:p>
            <a:pPr algn="ctr"/>
            <a:br>
              <a:rPr lang="en-US" dirty="0"/>
            </a:br>
            <a:r>
              <a:rPr lang="en-US" b="1" dirty="0">
                <a:solidFill>
                  <a:srgbClr val="FFFF00"/>
                </a:solidFill>
              </a:rPr>
              <a:t>So again</a:t>
            </a:r>
            <a:r>
              <a:rPr lang="en-US" b="1" dirty="0">
                <a:solidFill>
                  <a:srgbClr val="FF0000"/>
                </a:solidFill>
              </a:rPr>
              <a:t>…</a:t>
            </a:r>
            <a:r>
              <a:rPr lang="en-US" b="1" dirty="0">
                <a:solidFill>
                  <a:schemeClr val="bg1"/>
                </a:solidFill>
              </a:rPr>
              <a:t>WE</a:t>
            </a:r>
            <a:r>
              <a:rPr lang="en-US" b="1" dirty="0">
                <a:solidFill>
                  <a:srgbClr val="FFFF00"/>
                </a:solidFill>
              </a:rPr>
              <a:t> </a:t>
            </a:r>
            <a:r>
              <a:rPr lang="en-US" b="1" dirty="0">
                <a:solidFill>
                  <a:srgbClr val="92D050"/>
                </a:solidFill>
              </a:rPr>
              <a:t>are indeed </a:t>
            </a:r>
            <a:r>
              <a:rPr lang="en-US" b="1" dirty="0">
                <a:solidFill>
                  <a:srgbClr val="00B0F0"/>
                </a:solidFill>
              </a:rPr>
              <a:t>“</a:t>
            </a:r>
            <a:r>
              <a:rPr lang="en-US" b="1" dirty="0">
                <a:solidFill>
                  <a:schemeClr val="bg1"/>
                </a:solidFill>
              </a:rPr>
              <a:t>co-creators</a:t>
            </a:r>
            <a:r>
              <a:rPr lang="en-US" b="1" dirty="0">
                <a:solidFill>
                  <a:srgbClr val="00B0F0"/>
                </a:solidFill>
              </a:rPr>
              <a:t>”</a:t>
            </a:r>
            <a:r>
              <a:rPr lang="en-US" b="1" dirty="0">
                <a:solidFill>
                  <a:srgbClr val="FF0000"/>
                </a:solidFill>
              </a:rPr>
              <a:t>…</a:t>
            </a:r>
            <a:r>
              <a:rPr lang="en-US" b="1" dirty="0">
                <a:solidFill>
                  <a:srgbClr val="FFFF00"/>
                </a:solidFill>
              </a:rPr>
              <a:t> </a:t>
            </a:r>
            <a:br>
              <a:rPr lang="en-US" dirty="0"/>
            </a:br>
            <a:endParaRPr lang="en-US" dirty="0"/>
          </a:p>
        </p:txBody>
      </p:sp>
      <p:pic>
        <p:nvPicPr>
          <p:cNvPr id="4" name="Content Placeholder 3" descr="Screen Shot 2016-02-03 at 10.34.21 PM.png">
            <a:extLst>
              <a:ext uri="{FF2B5EF4-FFF2-40B4-BE49-F238E27FC236}">
                <a16:creationId xmlns:a16="http://schemas.microsoft.com/office/drawing/2014/main" id="{291E7A85-E7F2-3C49-BDB1-2E893171203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606550" y="2232819"/>
            <a:ext cx="5930900" cy="2527300"/>
          </a:xfrm>
          <a:prstGeom prst="rect">
            <a:avLst/>
          </a:prstGeom>
        </p:spPr>
      </p:pic>
    </p:spTree>
    <p:extLst>
      <p:ext uri="{BB962C8B-B14F-4D97-AF65-F5344CB8AC3E}">
        <p14:creationId xmlns:p14="http://schemas.microsoft.com/office/powerpoint/2010/main" val="1666810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5A6D86-A1EE-8F4F-A599-1B550F99ECA1}"/>
              </a:ext>
            </a:extLst>
          </p:cNvPr>
          <p:cNvSpPr>
            <a:spLocks noGrp="1"/>
          </p:cNvSpPr>
          <p:nvPr>
            <p:ph sz="quarter" idx="10"/>
          </p:nvPr>
        </p:nvSpPr>
        <p:spPr>
          <a:xfrm>
            <a:off x="457200" y="1456267"/>
            <a:ext cx="8229600" cy="3179923"/>
          </a:xfrm>
        </p:spPr>
        <p:txBody>
          <a:bodyPr>
            <a:normAutofit fontScale="85000" lnSpcReduction="20000"/>
          </a:bodyPr>
          <a:lstStyle/>
          <a:p>
            <a:pPr marL="0" indent="0" algn="ctr">
              <a:buNone/>
            </a:pPr>
            <a:r>
              <a:rPr lang="en-US" sz="7200" dirty="0">
                <a:solidFill>
                  <a:srgbClr val="FFFF00"/>
                </a:solidFill>
              </a:rPr>
              <a:t>CO-AUTHORSHIP </a:t>
            </a:r>
          </a:p>
          <a:p>
            <a:pPr marL="0" indent="0" algn="ctr">
              <a:buNone/>
            </a:pPr>
            <a:r>
              <a:rPr lang="en-US" sz="7200" dirty="0">
                <a:solidFill>
                  <a:schemeClr val="bg1"/>
                </a:solidFill>
              </a:rPr>
              <a:t>RIGHTS WHEN OUR </a:t>
            </a:r>
          </a:p>
          <a:p>
            <a:pPr marL="0" indent="0" algn="ctr">
              <a:buNone/>
            </a:pPr>
            <a:r>
              <a:rPr lang="en-US" sz="7200" dirty="0">
                <a:solidFill>
                  <a:schemeClr val="bg1"/>
                </a:solidFill>
              </a:rPr>
              <a:t>PERSONAL DATA </a:t>
            </a:r>
          </a:p>
          <a:p>
            <a:pPr marL="0" indent="0" algn="ctr">
              <a:buNone/>
            </a:pPr>
            <a:r>
              <a:rPr lang="en-US" sz="7200" dirty="0">
                <a:solidFill>
                  <a:schemeClr val="bg1"/>
                </a:solidFill>
              </a:rPr>
              <a:t>IS USED</a:t>
            </a:r>
            <a:r>
              <a:rPr lang="en-US" sz="7200" dirty="0">
                <a:solidFill>
                  <a:srgbClr val="FF0000"/>
                </a:solidFill>
              </a:rPr>
              <a:t>*</a:t>
            </a:r>
            <a:r>
              <a:rPr lang="en-US" sz="7200" dirty="0">
                <a:solidFill>
                  <a:srgbClr val="FFFF00"/>
                </a:solidFill>
              </a:rPr>
              <a:t>. </a:t>
            </a:r>
          </a:p>
          <a:p>
            <a:pPr marL="0" indent="0">
              <a:buNone/>
            </a:pPr>
            <a:endParaRPr lang="en-US" dirty="0"/>
          </a:p>
        </p:txBody>
      </p:sp>
      <p:sp>
        <p:nvSpPr>
          <p:cNvPr id="4" name="Rectangle 3">
            <a:extLst>
              <a:ext uri="{FF2B5EF4-FFF2-40B4-BE49-F238E27FC236}">
                <a16:creationId xmlns:a16="http://schemas.microsoft.com/office/drawing/2014/main" id="{068DFFC7-CB21-D54E-870C-190C682B2737}"/>
              </a:ext>
            </a:extLst>
          </p:cNvPr>
          <p:cNvSpPr/>
          <p:nvPr/>
        </p:nvSpPr>
        <p:spPr>
          <a:xfrm>
            <a:off x="1055527" y="156899"/>
            <a:ext cx="7032951"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Arial"/>
                <a:ea typeface="+mn-ea"/>
                <a:cs typeface="+mn-cs"/>
              </a:rPr>
              <a:t>A Possible Conclusion</a:t>
            </a:r>
          </a:p>
        </p:txBody>
      </p:sp>
      <p:pic>
        <p:nvPicPr>
          <p:cNvPr id="8" name="Picture 7">
            <a:extLst>
              <a:ext uri="{FF2B5EF4-FFF2-40B4-BE49-F238E27FC236}">
                <a16:creationId xmlns:a16="http://schemas.microsoft.com/office/drawing/2014/main" id="{C83F7782-87F3-764F-BCE5-49CBEA0928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93732" y="4541520"/>
            <a:ext cx="2542890" cy="1697561"/>
          </a:xfrm>
          <a:prstGeom prst="rect">
            <a:avLst/>
          </a:prstGeom>
        </p:spPr>
      </p:pic>
      <p:sp>
        <p:nvSpPr>
          <p:cNvPr id="2" name="TextBox 1">
            <a:extLst>
              <a:ext uri="{FF2B5EF4-FFF2-40B4-BE49-F238E27FC236}">
                <a16:creationId xmlns:a16="http://schemas.microsoft.com/office/drawing/2014/main" id="{94111334-7EB5-C04F-BA4D-A1A6F842403D}"/>
              </a:ext>
            </a:extLst>
          </p:cNvPr>
          <p:cNvSpPr txBox="1"/>
          <p:nvPr/>
        </p:nvSpPr>
        <p:spPr>
          <a:xfrm>
            <a:off x="120774" y="5390301"/>
            <a:ext cx="348364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mn-cs"/>
              </a:rPr>
              <a:t>*</a:t>
            </a:r>
            <a:r>
              <a:rPr kumimoji="0" lang="en-US" sz="1200" b="0" i="0" u="none" strike="noStrike" kern="1200" cap="none" spc="0" normalizeH="0" baseline="0" noProof="0" dirty="0">
                <a:ln>
                  <a:noFill/>
                </a:ln>
                <a:solidFill>
                  <a:prstClr val="white"/>
                </a:solidFill>
                <a:effectLst/>
                <a:uLnTx/>
                <a:uFillTx/>
                <a:latin typeface="Arial"/>
                <a:ea typeface="+mn-ea"/>
                <a:cs typeface="+mn-cs"/>
              </a:rPr>
              <a:t>Seemingly compatible with the various theories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of copyright: </a:t>
            </a:r>
            <a:r>
              <a:rPr kumimoji="0" lang="en-CA" sz="1200" b="0" i="0" u="none" strike="noStrike" kern="1200" cap="none" spc="0" normalizeH="0" baseline="0" noProof="0" dirty="0">
                <a:ln>
                  <a:noFill/>
                </a:ln>
                <a:solidFill>
                  <a:prstClr val="white"/>
                </a:solidFill>
                <a:effectLst/>
                <a:uLnTx/>
                <a:uFillTx/>
                <a:latin typeface="Arial"/>
                <a:ea typeface="+mn-ea"/>
                <a:cs typeface="+mn-cs"/>
              </a:rPr>
              <a:t>Utilitarianism; Labor Theory;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Arial"/>
                <a:ea typeface="+mn-ea"/>
                <a:cs typeface="+mn-cs"/>
              </a:rPr>
              <a:t>Personality Theory; and Social Planning Theory</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08381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45670" cy="1342593"/>
          </a:xfrm>
        </p:spPr>
        <p:txBody>
          <a:bodyPr>
            <a:normAutofit/>
          </a:bodyPr>
          <a:lstStyle/>
          <a:p>
            <a:r>
              <a:rPr lang="en-US" b="1" dirty="0">
                <a:solidFill>
                  <a:srgbClr val="FFFF00"/>
                </a:solidFill>
                <a:latin typeface="+mn-lt"/>
              </a:rPr>
              <a:t>Because</a:t>
            </a:r>
            <a:r>
              <a:rPr lang="en-US" b="1" dirty="0">
                <a:solidFill>
                  <a:srgbClr val="FFFFFF"/>
                </a:solidFill>
                <a:latin typeface="+mn-lt"/>
              </a:rPr>
              <a:t> BIG DATA</a:t>
            </a:r>
          </a:p>
        </p:txBody>
      </p:sp>
      <p:pic>
        <p:nvPicPr>
          <p:cNvPr id="4" name="Picture 3" descr="1024px-DARPA_Big_Dat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1" y="1236870"/>
            <a:ext cx="8311322" cy="4687978"/>
          </a:xfrm>
          <a:prstGeom prst="rect">
            <a:avLst/>
          </a:prstGeom>
        </p:spPr>
      </p:pic>
    </p:spTree>
    <p:extLst>
      <p:ext uri="{BB962C8B-B14F-4D97-AF65-F5344CB8AC3E}">
        <p14:creationId xmlns:p14="http://schemas.microsoft.com/office/powerpoint/2010/main" val="1112876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1ED2-6F97-174A-9515-F80F99F1CE10}"/>
              </a:ext>
            </a:extLst>
          </p:cNvPr>
          <p:cNvSpPr>
            <a:spLocks noGrp="1"/>
          </p:cNvSpPr>
          <p:nvPr>
            <p:ph type="title"/>
          </p:nvPr>
        </p:nvSpPr>
        <p:spPr>
          <a:xfrm>
            <a:off x="0" y="133004"/>
            <a:ext cx="9144000" cy="1209589"/>
          </a:xfrm>
        </p:spPr>
        <p:txBody>
          <a:bodyPr>
            <a:normAutofit/>
          </a:bodyPr>
          <a:lstStyle/>
          <a:p>
            <a:pPr algn="ctr"/>
            <a:r>
              <a:rPr lang="en-US" sz="4800" b="1" dirty="0">
                <a:solidFill>
                  <a:schemeClr val="bg1"/>
                </a:solidFill>
              </a:rPr>
              <a:t>Abbreviated but </a:t>
            </a:r>
            <a:r>
              <a:rPr lang="en-US" sz="4800" b="1" dirty="0">
                <a:solidFill>
                  <a:srgbClr val="FF0000"/>
                </a:solidFill>
              </a:rPr>
              <a:t>NO</a:t>
            </a:r>
            <a:r>
              <a:rPr lang="en-US" sz="4800" b="1" dirty="0">
                <a:solidFill>
                  <a:srgbClr val="FFFF00"/>
                </a:solidFill>
              </a:rPr>
              <a:t> short</a:t>
            </a:r>
            <a:r>
              <a:rPr lang="en-US" sz="4800" b="1" dirty="0">
                <a:solidFill>
                  <a:srgbClr val="FF0000"/>
                </a:solidFill>
              </a:rPr>
              <a:t>-</a:t>
            </a:r>
            <a:r>
              <a:rPr lang="en-US" sz="4800" b="1" dirty="0">
                <a:solidFill>
                  <a:srgbClr val="FFFF00"/>
                </a:solidFill>
              </a:rPr>
              <a:t>cuts </a:t>
            </a:r>
          </a:p>
        </p:txBody>
      </p:sp>
      <p:pic>
        <p:nvPicPr>
          <p:cNvPr id="5" name="Content Placeholder 4">
            <a:extLst>
              <a:ext uri="{FF2B5EF4-FFF2-40B4-BE49-F238E27FC236}">
                <a16:creationId xmlns:a16="http://schemas.microsoft.com/office/drawing/2014/main" id="{35BCA209-72F9-1D40-8F15-0387B3D54FF1}"/>
              </a:ext>
            </a:extLst>
          </p:cNvPr>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a:stretch/>
        </p:blipFill>
        <p:spPr>
          <a:xfrm>
            <a:off x="1955544" y="1916083"/>
            <a:ext cx="5232911" cy="3025833"/>
          </a:xfrm>
        </p:spPr>
      </p:pic>
    </p:spTree>
    <p:extLst>
      <p:ext uri="{BB962C8B-B14F-4D97-AF65-F5344CB8AC3E}">
        <p14:creationId xmlns:p14="http://schemas.microsoft.com/office/powerpoint/2010/main" val="1936299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rmAutofit/>
          </a:bodyPr>
          <a:lstStyle/>
          <a:p>
            <a:r>
              <a:rPr lang="en-US" b="1" dirty="0">
                <a:solidFill>
                  <a:srgbClr val="FFFF00"/>
                </a:solidFill>
                <a:latin typeface="+mn-lt"/>
              </a:rPr>
              <a:t>Because</a:t>
            </a:r>
            <a:r>
              <a:rPr lang="en-US" b="1" dirty="0">
                <a:solidFill>
                  <a:srgbClr val="FFFFFF"/>
                </a:solidFill>
                <a:latin typeface="+mn-lt"/>
              </a:rPr>
              <a:t> Artificial Intelligence </a:t>
            </a:r>
            <a:r>
              <a:rPr lang="en-US" b="1" dirty="0">
                <a:solidFill>
                  <a:srgbClr val="FF0000"/>
                </a:solidFill>
                <a:latin typeface="+mn-lt"/>
              </a:rPr>
              <a:t>(</a:t>
            </a:r>
            <a:r>
              <a:rPr lang="en-US" b="1" dirty="0">
                <a:solidFill>
                  <a:srgbClr val="92D050"/>
                </a:solidFill>
                <a:latin typeface="+mn-lt"/>
              </a:rPr>
              <a:t>A</a:t>
            </a:r>
            <a:r>
              <a:rPr lang="en-US" b="1" dirty="0">
                <a:solidFill>
                  <a:srgbClr val="FFFFFF"/>
                </a:solidFill>
                <a:latin typeface="+mn-lt"/>
              </a:rPr>
              <a:t>.</a:t>
            </a:r>
            <a:r>
              <a:rPr lang="en-US" b="1" dirty="0">
                <a:solidFill>
                  <a:srgbClr val="92D050"/>
                </a:solidFill>
                <a:latin typeface="+mn-lt"/>
              </a:rPr>
              <a:t>I</a:t>
            </a:r>
            <a:r>
              <a:rPr lang="en-US" b="1" dirty="0">
                <a:solidFill>
                  <a:srgbClr val="FFFFFF"/>
                </a:solidFill>
                <a:latin typeface="+mn-lt"/>
              </a:rPr>
              <a:t>.</a:t>
            </a:r>
            <a:r>
              <a:rPr lang="en-US" b="1" dirty="0">
                <a:solidFill>
                  <a:srgbClr val="FF0000"/>
                </a:solidFill>
                <a:latin typeface="+mn-lt"/>
              </a:rPr>
              <a:t>)</a:t>
            </a:r>
          </a:p>
        </p:txBody>
      </p:sp>
      <p:pic>
        <p:nvPicPr>
          <p:cNvPr id="4" name="Picture 3" descr="1024px-DARPA_Big_Dat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1" y="1236870"/>
            <a:ext cx="8311322" cy="4687978"/>
          </a:xfrm>
          <a:prstGeom prst="rect">
            <a:avLst/>
          </a:prstGeom>
        </p:spPr>
      </p:pic>
    </p:spTree>
    <p:extLst>
      <p:ext uri="{BB962C8B-B14F-4D97-AF65-F5344CB8AC3E}">
        <p14:creationId xmlns:p14="http://schemas.microsoft.com/office/powerpoint/2010/main" val="40361246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rmAutofit/>
          </a:bodyPr>
          <a:lstStyle/>
          <a:p>
            <a:r>
              <a:rPr lang="en-US" b="1" dirty="0">
                <a:solidFill>
                  <a:srgbClr val="FFFF00"/>
                </a:solidFill>
                <a:latin typeface="+mn-lt"/>
              </a:rPr>
              <a:t>Because</a:t>
            </a:r>
            <a:r>
              <a:rPr lang="en-US" b="1" dirty="0">
                <a:solidFill>
                  <a:srgbClr val="FFFFFF"/>
                </a:solidFill>
                <a:latin typeface="+mn-lt"/>
              </a:rPr>
              <a:t> Machine Learning</a:t>
            </a:r>
            <a:endParaRPr lang="en-US" b="1" dirty="0">
              <a:solidFill>
                <a:srgbClr val="FF0000"/>
              </a:solidFill>
              <a:latin typeface="+mn-lt"/>
            </a:endParaRPr>
          </a:p>
        </p:txBody>
      </p:sp>
      <p:pic>
        <p:nvPicPr>
          <p:cNvPr id="4" name="Picture 3" descr="1024px-DARPA_Big_Dat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1" y="1236870"/>
            <a:ext cx="8311322" cy="4687978"/>
          </a:xfrm>
          <a:prstGeom prst="rect">
            <a:avLst/>
          </a:prstGeom>
        </p:spPr>
      </p:pic>
    </p:spTree>
    <p:extLst>
      <p:ext uri="{BB962C8B-B14F-4D97-AF65-F5344CB8AC3E}">
        <p14:creationId xmlns:p14="http://schemas.microsoft.com/office/powerpoint/2010/main" val="34729157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11323" cy="1342593"/>
          </a:xfrm>
        </p:spPr>
        <p:txBody>
          <a:bodyPr>
            <a:normAutofit fontScale="90000"/>
          </a:bodyPr>
          <a:lstStyle/>
          <a:p>
            <a:pPr algn="ctr"/>
            <a:r>
              <a:rPr lang="en-US" b="1" dirty="0">
                <a:solidFill>
                  <a:srgbClr val="FFFF00"/>
                </a:solidFill>
                <a:latin typeface="+mn-lt"/>
              </a:rPr>
              <a:t>Because</a:t>
            </a:r>
            <a:r>
              <a:rPr lang="en-US" b="1" dirty="0">
                <a:solidFill>
                  <a:srgbClr val="FFFFFF"/>
                </a:solidFill>
                <a:latin typeface="+mn-lt"/>
              </a:rPr>
              <a:t> Virtual</a:t>
            </a:r>
            <a:r>
              <a:rPr lang="en-US" b="1" dirty="0">
                <a:solidFill>
                  <a:srgbClr val="FF0000"/>
                </a:solidFill>
                <a:latin typeface="+mn-lt"/>
              </a:rPr>
              <a:t>/</a:t>
            </a:r>
            <a:r>
              <a:rPr lang="en-US" b="1" dirty="0">
                <a:solidFill>
                  <a:srgbClr val="FFFFFF"/>
                </a:solidFill>
                <a:latin typeface="+mn-lt"/>
              </a:rPr>
              <a:t>Augmented Reality</a:t>
            </a:r>
            <a:endParaRPr lang="en-US" b="1" dirty="0">
              <a:solidFill>
                <a:srgbClr val="FF0000"/>
              </a:solidFill>
              <a:latin typeface="+mn-lt"/>
            </a:endParaRPr>
          </a:p>
        </p:txBody>
      </p:sp>
      <p:pic>
        <p:nvPicPr>
          <p:cNvPr id="4" name="Picture 3" descr="1024px-DARPA_Big_Dat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339" y="1236870"/>
            <a:ext cx="8311322" cy="4687978"/>
          </a:xfrm>
          <a:prstGeom prst="rect">
            <a:avLst/>
          </a:prstGeom>
        </p:spPr>
      </p:pic>
    </p:spTree>
    <p:extLst>
      <p:ext uri="{BB962C8B-B14F-4D97-AF65-F5344CB8AC3E}">
        <p14:creationId xmlns:p14="http://schemas.microsoft.com/office/powerpoint/2010/main" val="17214331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331A26-3C1B-AE4F-B6E9-6F397693FD14}"/>
              </a:ext>
            </a:extLst>
          </p:cNvPr>
          <p:cNvSpPr>
            <a:spLocks noGrp="1"/>
          </p:cNvSpPr>
          <p:nvPr>
            <p:ph sz="quarter" idx="10"/>
          </p:nvPr>
        </p:nvSpPr>
        <p:spPr>
          <a:xfrm>
            <a:off x="159026" y="159026"/>
            <a:ext cx="8852452" cy="5738191"/>
          </a:xfrm>
        </p:spPr>
        <p:txBody>
          <a:bodyPr>
            <a:normAutofit/>
          </a:bodyPr>
          <a:lstStyle/>
          <a:p>
            <a:pPr marL="0" indent="0">
              <a:buNone/>
            </a:pPr>
            <a:r>
              <a:rPr lang="en-US" sz="3600" i="1" dirty="0">
                <a:solidFill>
                  <a:schemeClr val="bg1"/>
                </a:solidFill>
              </a:rPr>
              <a:t>“</a:t>
            </a:r>
            <a:r>
              <a:rPr lang="en-US" sz="3600" i="1" dirty="0">
                <a:solidFill>
                  <a:srgbClr val="FFFF00"/>
                </a:solidFill>
              </a:rPr>
              <a:t>Perhaps interactive gaming evolution</a:t>
            </a:r>
            <a:r>
              <a:rPr lang="en-US" sz="3600" i="1" dirty="0">
                <a:solidFill>
                  <a:srgbClr val="FF0000"/>
                </a:solidFill>
              </a:rPr>
              <a:t>/</a:t>
            </a:r>
            <a:r>
              <a:rPr lang="en-US" sz="3600" i="1" dirty="0">
                <a:solidFill>
                  <a:srgbClr val="FFFF00"/>
                </a:solidFill>
              </a:rPr>
              <a:t>growth</a:t>
            </a:r>
            <a:r>
              <a:rPr lang="en-US" sz="3600" i="1" dirty="0">
                <a:solidFill>
                  <a:srgbClr val="FF0000"/>
                </a:solidFill>
              </a:rPr>
              <a:t>/</a:t>
            </a:r>
            <a:r>
              <a:rPr lang="en-US" sz="3600" i="1" dirty="0">
                <a:solidFill>
                  <a:srgbClr val="FFFF00"/>
                </a:solidFill>
              </a:rPr>
              <a:t>usage with related data collection</a:t>
            </a:r>
            <a:r>
              <a:rPr lang="en-US" sz="3600" i="1" dirty="0">
                <a:solidFill>
                  <a:srgbClr val="FF0000"/>
                </a:solidFill>
              </a:rPr>
              <a:t>/</a:t>
            </a:r>
            <a:r>
              <a:rPr lang="en-US" sz="3600" i="1" dirty="0">
                <a:solidFill>
                  <a:srgbClr val="FFFF00"/>
                </a:solidFill>
              </a:rPr>
              <a:t>analytics</a:t>
            </a:r>
            <a:r>
              <a:rPr lang="en-US" sz="3600" i="1" dirty="0">
                <a:solidFill>
                  <a:srgbClr val="FF0000"/>
                </a:solidFill>
              </a:rPr>
              <a:t>/</a:t>
            </a:r>
            <a:r>
              <a:rPr lang="en-US" sz="3600" i="1" dirty="0">
                <a:solidFill>
                  <a:srgbClr val="FFFF00"/>
                </a:solidFill>
              </a:rPr>
              <a:t>real-time simulations and engagement has been </a:t>
            </a:r>
            <a:r>
              <a:rPr lang="en-US" sz="3600" i="1" dirty="0">
                <a:solidFill>
                  <a:srgbClr val="FF0000"/>
                </a:solidFill>
              </a:rPr>
              <a:t>helping prepare society for the ongoing ri</a:t>
            </a:r>
            <a:r>
              <a:rPr lang="en-US" sz="3600" dirty="0">
                <a:solidFill>
                  <a:srgbClr val="FF0000"/>
                </a:solidFill>
              </a:rPr>
              <a:t>se of human - computer interaction</a:t>
            </a:r>
            <a:r>
              <a:rPr lang="en-US" sz="3600" dirty="0">
                <a:solidFill>
                  <a:srgbClr val="00B0F0"/>
                </a:solidFill>
              </a:rPr>
              <a:t>?</a:t>
            </a:r>
            <a:r>
              <a:rPr lang="en-CA" sz="3600" dirty="0">
                <a:solidFill>
                  <a:schemeClr val="bg1"/>
                </a:solidFill>
              </a:rPr>
              <a:t>”</a:t>
            </a:r>
          </a:p>
          <a:p>
            <a:pPr marL="0" indent="0">
              <a:buNone/>
            </a:pPr>
            <a:r>
              <a:rPr lang="en-US" sz="2800" dirty="0">
                <a:solidFill>
                  <a:schemeClr val="bg1"/>
                </a:solidFill>
              </a:rPr>
              <a:t>Mary Meeker - 2017 </a:t>
            </a:r>
            <a:r>
              <a:rPr lang="en-US" sz="2800" dirty="0" err="1">
                <a:solidFill>
                  <a:schemeClr val="bg1"/>
                </a:solidFill>
              </a:rPr>
              <a:t>Kleiner</a:t>
            </a:r>
            <a:r>
              <a:rPr lang="en-US" sz="2800" dirty="0">
                <a:solidFill>
                  <a:schemeClr val="bg1"/>
                </a:solidFill>
              </a:rPr>
              <a:t> Perkins Internet Trends report</a:t>
            </a:r>
          </a:p>
          <a:p>
            <a:pPr marL="0" indent="0">
              <a:buNone/>
            </a:pPr>
            <a:r>
              <a:rPr lang="en-US" sz="2800" b="1" dirty="0">
                <a:solidFill>
                  <a:srgbClr val="FF0000"/>
                </a:solidFill>
              </a:rPr>
              <a:t>Answers </a:t>
            </a:r>
            <a:r>
              <a:rPr lang="en-US" sz="2800" b="1" dirty="0">
                <a:solidFill>
                  <a:schemeClr val="bg1"/>
                </a:solidFill>
              </a:rPr>
              <a:t>(</a:t>
            </a:r>
            <a:r>
              <a:rPr lang="en-US" sz="2800" b="1" dirty="0">
                <a:solidFill>
                  <a:srgbClr val="FFFF00"/>
                </a:solidFill>
              </a:rPr>
              <a:t>?</a:t>
            </a:r>
            <a:r>
              <a:rPr lang="en-US" sz="2800" b="1" dirty="0">
                <a:solidFill>
                  <a:schemeClr val="bg1"/>
                </a:solidFill>
              </a:rPr>
              <a:t>)</a:t>
            </a:r>
            <a:r>
              <a:rPr lang="en-US" sz="2800" b="1" dirty="0">
                <a:solidFill>
                  <a:srgbClr val="FF0000"/>
                </a:solidFill>
              </a:rPr>
              <a:t>:</a:t>
            </a:r>
          </a:p>
          <a:p>
            <a:pPr marL="0" indent="0">
              <a:buNone/>
            </a:pPr>
            <a:r>
              <a:rPr lang="en-CA" sz="2000" i="1" dirty="0">
                <a:solidFill>
                  <a:schemeClr val="bg1"/>
                </a:solidFill>
              </a:rPr>
              <a:t>“</a:t>
            </a:r>
            <a:r>
              <a:rPr lang="en-US" sz="2000" i="1" dirty="0">
                <a:solidFill>
                  <a:schemeClr val="bg1"/>
                </a:solidFill>
              </a:rPr>
              <a:t>Equally strange is our general addiction to games, both physical and mental. The profusion of games is truly startling: card games, board games, word games, ball games, electronic games….We even assemble in huge crowds to watch others playing games. What does all this mean? Do we simply get easily bored and cannot tolerate inactivity? I can find nothing in the literature of scientific psychology that helps me to understand such bizarre behavior.”</a:t>
            </a:r>
            <a:endParaRPr lang="en-CA" sz="2000" dirty="0">
              <a:solidFill>
                <a:schemeClr val="bg1"/>
              </a:solidFill>
            </a:endParaRPr>
          </a:p>
          <a:p>
            <a:pPr marL="0" indent="0">
              <a:buNone/>
            </a:pPr>
            <a:r>
              <a:rPr lang="en-US" sz="2000" dirty="0">
                <a:solidFill>
                  <a:schemeClr val="bg1"/>
                </a:solidFill>
              </a:rPr>
              <a:t>Leon Festinger in the Introduction to his final book “The Human Legacy”, Columbia University Press, 1983.</a:t>
            </a:r>
          </a:p>
        </p:txBody>
      </p:sp>
    </p:spTree>
    <p:extLst>
      <p:ext uri="{BB962C8B-B14F-4D97-AF65-F5344CB8AC3E}">
        <p14:creationId xmlns:p14="http://schemas.microsoft.com/office/powerpoint/2010/main" val="28633129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EB7181A-5042-7247-BB03-067DEA609E6F}"/>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595041" y="344488"/>
            <a:ext cx="5953918" cy="5495925"/>
          </a:xfrm>
        </p:spPr>
      </p:pic>
    </p:spTree>
    <p:extLst>
      <p:ext uri="{BB962C8B-B14F-4D97-AF65-F5344CB8AC3E}">
        <p14:creationId xmlns:p14="http://schemas.microsoft.com/office/powerpoint/2010/main" val="3859208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04E93-9321-E14A-87F2-091C9C55323E}"/>
              </a:ext>
            </a:extLst>
          </p:cNvPr>
          <p:cNvSpPr>
            <a:spLocks noGrp="1"/>
          </p:cNvSpPr>
          <p:nvPr>
            <p:ph type="title"/>
          </p:nvPr>
        </p:nvSpPr>
        <p:spPr>
          <a:xfrm>
            <a:off x="457200" y="0"/>
            <a:ext cx="8229600" cy="1016000"/>
          </a:xfrm>
        </p:spPr>
        <p:txBody>
          <a:bodyPr>
            <a:normAutofit/>
          </a:bodyPr>
          <a:lstStyle/>
          <a:p>
            <a:pPr algn="ctr"/>
            <a:r>
              <a:rPr lang="en-US" sz="4400" b="1" dirty="0">
                <a:solidFill>
                  <a:srgbClr val="92D050"/>
                </a:solidFill>
              </a:rPr>
              <a:t>Rather </a:t>
            </a:r>
            <a:r>
              <a:rPr lang="en-US" sz="4400" b="1" dirty="0">
                <a:solidFill>
                  <a:schemeClr val="accent5"/>
                </a:solidFill>
              </a:rPr>
              <a:t>could it be that</a:t>
            </a:r>
            <a:r>
              <a:rPr lang="en-US" sz="4400" b="1" dirty="0">
                <a:solidFill>
                  <a:srgbClr val="FF0000"/>
                </a:solidFill>
              </a:rPr>
              <a:t>…</a:t>
            </a:r>
          </a:p>
        </p:txBody>
      </p:sp>
      <p:sp>
        <p:nvSpPr>
          <p:cNvPr id="3" name="Content Placeholder 2">
            <a:extLst>
              <a:ext uri="{FF2B5EF4-FFF2-40B4-BE49-F238E27FC236}">
                <a16:creationId xmlns:a16="http://schemas.microsoft.com/office/drawing/2014/main" id="{FD0F2818-0E16-454A-A0A1-41DCE568C04C}"/>
              </a:ext>
            </a:extLst>
          </p:cNvPr>
          <p:cNvSpPr>
            <a:spLocks noGrp="1"/>
          </p:cNvSpPr>
          <p:nvPr>
            <p:ph sz="quarter" idx="10"/>
          </p:nvPr>
        </p:nvSpPr>
        <p:spPr>
          <a:xfrm>
            <a:off x="457199" y="1015999"/>
            <a:ext cx="8487295" cy="4802909"/>
          </a:xfrm>
        </p:spPr>
        <p:txBody>
          <a:bodyPr>
            <a:noAutofit/>
          </a:bodyPr>
          <a:lstStyle/>
          <a:p>
            <a:pPr marL="0" indent="0" algn="ctr">
              <a:buNone/>
            </a:pPr>
            <a:r>
              <a:rPr lang="en-US" sz="4000" dirty="0">
                <a:solidFill>
                  <a:schemeClr val="bg1"/>
                </a:solidFill>
              </a:rPr>
              <a:t> </a:t>
            </a:r>
            <a:r>
              <a:rPr lang="en-US" sz="4000" dirty="0">
                <a:solidFill>
                  <a:srgbClr val="FF0000"/>
                </a:solidFill>
              </a:rPr>
              <a:t>A</a:t>
            </a:r>
            <a:r>
              <a:rPr lang="en-US" sz="4000" dirty="0">
                <a:solidFill>
                  <a:schemeClr val="accent5"/>
                </a:solidFill>
              </a:rPr>
              <a:t>.</a:t>
            </a:r>
            <a:r>
              <a:rPr lang="en-US" sz="4000" dirty="0">
                <a:solidFill>
                  <a:srgbClr val="FF0000"/>
                </a:solidFill>
              </a:rPr>
              <a:t>I</a:t>
            </a:r>
            <a:r>
              <a:rPr lang="en-US" sz="4000" dirty="0">
                <a:solidFill>
                  <a:schemeClr val="accent5"/>
                </a:solidFill>
              </a:rPr>
              <a:t>.</a:t>
            </a:r>
            <a:r>
              <a:rPr lang="en-US" sz="4000" dirty="0">
                <a:solidFill>
                  <a:srgbClr val="FF0000"/>
                </a:solidFill>
              </a:rPr>
              <a:t> </a:t>
            </a:r>
            <a:r>
              <a:rPr lang="en-US" sz="4000" dirty="0">
                <a:solidFill>
                  <a:srgbClr val="FFFF00"/>
                </a:solidFill>
              </a:rPr>
              <a:t>technology can</a:t>
            </a:r>
            <a:r>
              <a:rPr lang="en-US" sz="4000" dirty="0">
                <a:solidFill>
                  <a:schemeClr val="bg1"/>
                </a:solidFill>
              </a:rPr>
              <a:t> increasingly </a:t>
            </a:r>
            <a:r>
              <a:rPr lang="en-US" sz="4000" dirty="0">
                <a:solidFill>
                  <a:srgbClr val="FFFF00"/>
                </a:solidFill>
              </a:rPr>
              <a:t>individuate us </a:t>
            </a:r>
            <a:r>
              <a:rPr lang="en-US" sz="4000" dirty="0">
                <a:solidFill>
                  <a:schemeClr val="bg1"/>
                </a:solidFill>
              </a:rPr>
              <a:t>and the </a:t>
            </a:r>
            <a:r>
              <a:rPr lang="en-US" sz="4000" dirty="0">
                <a:solidFill>
                  <a:srgbClr val="FF0000"/>
                </a:solidFill>
              </a:rPr>
              <a:t>rights we  individuals have or should have</a:t>
            </a:r>
            <a:r>
              <a:rPr lang="en-US" sz="4000" dirty="0">
                <a:solidFill>
                  <a:schemeClr val="bg1"/>
                </a:solidFill>
              </a:rPr>
              <a:t>, especially to </a:t>
            </a:r>
            <a:r>
              <a:rPr lang="en-US" sz="4000" dirty="0">
                <a:solidFill>
                  <a:srgbClr val="FFFF00"/>
                </a:solidFill>
              </a:rPr>
              <a:t>protect and enhance our human agency</a:t>
            </a:r>
            <a:r>
              <a:rPr lang="en-US" sz="4000" dirty="0">
                <a:solidFill>
                  <a:schemeClr val="bg1"/>
                </a:solidFill>
              </a:rPr>
              <a:t>,  including privacy, freedom of thought, copyright including Fair Use &amp; “user’s rights”, freedom of expression, as well as contract law considerations including consumer protections. </a:t>
            </a:r>
          </a:p>
        </p:txBody>
      </p:sp>
    </p:spTree>
    <p:extLst>
      <p:ext uri="{BB962C8B-B14F-4D97-AF65-F5344CB8AC3E}">
        <p14:creationId xmlns:p14="http://schemas.microsoft.com/office/powerpoint/2010/main" val="22495653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C8A207-E0F8-9E43-AFA5-4199A0ECE515}"/>
              </a:ext>
            </a:extLst>
          </p:cNvPr>
          <p:cNvSpPr txBox="1"/>
          <p:nvPr/>
        </p:nvSpPr>
        <p:spPr>
          <a:xfrm>
            <a:off x="585171" y="931334"/>
            <a:ext cx="7973658" cy="4401205"/>
          </a:xfrm>
          <a:prstGeom prst="rect">
            <a:avLst/>
          </a:prstGeom>
          <a:noFill/>
        </p:spPr>
        <p:txBody>
          <a:bodyPr wrap="none" rtlCol="0">
            <a:spAutoFit/>
          </a:bodyPr>
          <a:lstStyle/>
          <a:p>
            <a:pPr algn="ctr"/>
            <a:r>
              <a:rPr lang="en-US" sz="4000" dirty="0">
                <a:solidFill>
                  <a:schemeClr val="bg1"/>
                </a:solidFill>
              </a:rPr>
              <a:t>Could </a:t>
            </a:r>
            <a:r>
              <a:rPr lang="en-US" sz="4000" dirty="0">
                <a:solidFill>
                  <a:srgbClr val="FFFF00"/>
                </a:solidFill>
              </a:rPr>
              <a:t>A.I.</a:t>
            </a:r>
            <a:r>
              <a:rPr lang="en-US" sz="4000" dirty="0">
                <a:solidFill>
                  <a:schemeClr val="bg1"/>
                </a:solidFill>
              </a:rPr>
              <a:t> actually be a </a:t>
            </a:r>
          </a:p>
          <a:p>
            <a:pPr algn="ctr"/>
            <a:r>
              <a:rPr lang="en-US" sz="4000" dirty="0">
                <a:solidFill>
                  <a:schemeClr val="bg1"/>
                </a:solidFill>
              </a:rPr>
              <a:t>post-structuralist technology</a:t>
            </a:r>
            <a:r>
              <a:rPr lang="en-US" sz="4000" dirty="0">
                <a:solidFill>
                  <a:srgbClr val="FF0000"/>
                </a:solidFill>
              </a:rPr>
              <a:t>? </a:t>
            </a:r>
          </a:p>
          <a:p>
            <a:pPr algn="ctr"/>
            <a:r>
              <a:rPr lang="en-US" sz="4000" dirty="0">
                <a:solidFill>
                  <a:srgbClr val="FF0000"/>
                </a:solidFill>
              </a:rPr>
              <a:t>one that </a:t>
            </a:r>
          </a:p>
          <a:p>
            <a:pPr algn="ctr"/>
            <a:r>
              <a:rPr lang="en-US" sz="4000" dirty="0">
                <a:solidFill>
                  <a:schemeClr val="accent2">
                    <a:lumMod val="60000"/>
                    <a:lumOff val="40000"/>
                  </a:schemeClr>
                </a:solidFill>
              </a:rPr>
              <a:t>encourages</a:t>
            </a:r>
            <a:r>
              <a:rPr lang="en-US" sz="4000" dirty="0">
                <a:solidFill>
                  <a:srgbClr val="FF0000"/>
                </a:solidFill>
              </a:rPr>
              <a:t>/</a:t>
            </a:r>
            <a:r>
              <a:rPr lang="en-US" sz="4000" dirty="0">
                <a:solidFill>
                  <a:schemeClr val="accent2">
                    <a:lumMod val="60000"/>
                    <a:lumOff val="40000"/>
                  </a:schemeClr>
                </a:solidFill>
              </a:rPr>
              <a:t>reinforces</a:t>
            </a:r>
            <a:r>
              <a:rPr lang="en-US" sz="4000" dirty="0">
                <a:solidFill>
                  <a:srgbClr val="FF0000"/>
                </a:solidFill>
              </a:rPr>
              <a:t>/</a:t>
            </a:r>
            <a:r>
              <a:rPr lang="en-US" sz="4000" dirty="0">
                <a:solidFill>
                  <a:schemeClr val="accent2">
                    <a:lumMod val="60000"/>
                    <a:lumOff val="40000"/>
                  </a:schemeClr>
                </a:solidFill>
              </a:rPr>
              <a:t>represents </a:t>
            </a:r>
          </a:p>
          <a:p>
            <a:pPr algn="ctr"/>
            <a:r>
              <a:rPr lang="en-US" sz="4000" dirty="0">
                <a:solidFill>
                  <a:schemeClr val="bg1"/>
                </a:solidFill>
              </a:rPr>
              <a:t>the value of </a:t>
            </a:r>
          </a:p>
          <a:p>
            <a:pPr algn="ctr"/>
            <a:r>
              <a:rPr lang="en-US" sz="4000" dirty="0">
                <a:solidFill>
                  <a:srgbClr val="3366FF"/>
                </a:solidFill>
              </a:rPr>
              <a:t>human agency</a:t>
            </a:r>
            <a:r>
              <a:rPr lang="en-US" sz="4000" dirty="0">
                <a:solidFill>
                  <a:srgbClr val="FF0000"/>
                </a:solidFill>
              </a:rPr>
              <a:t>,</a:t>
            </a:r>
            <a:r>
              <a:rPr lang="en-US" sz="4000" dirty="0">
                <a:solidFill>
                  <a:srgbClr val="3366FF"/>
                </a:solidFill>
              </a:rPr>
              <a:t> </a:t>
            </a:r>
            <a:r>
              <a:rPr lang="en-US" sz="4000" dirty="0">
                <a:solidFill>
                  <a:schemeClr val="accent5">
                    <a:lumMod val="75000"/>
                  </a:schemeClr>
                </a:solidFill>
              </a:rPr>
              <a:t>individualism</a:t>
            </a:r>
            <a:r>
              <a:rPr lang="en-US" sz="4000" dirty="0">
                <a:solidFill>
                  <a:srgbClr val="FFFF00"/>
                </a:solidFill>
              </a:rPr>
              <a:t>,</a:t>
            </a:r>
          </a:p>
          <a:p>
            <a:pPr algn="ctr"/>
            <a:r>
              <a:rPr lang="en-US" sz="4000" dirty="0">
                <a:solidFill>
                  <a:srgbClr val="00B050"/>
                </a:solidFill>
              </a:rPr>
              <a:t>choice</a:t>
            </a:r>
            <a:r>
              <a:rPr lang="en-US" sz="4000" dirty="0">
                <a:solidFill>
                  <a:srgbClr val="FF0000"/>
                </a:solidFill>
              </a:rPr>
              <a:t>,</a:t>
            </a:r>
            <a:r>
              <a:rPr lang="en-US" sz="4000" dirty="0">
                <a:solidFill>
                  <a:srgbClr val="3366FF"/>
                </a:solidFill>
              </a:rPr>
              <a:t> </a:t>
            </a:r>
            <a:r>
              <a:rPr lang="en-US" sz="4000" dirty="0">
                <a:solidFill>
                  <a:srgbClr val="FFFF00"/>
                </a:solidFill>
              </a:rPr>
              <a:t>&amp;</a:t>
            </a:r>
            <a:r>
              <a:rPr lang="en-US" sz="4000" dirty="0">
                <a:solidFill>
                  <a:srgbClr val="3366FF"/>
                </a:solidFill>
              </a:rPr>
              <a:t> </a:t>
            </a:r>
            <a:r>
              <a:rPr lang="en-US" sz="4000" dirty="0">
                <a:solidFill>
                  <a:srgbClr val="CCFFCC"/>
                </a:solidFill>
              </a:rPr>
              <a:t>creativity</a:t>
            </a:r>
            <a:r>
              <a:rPr lang="en-US" sz="4000" b="1" dirty="0">
                <a:solidFill>
                  <a:srgbClr val="FF0000"/>
                </a:solidFill>
              </a:rPr>
              <a:t>?????</a:t>
            </a:r>
          </a:p>
        </p:txBody>
      </p:sp>
    </p:spTree>
    <p:extLst>
      <p:ext uri="{BB962C8B-B14F-4D97-AF65-F5344CB8AC3E}">
        <p14:creationId xmlns:p14="http://schemas.microsoft.com/office/powerpoint/2010/main" val="29590922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310FEA-7193-C048-9BBB-423E8EE6A24C}"/>
              </a:ext>
            </a:extLst>
          </p:cNvPr>
          <p:cNvSpPr>
            <a:spLocks noGrp="1"/>
          </p:cNvSpPr>
          <p:nvPr>
            <p:ph sz="quarter" idx="10"/>
          </p:nvPr>
        </p:nvSpPr>
        <p:spPr>
          <a:xfrm>
            <a:off x="457200" y="614363"/>
            <a:ext cx="8229600" cy="5372099"/>
          </a:xfrm>
        </p:spPr>
        <p:txBody>
          <a:bodyPr>
            <a:normAutofit lnSpcReduction="10000"/>
          </a:bodyPr>
          <a:lstStyle/>
          <a:p>
            <a:pPr marL="0" indent="0">
              <a:buNone/>
            </a:pPr>
            <a:r>
              <a:rPr lang="en-US" sz="6000" dirty="0">
                <a:solidFill>
                  <a:srgbClr val="FF0000"/>
                </a:solidFill>
              </a:rPr>
              <a:t>From</a:t>
            </a:r>
            <a:r>
              <a:rPr lang="en-US" sz="6000" dirty="0">
                <a:solidFill>
                  <a:srgbClr val="FFFF00"/>
                </a:solidFill>
              </a:rPr>
              <a:t> A.I. as oppressor</a:t>
            </a:r>
            <a:endParaRPr lang="en-US" sz="6000" dirty="0">
              <a:solidFill>
                <a:srgbClr val="FF0000"/>
              </a:solidFill>
            </a:endParaRPr>
          </a:p>
          <a:p>
            <a:pPr marL="0" indent="0">
              <a:buNone/>
            </a:pPr>
            <a:r>
              <a:rPr lang="en-US" sz="6000" dirty="0">
                <a:solidFill>
                  <a:srgbClr val="FF0000"/>
                </a:solidFill>
              </a:rPr>
              <a:t>To </a:t>
            </a:r>
            <a:r>
              <a:rPr lang="en-US" sz="6000" dirty="0">
                <a:solidFill>
                  <a:srgbClr val="FFFF00"/>
                </a:solidFill>
              </a:rPr>
              <a:t>A.I. </a:t>
            </a:r>
            <a:r>
              <a:rPr lang="en-US" sz="6000" dirty="0">
                <a:solidFill>
                  <a:schemeClr val="bg1"/>
                </a:solidFill>
              </a:rPr>
              <a:t>as tool </a:t>
            </a:r>
            <a:r>
              <a:rPr lang="en-US" sz="6000" dirty="0">
                <a:solidFill>
                  <a:srgbClr val="FFFF00"/>
                </a:solidFill>
              </a:rPr>
              <a:t>of individuated liberation</a:t>
            </a:r>
            <a:r>
              <a:rPr lang="en-US" sz="6000" dirty="0">
                <a:solidFill>
                  <a:schemeClr val="bg1"/>
                </a:solidFill>
              </a:rPr>
              <a:t>*</a:t>
            </a: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a:p>
            <a:pPr marL="0" indent="0">
              <a:buNone/>
            </a:pPr>
            <a:r>
              <a:rPr lang="en-US" dirty="0">
                <a:solidFill>
                  <a:schemeClr val="bg1"/>
                </a:solidFill>
              </a:rPr>
              <a:t>*Note both states can co-exist at the same time</a:t>
            </a:r>
          </a:p>
        </p:txBody>
      </p:sp>
      <p:pic>
        <p:nvPicPr>
          <p:cNvPr id="7" name="Picture 6">
            <a:extLst>
              <a:ext uri="{FF2B5EF4-FFF2-40B4-BE49-F238E27FC236}">
                <a16:creationId xmlns:a16="http://schemas.microsoft.com/office/drawing/2014/main" id="{A99D4085-1948-1341-A2F1-6E72C1B7C4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3429000"/>
            <a:ext cx="2692797" cy="1767038"/>
          </a:xfrm>
          <a:prstGeom prst="rect">
            <a:avLst/>
          </a:prstGeom>
        </p:spPr>
      </p:pic>
    </p:spTree>
    <p:extLst>
      <p:ext uri="{BB962C8B-B14F-4D97-AF65-F5344CB8AC3E}">
        <p14:creationId xmlns:p14="http://schemas.microsoft.com/office/powerpoint/2010/main" val="24720365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1E62-23E6-794A-B781-50897400AC54}"/>
              </a:ext>
            </a:extLst>
          </p:cNvPr>
          <p:cNvSpPr>
            <a:spLocks noGrp="1"/>
          </p:cNvSpPr>
          <p:nvPr>
            <p:ph type="title"/>
          </p:nvPr>
        </p:nvSpPr>
        <p:spPr>
          <a:xfrm>
            <a:off x="457200" y="140856"/>
            <a:ext cx="8229600" cy="1016000"/>
          </a:xfrm>
        </p:spPr>
        <p:txBody>
          <a:bodyPr>
            <a:normAutofit/>
          </a:bodyPr>
          <a:lstStyle/>
          <a:p>
            <a:pPr algn="ctr"/>
            <a:r>
              <a:rPr lang="en-US" sz="4800" b="1" dirty="0">
                <a:solidFill>
                  <a:srgbClr val="FF0000"/>
                </a:solidFill>
              </a:rPr>
              <a:t>Not</a:t>
            </a:r>
            <a:r>
              <a:rPr lang="en-US" sz="4800" b="1" dirty="0">
                <a:solidFill>
                  <a:srgbClr val="FFFF00"/>
                </a:solidFill>
              </a:rPr>
              <a:t>…</a:t>
            </a:r>
          </a:p>
        </p:txBody>
      </p:sp>
      <p:pic>
        <p:nvPicPr>
          <p:cNvPr id="5" name="Content Placeholder 4">
            <a:extLst>
              <a:ext uri="{FF2B5EF4-FFF2-40B4-BE49-F238E27FC236}">
                <a16:creationId xmlns:a16="http://schemas.microsoft.com/office/drawing/2014/main" id="{916CEB4A-D054-7E41-AA90-FA098DEA6E9D}"/>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3164652" y="1408113"/>
            <a:ext cx="2814696" cy="4318000"/>
          </a:xfrm>
        </p:spPr>
      </p:pic>
    </p:spTree>
    <p:extLst>
      <p:ext uri="{BB962C8B-B14F-4D97-AF65-F5344CB8AC3E}">
        <p14:creationId xmlns:p14="http://schemas.microsoft.com/office/powerpoint/2010/main" val="13504036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9071D-2781-3D4C-A65F-AA178F1C1D2F}"/>
              </a:ext>
            </a:extLst>
          </p:cNvPr>
          <p:cNvSpPr>
            <a:spLocks noGrp="1"/>
          </p:cNvSpPr>
          <p:nvPr>
            <p:ph type="title"/>
          </p:nvPr>
        </p:nvSpPr>
        <p:spPr>
          <a:xfrm>
            <a:off x="457200" y="0"/>
            <a:ext cx="8229600" cy="2085974"/>
          </a:xfrm>
        </p:spPr>
        <p:txBody>
          <a:bodyPr>
            <a:normAutofit/>
          </a:bodyPr>
          <a:lstStyle/>
          <a:p>
            <a:pPr algn="ctr"/>
            <a:r>
              <a:rPr lang="en-US" b="1" dirty="0">
                <a:solidFill>
                  <a:srgbClr val="FFFF00"/>
                </a:solidFill>
              </a:rPr>
              <a:t>It’s the </a:t>
            </a:r>
            <a:r>
              <a:rPr lang="en-US" b="1" dirty="0">
                <a:solidFill>
                  <a:schemeClr val="bg1"/>
                </a:solidFill>
              </a:rPr>
              <a:t>narrative that will evolve </a:t>
            </a:r>
            <a:r>
              <a:rPr lang="en-US" b="1" dirty="0">
                <a:solidFill>
                  <a:srgbClr val="FFFF00"/>
                </a:solidFill>
              </a:rPr>
              <a:t>through the tools </a:t>
            </a:r>
            <a:r>
              <a:rPr lang="en-US" b="1" dirty="0">
                <a:solidFill>
                  <a:schemeClr val="bg1"/>
                </a:solidFill>
              </a:rPr>
              <a:t>–</a:t>
            </a:r>
            <a:r>
              <a:rPr lang="en-US" b="1" dirty="0">
                <a:solidFill>
                  <a:srgbClr val="FFFF00"/>
                </a:solidFill>
              </a:rPr>
              <a:t> </a:t>
            </a:r>
            <a:r>
              <a:rPr lang="en-US" b="1" dirty="0">
                <a:solidFill>
                  <a:srgbClr val="FF0000"/>
                </a:solidFill>
              </a:rPr>
              <a:t>&amp;</a:t>
            </a:r>
            <a:r>
              <a:rPr lang="en-US" b="1" dirty="0">
                <a:solidFill>
                  <a:srgbClr val="FFFF00"/>
                </a:solidFill>
              </a:rPr>
              <a:t> we will </a:t>
            </a:r>
            <a:br>
              <a:rPr lang="en-US" b="1" dirty="0">
                <a:solidFill>
                  <a:srgbClr val="FFFF00"/>
                </a:solidFill>
              </a:rPr>
            </a:br>
            <a:r>
              <a:rPr lang="en-US" b="1" dirty="0">
                <a:solidFill>
                  <a:srgbClr val="92D050"/>
                </a:solidFill>
              </a:rPr>
              <a:t>grow with the narrative</a:t>
            </a:r>
          </a:p>
        </p:txBody>
      </p:sp>
      <p:pic>
        <p:nvPicPr>
          <p:cNvPr id="5" name="Content Placeholder 4">
            <a:extLst>
              <a:ext uri="{FF2B5EF4-FFF2-40B4-BE49-F238E27FC236}">
                <a16:creationId xmlns:a16="http://schemas.microsoft.com/office/drawing/2014/main" id="{40AE1F64-CBF7-6E4D-A326-6A9C9462DCED}"/>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3300412" y="2085975"/>
            <a:ext cx="2543175" cy="3814763"/>
          </a:xfrm>
        </p:spPr>
      </p:pic>
    </p:spTree>
    <p:extLst>
      <p:ext uri="{BB962C8B-B14F-4D97-AF65-F5344CB8AC3E}">
        <p14:creationId xmlns:p14="http://schemas.microsoft.com/office/powerpoint/2010/main" val="1113802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5EEB-C2BD-8741-AF4C-D34D8C51612C}"/>
              </a:ext>
            </a:extLst>
          </p:cNvPr>
          <p:cNvSpPr>
            <a:spLocks noGrp="1"/>
          </p:cNvSpPr>
          <p:nvPr>
            <p:ph type="title"/>
          </p:nvPr>
        </p:nvSpPr>
        <p:spPr>
          <a:xfrm>
            <a:off x="457200" y="0"/>
            <a:ext cx="8229600" cy="1016000"/>
          </a:xfrm>
        </p:spPr>
        <p:txBody>
          <a:bodyPr>
            <a:normAutofit/>
          </a:bodyPr>
          <a:lstStyle/>
          <a:p>
            <a:pPr algn="ctr"/>
            <a:r>
              <a:rPr lang="en-US" b="1" dirty="0">
                <a:solidFill>
                  <a:srgbClr val="FFFF00"/>
                </a:solidFill>
              </a:rPr>
              <a:t>Video</a:t>
            </a:r>
            <a:r>
              <a:rPr lang="en-US" b="1" dirty="0">
                <a:solidFill>
                  <a:srgbClr val="FF0000"/>
                </a:solidFill>
              </a:rPr>
              <a:t>-</a:t>
            </a:r>
            <a:r>
              <a:rPr lang="en-US" b="1" dirty="0">
                <a:solidFill>
                  <a:srgbClr val="FFFF00"/>
                </a:solidFill>
              </a:rPr>
              <a:t>Gaming </a:t>
            </a:r>
            <a:r>
              <a:rPr lang="en-US" b="1" dirty="0">
                <a:solidFill>
                  <a:schemeClr val="bg1"/>
                </a:solidFill>
              </a:rPr>
              <a:t>Tech</a:t>
            </a:r>
            <a:r>
              <a:rPr lang="en-US" b="1" dirty="0">
                <a:solidFill>
                  <a:srgbClr val="FF0000"/>
                </a:solidFill>
              </a:rPr>
              <a:t>.</a:t>
            </a:r>
            <a:r>
              <a:rPr lang="en-US" b="1" dirty="0">
                <a:solidFill>
                  <a:srgbClr val="FFFF00"/>
                </a:solidFill>
              </a:rPr>
              <a:t> </a:t>
            </a:r>
            <a:r>
              <a:rPr lang="en-US" b="1" dirty="0">
                <a:solidFill>
                  <a:schemeClr val="bg1"/>
                </a:solidFill>
              </a:rPr>
              <a:t>Leadership  </a:t>
            </a:r>
            <a:r>
              <a:rPr lang="en-US" b="1" dirty="0">
                <a:solidFill>
                  <a:srgbClr val="FFFF00"/>
                </a:solidFill>
              </a:rPr>
              <a:t>                           </a:t>
            </a:r>
          </a:p>
        </p:txBody>
      </p:sp>
      <p:pic>
        <p:nvPicPr>
          <p:cNvPr id="4" name="Content Placeholder 5">
            <a:extLst>
              <a:ext uri="{FF2B5EF4-FFF2-40B4-BE49-F238E27FC236}">
                <a16:creationId xmlns:a16="http://schemas.microsoft.com/office/drawing/2014/main" id="{DB0BB07D-CC31-F245-8E62-B36FDC61408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338034" y="1163638"/>
            <a:ext cx="6467932" cy="4721225"/>
          </a:xfrm>
        </p:spPr>
      </p:pic>
    </p:spTree>
    <p:extLst>
      <p:ext uri="{BB962C8B-B14F-4D97-AF65-F5344CB8AC3E}">
        <p14:creationId xmlns:p14="http://schemas.microsoft.com/office/powerpoint/2010/main" val="42854922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15C9A-B80E-824D-9ECA-21618EB97E6C}"/>
              </a:ext>
            </a:extLst>
          </p:cNvPr>
          <p:cNvSpPr>
            <a:spLocks noGrp="1"/>
          </p:cNvSpPr>
          <p:nvPr>
            <p:ph type="title"/>
          </p:nvPr>
        </p:nvSpPr>
        <p:spPr>
          <a:xfrm>
            <a:off x="457200" y="112280"/>
            <a:ext cx="8229600" cy="1016000"/>
          </a:xfrm>
        </p:spPr>
        <p:txBody>
          <a:bodyPr>
            <a:normAutofit/>
          </a:bodyPr>
          <a:lstStyle/>
          <a:p>
            <a:pPr algn="ctr"/>
            <a:r>
              <a:rPr lang="en-US" sz="4800" b="1" dirty="0">
                <a:solidFill>
                  <a:schemeClr val="bg1"/>
                </a:solidFill>
              </a:rPr>
              <a:t>Still</a:t>
            </a:r>
            <a:r>
              <a:rPr lang="en-US" sz="4800" b="1" dirty="0">
                <a:solidFill>
                  <a:srgbClr val="FF0000"/>
                </a:solidFill>
              </a:rPr>
              <a:t>…</a:t>
            </a:r>
          </a:p>
        </p:txBody>
      </p:sp>
      <p:sp>
        <p:nvSpPr>
          <p:cNvPr id="3" name="Content Placeholder 2">
            <a:extLst>
              <a:ext uri="{FF2B5EF4-FFF2-40B4-BE49-F238E27FC236}">
                <a16:creationId xmlns:a16="http://schemas.microsoft.com/office/drawing/2014/main" id="{1BDC2CFE-D919-AF48-BA3D-68D763C8AECD}"/>
              </a:ext>
            </a:extLst>
          </p:cNvPr>
          <p:cNvSpPr>
            <a:spLocks noGrp="1"/>
          </p:cNvSpPr>
          <p:nvPr>
            <p:ph sz="quarter" idx="10"/>
          </p:nvPr>
        </p:nvSpPr>
        <p:spPr>
          <a:xfrm>
            <a:off x="457200" y="1128280"/>
            <a:ext cx="8458200" cy="4597854"/>
          </a:xfrm>
        </p:spPr>
        <p:txBody>
          <a:bodyPr>
            <a:normAutofit/>
          </a:bodyPr>
          <a:lstStyle/>
          <a:p>
            <a:pPr marL="0" indent="0" algn="ctr">
              <a:buNone/>
            </a:pPr>
            <a:r>
              <a:rPr lang="en-US" sz="3600" dirty="0">
                <a:solidFill>
                  <a:schemeClr val="bg1"/>
                </a:solidFill>
              </a:rPr>
              <a:t>We likely </a:t>
            </a:r>
            <a:r>
              <a:rPr lang="en-US" sz="3600" dirty="0">
                <a:solidFill>
                  <a:srgbClr val="FFFF00"/>
                </a:solidFill>
              </a:rPr>
              <a:t>must emphasize </a:t>
            </a:r>
            <a:r>
              <a:rPr lang="en-US" sz="3600" dirty="0">
                <a:solidFill>
                  <a:srgbClr val="FF0000"/>
                </a:solidFill>
              </a:rPr>
              <a:t>&amp; </a:t>
            </a:r>
            <a:r>
              <a:rPr lang="en-US" sz="3600" dirty="0">
                <a:solidFill>
                  <a:srgbClr val="FFFF00"/>
                </a:solidFill>
              </a:rPr>
              <a:t>empower </a:t>
            </a:r>
            <a:r>
              <a:rPr lang="en-US" sz="3600" dirty="0">
                <a:solidFill>
                  <a:schemeClr val="bg1"/>
                </a:solidFill>
              </a:rPr>
              <a:t>more, better, and </a:t>
            </a:r>
            <a:r>
              <a:rPr lang="en-US" sz="3600" dirty="0">
                <a:solidFill>
                  <a:srgbClr val="92D050"/>
                </a:solidFill>
              </a:rPr>
              <a:t>increasingly authentic </a:t>
            </a:r>
            <a:r>
              <a:rPr lang="en-US" sz="3600" dirty="0">
                <a:solidFill>
                  <a:schemeClr val="bg1"/>
                </a:solidFill>
              </a:rPr>
              <a:t>modalities of human communication </a:t>
            </a:r>
            <a:r>
              <a:rPr lang="en-US" sz="3600" dirty="0">
                <a:solidFill>
                  <a:srgbClr val="FF0000"/>
                </a:solidFill>
              </a:rPr>
              <a:t>(</a:t>
            </a:r>
            <a:r>
              <a:rPr lang="en-US" sz="3600" dirty="0">
                <a:solidFill>
                  <a:srgbClr val="FFFF00"/>
                </a:solidFill>
              </a:rPr>
              <a:t>peer to peer</a:t>
            </a:r>
            <a:r>
              <a:rPr lang="en-US" sz="3600" dirty="0">
                <a:solidFill>
                  <a:srgbClr val="FF0000"/>
                </a:solidFill>
              </a:rPr>
              <a:t>)</a:t>
            </a:r>
            <a:r>
              <a:rPr lang="en-US" sz="3600" dirty="0">
                <a:solidFill>
                  <a:schemeClr val="bg1"/>
                </a:solidFill>
              </a:rPr>
              <a:t>.</a:t>
            </a:r>
          </a:p>
          <a:p>
            <a:pPr marL="0" indent="0" algn="ctr">
              <a:buNone/>
            </a:pPr>
            <a:r>
              <a:rPr lang="en-US" sz="3600" dirty="0">
                <a:solidFill>
                  <a:srgbClr val="FF0000"/>
                </a:solidFill>
              </a:rPr>
              <a:t>Less so the vertical ones </a:t>
            </a:r>
            <a:r>
              <a:rPr lang="en-US" sz="3600" dirty="0">
                <a:solidFill>
                  <a:schemeClr val="bg1"/>
                </a:solidFill>
              </a:rPr>
              <a:t>(</a:t>
            </a:r>
            <a:r>
              <a:rPr lang="en-US" sz="3600" dirty="0">
                <a:solidFill>
                  <a:srgbClr val="FFFF00"/>
                </a:solidFill>
              </a:rPr>
              <a:t>network to peer</a:t>
            </a:r>
            <a:r>
              <a:rPr lang="en-US" sz="3600" dirty="0">
                <a:solidFill>
                  <a:schemeClr val="bg1"/>
                </a:solidFill>
              </a:rPr>
              <a:t>)</a:t>
            </a:r>
            <a:r>
              <a:rPr lang="en-US" sz="3600" dirty="0">
                <a:solidFill>
                  <a:schemeClr val="accent5"/>
                </a:solidFill>
              </a:rPr>
              <a:t>.</a:t>
            </a:r>
          </a:p>
          <a:p>
            <a:pPr marL="0" indent="0" algn="ctr">
              <a:buNone/>
            </a:pPr>
            <a:r>
              <a:rPr lang="en-US" sz="3600" b="1" dirty="0">
                <a:solidFill>
                  <a:schemeClr val="accent5"/>
                </a:solidFill>
              </a:rPr>
              <a:t>Blockchain</a:t>
            </a:r>
            <a:r>
              <a:rPr lang="en-US" sz="3600" b="1" dirty="0">
                <a:solidFill>
                  <a:schemeClr val="bg1"/>
                </a:solidFill>
              </a:rPr>
              <a:t> as a solution</a:t>
            </a:r>
            <a:r>
              <a:rPr lang="en-US" sz="3600" b="1" dirty="0">
                <a:solidFill>
                  <a:srgbClr val="FF0000"/>
                </a:solidFill>
              </a:rPr>
              <a:t>?</a:t>
            </a:r>
          </a:p>
        </p:txBody>
      </p:sp>
      <p:pic>
        <p:nvPicPr>
          <p:cNvPr id="7" name="Picture 6">
            <a:extLst>
              <a:ext uri="{FF2B5EF4-FFF2-40B4-BE49-F238E27FC236}">
                <a16:creationId xmlns:a16="http://schemas.microsoft.com/office/drawing/2014/main" id="{8CE77FBA-2AFC-3A43-925A-06BDDD431C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7000" y="3714750"/>
            <a:ext cx="3810000" cy="2857500"/>
          </a:xfrm>
          <a:prstGeom prst="rect">
            <a:avLst/>
          </a:prstGeom>
        </p:spPr>
      </p:pic>
    </p:spTree>
    <p:extLst>
      <p:ext uri="{BB962C8B-B14F-4D97-AF65-F5344CB8AC3E}">
        <p14:creationId xmlns:p14="http://schemas.microsoft.com/office/powerpoint/2010/main" val="25109615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93CC4-3ED8-1D45-9836-C0CEA19A9E4B}"/>
              </a:ext>
            </a:extLst>
          </p:cNvPr>
          <p:cNvSpPr>
            <a:spLocks noGrp="1"/>
          </p:cNvSpPr>
          <p:nvPr>
            <p:ph type="title"/>
          </p:nvPr>
        </p:nvSpPr>
        <p:spPr>
          <a:xfrm>
            <a:off x="0" y="0"/>
            <a:ext cx="9144000" cy="1016000"/>
          </a:xfrm>
        </p:spPr>
        <p:txBody>
          <a:bodyPr>
            <a:normAutofit/>
          </a:bodyPr>
          <a:lstStyle/>
          <a:p>
            <a:pPr algn="ctr"/>
            <a:r>
              <a:rPr lang="en-US" b="1" dirty="0">
                <a:solidFill>
                  <a:schemeClr val="bg1"/>
                </a:solidFill>
              </a:rPr>
              <a:t>The importance of </a:t>
            </a:r>
            <a:r>
              <a:rPr lang="en-US" b="1" dirty="0">
                <a:solidFill>
                  <a:srgbClr val="FFFF00"/>
                </a:solidFill>
              </a:rPr>
              <a:t>HORIZONTAL LAYERS</a:t>
            </a:r>
          </a:p>
        </p:txBody>
      </p:sp>
      <p:sp>
        <p:nvSpPr>
          <p:cNvPr id="3" name="Content Placeholder 2">
            <a:extLst>
              <a:ext uri="{FF2B5EF4-FFF2-40B4-BE49-F238E27FC236}">
                <a16:creationId xmlns:a16="http://schemas.microsoft.com/office/drawing/2014/main" id="{40372C9A-6F7A-9046-A95F-6F038DE7A60D}"/>
              </a:ext>
            </a:extLst>
          </p:cNvPr>
          <p:cNvSpPr>
            <a:spLocks noGrp="1"/>
          </p:cNvSpPr>
          <p:nvPr>
            <p:ph sz="quarter" idx="10"/>
          </p:nvPr>
        </p:nvSpPr>
        <p:spPr>
          <a:xfrm>
            <a:off x="133003" y="1330036"/>
            <a:ext cx="8894619" cy="4396098"/>
          </a:xfrm>
        </p:spPr>
        <p:txBody>
          <a:bodyPr>
            <a:normAutofit/>
          </a:bodyPr>
          <a:lstStyle/>
          <a:p>
            <a:pPr marL="0" indent="0" algn="ctr">
              <a:buNone/>
            </a:pPr>
            <a:r>
              <a:rPr lang="en-US" sz="11600" dirty="0">
                <a:solidFill>
                  <a:srgbClr val="FF0000"/>
                </a:solidFill>
              </a:rPr>
              <a:t>______________________</a:t>
            </a:r>
            <a:endParaRPr lang="en-US" dirty="0"/>
          </a:p>
          <a:p>
            <a:endParaRPr lang="en-US" dirty="0"/>
          </a:p>
        </p:txBody>
      </p:sp>
    </p:spTree>
    <p:extLst>
      <p:ext uri="{BB962C8B-B14F-4D97-AF65-F5344CB8AC3E}">
        <p14:creationId xmlns:p14="http://schemas.microsoft.com/office/powerpoint/2010/main" val="1753581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3039-73D7-134C-810B-35042E84BCB9}"/>
              </a:ext>
            </a:extLst>
          </p:cNvPr>
          <p:cNvSpPr>
            <a:spLocks noGrp="1"/>
          </p:cNvSpPr>
          <p:nvPr>
            <p:ph type="title"/>
          </p:nvPr>
        </p:nvSpPr>
        <p:spPr>
          <a:xfrm>
            <a:off x="457200" y="0"/>
            <a:ext cx="8229600" cy="2556931"/>
          </a:xfrm>
        </p:spPr>
        <p:txBody>
          <a:bodyPr>
            <a:normAutofit fontScale="90000"/>
          </a:bodyPr>
          <a:lstStyle/>
          <a:p>
            <a:pPr algn="ctr"/>
            <a:r>
              <a:rPr lang="en-US" dirty="0">
                <a:solidFill>
                  <a:schemeClr val="bg1"/>
                </a:solidFill>
                <a:sym typeface="Wingdings" pitchFamily="2" charset="2"/>
              </a:rPr>
              <a:t>Tailored to individual wants, needs, and circumstances </a:t>
            </a:r>
            <a:r>
              <a:rPr lang="en-US" dirty="0">
                <a:solidFill>
                  <a:srgbClr val="FF0000"/>
                </a:solidFill>
                <a:sym typeface="Wingdings" pitchFamily="2" charset="2"/>
              </a:rPr>
              <a:t> </a:t>
            </a:r>
            <a:r>
              <a:rPr lang="en-US" dirty="0">
                <a:solidFill>
                  <a:srgbClr val="FFFF00"/>
                </a:solidFill>
                <a:sym typeface="Wingdings" pitchFamily="2" charset="2"/>
              </a:rPr>
              <a:t>all about personal choices &amp; personal control</a:t>
            </a:r>
            <a:br>
              <a:rPr lang="en-US" dirty="0">
                <a:sym typeface="Wingdings" pitchFamily="2" charset="2"/>
              </a:rPr>
            </a:br>
            <a:endParaRPr lang="en-US" dirty="0"/>
          </a:p>
        </p:txBody>
      </p:sp>
      <p:pic>
        <p:nvPicPr>
          <p:cNvPr id="5" name="Content Placeholder 4">
            <a:extLst>
              <a:ext uri="{FF2B5EF4-FFF2-40B4-BE49-F238E27FC236}">
                <a16:creationId xmlns:a16="http://schemas.microsoft.com/office/drawing/2014/main" id="{E83A2518-837C-CE4C-A4D2-099BE60F4315}"/>
              </a:ext>
            </a:extLst>
          </p:cNvPr>
          <p:cNvPicPr>
            <a:picLocks noGrp="1" noChangeAspect="1"/>
          </p:cNvPicPr>
          <p:nvPr>
            <p:ph sz="quarter" idx="10"/>
          </p:nvPr>
        </p:nvPicPr>
        <p:blipFill>
          <a:blip r:embed="rId2"/>
          <a:stretch>
            <a:fillRect/>
          </a:stretch>
        </p:blipFill>
        <p:spPr>
          <a:xfrm>
            <a:off x="2477912" y="2946400"/>
            <a:ext cx="4188176" cy="2692399"/>
          </a:xfrm>
        </p:spPr>
      </p:pic>
    </p:spTree>
    <p:extLst>
      <p:ext uri="{BB962C8B-B14F-4D97-AF65-F5344CB8AC3E}">
        <p14:creationId xmlns:p14="http://schemas.microsoft.com/office/powerpoint/2010/main" val="17752776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8AD031-E923-2C41-91AA-38C1E59C69B3}"/>
              </a:ext>
            </a:extLst>
          </p:cNvPr>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a:stretch/>
        </p:blipFill>
        <p:spPr>
          <a:xfrm>
            <a:off x="2696633" y="1073726"/>
            <a:ext cx="3750734" cy="4710547"/>
          </a:xfrm>
        </p:spPr>
      </p:pic>
      <p:sp>
        <p:nvSpPr>
          <p:cNvPr id="2" name="TextBox 1">
            <a:extLst>
              <a:ext uri="{FF2B5EF4-FFF2-40B4-BE49-F238E27FC236}">
                <a16:creationId xmlns:a16="http://schemas.microsoft.com/office/drawing/2014/main" id="{7E420DBB-21CC-AD48-84E5-DD27594E2697}"/>
              </a:ext>
            </a:extLst>
          </p:cNvPr>
          <p:cNvSpPr txBox="1"/>
          <p:nvPr/>
        </p:nvSpPr>
        <p:spPr>
          <a:xfrm>
            <a:off x="4107738" y="457200"/>
            <a:ext cx="928524" cy="369332"/>
          </a:xfrm>
          <a:prstGeom prst="rect">
            <a:avLst/>
          </a:prstGeom>
          <a:noFill/>
        </p:spPr>
        <p:txBody>
          <a:bodyPr wrap="none" rtlCol="0">
            <a:spAutoFit/>
          </a:bodyPr>
          <a:lstStyle/>
          <a:p>
            <a:r>
              <a:rPr lang="en-US" dirty="0">
                <a:solidFill>
                  <a:schemeClr val="bg1"/>
                </a:solidFill>
              </a:rPr>
              <a:t>Tattoos</a:t>
            </a:r>
          </a:p>
        </p:txBody>
      </p:sp>
    </p:spTree>
    <p:extLst>
      <p:ext uri="{BB962C8B-B14F-4D97-AF65-F5344CB8AC3E}">
        <p14:creationId xmlns:p14="http://schemas.microsoft.com/office/powerpoint/2010/main" val="9969900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50576"/>
          </a:xfrm>
        </p:spPr>
        <p:txBody>
          <a:bodyPr>
            <a:noAutofit/>
          </a:bodyPr>
          <a:lstStyle/>
          <a:p>
            <a:pPr algn="ctr"/>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26713" y="1637662"/>
            <a:ext cx="4090574" cy="4175125"/>
          </a:xfrm>
        </p:spPr>
      </p:pic>
    </p:spTree>
    <p:extLst>
      <p:ext uri="{BB962C8B-B14F-4D97-AF65-F5344CB8AC3E}">
        <p14:creationId xmlns:p14="http://schemas.microsoft.com/office/powerpoint/2010/main" val="15968181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9C8490-A65F-D648-A29F-584659D504A0}"/>
              </a:ext>
            </a:extLst>
          </p:cNvPr>
          <p:cNvSpPr>
            <a:spLocks noGrp="1"/>
          </p:cNvSpPr>
          <p:nvPr>
            <p:ph sz="quarter" idx="10"/>
          </p:nvPr>
        </p:nvSpPr>
        <p:spPr>
          <a:xfrm>
            <a:off x="457200" y="1066800"/>
            <a:ext cx="8229600" cy="4659334"/>
          </a:xfrm>
        </p:spPr>
        <p:txBody>
          <a:bodyPr/>
          <a:lstStyle/>
          <a:p>
            <a:pPr marL="0" indent="0" algn="ctr">
              <a:buNone/>
            </a:pPr>
            <a:r>
              <a:rPr lang="en-US" sz="9600" b="1" dirty="0">
                <a:solidFill>
                  <a:schemeClr val="accent6">
                    <a:lumMod val="40000"/>
                    <a:lumOff val="60000"/>
                  </a:schemeClr>
                </a:solidFill>
              </a:rPr>
              <a:t>A.I. </a:t>
            </a:r>
            <a:r>
              <a:rPr lang="en-US" sz="9600" b="1" dirty="0">
                <a:solidFill>
                  <a:srgbClr val="FFFF00"/>
                </a:solidFill>
                <a:sym typeface="Wingdings" pitchFamily="2" charset="2"/>
              </a:rPr>
              <a:t></a:t>
            </a:r>
          </a:p>
          <a:p>
            <a:pPr marL="0" indent="0" algn="ctr">
              <a:buNone/>
            </a:pPr>
            <a:r>
              <a:rPr lang="en-US" sz="9600" b="1" dirty="0">
                <a:solidFill>
                  <a:schemeClr val="accent6"/>
                </a:solidFill>
                <a:sym typeface="Wingdings" pitchFamily="2" charset="2"/>
              </a:rPr>
              <a:t>Everything is Personal</a:t>
            </a:r>
            <a:endParaRPr lang="en-US" sz="9600" b="1" dirty="0">
              <a:solidFill>
                <a:schemeClr val="accent6"/>
              </a:solidFill>
            </a:endParaRPr>
          </a:p>
          <a:p>
            <a:pPr marL="0" indent="0">
              <a:buNone/>
            </a:pPr>
            <a:endParaRPr lang="en-US" dirty="0"/>
          </a:p>
        </p:txBody>
      </p:sp>
    </p:spTree>
    <p:extLst>
      <p:ext uri="{BB962C8B-B14F-4D97-AF65-F5344CB8AC3E}">
        <p14:creationId xmlns:p14="http://schemas.microsoft.com/office/powerpoint/2010/main" val="4181735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25">
            <a:extLst>
              <a:ext uri="{FF2B5EF4-FFF2-40B4-BE49-F238E27FC236}">
                <a16:creationId xmlns:a16="http://schemas.microsoft.com/office/drawing/2014/main" id="{10C06DD1-A9FF-2A46-B206-08CC048F4BC4}"/>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705350" y="825500"/>
            <a:ext cx="3924300" cy="4368800"/>
          </a:xfrm>
        </p:spPr>
      </p:pic>
      <p:pic>
        <p:nvPicPr>
          <p:cNvPr id="24" name="Content Placeholder 23">
            <a:extLst>
              <a:ext uri="{FF2B5EF4-FFF2-40B4-BE49-F238E27FC236}">
                <a16:creationId xmlns:a16="http://schemas.microsoft.com/office/drawing/2014/main" id="{12C37AD2-7E73-D249-A1E2-874556AC2B67}"/>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02487" y="290513"/>
            <a:ext cx="3748025" cy="5438775"/>
          </a:xfrm>
        </p:spPr>
      </p:pic>
    </p:spTree>
    <p:extLst>
      <p:ext uri="{BB962C8B-B14F-4D97-AF65-F5344CB8AC3E}">
        <p14:creationId xmlns:p14="http://schemas.microsoft.com/office/powerpoint/2010/main" val="18701717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9363966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A2D3-30F7-5749-97F6-C6170F1B120A}"/>
              </a:ext>
            </a:extLst>
          </p:cNvPr>
          <p:cNvSpPr>
            <a:spLocks noGrp="1"/>
          </p:cNvSpPr>
          <p:nvPr>
            <p:ph type="title"/>
          </p:nvPr>
        </p:nvSpPr>
        <p:spPr>
          <a:xfrm>
            <a:off x="0" y="0"/>
            <a:ext cx="9144000" cy="1016000"/>
          </a:xfrm>
        </p:spPr>
        <p:txBody>
          <a:bodyPr>
            <a:noAutofit/>
          </a:bodyPr>
          <a:lstStyle/>
          <a:p>
            <a:pPr algn="ctr"/>
            <a:r>
              <a:rPr lang="en-US" b="1" dirty="0">
                <a:solidFill>
                  <a:srgbClr val="FFFF00"/>
                </a:solidFill>
              </a:rPr>
              <a:t>Question</a:t>
            </a:r>
            <a:r>
              <a:rPr lang="en-US" b="1" dirty="0">
                <a:solidFill>
                  <a:schemeClr val="bg1"/>
                </a:solidFill>
              </a:rPr>
              <a:t>s </a:t>
            </a:r>
            <a:r>
              <a:rPr lang="en-US" b="1" dirty="0">
                <a:solidFill>
                  <a:srgbClr val="FFFF00"/>
                </a:solidFill>
              </a:rPr>
              <a:t>to Think About</a:t>
            </a:r>
            <a:r>
              <a:rPr lang="en-US" b="1" dirty="0">
                <a:solidFill>
                  <a:srgbClr val="FF0000"/>
                </a:solidFill>
              </a:rPr>
              <a:t>:</a:t>
            </a:r>
          </a:p>
        </p:txBody>
      </p:sp>
      <p:sp>
        <p:nvSpPr>
          <p:cNvPr id="3" name="Content Placeholder 2">
            <a:extLst>
              <a:ext uri="{FF2B5EF4-FFF2-40B4-BE49-F238E27FC236}">
                <a16:creationId xmlns:a16="http://schemas.microsoft.com/office/drawing/2014/main" id="{77252DA1-5B55-3B41-A8F9-2AA86FC49EE8}"/>
              </a:ext>
            </a:extLst>
          </p:cNvPr>
          <p:cNvSpPr>
            <a:spLocks noGrp="1"/>
          </p:cNvSpPr>
          <p:nvPr>
            <p:ph sz="quarter" idx="10"/>
          </p:nvPr>
        </p:nvSpPr>
        <p:spPr>
          <a:xfrm>
            <a:off x="457200" y="1016000"/>
            <a:ext cx="8229600" cy="4710134"/>
          </a:xfrm>
        </p:spPr>
        <p:txBody>
          <a:bodyPr>
            <a:normAutofit/>
          </a:bodyPr>
          <a:lstStyle/>
          <a:p>
            <a:pPr marL="0" indent="0" algn="ctr">
              <a:buNone/>
            </a:pPr>
            <a:r>
              <a:rPr lang="en-US" sz="5400" dirty="0">
                <a:solidFill>
                  <a:schemeClr val="bg1"/>
                </a:solidFill>
              </a:rPr>
              <a:t>1. How can A.I. serve </a:t>
            </a:r>
          </a:p>
          <a:p>
            <a:pPr marL="0" indent="0" algn="ctr">
              <a:buNone/>
            </a:pPr>
            <a:r>
              <a:rPr lang="en-US" sz="5400" dirty="0">
                <a:solidFill>
                  <a:schemeClr val="bg1"/>
                </a:solidFill>
              </a:rPr>
              <a:t>the uniquely personal</a:t>
            </a:r>
            <a:r>
              <a:rPr lang="en-US" sz="5400" dirty="0">
                <a:solidFill>
                  <a:srgbClr val="FF0000"/>
                </a:solidFill>
              </a:rPr>
              <a:t>?</a:t>
            </a:r>
          </a:p>
        </p:txBody>
      </p:sp>
      <p:pic>
        <p:nvPicPr>
          <p:cNvPr id="5" name="Picture 4">
            <a:extLst>
              <a:ext uri="{FF2B5EF4-FFF2-40B4-BE49-F238E27FC236}">
                <a16:creationId xmlns:a16="http://schemas.microsoft.com/office/drawing/2014/main" id="{BBF38EED-966D-2B4F-A3FF-41769349B3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58507" y="3118397"/>
            <a:ext cx="1867002" cy="2811750"/>
          </a:xfrm>
          <a:prstGeom prst="rect">
            <a:avLst/>
          </a:prstGeom>
        </p:spPr>
      </p:pic>
      <p:pic>
        <p:nvPicPr>
          <p:cNvPr id="6" name="Picture 5">
            <a:extLst>
              <a:ext uri="{FF2B5EF4-FFF2-40B4-BE49-F238E27FC236}">
                <a16:creationId xmlns:a16="http://schemas.microsoft.com/office/drawing/2014/main" id="{F345F03D-4603-B64E-B3F0-94746FE04326}"/>
              </a:ext>
            </a:extLst>
          </p:cNvPr>
          <p:cNvPicPr>
            <a:picLocks noChangeAspect="1"/>
          </p:cNvPicPr>
          <p:nvPr/>
        </p:nvPicPr>
        <p:blipFill>
          <a:blip r:embed="rId3"/>
          <a:stretch>
            <a:fillRect/>
          </a:stretch>
        </p:blipFill>
        <p:spPr>
          <a:xfrm>
            <a:off x="4893813" y="3118397"/>
            <a:ext cx="1820029" cy="2810935"/>
          </a:xfrm>
          <a:prstGeom prst="rect">
            <a:avLst/>
          </a:prstGeom>
        </p:spPr>
      </p:pic>
      <p:pic>
        <p:nvPicPr>
          <p:cNvPr id="8" name="Picture 7">
            <a:extLst>
              <a:ext uri="{FF2B5EF4-FFF2-40B4-BE49-F238E27FC236}">
                <a16:creationId xmlns:a16="http://schemas.microsoft.com/office/drawing/2014/main" id="{596D8DBE-2D9B-0142-BF81-50AE229E6C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223" y="3118397"/>
            <a:ext cx="1738490" cy="2810935"/>
          </a:xfrm>
          <a:prstGeom prst="rect">
            <a:avLst/>
          </a:prstGeom>
        </p:spPr>
      </p:pic>
      <p:pic>
        <p:nvPicPr>
          <p:cNvPr id="10" name="Picture 9">
            <a:extLst>
              <a:ext uri="{FF2B5EF4-FFF2-40B4-BE49-F238E27FC236}">
                <a16:creationId xmlns:a16="http://schemas.microsoft.com/office/drawing/2014/main" id="{19A921BD-066B-E64F-B4D6-46AAB17DC5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46995" y="3118397"/>
            <a:ext cx="1873957" cy="2810936"/>
          </a:xfrm>
          <a:prstGeom prst="rect">
            <a:avLst/>
          </a:prstGeom>
        </p:spPr>
      </p:pic>
    </p:spTree>
    <p:extLst>
      <p:ext uri="{BB962C8B-B14F-4D97-AF65-F5344CB8AC3E}">
        <p14:creationId xmlns:p14="http://schemas.microsoft.com/office/powerpoint/2010/main" val="18969863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02A3E68-5B7E-AA47-BE52-6BE7AF9BE49E}"/>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230620" y="389467"/>
            <a:ext cx="6682760" cy="5338299"/>
          </a:xfrm>
        </p:spPr>
      </p:pic>
    </p:spTree>
    <p:extLst>
      <p:ext uri="{BB962C8B-B14F-4D97-AF65-F5344CB8AC3E}">
        <p14:creationId xmlns:p14="http://schemas.microsoft.com/office/powerpoint/2010/main" val="3378246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0D136BA-212D-C243-90E5-A441AE62E5FF}"/>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543050" y="777875"/>
            <a:ext cx="6057900" cy="4546600"/>
          </a:xfrm>
        </p:spPr>
      </p:pic>
    </p:spTree>
    <p:extLst>
      <p:ext uri="{BB962C8B-B14F-4D97-AF65-F5344CB8AC3E}">
        <p14:creationId xmlns:p14="http://schemas.microsoft.com/office/powerpoint/2010/main" val="20060876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D262F-CB9A-4D4A-BF0E-A64859201510}"/>
              </a:ext>
            </a:extLst>
          </p:cNvPr>
          <p:cNvSpPr>
            <a:spLocks noGrp="1"/>
          </p:cNvSpPr>
          <p:nvPr>
            <p:ph type="title"/>
          </p:nvPr>
        </p:nvSpPr>
        <p:spPr>
          <a:xfrm>
            <a:off x="457200" y="0"/>
            <a:ext cx="8229600" cy="1342593"/>
          </a:xfrm>
        </p:spPr>
        <p:txBody>
          <a:bodyPr>
            <a:normAutofit fontScale="90000"/>
          </a:bodyPr>
          <a:lstStyle/>
          <a:p>
            <a:pPr algn="ctr"/>
            <a:r>
              <a:rPr lang="en-US" b="1" dirty="0">
                <a:solidFill>
                  <a:srgbClr val="FFFFFF"/>
                </a:solidFill>
              </a:rPr>
              <a:t>Beware: </a:t>
            </a:r>
            <a:br>
              <a:rPr lang="en-US" b="1" dirty="0">
                <a:solidFill>
                  <a:srgbClr val="FFFFFF"/>
                </a:solidFill>
              </a:rPr>
            </a:br>
            <a:r>
              <a:rPr lang="en-US" b="1" dirty="0">
                <a:solidFill>
                  <a:srgbClr val="FFFF00"/>
                </a:solidFill>
              </a:rPr>
              <a:t>Diminishing Equality Before the Law</a:t>
            </a:r>
            <a:endParaRPr lang="en-US" dirty="0">
              <a:solidFill>
                <a:srgbClr val="FFFF00"/>
              </a:solidFill>
            </a:endParaRPr>
          </a:p>
        </p:txBody>
      </p:sp>
      <p:pic>
        <p:nvPicPr>
          <p:cNvPr id="7" name="Content Placeholder 6">
            <a:extLst>
              <a:ext uri="{FF2B5EF4-FFF2-40B4-BE49-F238E27FC236}">
                <a16:creationId xmlns:a16="http://schemas.microsoft.com/office/drawing/2014/main" id="{323958E5-794E-AC4C-82D3-F33A3CE8FF41}"/>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692400" y="1651000"/>
            <a:ext cx="3759200" cy="1778000"/>
          </a:xfrm>
        </p:spPr>
      </p:pic>
      <p:sp>
        <p:nvSpPr>
          <p:cNvPr id="9" name="TextBox 8">
            <a:extLst>
              <a:ext uri="{FF2B5EF4-FFF2-40B4-BE49-F238E27FC236}">
                <a16:creationId xmlns:a16="http://schemas.microsoft.com/office/drawing/2014/main" id="{D6230178-18A2-B947-811F-D96C55DEF32B}"/>
              </a:ext>
            </a:extLst>
          </p:cNvPr>
          <p:cNvSpPr txBox="1"/>
          <p:nvPr/>
        </p:nvSpPr>
        <p:spPr>
          <a:xfrm>
            <a:off x="0" y="3737407"/>
            <a:ext cx="9144000" cy="2246769"/>
          </a:xfrm>
          <a:prstGeom prst="rect">
            <a:avLst/>
          </a:prstGeom>
          <a:noFill/>
        </p:spPr>
        <p:txBody>
          <a:bodyPr wrap="square" rtlCol="0">
            <a:spAutoFit/>
          </a:bodyPr>
          <a:lstStyle/>
          <a:p>
            <a:pPr algn="ctr"/>
            <a:r>
              <a:rPr lang="en-CA" sz="2800" b="1" dirty="0">
                <a:solidFill>
                  <a:srgbClr val="FFFF00"/>
                </a:solidFill>
              </a:rPr>
              <a:t>Article 7</a:t>
            </a:r>
            <a:r>
              <a:rPr lang="en-CA" sz="2800" b="1" dirty="0">
                <a:solidFill>
                  <a:srgbClr val="00B0F0"/>
                </a:solidFill>
              </a:rPr>
              <a:t>.</a:t>
            </a:r>
            <a:r>
              <a:rPr lang="en-CA" sz="2800" b="1" dirty="0">
                <a:solidFill>
                  <a:schemeClr val="bg1"/>
                </a:solidFill>
              </a:rPr>
              <a:t> </a:t>
            </a:r>
            <a:r>
              <a:rPr lang="en-CA" sz="2800" dirty="0">
                <a:solidFill>
                  <a:schemeClr val="bg1"/>
                </a:solidFill>
              </a:rPr>
              <a:t>All are equal before the law and are entitled</a:t>
            </a:r>
          </a:p>
          <a:p>
            <a:pPr algn="ctr"/>
            <a:r>
              <a:rPr lang="en-CA" sz="2800" dirty="0">
                <a:solidFill>
                  <a:schemeClr val="bg1"/>
                </a:solidFill>
              </a:rPr>
              <a:t> without any discrimination to equal protection of the law. </a:t>
            </a:r>
          </a:p>
          <a:p>
            <a:pPr algn="ctr"/>
            <a:r>
              <a:rPr lang="en-CA" sz="2800" dirty="0">
                <a:solidFill>
                  <a:schemeClr val="bg1"/>
                </a:solidFill>
              </a:rPr>
              <a:t>All are entitled to equal protection against any discrimination in violation of this Declaration and </a:t>
            </a:r>
          </a:p>
          <a:p>
            <a:pPr algn="ctr"/>
            <a:r>
              <a:rPr lang="en-CA" sz="2800" dirty="0">
                <a:solidFill>
                  <a:schemeClr val="bg1"/>
                </a:solidFill>
              </a:rPr>
              <a:t>against any incitement to such discrimination.</a:t>
            </a:r>
          </a:p>
        </p:txBody>
      </p:sp>
    </p:spTree>
    <p:extLst>
      <p:ext uri="{BB962C8B-B14F-4D97-AF65-F5344CB8AC3E}">
        <p14:creationId xmlns:p14="http://schemas.microsoft.com/office/powerpoint/2010/main" val="2747051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A2D3-30F7-5749-97F6-C6170F1B120A}"/>
              </a:ext>
            </a:extLst>
          </p:cNvPr>
          <p:cNvSpPr>
            <a:spLocks noGrp="1"/>
          </p:cNvSpPr>
          <p:nvPr>
            <p:ph type="title"/>
          </p:nvPr>
        </p:nvSpPr>
        <p:spPr>
          <a:xfrm>
            <a:off x="0" y="0"/>
            <a:ext cx="9144000" cy="1016000"/>
          </a:xfrm>
        </p:spPr>
        <p:txBody>
          <a:bodyPr>
            <a:noAutofit/>
          </a:bodyPr>
          <a:lstStyle/>
          <a:p>
            <a:pPr algn="ctr"/>
            <a:r>
              <a:rPr lang="en-US" b="1" dirty="0">
                <a:solidFill>
                  <a:srgbClr val="FFFF00"/>
                </a:solidFill>
              </a:rPr>
              <a:t>Question</a:t>
            </a:r>
            <a:r>
              <a:rPr lang="en-US" b="1" dirty="0">
                <a:solidFill>
                  <a:schemeClr val="bg1"/>
                </a:solidFill>
              </a:rPr>
              <a:t>s </a:t>
            </a:r>
            <a:r>
              <a:rPr lang="en-US" b="1" dirty="0">
                <a:solidFill>
                  <a:srgbClr val="FFFF00"/>
                </a:solidFill>
              </a:rPr>
              <a:t>to Think About</a:t>
            </a:r>
            <a:r>
              <a:rPr lang="en-US" b="1" dirty="0">
                <a:solidFill>
                  <a:srgbClr val="FF0000"/>
                </a:solidFill>
              </a:rPr>
              <a:t>:</a:t>
            </a:r>
          </a:p>
        </p:txBody>
      </p:sp>
      <p:sp>
        <p:nvSpPr>
          <p:cNvPr id="3" name="Content Placeholder 2">
            <a:extLst>
              <a:ext uri="{FF2B5EF4-FFF2-40B4-BE49-F238E27FC236}">
                <a16:creationId xmlns:a16="http://schemas.microsoft.com/office/drawing/2014/main" id="{77252DA1-5B55-3B41-A8F9-2AA86FC49EE8}"/>
              </a:ext>
            </a:extLst>
          </p:cNvPr>
          <p:cNvSpPr>
            <a:spLocks noGrp="1"/>
          </p:cNvSpPr>
          <p:nvPr>
            <p:ph sz="quarter" idx="10"/>
          </p:nvPr>
        </p:nvSpPr>
        <p:spPr>
          <a:xfrm>
            <a:off x="457200" y="1741714"/>
            <a:ext cx="8229600" cy="3984420"/>
          </a:xfrm>
        </p:spPr>
        <p:txBody>
          <a:bodyPr>
            <a:normAutofit/>
          </a:bodyPr>
          <a:lstStyle/>
          <a:p>
            <a:pPr marL="0" indent="0" algn="ctr">
              <a:buNone/>
            </a:pPr>
            <a:r>
              <a:rPr lang="en-US" sz="5400" dirty="0">
                <a:solidFill>
                  <a:schemeClr val="bg1"/>
                </a:solidFill>
              </a:rPr>
              <a:t>2. How can A.I. help build horizontal layers of contact, communication, &amp; compassion</a:t>
            </a:r>
            <a:r>
              <a:rPr lang="en-US" sz="5400" dirty="0">
                <a:solidFill>
                  <a:srgbClr val="FF0000"/>
                </a:solidFill>
              </a:rPr>
              <a:t>?</a:t>
            </a:r>
          </a:p>
        </p:txBody>
      </p:sp>
      <p:pic>
        <p:nvPicPr>
          <p:cNvPr id="2049" name="Picture 1" descr="page1image14629760">
            <a:extLst>
              <a:ext uri="{FF2B5EF4-FFF2-40B4-BE49-F238E27FC236}">
                <a16:creationId xmlns:a16="http://schemas.microsoft.com/office/drawing/2014/main" id="{697D78FD-9A6C-7542-B239-0DB7D0B2B5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8890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1image14629648">
            <a:extLst>
              <a:ext uri="{FF2B5EF4-FFF2-40B4-BE49-F238E27FC236}">
                <a16:creationId xmlns:a16="http://schemas.microsoft.com/office/drawing/2014/main" id="{A3C7A084-3671-454A-909C-E7AF521D04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8636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age1image14629984">
            <a:extLst>
              <a:ext uri="{FF2B5EF4-FFF2-40B4-BE49-F238E27FC236}">
                <a16:creationId xmlns:a16="http://schemas.microsoft.com/office/drawing/2014/main" id="{4290C9FF-DA75-734E-B42A-799E773663E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0287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ge1image14629872">
            <a:extLst>
              <a:ext uri="{FF2B5EF4-FFF2-40B4-BE49-F238E27FC236}">
                <a16:creationId xmlns:a16="http://schemas.microsoft.com/office/drawing/2014/main" id="{468F011B-E143-7145-BA1F-BE99DFA1B3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26162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5245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93CC4-3ED8-1D45-9836-C0CEA19A9E4B}"/>
              </a:ext>
            </a:extLst>
          </p:cNvPr>
          <p:cNvSpPr>
            <a:spLocks noGrp="1"/>
          </p:cNvSpPr>
          <p:nvPr>
            <p:ph type="title"/>
          </p:nvPr>
        </p:nvSpPr>
        <p:spPr>
          <a:xfrm>
            <a:off x="0" y="0"/>
            <a:ext cx="9144000" cy="1016000"/>
          </a:xfrm>
        </p:spPr>
        <p:txBody>
          <a:bodyPr>
            <a:normAutofit/>
          </a:bodyPr>
          <a:lstStyle/>
          <a:p>
            <a:pPr algn="ctr"/>
            <a:r>
              <a:rPr lang="en-US" b="1" dirty="0">
                <a:solidFill>
                  <a:schemeClr val="bg1"/>
                </a:solidFill>
              </a:rPr>
              <a:t>The importance of </a:t>
            </a:r>
            <a:r>
              <a:rPr lang="en-US" b="1" dirty="0">
                <a:solidFill>
                  <a:srgbClr val="FFFF00"/>
                </a:solidFill>
              </a:rPr>
              <a:t>HORIZONTAL LAYERS</a:t>
            </a:r>
          </a:p>
        </p:txBody>
      </p:sp>
      <p:sp>
        <p:nvSpPr>
          <p:cNvPr id="3" name="Content Placeholder 2">
            <a:extLst>
              <a:ext uri="{FF2B5EF4-FFF2-40B4-BE49-F238E27FC236}">
                <a16:creationId xmlns:a16="http://schemas.microsoft.com/office/drawing/2014/main" id="{40372C9A-6F7A-9046-A95F-6F038DE7A60D}"/>
              </a:ext>
            </a:extLst>
          </p:cNvPr>
          <p:cNvSpPr>
            <a:spLocks noGrp="1"/>
          </p:cNvSpPr>
          <p:nvPr>
            <p:ph sz="quarter" idx="10"/>
          </p:nvPr>
        </p:nvSpPr>
        <p:spPr>
          <a:xfrm>
            <a:off x="133003" y="1330036"/>
            <a:ext cx="8894619" cy="4396098"/>
          </a:xfrm>
        </p:spPr>
        <p:txBody>
          <a:bodyPr>
            <a:normAutofit/>
          </a:bodyPr>
          <a:lstStyle/>
          <a:p>
            <a:pPr marL="0" indent="0" algn="ctr">
              <a:buNone/>
            </a:pPr>
            <a:r>
              <a:rPr lang="en-US" sz="11600" dirty="0">
                <a:solidFill>
                  <a:srgbClr val="FF0000"/>
                </a:solidFill>
              </a:rPr>
              <a:t>______________________</a:t>
            </a:r>
            <a:endParaRPr lang="en-US" dirty="0"/>
          </a:p>
          <a:p>
            <a:endParaRPr lang="en-US" dirty="0"/>
          </a:p>
        </p:txBody>
      </p:sp>
    </p:spTree>
    <p:extLst>
      <p:ext uri="{BB962C8B-B14F-4D97-AF65-F5344CB8AC3E}">
        <p14:creationId xmlns:p14="http://schemas.microsoft.com/office/powerpoint/2010/main" val="29918699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A5A3-13E8-A144-B9EF-4178102126EA}"/>
              </a:ext>
            </a:extLst>
          </p:cNvPr>
          <p:cNvSpPr>
            <a:spLocks noGrp="1"/>
          </p:cNvSpPr>
          <p:nvPr>
            <p:ph type="title"/>
          </p:nvPr>
        </p:nvSpPr>
        <p:spPr>
          <a:xfrm>
            <a:off x="457200" y="217736"/>
            <a:ext cx="8229600" cy="1016000"/>
          </a:xfrm>
        </p:spPr>
        <p:txBody>
          <a:bodyPr>
            <a:normAutofit fontScale="90000"/>
          </a:bodyPr>
          <a:lstStyle/>
          <a:p>
            <a:pPr algn="ctr"/>
            <a:r>
              <a:rPr lang="en-US" dirty="0">
                <a:solidFill>
                  <a:schemeClr val="bg1"/>
                </a:solidFill>
              </a:rPr>
              <a:t>From Dr. Tyler R. Black’s slides yesterday</a:t>
            </a:r>
          </a:p>
        </p:txBody>
      </p:sp>
      <p:pic>
        <p:nvPicPr>
          <p:cNvPr id="5" name="Content Placeholder 4">
            <a:extLst>
              <a:ext uri="{FF2B5EF4-FFF2-40B4-BE49-F238E27FC236}">
                <a16:creationId xmlns:a16="http://schemas.microsoft.com/office/drawing/2014/main" id="{763CBF34-1DEF-1241-BDA5-757063BA94B9}"/>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752944" y="1408113"/>
            <a:ext cx="5638111" cy="4318000"/>
          </a:xfrm>
        </p:spPr>
      </p:pic>
    </p:spTree>
    <p:extLst>
      <p:ext uri="{BB962C8B-B14F-4D97-AF65-F5344CB8AC3E}">
        <p14:creationId xmlns:p14="http://schemas.microsoft.com/office/powerpoint/2010/main" val="36536168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16E018-86C7-3A4B-BB55-F32C5550E7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815" y="188933"/>
            <a:ext cx="2227890" cy="2075295"/>
          </a:xfrm>
          <a:prstGeom prst="rect">
            <a:avLst/>
          </a:prstGeom>
        </p:spPr>
      </p:pic>
      <p:pic>
        <p:nvPicPr>
          <p:cNvPr id="7" name="Picture 6">
            <a:extLst>
              <a:ext uri="{FF2B5EF4-FFF2-40B4-BE49-F238E27FC236}">
                <a16:creationId xmlns:a16="http://schemas.microsoft.com/office/drawing/2014/main" id="{9666025E-5E61-2049-BDD3-844F6622DE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4705" y="188932"/>
            <a:ext cx="3089180" cy="2075295"/>
          </a:xfrm>
          <a:prstGeom prst="rect">
            <a:avLst/>
          </a:prstGeom>
        </p:spPr>
      </p:pic>
      <p:pic>
        <p:nvPicPr>
          <p:cNvPr id="9" name="Picture 8">
            <a:extLst>
              <a:ext uri="{FF2B5EF4-FFF2-40B4-BE49-F238E27FC236}">
                <a16:creationId xmlns:a16="http://schemas.microsoft.com/office/drawing/2014/main" id="{939B6129-1B8F-B34F-B2F3-7B29F07224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9114" y="3027592"/>
            <a:ext cx="1524000" cy="2298700"/>
          </a:xfrm>
          <a:prstGeom prst="rect">
            <a:avLst/>
          </a:prstGeom>
        </p:spPr>
      </p:pic>
      <p:pic>
        <p:nvPicPr>
          <p:cNvPr id="10" name="Content Placeholder 3" descr="250px-Grand_Prix_Legends_Coverart.jpg">
            <a:extLst>
              <a:ext uri="{FF2B5EF4-FFF2-40B4-BE49-F238E27FC236}">
                <a16:creationId xmlns:a16="http://schemas.microsoft.com/office/drawing/2014/main" id="{8B421FA4-0102-D040-8766-C4E2FA445A29}"/>
              </a:ext>
            </a:extLst>
          </p:cNvPr>
          <p:cNvPicPr>
            <a:picLocks noGrp="1" noChangeAspect="1"/>
          </p:cNvPicPr>
          <p:nvPr>
            <p:ph sz="quarter" idx="10"/>
          </p:nvPr>
        </p:nvPicPr>
        <p:blipFill rotWithShape="1">
          <a:blip r:embed="rId5" cstate="email">
            <a:extLst>
              <a:ext uri="{28A0092B-C50C-407E-A947-70E740481C1C}">
                <a14:useLocalDpi xmlns:a14="http://schemas.microsoft.com/office/drawing/2010/main"/>
              </a:ext>
            </a:extLst>
          </a:blip>
          <a:srcRect l="-853" r="-1028"/>
          <a:stretch/>
        </p:blipFill>
        <p:spPr>
          <a:xfrm>
            <a:off x="5433885" y="2340427"/>
            <a:ext cx="3359807" cy="3825430"/>
          </a:xfrm>
        </p:spPr>
      </p:pic>
    </p:spTree>
    <p:extLst>
      <p:ext uri="{BB962C8B-B14F-4D97-AF65-F5344CB8AC3E}">
        <p14:creationId xmlns:p14="http://schemas.microsoft.com/office/powerpoint/2010/main" val="12170568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FDC70-C262-8F41-815B-4B1D5446A25A}"/>
              </a:ext>
            </a:extLst>
          </p:cNvPr>
          <p:cNvSpPr>
            <a:spLocks noGrp="1"/>
          </p:cNvSpPr>
          <p:nvPr>
            <p:ph type="title"/>
          </p:nvPr>
        </p:nvSpPr>
        <p:spPr>
          <a:xfrm>
            <a:off x="457200" y="0"/>
            <a:ext cx="8229600" cy="1016000"/>
          </a:xfrm>
        </p:spPr>
        <p:txBody>
          <a:bodyPr/>
          <a:lstStyle/>
          <a:p>
            <a:r>
              <a:rPr lang="en-US" dirty="0">
                <a:solidFill>
                  <a:schemeClr val="bg1"/>
                </a:solidFill>
              </a:rPr>
              <a:t>Final point about </a:t>
            </a:r>
            <a:r>
              <a:rPr lang="en-US" dirty="0">
                <a:solidFill>
                  <a:srgbClr val="FF0000"/>
                </a:solidFill>
              </a:rPr>
              <a:t>A</a:t>
            </a:r>
            <a:r>
              <a:rPr lang="en-US" dirty="0">
                <a:solidFill>
                  <a:srgbClr val="FFFF00"/>
                </a:solidFill>
              </a:rPr>
              <a:t>.</a:t>
            </a:r>
            <a:r>
              <a:rPr lang="en-US" dirty="0">
                <a:solidFill>
                  <a:srgbClr val="FF0000"/>
                </a:solidFill>
              </a:rPr>
              <a:t>I</a:t>
            </a:r>
            <a:r>
              <a:rPr lang="en-US" dirty="0">
                <a:solidFill>
                  <a:srgbClr val="FFFF00"/>
                </a:solidFill>
              </a:rPr>
              <a:t>. </a:t>
            </a:r>
            <a:r>
              <a:rPr lang="en-US" dirty="0">
                <a:solidFill>
                  <a:schemeClr val="bg1"/>
                </a:solidFill>
              </a:rPr>
              <a:t>&amp;</a:t>
            </a:r>
            <a:r>
              <a:rPr lang="en-US" dirty="0">
                <a:solidFill>
                  <a:srgbClr val="FFFF00"/>
                </a:solidFill>
              </a:rPr>
              <a:t> video</a:t>
            </a:r>
            <a:r>
              <a:rPr lang="en-US" dirty="0">
                <a:solidFill>
                  <a:srgbClr val="FF0000"/>
                </a:solidFill>
              </a:rPr>
              <a:t>-</a:t>
            </a:r>
            <a:r>
              <a:rPr lang="en-US" dirty="0">
                <a:solidFill>
                  <a:srgbClr val="FFFF00"/>
                </a:solidFill>
              </a:rPr>
              <a:t>games</a:t>
            </a:r>
          </a:p>
        </p:txBody>
      </p:sp>
      <p:pic>
        <p:nvPicPr>
          <p:cNvPr id="5" name="Content Placeholder 4">
            <a:extLst>
              <a:ext uri="{FF2B5EF4-FFF2-40B4-BE49-F238E27FC236}">
                <a16:creationId xmlns:a16="http://schemas.microsoft.com/office/drawing/2014/main" id="{961862E8-D540-B244-BEF3-A9AE6AFA8C2F}"/>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701515" y="1100138"/>
            <a:ext cx="5740969" cy="4789487"/>
          </a:xfrm>
        </p:spPr>
      </p:pic>
    </p:spTree>
    <p:extLst>
      <p:ext uri="{BB962C8B-B14F-4D97-AF65-F5344CB8AC3E}">
        <p14:creationId xmlns:p14="http://schemas.microsoft.com/office/powerpoint/2010/main" val="4598130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41" r="-745"/>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925334"/>
            <a:ext cx="5467078" cy="2326688"/>
          </a:xfrm>
          <a:prstGeom prst="rect">
            <a:avLst/>
          </a:prstGeom>
        </p:spPr>
      </p:pic>
    </p:spTree>
    <p:extLst>
      <p:ext uri="{BB962C8B-B14F-4D97-AF65-F5344CB8AC3E}">
        <p14:creationId xmlns:p14="http://schemas.microsoft.com/office/powerpoint/2010/main" val="3791485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url.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707"/>
          <a:stretch/>
        </p:blipFill>
        <p:spPr>
          <a:xfrm>
            <a:off x="1225784" y="968726"/>
            <a:ext cx="6779212" cy="4473575"/>
          </a:xfrm>
        </p:spPr>
      </p:pic>
    </p:spTree>
    <p:extLst>
      <p:ext uri="{BB962C8B-B14F-4D97-AF65-F5344CB8AC3E}">
        <p14:creationId xmlns:p14="http://schemas.microsoft.com/office/powerpoint/2010/main" val="5927388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28882139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461715" y="946150"/>
            <a:ext cx="8220570" cy="4391025"/>
          </a:xfrm>
        </p:spPr>
      </p:pic>
    </p:spTree>
    <p:extLst>
      <p:ext uri="{BB962C8B-B14F-4D97-AF65-F5344CB8AC3E}">
        <p14:creationId xmlns:p14="http://schemas.microsoft.com/office/powerpoint/2010/main" val="3329538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9CA9E04-76A4-DF46-AD12-1B1F9DFD938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549400" y="803275"/>
            <a:ext cx="6045200" cy="4495800"/>
          </a:xfrm>
        </p:spPr>
      </p:pic>
    </p:spTree>
    <p:extLst>
      <p:ext uri="{BB962C8B-B14F-4D97-AF65-F5344CB8AC3E}">
        <p14:creationId xmlns:p14="http://schemas.microsoft.com/office/powerpoint/2010/main" val="29889489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cstate="email">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9277822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2232919493"/>
      </p:ext>
    </p:extLst>
  </p:cSld>
  <p:clrMapOvr>
    <a:masterClrMapping/>
  </p:clrMapOvr>
</p:sld>
</file>

<file path=ppt/theme/theme1.xml><?xml version="1.0" encoding="utf-8"?>
<a:theme xmlns:a="http://schemas.openxmlformats.org/drawingml/2006/main" name="1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7611</TotalTime>
  <Words>1608</Words>
  <Application>Microsoft Macintosh PowerPoint</Application>
  <PresentationFormat>On-screen Show (4:3)</PresentationFormat>
  <Paragraphs>201</Paragraphs>
  <Slides>91</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91</vt:i4>
      </vt:variant>
    </vt:vector>
  </HeadingPairs>
  <TitlesOfParts>
    <vt:vector size="101" baseType="lpstr">
      <vt:lpstr>Andale Mono</vt:lpstr>
      <vt:lpstr>Arial</vt:lpstr>
      <vt:lpstr>Calibri</vt:lpstr>
      <vt:lpstr>Klavika</vt:lpstr>
      <vt:lpstr>Lucida Console</vt:lpstr>
      <vt:lpstr>Mangal</vt:lpstr>
      <vt:lpstr>Times New Roman</vt:lpstr>
      <vt:lpstr>Wingdings</vt:lpstr>
      <vt:lpstr>1_CDM_PPT_Template </vt:lpstr>
      <vt:lpstr>CDM_PPT_Template </vt:lpstr>
      <vt:lpstr>A.I. &amp; Video-Games   </vt:lpstr>
      <vt:lpstr>Prelude</vt:lpstr>
      <vt:lpstr>A simple question?</vt:lpstr>
      <vt:lpstr>PowerPoint Presentation</vt:lpstr>
      <vt:lpstr>The importance of HORIZONTAL LAYERS</vt:lpstr>
      <vt:lpstr>Abbreviated but NO short-cuts </vt:lpstr>
      <vt:lpstr>Video-Gaming Tech. Leadership                             </vt:lpstr>
      <vt:lpstr>PowerPoint Presentation</vt:lpstr>
      <vt:lpstr>PowerPoint Presentation</vt:lpstr>
      <vt:lpstr> Video Game Leadership</vt:lpstr>
      <vt:lpstr>As well as…</vt:lpstr>
      <vt:lpstr>Technology is Structuralist  (For now? – For always?)</vt:lpstr>
      <vt:lpstr>PowerPoint Presentation</vt:lpstr>
      <vt:lpstr>Post Structuralism is…</vt:lpstr>
      <vt:lpstr>Breathe</vt:lpstr>
      <vt:lpstr>PowerPoint Presentation</vt:lpstr>
      <vt:lpstr>Narratives are post-Structuralist =  Content has Personal Meanings</vt:lpstr>
      <vt:lpstr> Gamer as creator of meaning: Boyden</vt:lpstr>
      <vt:lpstr>PowerPoint Presentation</vt:lpstr>
      <vt:lpstr>Mods are similer...</vt:lpstr>
      <vt:lpstr>PowerPoint Presentation</vt:lpstr>
      <vt:lpstr>The point…</vt:lpstr>
      <vt:lpstr>PowerPoint Presentation</vt:lpstr>
      <vt:lpstr>What if a gaming algorithm knew…</vt:lpstr>
      <vt:lpstr>PowerPoint Presentation</vt:lpstr>
      <vt:lpstr>Video-Game Storytelling uniquely tailored to me: At the extreme an algorithmically directed “Jumanji”</vt:lpstr>
      <vt:lpstr>PowerPoint Presentation</vt:lpstr>
      <vt:lpstr>PowerPoint Presentation</vt:lpstr>
      <vt:lpstr>PowerPoint Presentation</vt:lpstr>
      <vt:lpstr>PowerPoint Presentation</vt:lpstr>
      <vt:lpstr>Where personal content is created…</vt:lpstr>
      <vt:lpstr>PowerPoint Presentation</vt:lpstr>
      <vt:lpstr>PowerPoint Presentation</vt:lpstr>
      <vt:lpstr>More than ever we (through our data) are simultaneously both AUDIENCE &amp; CO-CREATOR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is a delicate balance between appropriating new technologies and being appropriated by them.”</vt:lpstr>
      <vt:lpstr>Human Agency as Freedom of Thought</vt:lpstr>
      <vt:lpstr>PowerPoint Presentation</vt:lpstr>
      <vt:lpstr>PowerPoint Presentation</vt:lpstr>
      <vt:lpstr>Lots of problems, not least of which…</vt:lpstr>
      <vt:lpstr>Now the surprise…</vt:lpstr>
      <vt:lpstr>Be skeptical: what actually happened…</vt:lpstr>
      <vt:lpstr>Theory please?…</vt:lpstr>
      <vt:lpstr>The Deepest Problem (&amp; partial solution?): Algorithmic you is not YOU</vt:lpstr>
      <vt:lpstr>The wisdom of 16 year olds…</vt:lpstr>
      <vt:lpstr>PowerPoint Presentation</vt:lpstr>
      <vt:lpstr>PowerPoint Presentation</vt:lpstr>
      <vt:lpstr>Put another way…</vt:lpstr>
      <vt:lpstr>=</vt:lpstr>
      <vt:lpstr> So again…WE are indeed “co-creators”…  </vt:lpstr>
      <vt:lpstr>PowerPoint Presentation</vt:lpstr>
      <vt:lpstr>Because BIG DATA</vt:lpstr>
      <vt:lpstr>Because Artificial Intelligence (A.I.)</vt:lpstr>
      <vt:lpstr>Because Machine Learning</vt:lpstr>
      <vt:lpstr>Because Virtual/Augmented Reality</vt:lpstr>
      <vt:lpstr>PowerPoint Presentation</vt:lpstr>
      <vt:lpstr>PowerPoint Presentation</vt:lpstr>
      <vt:lpstr>Rather could it be that…</vt:lpstr>
      <vt:lpstr>PowerPoint Presentation</vt:lpstr>
      <vt:lpstr>PowerPoint Presentation</vt:lpstr>
      <vt:lpstr>Not…</vt:lpstr>
      <vt:lpstr>It’s the narrative that will evolve through the tools – &amp; we will  grow with the narrative</vt:lpstr>
      <vt:lpstr>Still…</vt:lpstr>
      <vt:lpstr>The importance of HORIZONTAL LAYERS</vt:lpstr>
      <vt:lpstr>Tailored to individual wants, needs, and circumstances  all about personal choices &amp; personal control </vt:lpstr>
      <vt:lpstr>PowerPoint Presentation</vt:lpstr>
      <vt:lpstr>Pause</vt:lpstr>
      <vt:lpstr>PowerPoint Presentation</vt:lpstr>
      <vt:lpstr>PowerPoint Presentation</vt:lpstr>
      <vt:lpstr>Pause</vt:lpstr>
      <vt:lpstr>Questions to Think About:</vt:lpstr>
      <vt:lpstr>PowerPoint Presentation</vt:lpstr>
      <vt:lpstr>Beware:  Diminishing Equality Before the Law</vt:lpstr>
      <vt:lpstr>Questions to Think About:</vt:lpstr>
      <vt:lpstr>The importance of HORIZONTAL LAYERS</vt:lpstr>
      <vt:lpstr>From Dr. Tyler R. Black’s slides yesterday</vt:lpstr>
      <vt:lpstr>PowerPoint Presentation</vt:lpstr>
      <vt:lpstr>Final point about A.I. &amp; video-games</vt:lpstr>
      <vt:lpstr> A MATTER OF PERSPECTIVE</vt:lpstr>
      <vt:lpstr>PowerPoint Presentation</vt:lpstr>
      <vt:lpstr>PowerPoint Presentation</vt:lpstr>
      <vt:lpstr>PowerPoint Presentation</vt:lpstr>
      <vt:lpstr>  Always include a cat picture</vt:lpstr>
      <vt:lpstr> Our Academic Partners </vt:lpstr>
    </vt:vector>
  </TitlesOfParts>
  <Company>Festinger Bahniwal Law &amp; Strategy LLP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Microsoft Office User</cp:lastModifiedBy>
  <cp:revision>746</cp:revision>
  <cp:lastPrinted>2018-05-14T00:00:14Z</cp:lastPrinted>
  <dcterms:created xsi:type="dcterms:W3CDTF">2013-02-08T08:35:59Z</dcterms:created>
  <dcterms:modified xsi:type="dcterms:W3CDTF">2018-10-17T08:11:51Z</dcterms:modified>
</cp:coreProperties>
</file>