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Average" panose="02000503040000020003" pitchFamily="2" charset="77"/>
      <p:regular r:id="rId39"/>
    </p:embeddedFont>
    <p:embeddedFont>
      <p:font typeface="Calibri" panose="020F0502020204030204" pitchFamily="34" charset="0"/>
      <p:regular r:id="rId40"/>
      <p:bold r:id="rId41"/>
      <p:italic r:id="rId42"/>
      <p:boldItalic r:id="rId43"/>
    </p:embeddedFont>
    <p:embeddedFont>
      <p:font typeface="Cambria" panose="02040503050406030204" pitchFamily="18" charset="0"/>
      <p:regular r:id="rId44"/>
      <p:bold r:id="rId45"/>
      <p:italic r:id="rId46"/>
      <p:boldItalic r:id="rId47"/>
    </p:embeddedFont>
    <p:embeddedFont>
      <p:font typeface="Oswald" pitchFamily="2" charset="77"/>
      <p:regular r:id="rId48"/>
      <p:bold r:id="rId49"/>
    </p:embeddedFont>
    <p:embeddedFont>
      <p:font typeface="Roboto"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467"/>
  </p:normalViewPr>
  <p:slideViewPr>
    <p:cSldViewPr snapToGrid="0">
      <p:cViewPr varScale="1">
        <p:scale>
          <a:sx n="103" d="100"/>
          <a:sy n="103" d="100"/>
        </p:scale>
        <p:origin x="134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85ab156f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85ab156f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73d7ddbd9_0_1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73d7ddbd9_0_1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dk1"/>
              </a:solidFill>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843aec547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843aec547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8498df23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8498df2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73d7ddbd9_3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73d7ddbd9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73d7ddbd9_3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73d7ddbd9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73d7ddbd9_3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73d7ddbd9_3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73d7ddbd9_3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73d7ddbd9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73d7ddbd9_3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73d7ddbd9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1600"/>
              </a:spcAft>
              <a:buNone/>
            </a:pPr>
            <a:endParaRPr sz="1200" dirty="0">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73d7ddbd9_3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73d7ddbd9_3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endParaRPr sz="1500">
              <a:solidFill>
                <a:srgbClr val="404040"/>
              </a:solidFill>
              <a:latin typeface="Cambria"/>
              <a:ea typeface="Cambria"/>
              <a:cs typeface="Cambria"/>
              <a:sym typeface="Cambria"/>
            </a:endParaRPr>
          </a:p>
          <a:p>
            <a:pPr marL="0" lvl="0" indent="0" algn="l" rtl="0">
              <a:lnSpc>
                <a:spcPct val="115000"/>
              </a:lnSpc>
              <a:spcBef>
                <a:spcPts val="0"/>
              </a:spcBef>
              <a:spcAft>
                <a:spcPts val="0"/>
              </a:spcAft>
              <a:buNone/>
            </a:pPr>
            <a:endParaRPr sz="1350">
              <a:solidFill>
                <a:srgbClr val="222222"/>
              </a:solidFill>
            </a:endParaRPr>
          </a:p>
          <a:p>
            <a:pPr marL="0" lvl="0" indent="0" algn="l" rtl="0">
              <a:lnSpc>
                <a:spcPct val="204545"/>
              </a:lnSpc>
              <a:spcBef>
                <a:spcPts val="1100"/>
              </a:spcBef>
              <a:spcAft>
                <a:spcPts val="0"/>
              </a:spcAft>
              <a:buNone/>
            </a:pPr>
            <a:endParaRPr sz="1350">
              <a:solidFill>
                <a:srgbClr val="222222"/>
              </a:solidFill>
            </a:endParaRPr>
          </a:p>
          <a:p>
            <a:pPr marL="0" lvl="0" indent="0" algn="l" rtl="0">
              <a:lnSpc>
                <a:spcPct val="115000"/>
              </a:lnSpc>
              <a:spcBef>
                <a:spcPts val="1100"/>
              </a:spcBef>
              <a:spcAft>
                <a:spcPts val="0"/>
              </a:spcAft>
              <a:buNone/>
            </a:pPr>
            <a:endParaRPr sz="1350">
              <a:solidFill>
                <a:srgbClr val="222222"/>
              </a:solidFill>
            </a:endParaRPr>
          </a:p>
          <a:p>
            <a:pPr marL="0" lvl="0" indent="0" algn="l" rtl="0">
              <a:lnSpc>
                <a:spcPct val="140000"/>
              </a:lnSpc>
              <a:spcBef>
                <a:spcPts val="0"/>
              </a:spcBef>
              <a:spcAft>
                <a:spcPts val="0"/>
              </a:spcAft>
              <a:buNone/>
            </a:pPr>
            <a:endParaRPr sz="1500">
              <a:solidFill>
                <a:srgbClr val="404040"/>
              </a:solidFill>
              <a:latin typeface="Cambria"/>
              <a:ea typeface="Cambria"/>
              <a:cs typeface="Cambria"/>
              <a:sym typeface="Cambri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73d7ddbd9_0_5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73d7ddbd9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sz="1200">
                <a:latin typeface="Calibri"/>
                <a:ea typeface="Calibri"/>
                <a:cs typeface="Calibri"/>
                <a:sym typeface="Calibri"/>
              </a:rPr>
              <a:t>So, I’m going to talk about the predictions for the future gaming technologies, i.e. how we are going to play video games in the future. Before we dig into it, I want us to start off by making a small poll to see how we in this class play games today (there can be multiple answers). </a:t>
            </a:r>
            <a:endParaRPr sz="1200">
              <a:latin typeface="Calibri"/>
              <a:ea typeface="Calibri"/>
              <a:cs typeface="Calibri"/>
              <a:sym typeface="Calibri"/>
            </a:endParaRPr>
          </a:p>
          <a:p>
            <a:pPr marL="0" lvl="0" indent="0" algn="l" rtl="0">
              <a:spcBef>
                <a:spcPts val="0"/>
              </a:spcBef>
              <a:spcAft>
                <a:spcPts val="0"/>
              </a:spcAft>
              <a:buNone/>
            </a:pPr>
            <a:r>
              <a:rPr lang="da" sz="1200">
                <a:latin typeface="Calibri"/>
                <a:ea typeface="Calibri"/>
                <a:cs typeface="Calibri"/>
                <a:sym typeface="Calibri"/>
              </a:rPr>
              <a:t>The poll regarding game genres is very simplified and just takes some of the biggest and most common-known genres.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73d7ddbd9_3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73d7ddbd9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73d7ddbd9_4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73d7ddbd9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73d7ddbd9_4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73d7ddbd9_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73d7ddbd9_4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73d7ddbd9_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73d7ddbd9_4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73d7ddbd9_4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73d7ddbd9_4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73d7ddbd9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73d7ddbd9_4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473d7ddbd9_4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73d7ddbd9_4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73d7ddbd9_4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960b58e8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960b58e8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960b58e81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960b58e8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73d7ddbd9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73d7ddbd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960b58e81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960b58e8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960b58e8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960b58e8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960b58e81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960b58e8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960b58e8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960b58e8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960b58e81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960b58e8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85c5f41d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485c5f41d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73d7ddbd9_4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473d7ddbd9_4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73d7ddbd9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73d7ddbd9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73d7ddbd9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73d7ddbd9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trike="sngStrik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843aec547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843aec547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73d7ddbd9_0_1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73d7ddbd9_0_1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843aec547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843aec547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843aec547_1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843aec547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Font typeface="Roboto"/>
              <a:buNone/>
              <a:defRPr>
                <a:latin typeface="Roboto"/>
                <a:ea typeface="Roboto"/>
                <a:cs typeface="Roboto"/>
                <a:sym typeface="Roboto"/>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Font typeface="Roboto"/>
              <a:buChar char="●"/>
              <a:defRPr>
                <a:latin typeface="Roboto"/>
                <a:ea typeface="Roboto"/>
                <a:cs typeface="Roboto"/>
                <a:sym typeface="Roboto"/>
              </a:defRPr>
            </a:lvl1pPr>
            <a:lvl2pPr marL="914400" lvl="1" indent="-317500">
              <a:spcBef>
                <a:spcPts val="1600"/>
              </a:spcBef>
              <a:spcAft>
                <a:spcPts val="0"/>
              </a:spcAft>
              <a:buSzPts val="1400"/>
              <a:buFont typeface="Roboto"/>
              <a:buChar char="○"/>
              <a:defRPr>
                <a:latin typeface="Roboto"/>
                <a:ea typeface="Roboto"/>
                <a:cs typeface="Roboto"/>
                <a:sym typeface="Roboto"/>
              </a:defRPr>
            </a:lvl2pPr>
            <a:lvl3pPr marL="1371600" lvl="2" indent="-317500">
              <a:spcBef>
                <a:spcPts val="1600"/>
              </a:spcBef>
              <a:spcAft>
                <a:spcPts val="0"/>
              </a:spcAft>
              <a:buSzPts val="1400"/>
              <a:buFont typeface="Roboto"/>
              <a:buChar char="■"/>
              <a:defRPr>
                <a:latin typeface="Roboto"/>
                <a:ea typeface="Roboto"/>
                <a:cs typeface="Roboto"/>
                <a:sym typeface="Roboto"/>
              </a:defRPr>
            </a:lvl3pPr>
            <a:lvl4pPr marL="1828800" lvl="3" indent="-317500">
              <a:spcBef>
                <a:spcPts val="1600"/>
              </a:spcBef>
              <a:spcAft>
                <a:spcPts val="0"/>
              </a:spcAft>
              <a:buSzPts val="1400"/>
              <a:buFont typeface="Roboto"/>
              <a:buChar char="●"/>
              <a:defRPr>
                <a:latin typeface="Roboto"/>
                <a:ea typeface="Roboto"/>
                <a:cs typeface="Roboto"/>
                <a:sym typeface="Roboto"/>
              </a:defRPr>
            </a:lvl4pPr>
            <a:lvl5pPr marL="2286000" lvl="4" indent="-317500">
              <a:spcBef>
                <a:spcPts val="1600"/>
              </a:spcBef>
              <a:spcAft>
                <a:spcPts val="0"/>
              </a:spcAft>
              <a:buSzPts val="1400"/>
              <a:buFont typeface="Roboto"/>
              <a:buChar char="○"/>
              <a:defRPr>
                <a:latin typeface="Roboto"/>
                <a:ea typeface="Roboto"/>
                <a:cs typeface="Roboto"/>
                <a:sym typeface="Roboto"/>
              </a:defRPr>
            </a:lvl5pPr>
            <a:lvl6pPr marL="2743200" lvl="5" indent="-317500">
              <a:spcBef>
                <a:spcPts val="1600"/>
              </a:spcBef>
              <a:spcAft>
                <a:spcPts val="0"/>
              </a:spcAft>
              <a:buSzPts val="1400"/>
              <a:buFont typeface="Roboto"/>
              <a:buChar char="■"/>
              <a:defRPr>
                <a:latin typeface="Roboto"/>
                <a:ea typeface="Roboto"/>
                <a:cs typeface="Roboto"/>
                <a:sym typeface="Roboto"/>
              </a:defRPr>
            </a:lvl6pPr>
            <a:lvl7pPr marL="3200400" lvl="6" indent="-317500">
              <a:spcBef>
                <a:spcPts val="1600"/>
              </a:spcBef>
              <a:spcAft>
                <a:spcPts val="0"/>
              </a:spcAft>
              <a:buSzPts val="1400"/>
              <a:buFont typeface="Roboto"/>
              <a:buChar char="●"/>
              <a:defRPr>
                <a:latin typeface="Roboto"/>
                <a:ea typeface="Roboto"/>
                <a:cs typeface="Roboto"/>
                <a:sym typeface="Roboto"/>
              </a:defRPr>
            </a:lvl7pPr>
            <a:lvl8pPr marL="3657600" lvl="7" indent="-317500">
              <a:spcBef>
                <a:spcPts val="1600"/>
              </a:spcBef>
              <a:spcAft>
                <a:spcPts val="0"/>
              </a:spcAft>
              <a:buSzPts val="1400"/>
              <a:buFont typeface="Roboto"/>
              <a:buChar char="○"/>
              <a:defRPr>
                <a:latin typeface="Roboto"/>
                <a:ea typeface="Roboto"/>
                <a:cs typeface="Roboto"/>
                <a:sym typeface="Roboto"/>
              </a:defRPr>
            </a:lvl8pPr>
            <a:lvl9pPr marL="4114800" lvl="8" indent="-317500">
              <a:spcBef>
                <a:spcPts val="1600"/>
              </a:spcBef>
              <a:spcAft>
                <a:spcPts val="1600"/>
              </a:spcAft>
              <a:buSzPts val="1400"/>
              <a:buFont typeface="Roboto"/>
              <a:buChar char="■"/>
              <a:defRPr>
                <a:latin typeface="Roboto"/>
                <a:ea typeface="Roboto"/>
                <a:cs typeface="Roboto"/>
                <a:sym typeface="Roboto"/>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3000"/>
              <a:buFont typeface="Roboto"/>
              <a:buNone/>
              <a:defRPr sz="3000">
                <a:solidFill>
                  <a:srgbClr val="FFFFFF"/>
                </a:solidFill>
                <a:latin typeface="Roboto"/>
                <a:ea typeface="Roboto"/>
                <a:cs typeface="Roboto"/>
                <a:sym typeface="Roboto"/>
              </a:defRPr>
            </a:lvl1pPr>
            <a:lvl2pPr lvl="1">
              <a:spcBef>
                <a:spcPts val="0"/>
              </a:spcBef>
              <a:spcAft>
                <a:spcPts val="0"/>
              </a:spcAft>
              <a:buClr>
                <a:srgbClr val="FFFFFF"/>
              </a:buClr>
              <a:buSzPts val="3000"/>
              <a:buFont typeface="Oswald"/>
              <a:buNone/>
              <a:defRPr sz="3000">
                <a:solidFill>
                  <a:srgbClr val="FFFFFF"/>
                </a:solidFill>
                <a:latin typeface="Oswald"/>
                <a:ea typeface="Oswald"/>
                <a:cs typeface="Oswald"/>
                <a:sym typeface="Oswald"/>
              </a:defRPr>
            </a:lvl2pPr>
            <a:lvl3pPr lvl="2">
              <a:spcBef>
                <a:spcPts val="0"/>
              </a:spcBef>
              <a:spcAft>
                <a:spcPts val="0"/>
              </a:spcAft>
              <a:buClr>
                <a:srgbClr val="FFFFFF"/>
              </a:buClr>
              <a:buSzPts val="3000"/>
              <a:buFont typeface="Oswald"/>
              <a:buNone/>
              <a:defRPr sz="3000">
                <a:solidFill>
                  <a:srgbClr val="FFFFFF"/>
                </a:solidFill>
                <a:latin typeface="Oswald"/>
                <a:ea typeface="Oswald"/>
                <a:cs typeface="Oswald"/>
                <a:sym typeface="Oswald"/>
              </a:defRPr>
            </a:lvl3pPr>
            <a:lvl4pPr lvl="3">
              <a:spcBef>
                <a:spcPts val="0"/>
              </a:spcBef>
              <a:spcAft>
                <a:spcPts val="0"/>
              </a:spcAft>
              <a:buClr>
                <a:srgbClr val="FFFFFF"/>
              </a:buClr>
              <a:buSzPts val="3000"/>
              <a:buFont typeface="Oswald"/>
              <a:buNone/>
              <a:defRPr sz="3000">
                <a:solidFill>
                  <a:srgbClr val="FFFFFF"/>
                </a:solidFill>
                <a:latin typeface="Oswald"/>
                <a:ea typeface="Oswald"/>
                <a:cs typeface="Oswald"/>
                <a:sym typeface="Oswald"/>
              </a:defRPr>
            </a:lvl4pPr>
            <a:lvl5pPr lvl="4">
              <a:spcBef>
                <a:spcPts val="0"/>
              </a:spcBef>
              <a:spcAft>
                <a:spcPts val="0"/>
              </a:spcAft>
              <a:buClr>
                <a:srgbClr val="FFFFFF"/>
              </a:buClr>
              <a:buSzPts val="3000"/>
              <a:buFont typeface="Oswald"/>
              <a:buNone/>
              <a:defRPr sz="3000">
                <a:solidFill>
                  <a:srgbClr val="FFFFFF"/>
                </a:solidFill>
                <a:latin typeface="Oswald"/>
                <a:ea typeface="Oswald"/>
                <a:cs typeface="Oswald"/>
                <a:sym typeface="Oswald"/>
              </a:defRPr>
            </a:lvl5pPr>
            <a:lvl6pPr lvl="5">
              <a:spcBef>
                <a:spcPts val="0"/>
              </a:spcBef>
              <a:spcAft>
                <a:spcPts val="0"/>
              </a:spcAft>
              <a:buClr>
                <a:srgbClr val="FFFFFF"/>
              </a:buClr>
              <a:buSzPts val="3000"/>
              <a:buFont typeface="Oswald"/>
              <a:buNone/>
              <a:defRPr sz="3000">
                <a:solidFill>
                  <a:srgbClr val="FFFFFF"/>
                </a:solidFill>
                <a:latin typeface="Oswald"/>
                <a:ea typeface="Oswald"/>
                <a:cs typeface="Oswald"/>
                <a:sym typeface="Oswald"/>
              </a:defRPr>
            </a:lvl6pPr>
            <a:lvl7pPr lvl="6">
              <a:spcBef>
                <a:spcPts val="0"/>
              </a:spcBef>
              <a:spcAft>
                <a:spcPts val="0"/>
              </a:spcAft>
              <a:buClr>
                <a:srgbClr val="FFFFFF"/>
              </a:buClr>
              <a:buSzPts val="3000"/>
              <a:buFont typeface="Oswald"/>
              <a:buNone/>
              <a:defRPr sz="3000">
                <a:solidFill>
                  <a:srgbClr val="FFFFFF"/>
                </a:solidFill>
                <a:latin typeface="Oswald"/>
                <a:ea typeface="Oswald"/>
                <a:cs typeface="Oswald"/>
                <a:sym typeface="Oswald"/>
              </a:defRPr>
            </a:lvl7pPr>
            <a:lvl8pPr lvl="7">
              <a:spcBef>
                <a:spcPts val="0"/>
              </a:spcBef>
              <a:spcAft>
                <a:spcPts val="0"/>
              </a:spcAft>
              <a:buClr>
                <a:srgbClr val="FFFFFF"/>
              </a:buClr>
              <a:buSzPts val="3000"/>
              <a:buFont typeface="Oswald"/>
              <a:buNone/>
              <a:defRPr sz="3000">
                <a:solidFill>
                  <a:srgbClr val="FFFFFF"/>
                </a:solidFill>
                <a:latin typeface="Oswald"/>
                <a:ea typeface="Oswald"/>
                <a:cs typeface="Oswald"/>
                <a:sym typeface="Oswald"/>
              </a:defRPr>
            </a:lvl8pPr>
            <a:lvl9pPr lvl="8">
              <a:spcBef>
                <a:spcPts val="0"/>
              </a:spcBef>
              <a:spcAft>
                <a:spcPts val="0"/>
              </a:spcAft>
              <a:buClr>
                <a:srgbClr val="FFFFFF"/>
              </a:buClr>
              <a:buSzPts val="3000"/>
              <a:buFont typeface="Oswald"/>
              <a:buNone/>
              <a:defRPr sz="3000">
                <a:solidFill>
                  <a:srgbClr val="FFFFFF"/>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rgbClr val="FFFFFF"/>
              </a:buClr>
              <a:buSzPts val="1800"/>
              <a:buFont typeface="Roboto"/>
              <a:buChar char="●"/>
              <a:defRPr sz="1800">
                <a:solidFill>
                  <a:srgbClr val="FFFFFF"/>
                </a:solidFill>
                <a:latin typeface="Roboto"/>
                <a:ea typeface="Roboto"/>
                <a:cs typeface="Roboto"/>
                <a:sym typeface="Roboto"/>
              </a:defRPr>
            </a:lvl1pPr>
            <a:lvl2pPr marL="914400" lvl="1" indent="-3175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2pPr>
            <a:lvl3pPr marL="1371600" lvl="2" indent="-3175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3pPr>
            <a:lvl4pPr marL="1828800" lvl="3" indent="-3175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4pPr>
            <a:lvl5pPr marL="2286000" lvl="4" indent="-3175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5pPr>
            <a:lvl6pPr marL="2743200" lvl="5" indent="-3175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6pPr>
            <a:lvl7pPr marL="3200400" lvl="6" indent="-3175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7pPr>
            <a:lvl8pPr marL="3657600" lvl="7" indent="-3175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8pPr>
            <a:lvl9pPr marL="4114800" lvl="8" indent="-317500">
              <a:lnSpc>
                <a:spcPct val="115000"/>
              </a:lnSpc>
              <a:spcBef>
                <a:spcPts val="1600"/>
              </a:spcBef>
              <a:spcAft>
                <a:spcPts val="1600"/>
              </a:spcAft>
              <a:buClr>
                <a:srgbClr val="FFFFFF"/>
              </a:buClr>
              <a:buSzPts val="1400"/>
              <a:buFont typeface="Roboto"/>
              <a:buChar char="■"/>
              <a:defRPr>
                <a:solidFill>
                  <a:srgbClr val="FFFFFF"/>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d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SIWNUt5tdl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W_6vTqIyPm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AwvN6YEZBRE"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tUAWp3q6-VI"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cSp1dM2Vj4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a"/>
              <a:t>The Future of Video Games</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
              <a:t>Made by: Camilla, Klara, Lara and Mette-Marie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VR Future Gaming</a:t>
            </a:r>
            <a:endParaRPr/>
          </a:p>
        </p:txBody>
      </p:sp>
      <p:sp>
        <p:nvSpPr>
          <p:cNvPr id="117" name="Google Shape;117;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da" sz="1800"/>
              <a:t>For now: Still quite the work to do</a:t>
            </a:r>
            <a:endParaRPr sz="1800"/>
          </a:p>
          <a:p>
            <a:pPr marL="457200" lvl="0" indent="-342900" algn="l" rtl="0">
              <a:spcBef>
                <a:spcPts val="0"/>
              </a:spcBef>
              <a:spcAft>
                <a:spcPts val="0"/>
              </a:spcAft>
              <a:buSzPts val="1800"/>
              <a:buChar char="●"/>
            </a:pPr>
            <a:r>
              <a:rPr lang="da" sz="1800"/>
              <a:t>Ready Player One</a:t>
            </a:r>
            <a:endParaRPr sz="1800"/>
          </a:p>
          <a:p>
            <a:pPr marL="457200" lvl="0" indent="-342900" algn="l" rtl="0">
              <a:spcBef>
                <a:spcPts val="0"/>
              </a:spcBef>
              <a:spcAft>
                <a:spcPts val="0"/>
              </a:spcAft>
              <a:buSzPts val="1800"/>
              <a:buChar char="●"/>
            </a:pPr>
            <a:r>
              <a:rPr lang="da" sz="1800"/>
              <a:t>The competitiveness of esport - CS:VR?</a:t>
            </a:r>
            <a:endParaRPr sz="1800"/>
          </a:p>
          <a:p>
            <a:pPr marL="457200" lvl="0" indent="-342900" algn="l" rtl="0">
              <a:spcBef>
                <a:spcPts val="0"/>
              </a:spcBef>
              <a:spcAft>
                <a:spcPts val="0"/>
              </a:spcAft>
              <a:buSzPts val="1800"/>
              <a:buChar char="●"/>
            </a:pPr>
            <a:r>
              <a:rPr lang="da" sz="1800"/>
              <a:t>Taking it further: BCI?</a:t>
            </a:r>
            <a:endParaRPr sz="1800"/>
          </a:p>
        </p:txBody>
      </p:sp>
      <p:pic>
        <p:nvPicPr>
          <p:cNvPr id="118" name="Google Shape;118;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11600" y="1269625"/>
            <a:ext cx="4527599" cy="26815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AR - Augmented Reality</a:t>
            </a:r>
            <a:endParaRPr/>
          </a:p>
        </p:txBody>
      </p:sp>
      <p:sp>
        <p:nvSpPr>
          <p:cNvPr id="124" name="Google Shape;124;p23"/>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da"/>
              <a:t>Uses existing natural environment</a:t>
            </a:r>
            <a:endParaRPr/>
          </a:p>
          <a:p>
            <a:pPr marL="457200" lvl="0" indent="-342900" algn="l" rtl="0">
              <a:spcBef>
                <a:spcPts val="0"/>
              </a:spcBef>
              <a:spcAft>
                <a:spcPts val="0"/>
              </a:spcAft>
              <a:buSzPts val="1800"/>
              <a:buChar char="●"/>
            </a:pPr>
            <a:r>
              <a:rPr lang="da"/>
              <a:t>Overlays virtual information</a:t>
            </a:r>
            <a:endParaRPr/>
          </a:p>
          <a:p>
            <a:pPr marL="457200" lvl="0" indent="-342900" algn="l" rtl="0">
              <a:spcBef>
                <a:spcPts val="0"/>
              </a:spcBef>
              <a:spcAft>
                <a:spcPts val="0"/>
              </a:spcAft>
              <a:buSzPts val="1800"/>
              <a:buChar char="●"/>
            </a:pPr>
            <a:r>
              <a:rPr lang="da"/>
              <a:t>Typically used via phones</a:t>
            </a:r>
            <a:endParaRPr/>
          </a:p>
          <a:p>
            <a:pPr marL="457200" lvl="0" indent="-342900" algn="l" rtl="0">
              <a:spcBef>
                <a:spcPts val="0"/>
              </a:spcBef>
              <a:spcAft>
                <a:spcPts val="0"/>
              </a:spcAft>
              <a:buSzPts val="1800"/>
              <a:buChar char="●"/>
            </a:pPr>
            <a:r>
              <a:rPr lang="da"/>
              <a:t>AR Glasses (example: Microsoft HoloLens)</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da"/>
              <a:t>Examples: Pokémon GO, Snapchat overlays</a:t>
            </a:r>
            <a:endParaRPr/>
          </a:p>
        </p:txBody>
      </p:sp>
      <p:pic>
        <p:nvPicPr>
          <p:cNvPr id="125" name="Google Shape;125;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72000" y="1152375"/>
            <a:ext cx="4267200" cy="34166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AR In The Future</a:t>
            </a:r>
            <a:endParaRPr/>
          </a:p>
        </p:txBody>
      </p:sp>
      <p:sp>
        <p:nvSpPr>
          <p:cNvPr id="131" name="Google Shape;131;p24"/>
          <p:cNvSpPr txBox="1">
            <a:spLocks noGrp="1"/>
          </p:cNvSpPr>
          <p:nvPr>
            <p:ph type="body" idx="1"/>
          </p:nvPr>
        </p:nvSpPr>
        <p:spPr>
          <a:xfrm>
            <a:off x="311700" y="1152475"/>
            <a:ext cx="8520600" cy="1531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da"/>
              <a:t>The multiplayer part will most likely grow</a:t>
            </a:r>
            <a:endParaRPr/>
          </a:p>
          <a:p>
            <a:pPr marL="457200" lvl="0" indent="-342900" algn="l" rtl="0">
              <a:spcBef>
                <a:spcPts val="0"/>
              </a:spcBef>
              <a:spcAft>
                <a:spcPts val="0"/>
              </a:spcAft>
              <a:buSzPts val="1800"/>
              <a:buChar char="●"/>
            </a:pPr>
            <a:r>
              <a:rPr lang="da"/>
              <a:t>Cooperative games</a:t>
            </a:r>
            <a:endParaRPr/>
          </a:p>
          <a:p>
            <a:pPr marL="457200" lvl="0" indent="-342900" algn="l" rtl="0">
              <a:spcBef>
                <a:spcPts val="0"/>
              </a:spcBef>
              <a:spcAft>
                <a:spcPts val="0"/>
              </a:spcAft>
              <a:buSzPts val="1800"/>
              <a:buChar char="●"/>
            </a:pPr>
            <a:r>
              <a:rPr lang="da"/>
              <a:t>You will be able to see your friends’ avatar or alike on your own screen</a:t>
            </a:r>
            <a:endParaRPr/>
          </a:p>
          <a:p>
            <a:pPr marL="457200" lvl="0" indent="-342900" algn="l" rtl="0">
              <a:spcBef>
                <a:spcPts val="0"/>
              </a:spcBef>
              <a:spcAft>
                <a:spcPts val="0"/>
              </a:spcAft>
              <a:buSzPts val="1800"/>
              <a:buChar char="●"/>
            </a:pPr>
            <a:r>
              <a:rPr lang="da"/>
              <a:t>Glasses instead of looking through your phone</a:t>
            </a:r>
            <a:endParaRPr/>
          </a:p>
        </p:txBody>
      </p:sp>
      <p:pic>
        <p:nvPicPr>
          <p:cNvPr id="132" name="Google Shape;132;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623263" y="2818725"/>
            <a:ext cx="3897470" cy="21547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A fun example of Google Glasses</a:t>
            </a:r>
            <a:endParaRPr/>
          </a:p>
        </p:txBody>
      </p:sp>
      <p:pic>
        <p:nvPicPr>
          <p:cNvPr id="138" name="Google Shape;138;p25" descr="Natholdet på TV 2 Play: http://natholdet.link/TV2Play&#10;Facebook: https://www.facebook.com/natholdet &#10;Instagram: https://www.instagram.com/natholdet" title="Gynækolog eller atomfysiker?">
            <a:hlinkClick r:id="rId3"/>
          </p:cNvPr>
          <p:cNvPicPr preferRelativeResize="0"/>
          <p:nvPr/>
        </p:nvPicPr>
        <p:blipFill>
          <a:blip r:embed="rId4">
            <a:alphaModFix/>
          </a:blip>
          <a:stretch>
            <a:fillRect/>
          </a:stretch>
        </p:blipFill>
        <p:spPr>
          <a:xfrm>
            <a:off x="2286000" y="1229225"/>
            <a:ext cx="4572000" cy="342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490250" y="526350"/>
            <a:ext cx="65919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a" sz="3000"/>
              <a:t>How New Gaming Technology Can Affect The Movie Industry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The Future Of Cinema? </a:t>
            </a:r>
            <a:endParaRPr/>
          </a:p>
        </p:txBody>
      </p:sp>
      <p:sp>
        <p:nvSpPr>
          <p:cNvPr id="149" name="Google Shape;149;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a:p>
          <a:p>
            <a:pPr marL="457200" lvl="0" indent="0" algn="l" rtl="0">
              <a:lnSpc>
                <a:spcPct val="150000"/>
              </a:lnSpc>
              <a:spcBef>
                <a:spcPts val="1600"/>
              </a:spcBef>
              <a:spcAft>
                <a:spcPts val="0"/>
              </a:spcAft>
              <a:buNone/>
            </a:pPr>
            <a:endParaRPr/>
          </a:p>
          <a:p>
            <a:pPr marL="457200" lvl="0" indent="-342900" algn="l" rtl="0">
              <a:lnSpc>
                <a:spcPct val="150000"/>
              </a:lnSpc>
              <a:spcBef>
                <a:spcPts val="1600"/>
              </a:spcBef>
              <a:spcAft>
                <a:spcPts val="0"/>
              </a:spcAft>
              <a:buSzPts val="1800"/>
              <a:buChar char="-"/>
            </a:pPr>
            <a:r>
              <a:rPr lang="da"/>
              <a:t>The cinema experience is believed to change in the coming years </a:t>
            </a:r>
            <a:endParaRPr/>
          </a:p>
          <a:p>
            <a:pPr marL="457200" lvl="0" indent="-342900" algn="l" rtl="0">
              <a:lnSpc>
                <a:spcPct val="150000"/>
              </a:lnSpc>
              <a:spcBef>
                <a:spcPts val="0"/>
              </a:spcBef>
              <a:spcAft>
                <a:spcPts val="0"/>
              </a:spcAft>
              <a:buSzPts val="1800"/>
              <a:buChar char="-"/>
            </a:pPr>
            <a:r>
              <a:rPr lang="da"/>
              <a:t>Earlier this year the IMAX chain opened its first VR cinema </a:t>
            </a:r>
            <a:endParaRPr/>
          </a:p>
          <a:p>
            <a:pPr marL="457200" lvl="0" indent="-342900" algn="l" rtl="0">
              <a:lnSpc>
                <a:spcPct val="150000"/>
              </a:lnSpc>
              <a:spcBef>
                <a:spcPts val="0"/>
              </a:spcBef>
              <a:spcAft>
                <a:spcPts val="0"/>
              </a:spcAft>
              <a:buSzPts val="1800"/>
              <a:buChar char="-"/>
            </a:pPr>
            <a:r>
              <a:rPr lang="da"/>
              <a:t>Leading film festivals now have sections dedicated to VR movies</a:t>
            </a:r>
            <a:endParaRPr/>
          </a:p>
          <a:p>
            <a:pPr marL="457200" lvl="0" indent="-342900" algn="l" rtl="0">
              <a:lnSpc>
                <a:spcPct val="150000"/>
              </a:lnSpc>
              <a:spcBef>
                <a:spcPts val="0"/>
              </a:spcBef>
              <a:spcAft>
                <a:spcPts val="0"/>
              </a:spcAft>
              <a:buSzPts val="1800"/>
              <a:buChar char="-"/>
            </a:pPr>
            <a:r>
              <a:rPr lang="da"/>
              <a:t>But is the audience ready for VR feature films?  </a:t>
            </a:r>
            <a:endParaRPr/>
          </a:p>
        </p:txBody>
      </p:sp>
      <p:pic>
        <p:nvPicPr>
          <p:cNvPr id="150" name="Google Shape;150;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55750" y="445023"/>
            <a:ext cx="2776550" cy="17953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The Future Of Cinema? </a:t>
            </a:r>
            <a:endParaRPr/>
          </a:p>
        </p:txBody>
      </p:sp>
      <p:sp>
        <p:nvSpPr>
          <p:cNvPr id="156" name="Google Shape;15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457200" lvl="0" indent="-342900" algn="l" rtl="0">
              <a:spcBef>
                <a:spcPts val="1600"/>
              </a:spcBef>
              <a:spcAft>
                <a:spcPts val="0"/>
              </a:spcAft>
              <a:buClr>
                <a:schemeClr val="dk1"/>
              </a:buClr>
              <a:buSzPts val="1800"/>
              <a:buChar char="●"/>
            </a:pPr>
            <a:r>
              <a:rPr lang="da">
                <a:solidFill>
                  <a:schemeClr val="dk1"/>
                </a:solidFill>
              </a:rPr>
              <a:t>Still hurdles to overcome </a:t>
            </a:r>
            <a:endParaRPr>
              <a:solidFill>
                <a:schemeClr val="dk1"/>
              </a:solidFill>
            </a:endParaRPr>
          </a:p>
          <a:p>
            <a:pPr marL="914400" lvl="1" indent="-317500" algn="l" rtl="0">
              <a:spcBef>
                <a:spcPts val="0"/>
              </a:spcBef>
              <a:spcAft>
                <a:spcPts val="0"/>
              </a:spcAft>
              <a:buClr>
                <a:schemeClr val="dk1"/>
              </a:buClr>
              <a:buSzPts val="1400"/>
              <a:buChar char="○"/>
            </a:pPr>
            <a:r>
              <a:rPr lang="da">
                <a:solidFill>
                  <a:schemeClr val="dk1"/>
                </a:solidFill>
              </a:rPr>
              <a:t>Equipment is expensive </a:t>
            </a:r>
            <a:endParaRPr>
              <a:solidFill>
                <a:schemeClr val="dk1"/>
              </a:solidFill>
            </a:endParaRPr>
          </a:p>
          <a:p>
            <a:pPr marL="914400" lvl="1" indent="-317500" algn="l" rtl="0">
              <a:spcBef>
                <a:spcPts val="0"/>
              </a:spcBef>
              <a:spcAft>
                <a:spcPts val="0"/>
              </a:spcAft>
              <a:buClr>
                <a:schemeClr val="dk1"/>
              </a:buClr>
              <a:buSzPts val="1400"/>
              <a:buChar char="○"/>
            </a:pPr>
            <a:r>
              <a:rPr lang="da">
                <a:solidFill>
                  <a:schemeClr val="dk1"/>
                </a:solidFill>
              </a:rPr>
              <a:t>Difficult to shoot </a:t>
            </a:r>
            <a:endParaRPr>
              <a:solidFill>
                <a:schemeClr val="dk1"/>
              </a:solidFill>
            </a:endParaRPr>
          </a:p>
          <a:p>
            <a:pPr marL="914400" lvl="0" indent="0" algn="l" rtl="0">
              <a:spcBef>
                <a:spcPts val="1600"/>
              </a:spcBef>
              <a:spcAft>
                <a:spcPts val="0"/>
              </a:spcAft>
              <a:buNone/>
            </a:pPr>
            <a:endParaRPr sz="600">
              <a:solidFill>
                <a:schemeClr val="dk1"/>
              </a:solidFill>
            </a:endParaRPr>
          </a:p>
          <a:p>
            <a:pPr marL="457200" lvl="0" indent="-342900" algn="l" rtl="0">
              <a:spcBef>
                <a:spcPts val="1600"/>
              </a:spcBef>
              <a:spcAft>
                <a:spcPts val="0"/>
              </a:spcAft>
              <a:buClr>
                <a:schemeClr val="dk1"/>
              </a:buClr>
              <a:buSzPts val="1800"/>
              <a:buChar char="●"/>
            </a:pPr>
            <a:r>
              <a:rPr lang="da">
                <a:solidFill>
                  <a:schemeClr val="dk1"/>
                </a:solidFill>
              </a:rPr>
              <a:t>Is it even storytelling? I it even a movie? </a:t>
            </a:r>
            <a:endParaRPr>
              <a:solidFill>
                <a:schemeClr val="dk1"/>
              </a:solidFill>
            </a:endParaRPr>
          </a:p>
          <a:p>
            <a:pPr marL="914400" lvl="1" indent="-317500" algn="l" rtl="0">
              <a:spcBef>
                <a:spcPts val="0"/>
              </a:spcBef>
              <a:spcAft>
                <a:spcPts val="0"/>
              </a:spcAft>
              <a:buClr>
                <a:schemeClr val="dk1"/>
              </a:buClr>
              <a:buSzPts val="1400"/>
              <a:buChar char="○"/>
            </a:pPr>
            <a:r>
              <a:rPr lang="da">
                <a:solidFill>
                  <a:schemeClr val="dk1"/>
                </a:solidFill>
              </a:rPr>
              <a:t>VR consumption is fundamentally different from that of movies </a:t>
            </a:r>
            <a:endParaRPr>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1600"/>
              </a:spcAft>
              <a:buNone/>
            </a:pPr>
            <a:r>
              <a:rPr lang="da"/>
              <a:t> </a:t>
            </a:r>
            <a:endParaRPr/>
          </a:p>
        </p:txBody>
      </p:sp>
      <p:pic>
        <p:nvPicPr>
          <p:cNvPr id="157" name="Google Shape;157;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696775" y="488026"/>
            <a:ext cx="4220175" cy="1983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Content Is King </a:t>
            </a:r>
            <a:endParaRPr/>
          </a:p>
        </p:txBody>
      </p:sp>
      <p:sp>
        <p:nvSpPr>
          <p:cNvPr id="163" name="Google Shape;163;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lnSpc>
                <a:spcPct val="163636"/>
              </a:lnSpc>
              <a:spcBef>
                <a:spcPts val="0"/>
              </a:spcBef>
              <a:spcAft>
                <a:spcPts val="0"/>
              </a:spcAft>
              <a:buNone/>
            </a:pPr>
            <a:endParaRPr sz="1100">
              <a:solidFill>
                <a:srgbClr val="000000"/>
              </a:solidFill>
              <a:latin typeface="Cambria"/>
              <a:ea typeface="Cambria"/>
              <a:cs typeface="Cambria"/>
              <a:sym typeface="Cambria"/>
            </a:endParaRPr>
          </a:p>
          <a:p>
            <a:pPr marL="0" lvl="0" indent="0" algn="just" rtl="0">
              <a:lnSpc>
                <a:spcPct val="163636"/>
              </a:lnSpc>
              <a:spcBef>
                <a:spcPts val="0"/>
              </a:spcBef>
              <a:spcAft>
                <a:spcPts val="0"/>
              </a:spcAft>
              <a:buNone/>
            </a:pPr>
            <a:endParaRPr sz="1100">
              <a:solidFill>
                <a:srgbClr val="000000"/>
              </a:solidFill>
              <a:latin typeface="Cambria"/>
              <a:ea typeface="Cambria"/>
              <a:cs typeface="Cambria"/>
              <a:sym typeface="Cambria"/>
            </a:endParaRPr>
          </a:p>
          <a:p>
            <a:pPr marL="457200" lvl="0" indent="-342900" algn="l" rtl="0">
              <a:lnSpc>
                <a:spcPct val="150000"/>
              </a:lnSpc>
              <a:spcBef>
                <a:spcPts val="0"/>
              </a:spcBef>
              <a:spcAft>
                <a:spcPts val="0"/>
              </a:spcAft>
              <a:buSzPts val="1800"/>
              <a:buChar char="●"/>
            </a:pPr>
            <a:r>
              <a:rPr lang="da"/>
              <a:t>VR needs to reimagine the content </a:t>
            </a:r>
            <a:endParaRPr/>
          </a:p>
          <a:p>
            <a:pPr marL="457200" lvl="0" indent="-342900" algn="l" rtl="0">
              <a:lnSpc>
                <a:spcPct val="150000"/>
              </a:lnSpc>
              <a:spcBef>
                <a:spcPts val="0"/>
              </a:spcBef>
              <a:spcAft>
                <a:spcPts val="0"/>
              </a:spcAft>
              <a:buSzPts val="1800"/>
              <a:buChar char="●"/>
            </a:pPr>
            <a:r>
              <a:rPr lang="da"/>
              <a:t>Not suitable for every movie </a:t>
            </a:r>
            <a:endParaRPr/>
          </a:p>
          <a:p>
            <a:pPr marL="457200" lvl="0" indent="-342900" algn="l" rtl="0">
              <a:lnSpc>
                <a:spcPct val="150000"/>
              </a:lnSpc>
              <a:spcBef>
                <a:spcPts val="0"/>
              </a:spcBef>
              <a:spcAft>
                <a:spcPts val="0"/>
              </a:spcAft>
              <a:buSzPts val="1800"/>
              <a:buChar char="●"/>
            </a:pPr>
            <a:r>
              <a:rPr lang="da"/>
              <a:t>Needs to offer something new </a:t>
            </a:r>
            <a:endParaRPr/>
          </a:p>
        </p:txBody>
      </p:sp>
      <p:pic>
        <p:nvPicPr>
          <p:cNvPr id="164" name="Google Shape;164;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79279" y="2100825"/>
            <a:ext cx="3531724" cy="28505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Clr>
                <a:srgbClr val="000000"/>
              </a:buClr>
              <a:buSzPts val="1100"/>
              <a:buFont typeface="Arial"/>
              <a:buNone/>
            </a:pPr>
            <a:r>
              <a:rPr lang="da">
                <a:solidFill>
                  <a:srgbClr val="FFFFFF"/>
                </a:solidFill>
              </a:rPr>
              <a:t>Adding </a:t>
            </a:r>
            <a:r>
              <a:rPr lang="da"/>
              <a:t>A</a:t>
            </a:r>
            <a:r>
              <a:rPr lang="da">
                <a:solidFill>
                  <a:srgbClr val="FFFFFF"/>
                </a:solidFill>
              </a:rPr>
              <a:t> Social Touch </a:t>
            </a:r>
            <a:r>
              <a:rPr lang="da"/>
              <a:t>T</a:t>
            </a:r>
            <a:r>
              <a:rPr lang="da">
                <a:solidFill>
                  <a:srgbClr val="FFFFFF"/>
                </a:solidFill>
              </a:rPr>
              <a:t>o Cinema</a:t>
            </a:r>
            <a:endParaRPr>
              <a:solidFill>
                <a:srgbClr val="FFFFFF"/>
              </a:solidFill>
            </a:endParaRPr>
          </a:p>
          <a:p>
            <a:pPr marL="0" lvl="0" indent="0" algn="l" rtl="0">
              <a:lnSpc>
                <a:spcPct val="115000"/>
              </a:lnSpc>
              <a:spcBef>
                <a:spcPts val="600"/>
              </a:spcBef>
              <a:spcAft>
                <a:spcPts val="0"/>
              </a:spcAft>
              <a:buClr>
                <a:srgbClr val="000000"/>
              </a:buClr>
              <a:buSzPts val="1100"/>
              <a:buFont typeface="Arial"/>
              <a:buNone/>
            </a:pPr>
            <a:endParaRPr sz="2100">
              <a:solidFill>
                <a:srgbClr val="282828"/>
              </a:solidFill>
            </a:endParaRPr>
          </a:p>
          <a:p>
            <a:pPr marL="0" lvl="0" indent="0" algn="l" rtl="0">
              <a:spcBef>
                <a:spcPts val="0"/>
              </a:spcBef>
              <a:spcAft>
                <a:spcPts val="0"/>
              </a:spcAft>
              <a:buNone/>
            </a:pPr>
            <a:endParaRPr/>
          </a:p>
        </p:txBody>
      </p:sp>
      <p:sp>
        <p:nvSpPr>
          <p:cNvPr id="170" name="Google Shape;170;p30"/>
          <p:cNvSpPr txBox="1">
            <a:spLocks noGrp="1"/>
          </p:cNvSpPr>
          <p:nvPr>
            <p:ph type="body" idx="1"/>
          </p:nvPr>
        </p:nvSpPr>
        <p:spPr>
          <a:xfrm>
            <a:off x="311700" y="1152475"/>
            <a:ext cx="59775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da">
                <a:solidFill>
                  <a:srgbClr val="FFFFFF"/>
                </a:solidFill>
              </a:rPr>
              <a:t>Flesh and Sand by director </a:t>
            </a:r>
            <a:r>
              <a:rPr lang="da" sz="1700">
                <a:solidFill>
                  <a:srgbClr val="FFFFFF"/>
                </a:solidFill>
              </a:rPr>
              <a:t>Alejandro González Iñárritu</a:t>
            </a:r>
            <a:endParaRPr sz="1700">
              <a:solidFill>
                <a:srgbClr val="FFFFFF"/>
              </a:solidFill>
            </a:endParaRPr>
          </a:p>
          <a:p>
            <a:pPr marL="457200" lvl="0" indent="-336550" algn="l" rtl="0">
              <a:lnSpc>
                <a:spcPct val="150000"/>
              </a:lnSpc>
              <a:spcBef>
                <a:spcPts val="1600"/>
              </a:spcBef>
              <a:spcAft>
                <a:spcPts val="0"/>
              </a:spcAft>
              <a:buClr>
                <a:srgbClr val="FFFFFF"/>
              </a:buClr>
              <a:buSzPts val="1700"/>
              <a:buChar char="●"/>
            </a:pPr>
            <a:r>
              <a:rPr lang="da" sz="1700">
                <a:solidFill>
                  <a:srgbClr val="FFFFFF"/>
                </a:solidFill>
              </a:rPr>
              <a:t>VR movie </a:t>
            </a:r>
            <a:endParaRPr sz="1700">
              <a:solidFill>
                <a:srgbClr val="FFFFFF"/>
              </a:solidFill>
            </a:endParaRPr>
          </a:p>
          <a:p>
            <a:pPr marL="457200" lvl="0" indent="-336550" algn="l" rtl="0">
              <a:lnSpc>
                <a:spcPct val="150000"/>
              </a:lnSpc>
              <a:spcBef>
                <a:spcPts val="0"/>
              </a:spcBef>
              <a:spcAft>
                <a:spcPts val="0"/>
              </a:spcAft>
              <a:buClr>
                <a:srgbClr val="FFFFFF"/>
              </a:buClr>
              <a:buSzPts val="1700"/>
              <a:buChar char="●"/>
            </a:pPr>
            <a:r>
              <a:rPr lang="da" sz="1700">
                <a:solidFill>
                  <a:srgbClr val="FFFFFF"/>
                </a:solidFill>
              </a:rPr>
              <a:t>Allowing individuals to experience a fragment of a refugee</a:t>
            </a:r>
            <a:r>
              <a:rPr lang="da" sz="1700"/>
              <a:t>’s</a:t>
            </a:r>
            <a:r>
              <a:rPr lang="da" sz="1700">
                <a:solidFill>
                  <a:srgbClr val="FFFFFF"/>
                </a:solidFill>
              </a:rPr>
              <a:t> journey </a:t>
            </a:r>
            <a:endParaRPr sz="1700">
              <a:solidFill>
                <a:srgbClr val="FFFFFF"/>
              </a:solidFill>
            </a:endParaRPr>
          </a:p>
          <a:p>
            <a:pPr marL="457200" lvl="0" indent="-336550" algn="l" rtl="0">
              <a:lnSpc>
                <a:spcPct val="150000"/>
              </a:lnSpc>
              <a:spcBef>
                <a:spcPts val="0"/>
              </a:spcBef>
              <a:spcAft>
                <a:spcPts val="0"/>
              </a:spcAft>
              <a:buClr>
                <a:srgbClr val="FFFFFF"/>
              </a:buClr>
              <a:buSzPts val="1700"/>
              <a:buChar char="●"/>
            </a:pPr>
            <a:r>
              <a:rPr lang="da" sz="1700">
                <a:solidFill>
                  <a:srgbClr val="FFFFFF"/>
                </a:solidFill>
              </a:rPr>
              <a:t>Awarded the first Special Achievement Academy Award in over 20 years </a:t>
            </a:r>
            <a:endParaRPr sz="1700">
              <a:solidFill>
                <a:srgbClr val="FFFFFF"/>
              </a:solidFill>
            </a:endParaRPr>
          </a:p>
          <a:p>
            <a:pPr marL="457200" lvl="0" indent="0" algn="l" rtl="0">
              <a:spcBef>
                <a:spcPts val="1600"/>
              </a:spcBef>
              <a:spcAft>
                <a:spcPts val="0"/>
              </a:spcAft>
              <a:buClr>
                <a:srgbClr val="000000"/>
              </a:buClr>
              <a:buSzPts val="1100"/>
              <a:buFont typeface="Arial"/>
              <a:buNone/>
            </a:pPr>
            <a:endParaRPr sz="1700">
              <a:solidFill>
                <a:srgbClr val="FFFFFF"/>
              </a:solidFill>
            </a:endParaRPr>
          </a:p>
          <a:p>
            <a:pPr marL="0" lvl="0" indent="0" algn="l" rtl="0">
              <a:spcBef>
                <a:spcPts val="1600"/>
              </a:spcBef>
              <a:spcAft>
                <a:spcPts val="1600"/>
              </a:spcAft>
              <a:buNone/>
            </a:pPr>
            <a:endParaRPr/>
          </a:p>
        </p:txBody>
      </p:sp>
      <p:pic>
        <p:nvPicPr>
          <p:cNvPr id="171" name="Google Shape;171;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588775" y="1209000"/>
            <a:ext cx="2243525" cy="3303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Clr>
                <a:srgbClr val="000000"/>
              </a:buClr>
              <a:buSzPts val="1100"/>
              <a:buFont typeface="Arial"/>
              <a:buNone/>
            </a:pPr>
            <a:r>
              <a:rPr lang="da">
                <a:solidFill>
                  <a:srgbClr val="FFFFFF"/>
                </a:solidFill>
              </a:rPr>
              <a:t>Adding a Social Touch to Cinema</a:t>
            </a:r>
            <a:endParaRPr>
              <a:solidFill>
                <a:srgbClr val="FFFFFF"/>
              </a:solidFill>
            </a:endParaRPr>
          </a:p>
          <a:p>
            <a:pPr marL="0" lvl="0" indent="0" algn="l" rtl="0">
              <a:spcBef>
                <a:spcPts val="600"/>
              </a:spcBef>
              <a:spcAft>
                <a:spcPts val="0"/>
              </a:spcAft>
              <a:buNone/>
            </a:pPr>
            <a:endParaRPr/>
          </a:p>
        </p:txBody>
      </p:sp>
      <p:sp>
        <p:nvSpPr>
          <p:cNvPr id="177" name="Google Shape;177;p31"/>
          <p:cNvSpPr txBox="1">
            <a:spLocks noGrp="1"/>
          </p:cNvSpPr>
          <p:nvPr>
            <p:ph type="body" idx="1"/>
          </p:nvPr>
        </p:nvSpPr>
        <p:spPr>
          <a:xfrm>
            <a:off x="311700" y="1152475"/>
            <a:ext cx="480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a:p>
            <a:pPr marL="457200" lvl="0" indent="-342900" algn="l" rtl="0">
              <a:spcBef>
                <a:spcPts val="1600"/>
              </a:spcBef>
              <a:spcAft>
                <a:spcPts val="0"/>
              </a:spcAft>
              <a:buSzPts val="1800"/>
              <a:buChar char="●"/>
            </a:pPr>
            <a:r>
              <a:rPr lang="da"/>
              <a:t>Will maybe not replace original cinema but become a new branch </a:t>
            </a:r>
            <a:endParaRPr/>
          </a:p>
          <a:p>
            <a:pPr marL="457200" lvl="0" indent="-342900" algn="l" rtl="0">
              <a:spcBef>
                <a:spcPts val="0"/>
              </a:spcBef>
              <a:spcAft>
                <a:spcPts val="0"/>
              </a:spcAft>
              <a:buSzPts val="1800"/>
              <a:buChar char="●"/>
            </a:pPr>
            <a:r>
              <a:rPr lang="da">
                <a:solidFill>
                  <a:schemeClr val="dk1"/>
                </a:solidFill>
              </a:rPr>
              <a:t>Where is the line between video games and cinema? </a:t>
            </a:r>
            <a:r>
              <a:rPr lang="da"/>
              <a:t> </a:t>
            </a:r>
            <a:endParaRPr/>
          </a:p>
          <a:p>
            <a:pPr marL="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178" name="Google Shape;178;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981300" y="1847719"/>
            <a:ext cx="4031650" cy="2635456"/>
          </a:xfrm>
          <a:prstGeom prst="rect">
            <a:avLst/>
          </a:prstGeom>
          <a:noFill/>
          <a:ln>
            <a:noFill/>
          </a:ln>
        </p:spPr>
      </p:pic>
      <p:pic>
        <p:nvPicPr>
          <p:cNvPr id="179" name="Google Shape;179;p31"/>
          <p:cNvPicPr preferRelativeResize="0"/>
          <p:nvPr/>
        </p:nvPicPr>
        <p:blipFill>
          <a:blip r:embed="rId4">
            <a:alphaModFix/>
          </a:blip>
          <a:stretch>
            <a:fillRect/>
          </a:stretch>
        </p:blipFill>
        <p:spPr>
          <a:xfrm>
            <a:off x="137125" y="3283025"/>
            <a:ext cx="4724400" cy="1200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90250" y="526350"/>
            <a:ext cx="6873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a"/>
              <a:t>Gaming Technologies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Can also affect the way movies are made </a:t>
            </a:r>
            <a:endParaRPr/>
          </a:p>
        </p:txBody>
      </p:sp>
      <p:sp>
        <p:nvSpPr>
          <p:cNvPr id="185" name="Google Shape;185;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6" name="Google Shape;186;p32" descr="Get a behind-the-scenes look at the making of READY PLAYER ONE to see how filmmakers, cast and crew utilized the HTC VIVE to help bring the virtual universe of READY PLAYER ONE to the big screen.&#10; &#10;HTC VIVE is excited to be the Official VR Partner of READY PLAYER ONE – Now in theaters" title="HTC VIVE x READY PLAYER ONE - Utilizing VIVE In The Filmmaking Process">
            <a:hlinkClick r:id="rId3"/>
          </p:cNvPr>
          <p:cNvPicPr preferRelativeResize="0"/>
          <p:nvPr/>
        </p:nvPicPr>
        <p:blipFill>
          <a:blip r:embed="rId4">
            <a:alphaModFix/>
          </a:blip>
          <a:stretch>
            <a:fillRect/>
          </a:stretch>
        </p:blipFill>
        <p:spPr>
          <a:xfrm>
            <a:off x="2136800" y="1146175"/>
            <a:ext cx="4572000" cy="3429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a"/>
              <a:t>Artificial Intelligence  in the Future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4"/>
          <p:cNvPicPr preferRelativeResize="0"/>
          <p:nvPr/>
        </p:nvPicPr>
        <p:blipFill>
          <a:blip r:embed="rId3">
            <a:alphaModFix/>
          </a:blip>
          <a:stretch>
            <a:fillRect/>
          </a:stretch>
        </p:blipFill>
        <p:spPr>
          <a:xfrm>
            <a:off x="0" y="0"/>
            <a:ext cx="9143999" cy="5143500"/>
          </a:xfrm>
          <a:prstGeom prst="rect">
            <a:avLst/>
          </a:prstGeom>
          <a:noFill/>
          <a:ln>
            <a:noFill/>
          </a:ln>
        </p:spPr>
      </p:pic>
      <p:sp>
        <p:nvSpPr>
          <p:cNvPr id="197" name="Google Shape;197;p34"/>
          <p:cNvSpPr txBox="1"/>
          <p:nvPr/>
        </p:nvSpPr>
        <p:spPr>
          <a:xfrm>
            <a:off x="267300" y="177350"/>
            <a:ext cx="31779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a:solidFill>
                  <a:srgbClr val="FFFFFF"/>
                </a:solidFill>
                <a:latin typeface="Roboto"/>
                <a:ea typeface="Roboto"/>
                <a:cs typeface="Roboto"/>
                <a:sym typeface="Roboto"/>
              </a:rPr>
              <a:t>AI is a simulation of human intelligence processes by machines. These processes include learning, reasoning and self-correction.</a:t>
            </a:r>
            <a:endParaRPr>
              <a:solidFill>
                <a:srgbClr val="FFFFFF"/>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5"/>
          <p:cNvSpPr txBox="1">
            <a:spLocks noGrp="1"/>
          </p:cNvSpPr>
          <p:nvPr>
            <p:ph type="title"/>
          </p:nvPr>
        </p:nvSpPr>
        <p:spPr>
          <a:xfrm>
            <a:off x="275975" y="1719575"/>
            <a:ext cx="4045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a"/>
              <a:t>How does it work?</a:t>
            </a:r>
            <a:endParaRPr/>
          </a:p>
        </p:txBody>
      </p:sp>
      <p:pic>
        <p:nvPicPr>
          <p:cNvPr id="203" name="Google Shape;203;p35"/>
          <p:cNvPicPr preferRelativeResize="0"/>
          <p:nvPr/>
        </p:nvPicPr>
        <p:blipFill>
          <a:blip r:embed="rId3">
            <a:alphaModFix/>
          </a:blip>
          <a:stretch>
            <a:fillRect/>
          </a:stretch>
        </p:blipFill>
        <p:spPr>
          <a:xfrm>
            <a:off x="4572000" y="2975"/>
            <a:ext cx="4572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572100" y="486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Examples of AI</a:t>
            </a:r>
            <a:endParaRPr/>
          </a:p>
        </p:txBody>
      </p:sp>
      <p:sp>
        <p:nvSpPr>
          <p:cNvPr id="209" name="Google Shape;209;p36"/>
          <p:cNvSpPr txBox="1">
            <a:spLocks noGrp="1"/>
          </p:cNvSpPr>
          <p:nvPr>
            <p:ph type="body" idx="1"/>
          </p:nvPr>
        </p:nvSpPr>
        <p:spPr>
          <a:xfrm>
            <a:off x="572100" y="1142000"/>
            <a:ext cx="3999900" cy="34164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Char char="●"/>
            </a:pPr>
            <a:r>
              <a:rPr lang="da"/>
              <a:t>Robot Pixie (Danish law firm)</a:t>
            </a:r>
            <a:endParaRPr/>
          </a:p>
          <a:p>
            <a:pPr marL="457200" lvl="0" indent="-317500" algn="l" rtl="0">
              <a:lnSpc>
                <a:spcPct val="150000"/>
              </a:lnSpc>
              <a:spcBef>
                <a:spcPts val="0"/>
              </a:spcBef>
              <a:spcAft>
                <a:spcPts val="0"/>
              </a:spcAft>
              <a:buSzPts val="1400"/>
              <a:buChar char="●"/>
            </a:pPr>
            <a:r>
              <a:rPr lang="da"/>
              <a:t>Siri (Apple)</a:t>
            </a:r>
            <a:endParaRPr/>
          </a:p>
          <a:p>
            <a:pPr marL="457200" lvl="0" indent="-317500" algn="l" rtl="0">
              <a:lnSpc>
                <a:spcPct val="150000"/>
              </a:lnSpc>
              <a:spcBef>
                <a:spcPts val="0"/>
              </a:spcBef>
              <a:spcAft>
                <a:spcPts val="0"/>
              </a:spcAft>
              <a:buSzPts val="1400"/>
              <a:buChar char="●"/>
            </a:pPr>
            <a:r>
              <a:rPr lang="da"/>
              <a:t>Spotify</a:t>
            </a:r>
            <a:endParaRPr/>
          </a:p>
          <a:p>
            <a:pPr marL="457200" lvl="0" indent="-317500" algn="l" rtl="0">
              <a:lnSpc>
                <a:spcPct val="150000"/>
              </a:lnSpc>
              <a:spcBef>
                <a:spcPts val="0"/>
              </a:spcBef>
              <a:spcAft>
                <a:spcPts val="0"/>
              </a:spcAft>
              <a:buSzPts val="1400"/>
              <a:buChar char="●"/>
            </a:pPr>
            <a:r>
              <a:rPr lang="da"/>
              <a:t>Netflix</a:t>
            </a:r>
            <a:endParaRPr/>
          </a:p>
          <a:p>
            <a:pPr marL="457200" lvl="0" indent="-317500" algn="l" rtl="0">
              <a:lnSpc>
                <a:spcPct val="150000"/>
              </a:lnSpc>
              <a:spcBef>
                <a:spcPts val="0"/>
              </a:spcBef>
              <a:spcAft>
                <a:spcPts val="0"/>
              </a:spcAft>
              <a:buSzPts val="1400"/>
              <a:buChar char="●"/>
            </a:pPr>
            <a:r>
              <a:rPr lang="da"/>
              <a:t>Video games</a:t>
            </a:r>
            <a:endParaRPr/>
          </a:p>
        </p:txBody>
      </p:sp>
      <p:pic>
        <p:nvPicPr>
          <p:cNvPr id="210" name="Google Shape;210;p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05463" y="440188"/>
            <a:ext cx="3453775" cy="4263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AI in Future Video Games</a:t>
            </a:r>
            <a:endParaRPr/>
          </a:p>
        </p:txBody>
      </p:sp>
      <p:sp>
        <p:nvSpPr>
          <p:cNvPr id="216" name="Google Shape;216;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da"/>
              <a:t>Better visuals</a:t>
            </a:r>
            <a:endParaRPr/>
          </a:p>
          <a:p>
            <a:pPr marL="457200" lvl="0" indent="-342900" algn="l" rtl="0">
              <a:lnSpc>
                <a:spcPct val="150000"/>
              </a:lnSpc>
              <a:spcBef>
                <a:spcPts val="0"/>
              </a:spcBef>
              <a:spcAft>
                <a:spcPts val="0"/>
              </a:spcAft>
              <a:buSzPts val="1800"/>
              <a:buChar char="●"/>
            </a:pPr>
            <a:r>
              <a:rPr lang="da"/>
              <a:t>More realistic games</a:t>
            </a:r>
            <a:endParaRPr/>
          </a:p>
          <a:p>
            <a:pPr marL="457200" lvl="0" indent="-342900" algn="l" rtl="0">
              <a:lnSpc>
                <a:spcPct val="150000"/>
              </a:lnSpc>
              <a:spcBef>
                <a:spcPts val="0"/>
              </a:spcBef>
              <a:spcAft>
                <a:spcPts val="0"/>
              </a:spcAft>
              <a:buSzPts val="1800"/>
              <a:buChar char="●"/>
            </a:pPr>
            <a:r>
              <a:rPr lang="da"/>
              <a:t>Real world vs. virtual world</a:t>
            </a:r>
            <a:endParaRPr/>
          </a:p>
          <a:p>
            <a:pPr marL="457200" lvl="0" indent="-342900" algn="l" rtl="0">
              <a:lnSpc>
                <a:spcPct val="150000"/>
              </a:lnSpc>
              <a:spcBef>
                <a:spcPts val="0"/>
              </a:spcBef>
              <a:spcAft>
                <a:spcPts val="0"/>
              </a:spcAft>
              <a:buSzPts val="1800"/>
              <a:buChar char="●"/>
            </a:pPr>
            <a:r>
              <a:rPr lang="da"/>
              <a:t>Personalized games</a:t>
            </a:r>
            <a:endParaRPr/>
          </a:p>
        </p:txBody>
      </p:sp>
      <p:pic>
        <p:nvPicPr>
          <p:cNvPr id="217" name="Google Shape;217;p37"/>
          <p:cNvPicPr preferRelativeResize="0"/>
          <p:nvPr/>
        </p:nvPicPr>
        <p:blipFill>
          <a:blip r:embed="rId3">
            <a:alphaModFix/>
          </a:blip>
          <a:stretch>
            <a:fillRect/>
          </a:stretch>
        </p:blipFill>
        <p:spPr>
          <a:xfrm>
            <a:off x="4031700" y="1152463"/>
            <a:ext cx="4800600" cy="29432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8" descr="It's nothing new when a Gaming CEO announces their hopes and dreams for the future of gaming, but EA's Andrew Wilson has some pretty cool ideas for the games industry...they're also a little bit terrifying. &#10;&#10;Sources&#10;Glixel - http://www.glixel.com/interviews/ea-boss-andrew-wilsons-vision-of-gamings-future-will-blow-your-mind-w487144&#10;&#10;More Videos&#10;Why EA fans are furious with Fifa - https://www.youtube.com/watch?v=wUFEjXOYxwc&amp;t=2s&#10;The E3 summary spectacular - ttps://www.youtube.com/watch?v=pUgEFOSCfQk&#10;The HIDDEN GEMS of E3 - https://www.youtube.com/watch?v=P3mWa7K1-Cs&#10;GTA Mods are illegal now!? - https://www.youtube.com/watch?v=ytKmAFSuhnQ&#10;What you missed at E3! -https://www.youtube.com/watch?v=P3mWa7K1-Cs&#10;Sony at E3 - https://www.youtube.com/watch?v=BVvniJDmb40&#10;Microsoft at E3 - https://www.youtube.com/watch?v=E6xdmQ4mt9k&amp;t=414s&#10;&#10;SUPPORT US on Patreon: https://www.patreon.com/prettygoodgaming&#10;&#10;SUBSCRIBE: https://www.youtube.com/channel/UCodK-9eXEm_hWSDDfLr4QzA?sub_confirmation=1&#10;&#10;Follow Pretty Good Gaming&#10;TWITCH: https://www.twitch.tv/prettygoodgamingyt&#10;FACEBOOK: https://www.facebook.com/PrettyGoodGamingPage/&#10;TWITTER: https://twitter.com/PrettyBadTweets&#10;WEBSITE:  http://www.prettygoodgaming.com&#10;&#10;Follow us&#10;Gareth - https://twitter.com/prettygoodgaz&#10;Mike - https://twitter.com/MikendrickW&#10;Jake - https://twitter.com/Theonlyjakeever&#10;Liam - https://twitter.com/Liam_Says_Hi" title="THIS is how EA sees THE FUTURE OF GAMING">
            <a:hlinkClick r:id="rId3"/>
          </p:cNvPr>
          <p:cNvPicPr preferRelativeResize="0"/>
          <p:nvPr/>
        </p:nvPicPr>
        <p:blipFill>
          <a:blip r:embed="rId4">
            <a:alphaModFix/>
          </a:blip>
          <a:stretch>
            <a:fillRect/>
          </a:stretch>
        </p:blipFill>
        <p:spPr>
          <a:xfrm>
            <a:off x="1216325" y="54988"/>
            <a:ext cx="6711350" cy="50335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9"/>
          <p:cNvPicPr preferRelativeResize="0"/>
          <p:nvPr/>
        </p:nvPicPr>
        <p:blipFill>
          <a:blip r:embed="rId3">
            <a:alphaModFix/>
          </a:blip>
          <a:stretch>
            <a:fillRect/>
          </a:stretch>
        </p:blipFill>
        <p:spPr>
          <a:xfrm>
            <a:off x="0" y="0"/>
            <a:ext cx="9144001" cy="5143500"/>
          </a:xfrm>
          <a:prstGeom prst="rect">
            <a:avLst/>
          </a:prstGeom>
          <a:noFill/>
          <a:ln>
            <a:noFill/>
          </a:ln>
        </p:spPr>
      </p:pic>
      <p:sp>
        <p:nvSpPr>
          <p:cNvPr id="228" name="Google Shape;228;p39"/>
          <p:cNvSpPr txBox="1"/>
          <p:nvPr/>
        </p:nvSpPr>
        <p:spPr>
          <a:xfrm>
            <a:off x="4078050" y="282750"/>
            <a:ext cx="3756600" cy="9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4800">
                <a:solidFill>
                  <a:srgbClr val="FFFFFF"/>
                </a:solidFill>
              </a:rPr>
              <a:t>Concerns?</a:t>
            </a:r>
            <a:endParaRPr sz="480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0"/>
          <p:cNvSpPr txBox="1">
            <a:spLocks noGrp="1"/>
          </p:cNvSpPr>
          <p:nvPr>
            <p:ph type="title"/>
          </p:nvPr>
        </p:nvSpPr>
        <p:spPr>
          <a:xfrm>
            <a:off x="490250" y="526350"/>
            <a:ext cx="65919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a" sz="3000"/>
              <a:t>Brexit and the Future of the UK Games Industry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51288" y="1513450"/>
            <a:ext cx="6441426" cy="3630050"/>
          </a:xfrm>
          <a:prstGeom prst="rect">
            <a:avLst/>
          </a:prstGeom>
          <a:noFill/>
          <a:ln>
            <a:noFill/>
          </a:ln>
        </p:spPr>
      </p:pic>
      <p:pic>
        <p:nvPicPr>
          <p:cNvPr id="239" name="Google Shape;239;p4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03875" y="0"/>
            <a:ext cx="5492898" cy="20145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solidFill>
                  <a:srgbClr val="FFFFFF"/>
                </a:solidFill>
              </a:rPr>
              <a:t>Movie Predictions: The Island (2005)</a:t>
            </a:r>
            <a:endParaRPr>
              <a:solidFill>
                <a:srgbClr val="FFFFFF"/>
              </a:solidFill>
            </a:endParaRPr>
          </a:p>
        </p:txBody>
      </p:sp>
      <p:pic>
        <p:nvPicPr>
          <p:cNvPr id="71" name="Google Shape;71;p15" descr="fight scene of the island 2005" title="fight scene of the island 2005">
            <a:hlinkClick r:id="rId3"/>
          </p:cNvPr>
          <p:cNvPicPr preferRelativeResize="0"/>
          <p:nvPr/>
        </p:nvPicPr>
        <p:blipFill>
          <a:blip r:embed="rId4">
            <a:alphaModFix/>
          </a:blip>
          <a:stretch>
            <a:fillRect/>
          </a:stretch>
        </p:blipFill>
        <p:spPr>
          <a:xfrm>
            <a:off x="2286000" y="1330225"/>
            <a:ext cx="4572000" cy="3429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7920" y="235087"/>
            <a:ext cx="8108153" cy="4013574"/>
          </a:xfrm>
          <a:prstGeom prst="rect">
            <a:avLst/>
          </a:prstGeom>
          <a:noFill/>
          <a:ln>
            <a:noFill/>
          </a:ln>
        </p:spPr>
      </p:pic>
      <p:sp>
        <p:nvSpPr>
          <p:cNvPr id="245" name="Google Shape;245;p42"/>
          <p:cNvSpPr txBox="1"/>
          <p:nvPr/>
        </p:nvSpPr>
        <p:spPr>
          <a:xfrm>
            <a:off x="635300" y="3200925"/>
            <a:ext cx="76725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
                <a:solidFill>
                  <a:srgbClr val="FFFFFF"/>
                </a:solidFill>
              </a:rPr>
              <a:t>https://www.bbc.com/news/av/uk-politics-44971523/hard-brexit-soft-brexit-no-deal-what-does-brexit-mean</a:t>
            </a:r>
            <a:endParaRPr>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74300" y="849511"/>
            <a:ext cx="8395402" cy="34444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140622" y="344438"/>
            <a:ext cx="5215200" cy="4454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5"/>
          <p:cNvSpPr txBox="1">
            <a:spLocks noGrp="1"/>
          </p:cNvSpPr>
          <p:nvPr>
            <p:ph type="title"/>
          </p:nvPr>
        </p:nvSpPr>
        <p:spPr>
          <a:xfrm>
            <a:off x="853575" y="1040250"/>
            <a:ext cx="7852200" cy="3063000"/>
          </a:xfrm>
          <a:prstGeom prst="rect">
            <a:avLst/>
          </a:prstGeom>
          <a:ln>
            <a:noFill/>
          </a:ln>
        </p:spPr>
        <p:txBody>
          <a:bodyPr spcFirstLastPara="1" wrap="square" lIns="91425" tIns="91425" rIns="91425" bIns="91425" anchor="ctr" anchorCtr="0">
            <a:noAutofit/>
          </a:bodyPr>
          <a:lstStyle/>
          <a:p>
            <a:pPr marL="457200" lvl="0" indent="-381000" algn="l" rtl="0">
              <a:spcBef>
                <a:spcPts val="0"/>
              </a:spcBef>
              <a:spcAft>
                <a:spcPts val="0"/>
              </a:spcAft>
              <a:buSzPts val="2400"/>
              <a:buAutoNum type="arabicPeriod"/>
            </a:pPr>
            <a:r>
              <a:rPr lang="da" sz="2400"/>
              <a:t>Uncertainty and Bureaucracy </a:t>
            </a:r>
            <a:endParaRPr sz="2400"/>
          </a:p>
          <a:p>
            <a:pPr marL="457200" lvl="0" indent="-381000" algn="l" rtl="0">
              <a:spcBef>
                <a:spcPts val="0"/>
              </a:spcBef>
              <a:spcAft>
                <a:spcPts val="0"/>
              </a:spcAft>
              <a:buSzPts val="2400"/>
              <a:buAutoNum type="arabicPeriod"/>
            </a:pPr>
            <a:r>
              <a:rPr lang="da" sz="2400"/>
              <a:t>Expenses and Access Difficulties</a:t>
            </a:r>
            <a:endParaRPr sz="2400"/>
          </a:p>
          <a:p>
            <a:pPr marL="457200" lvl="0" indent="-381000" algn="l" rtl="0">
              <a:spcBef>
                <a:spcPts val="0"/>
              </a:spcBef>
              <a:spcAft>
                <a:spcPts val="0"/>
              </a:spcAft>
              <a:buSzPts val="2400"/>
              <a:buAutoNum type="arabicPeriod"/>
            </a:pPr>
            <a:r>
              <a:rPr lang="da" sz="2400"/>
              <a:t>Relocation to the EU</a:t>
            </a:r>
            <a:endParaRPr sz="2400"/>
          </a:p>
          <a:p>
            <a:pPr marL="457200" lvl="0" indent="-381000" algn="l" rtl="0">
              <a:spcBef>
                <a:spcPts val="0"/>
              </a:spcBef>
              <a:spcAft>
                <a:spcPts val="0"/>
              </a:spcAft>
              <a:buSzPts val="2400"/>
              <a:buAutoNum type="arabicPeriod"/>
            </a:pPr>
            <a:r>
              <a:rPr lang="da" sz="2400"/>
              <a:t>Loss of Access to EU Talent</a:t>
            </a:r>
            <a:endParaRPr sz="2400"/>
          </a:p>
          <a:p>
            <a:pPr marL="457200" lvl="0" indent="-381000" algn="l" rtl="0">
              <a:spcBef>
                <a:spcPts val="0"/>
              </a:spcBef>
              <a:spcAft>
                <a:spcPts val="0"/>
              </a:spcAft>
              <a:buSzPts val="2400"/>
              <a:buAutoNum type="arabicPeriod"/>
            </a:pPr>
            <a:r>
              <a:rPr lang="da" sz="2400"/>
              <a:t>Loss of Consumer Rights</a:t>
            </a:r>
            <a:endParaRPr sz="2400"/>
          </a:p>
          <a:p>
            <a:pPr marL="457200" lvl="0" indent="-381000" algn="l" rtl="0">
              <a:spcBef>
                <a:spcPts val="0"/>
              </a:spcBef>
              <a:spcAft>
                <a:spcPts val="0"/>
              </a:spcAft>
              <a:buSzPts val="2400"/>
              <a:buAutoNum type="arabicPeriod"/>
            </a:pPr>
            <a:r>
              <a:rPr lang="da" sz="2400"/>
              <a:t>Cultural Diminishment</a:t>
            </a: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90925" y="1188275"/>
            <a:ext cx="5162151" cy="3674200"/>
          </a:xfrm>
          <a:prstGeom prst="rect">
            <a:avLst/>
          </a:prstGeom>
          <a:noFill/>
          <a:ln>
            <a:noFill/>
          </a:ln>
        </p:spPr>
      </p:pic>
      <p:sp>
        <p:nvSpPr>
          <p:cNvPr id="266" name="Google Shape;266;p46"/>
          <p:cNvSpPr txBox="1"/>
          <p:nvPr/>
        </p:nvSpPr>
        <p:spPr>
          <a:xfrm rot="-951674">
            <a:off x="2104798" y="2159892"/>
            <a:ext cx="1402810" cy="88659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b="1">
                <a:solidFill>
                  <a:srgbClr val="FFFFFF"/>
                </a:solidFill>
              </a:rPr>
              <a:t>Reciprocal </a:t>
            </a:r>
            <a:endParaRPr b="1">
              <a:solidFill>
                <a:srgbClr val="FFFFFF"/>
              </a:solidFill>
            </a:endParaRPr>
          </a:p>
          <a:p>
            <a:pPr marL="0" lvl="0" indent="0" algn="l" rtl="0">
              <a:spcBef>
                <a:spcPts val="0"/>
              </a:spcBef>
              <a:spcAft>
                <a:spcPts val="0"/>
              </a:spcAft>
              <a:buNone/>
            </a:pPr>
            <a:r>
              <a:rPr lang="da" b="1">
                <a:solidFill>
                  <a:srgbClr val="FFFFFF"/>
                </a:solidFill>
              </a:rPr>
              <a:t>Arrangements</a:t>
            </a:r>
            <a:endParaRPr b="1">
              <a:solidFill>
                <a:srgbClr val="FFFFFF"/>
              </a:solidFill>
            </a:endParaRPr>
          </a:p>
        </p:txBody>
      </p:sp>
      <p:sp>
        <p:nvSpPr>
          <p:cNvPr id="267" name="Google Shape;267;p46"/>
          <p:cNvSpPr txBox="1"/>
          <p:nvPr/>
        </p:nvSpPr>
        <p:spPr>
          <a:xfrm rot="643182">
            <a:off x="4068376" y="2278210"/>
            <a:ext cx="1319324" cy="51294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b="1">
                <a:solidFill>
                  <a:srgbClr val="FFFFFF"/>
                </a:solidFill>
              </a:rPr>
              <a:t>Funding </a:t>
            </a:r>
            <a:br>
              <a:rPr lang="da" b="1">
                <a:solidFill>
                  <a:srgbClr val="FFFFFF"/>
                </a:solidFill>
              </a:rPr>
            </a:br>
            <a:r>
              <a:rPr lang="da" b="1">
                <a:solidFill>
                  <a:srgbClr val="FFFFFF"/>
                </a:solidFill>
              </a:rPr>
              <a:t>Initiatives</a:t>
            </a:r>
            <a:endParaRPr b="1">
              <a:solidFill>
                <a:srgbClr val="FFFFFF"/>
              </a:solidFill>
            </a:endParaRPr>
          </a:p>
        </p:txBody>
      </p:sp>
      <p:sp>
        <p:nvSpPr>
          <p:cNvPr id="268" name="Google Shape;268;p46"/>
          <p:cNvSpPr txBox="1"/>
          <p:nvPr/>
        </p:nvSpPr>
        <p:spPr>
          <a:xfrm rot="-1107737">
            <a:off x="5644377" y="2571734"/>
            <a:ext cx="1391624" cy="2770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69" name="Google Shape;269;p4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990925" y="201250"/>
            <a:ext cx="5162149" cy="1017900"/>
          </a:xfrm>
          <a:prstGeom prst="rect">
            <a:avLst/>
          </a:prstGeom>
          <a:noFill/>
          <a:ln>
            <a:noFill/>
          </a:ln>
        </p:spPr>
      </p:pic>
      <p:sp>
        <p:nvSpPr>
          <p:cNvPr id="270" name="Google Shape;270;p46"/>
          <p:cNvSpPr txBox="1"/>
          <p:nvPr/>
        </p:nvSpPr>
        <p:spPr>
          <a:xfrm rot="-307824">
            <a:off x="5925448" y="2618657"/>
            <a:ext cx="996392" cy="1834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46"/>
          <p:cNvSpPr txBox="1"/>
          <p:nvPr/>
        </p:nvSpPr>
        <p:spPr>
          <a:xfrm rot="-690830">
            <a:off x="5868823" y="2467263"/>
            <a:ext cx="1239952" cy="27187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b="1">
                <a:solidFill>
                  <a:srgbClr val="FFFFFF"/>
                </a:solidFill>
              </a:rPr>
              <a:t>Free Trade Area</a:t>
            </a:r>
            <a:endParaRPr b="1">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4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99562" y="1548927"/>
            <a:ext cx="6944875" cy="19397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a"/>
              <a:t>Conclusion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Movie Predictions: Ready Player One (2018)</a:t>
            </a:r>
            <a:endParaRPr/>
          </a:p>
        </p:txBody>
      </p:sp>
      <p:pic>
        <p:nvPicPr>
          <p:cNvPr id="77" name="Google Shape;77;p16" descr="Soundtrack available now: https://lnk.to/readyplayeroneth&#10;http://readyplayeronemovie.com&#10;http://facebook.com/readyplayerone&#10;http://twitter.com/readyplayerone&#10;http://instagram.com/readyplayerone&#10;&#10;-- &#10;&#10;From filmmaker Steven Spielberg comes the action adventure “Ready Player One,” based on Ernest Cline’s bestseller of the same name, which has become a worldwide phenomenon.  &#10;&#10;The film is set in 2045, with the world on the brink of chaos and collapse.  But the people have found salvation in the OASIS, an expansive virtual reality universe created by the brilliant and eccentric James Halliday (Mark Rylance).  When Halliday dies, he leaves his immense fortune to the first person to find a digital Easter egg he has hidden somewhere in the OASIS, sparking a contest that grips the entire world.  When an unlikely young hero named Wade Watts (Tye Sheridan) decides to join the contest, he is hurled into a breakneck, reality-bending treasure hunt through a fantastical universe of mystery, discovery and danger.&#10;&#10;Spielberg directed the film from a screenplay by Zak Penn and Ernest Cline.  The film was produced by Donald De Line, Spielberg, Kristie Macosko Krieger and Dan Farah; with Adam Somner, Daniel Lupi, Chris deFaria and Bruce Berman serving as executive producers.  &#10;&#10;“Ready Player One” stars Tye Sheridan (“X-Men: Apocalypse,” “Mud”), Olivia Cooke (“Me and Earl and the Dying Girl,” “Bates Motel”), Ben Mendelsohn (“Rogue One – A Star Wars Story,” “Bloodline”) and T.J. Miller (“Deadpool,” “Silicon Valley”), with Simon Pegg (the “Star Trek” movies, the “Mission: Impossible” movies) and Oscar winner Mark Rylance (“Bridge of Spies,” “Dunkirk”).  &#10;&#10;Behind the scenes, three-time Oscar winner Spielberg (“Schindler’s List,” “Saving Private Ryan”) reunited his creative team from “Bridge of Spies,” including Oscar-winning director of photography Janusz Kaminski (“Schindler’s List,” “Saving Private Ryan”), Oscar-winning production designer Adam Stockhausen (“The Grand Budapest Hotel”), Oscar-winning editor Michael Kahn (“Saving Private Ryan,” “Raiders of the Lost Ark”) and Sarah Broshar (“The Post”), and costume designer Kasia Walicka-Maimone (“Moonrise Kingdom”).  The music is by Oscar-nominated composer Alan Silvestri (the “Back to the Future” films, “Forrest Gump”).&#10;&#10;Warner Bros. Pictures and Amblin Entertainment present, in association with Village Roadshow Pictures, an Amblin Production, a De Line Pictures Production, a Steven Spielberg Film, “Ready Player One.”&#10;&#10;Slated for release on March 29, 2018, the film will be distributed by Warner Bros. Pictures, a Warner Bros. Entertainment Company, and in select territories by Village Roadshow Pictures." title="READY PLAYER ONE - Official Trailer 1 [HD]">
            <a:hlinkClick r:id="rId3"/>
          </p:cNvPr>
          <p:cNvPicPr preferRelativeResize="0"/>
          <p:nvPr/>
        </p:nvPicPr>
        <p:blipFill>
          <a:blip r:embed="rId4">
            <a:alphaModFix/>
          </a:blip>
          <a:stretch>
            <a:fillRect/>
          </a:stretch>
        </p:blipFill>
        <p:spPr>
          <a:xfrm>
            <a:off x="2286000" y="1325950"/>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The Big Trends: VR &amp; AR</a:t>
            </a:r>
            <a:endParaRPr/>
          </a:p>
        </p:txBody>
      </p:sp>
      <p:pic>
        <p:nvPicPr>
          <p:cNvPr id="83" name="Google Shape;83;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59175" y="1428300"/>
            <a:ext cx="6025626" cy="3078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Market Predictions - 2017-2023</a:t>
            </a:r>
            <a:endParaRPr/>
          </a:p>
        </p:txBody>
      </p:sp>
      <p:sp>
        <p:nvSpPr>
          <p:cNvPr id="89" name="Google Shape;8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Char char="●"/>
            </a:pPr>
            <a:r>
              <a:rPr lang="da">
                <a:solidFill>
                  <a:srgbClr val="FFFFFF"/>
                </a:solidFill>
              </a:rPr>
              <a:t>Global augmented reality and virtual reality market is expected to reach $94.4 billion by 2023.</a:t>
            </a:r>
            <a:endParaRPr>
              <a:solidFill>
                <a:srgbClr val="FFFFFF"/>
              </a:solidFill>
            </a:endParaRPr>
          </a:p>
          <a:p>
            <a:pPr marL="457200" lvl="0" indent="-342900" algn="l" rtl="0">
              <a:spcBef>
                <a:spcPts val="0"/>
              </a:spcBef>
              <a:spcAft>
                <a:spcPts val="0"/>
              </a:spcAft>
              <a:buClr>
                <a:srgbClr val="FFFFFF"/>
              </a:buClr>
              <a:buSzPts val="1800"/>
              <a:buChar char="●"/>
            </a:pPr>
            <a:r>
              <a:rPr lang="da">
                <a:solidFill>
                  <a:srgbClr val="FFFFFF"/>
                </a:solidFill>
              </a:rPr>
              <a:t>VR is expected to grow at a CAGR of around 26%.</a:t>
            </a:r>
            <a:endParaRPr>
              <a:solidFill>
                <a:srgbClr val="FFFFFF"/>
              </a:solidFill>
            </a:endParaRPr>
          </a:p>
          <a:p>
            <a:pPr marL="457200" lvl="0" indent="-342900" algn="l" rtl="0">
              <a:spcBef>
                <a:spcPts val="0"/>
              </a:spcBef>
              <a:spcAft>
                <a:spcPts val="0"/>
              </a:spcAft>
              <a:buClr>
                <a:srgbClr val="FFFFFF"/>
              </a:buClr>
              <a:buSzPts val="1800"/>
              <a:buChar char="●"/>
            </a:pPr>
            <a:r>
              <a:rPr lang="da">
                <a:solidFill>
                  <a:srgbClr val="FFFFFF"/>
                </a:solidFill>
              </a:rPr>
              <a:t>However, during the forecast period, the market for AR devices is expected to grow faster, witnessing a CAGR of 73.8%. </a:t>
            </a:r>
            <a:endParaRPr>
              <a:solidFill>
                <a:srgbClr val="FFFFFF"/>
              </a:solidFill>
            </a:endParaRPr>
          </a:p>
          <a:p>
            <a:pPr marL="0" lvl="0" indent="0" algn="l" rtl="0">
              <a:spcBef>
                <a:spcPts val="1600"/>
              </a:spcBef>
              <a:spcAft>
                <a:spcPts val="0"/>
              </a:spcAft>
              <a:buNone/>
            </a:pPr>
            <a:endParaRPr>
              <a:solidFill>
                <a:srgbClr val="FFFFFF"/>
              </a:solidFill>
            </a:endParaRPr>
          </a:p>
          <a:p>
            <a:pPr marL="457200" lvl="0" indent="-342900" algn="l" rtl="0">
              <a:spcBef>
                <a:spcPts val="1600"/>
              </a:spcBef>
              <a:spcAft>
                <a:spcPts val="0"/>
              </a:spcAft>
              <a:buClr>
                <a:srgbClr val="FFFFFF"/>
              </a:buClr>
              <a:buSzPts val="1800"/>
              <a:buChar char="●"/>
            </a:pPr>
            <a:r>
              <a:rPr lang="da">
                <a:solidFill>
                  <a:srgbClr val="FFFFFF"/>
                </a:solidFill>
              </a:rPr>
              <a:t>So growth - but even Zuckerberg says 5-10 years for it to reach the “goal”</a:t>
            </a:r>
            <a:endParaRPr>
              <a:solidFill>
                <a:srgbClr val="FFFFFF"/>
              </a:solidFill>
            </a:endParaRPr>
          </a:p>
          <a:p>
            <a:pPr marL="0" lvl="0" indent="0" algn="l" rtl="0">
              <a:spcBef>
                <a:spcPts val="1600"/>
              </a:spcBef>
              <a:spcAft>
                <a:spcPts val="1600"/>
              </a:spcAft>
              <a:buNone/>
            </a:pP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VR - Virtual Reality</a:t>
            </a:r>
            <a:endParaRPr/>
          </a:p>
        </p:txBody>
      </p:sp>
      <p:sp>
        <p:nvSpPr>
          <p:cNvPr id="95" name="Google Shape;95;p19"/>
          <p:cNvSpPr txBox="1">
            <a:spLocks noGrp="1"/>
          </p:cNvSpPr>
          <p:nvPr>
            <p:ph type="body" idx="1"/>
          </p:nvPr>
        </p:nvSpPr>
        <p:spPr>
          <a:xfrm>
            <a:off x="311700" y="1152475"/>
            <a:ext cx="39648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da"/>
              <a:t>Creates a simulated reality/environment</a:t>
            </a:r>
            <a:endParaRPr/>
          </a:p>
          <a:p>
            <a:pPr marL="457200" lvl="0" indent="-342900" algn="l" rtl="0">
              <a:spcBef>
                <a:spcPts val="0"/>
              </a:spcBef>
              <a:spcAft>
                <a:spcPts val="0"/>
              </a:spcAft>
              <a:buSzPts val="1800"/>
              <a:buChar char="●"/>
            </a:pPr>
            <a:r>
              <a:rPr lang="da"/>
              <a:t>Isolates you from the real world</a:t>
            </a:r>
            <a:endParaRPr/>
          </a:p>
          <a:p>
            <a:pPr marL="457200" lvl="0" indent="-342900" algn="l" rtl="0">
              <a:spcBef>
                <a:spcPts val="0"/>
              </a:spcBef>
              <a:spcAft>
                <a:spcPts val="0"/>
              </a:spcAft>
              <a:buSzPts val="1800"/>
              <a:buChar char="●"/>
            </a:pPr>
            <a:r>
              <a:rPr lang="da"/>
              <a:t>At the moment it use of VR headset and controllers</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da"/>
              <a:t>Examples: </a:t>
            </a:r>
            <a:r>
              <a:rPr lang="da">
                <a:solidFill>
                  <a:schemeClr val="dk1"/>
                </a:solidFill>
              </a:rPr>
              <a:t>Beat Saber, The Climb, Ready Player One: OASIS beta, Pavlo VR (CS:GO VR)</a:t>
            </a:r>
            <a:endParaRPr/>
          </a:p>
        </p:txBody>
      </p:sp>
      <p:pic>
        <p:nvPicPr>
          <p:cNvPr id="96" name="Google Shape;96;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72000" y="1438275"/>
            <a:ext cx="4267200" cy="2844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VR - Technology Development</a:t>
            </a:r>
            <a:endParaRPr/>
          </a:p>
        </p:txBody>
      </p:sp>
      <p:sp>
        <p:nvSpPr>
          <p:cNvPr id="102" name="Google Shape;102;p20"/>
          <p:cNvSpPr txBox="1">
            <a:spLocks noGrp="1"/>
          </p:cNvSpPr>
          <p:nvPr>
            <p:ph type="body" idx="1"/>
          </p:nvPr>
        </p:nvSpPr>
        <p:spPr>
          <a:xfrm>
            <a:off x="4056675" y="1263516"/>
            <a:ext cx="3999900" cy="1063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da" sz="1800">
                <a:solidFill>
                  <a:schemeClr val="dk1"/>
                </a:solidFill>
              </a:rPr>
              <a:t>Haptic controllers (ex.: DEXMO)</a:t>
            </a:r>
            <a:endParaRPr sz="1800"/>
          </a:p>
          <a:p>
            <a:pPr marL="457200" lvl="0" indent="-342900" algn="l" rtl="0">
              <a:spcBef>
                <a:spcPts val="0"/>
              </a:spcBef>
              <a:spcAft>
                <a:spcPts val="0"/>
              </a:spcAft>
              <a:buSzPts val="1800"/>
              <a:buChar char="●"/>
            </a:pPr>
            <a:r>
              <a:rPr lang="da" sz="1800"/>
              <a:t>Haptic suits (ex.: Teslasuit)</a:t>
            </a:r>
            <a:endParaRPr sz="1800"/>
          </a:p>
        </p:txBody>
      </p:sp>
      <p:pic>
        <p:nvPicPr>
          <p:cNvPr id="103" name="Google Shape;103;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68375" y="1263524"/>
            <a:ext cx="3064185" cy="3416400"/>
          </a:xfrm>
          <a:prstGeom prst="rect">
            <a:avLst/>
          </a:prstGeom>
          <a:noFill/>
          <a:ln>
            <a:noFill/>
          </a:ln>
        </p:spPr>
      </p:pic>
      <p:pic>
        <p:nvPicPr>
          <p:cNvPr id="104" name="Google Shape;104;p2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223577" y="2327024"/>
            <a:ext cx="3892996" cy="2352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VR Development</a:t>
            </a:r>
            <a:endParaRPr/>
          </a:p>
        </p:txBody>
      </p:sp>
      <p:sp>
        <p:nvSpPr>
          <p:cNvPr id="110" name="Google Shape;110;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da" sz="1800"/>
              <a:t>VR Treadmills (ex.: Infinadeck)</a:t>
            </a:r>
            <a:endParaRPr sz="1800"/>
          </a:p>
          <a:p>
            <a:pPr marL="0" lvl="0" indent="0" algn="l" rtl="0">
              <a:spcBef>
                <a:spcPts val="1600"/>
              </a:spcBef>
              <a:spcAft>
                <a:spcPts val="0"/>
              </a:spcAft>
              <a:buNone/>
            </a:pPr>
            <a:endParaRPr sz="1800"/>
          </a:p>
          <a:p>
            <a:pPr marL="457200" lvl="0" indent="-342900" algn="l" rtl="0">
              <a:spcBef>
                <a:spcPts val="1600"/>
              </a:spcBef>
              <a:spcAft>
                <a:spcPts val="0"/>
              </a:spcAft>
              <a:buSzPts val="1800"/>
              <a:buChar char="●"/>
            </a:pPr>
            <a:r>
              <a:rPr lang="da" sz="1800"/>
              <a:t>Going from just turning and moving with a controller to actually move around ourselves with all this technology</a:t>
            </a:r>
            <a:endParaRPr sz="1800"/>
          </a:p>
        </p:txBody>
      </p:sp>
      <p:pic>
        <p:nvPicPr>
          <p:cNvPr id="111" name="Google Shape;111;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464000" y="1289590"/>
            <a:ext cx="4368298" cy="3275932"/>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701</Words>
  <Application>Microsoft Macintosh PowerPoint</Application>
  <PresentationFormat>On-screen Show (16:9)</PresentationFormat>
  <Paragraphs>112</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Calibri</vt:lpstr>
      <vt:lpstr>Arial</vt:lpstr>
      <vt:lpstr>Roboto</vt:lpstr>
      <vt:lpstr>Cambria</vt:lpstr>
      <vt:lpstr>Average</vt:lpstr>
      <vt:lpstr>Oswald</vt:lpstr>
      <vt:lpstr>Slate</vt:lpstr>
      <vt:lpstr>The Future of Video Games</vt:lpstr>
      <vt:lpstr>Gaming Technologies</vt:lpstr>
      <vt:lpstr>Movie Predictions: The Island (2005)</vt:lpstr>
      <vt:lpstr>Movie Predictions: Ready Player One (2018)</vt:lpstr>
      <vt:lpstr>The Big Trends: VR &amp; AR</vt:lpstr>
      <vt:lpstr>Market Predictions - 2017-2023</vt:lpstr>
      <vt:lpstr>VR - Virtual Reality</vt:lpstr>
      <vt:lpstr>VR - Technology Development</vt:lpstr>
      <vt:lpstr>VR Development</vt:lpstr>
      <vt:lpstr>VR Future Gaming</vt:lpstr>
      <vt:lpstr>AR - Augmented Reality</vt:lpstr>
      <vt:lpstr>AR In The Future</vt:lpstr>
      <vt:lpstr>A fun example of Google Glasses</vt:lpstr>
      <vt:lpstr>How New Gaming Technology Can Affect The Movie Industry </vt:lpstr>
      <vt:lpstr>The Future Of Cinema? </vt:lpstr>
      <vt:lpstr>The Future Of Cinema? </vt:lpstr>
      <vt:lpstr>Content Is King </vt:lpstr>
      <vt:lpstr>Adding A Social Touch To Cinema  </vt:lpstr>
      <vt:lpstr>Adding a Social Touch to Cinema </vt:lpstr>
      <vt:lpstr>Can also affect the way movies are made </vt:lpstr>
      <vt:lpstr>Artificial Intelligence  in the Future</vt:lpstr>
      <vt:lpstr>PowerPoint Presentation</vt:lpstr>
      <vt:lpstr>How does it work?</vt:lpstr>
      <vt:lpstr>Examples of AI</vt:lpstr>
      <vt:lpstr>AI in Future Video Games</vt:lpstr>
      <vt:lpstr>PowerPoint Presentation</vt:lpstr>
      <vt:lpstr>PowerPoint Presentation</vt:lpstr>
      <vt:lpstr>Brexit and the Future of the UK Games Industry </vt:lpstr>
      <vt:lpstr>PowerPoint Presentation</vt:lpstr>
      <vt:lpstr>PowerPoint Presentation</vt:lpstr>
      <vt:lpstr>PowerPoint Presentation</vt:lpstr>
      <vt:lpstr>PowerPoint Presentation</vt:lpstr>
      <vt:lpstr>Uncertainty and Bureaucracy  Expenses and Access Difficulties Relocation to the EU Loss of Access to EU Talent Loss of Consumer Rights Cultural Diminishment</vt:lpstr>
      <vt:lpstr>PowerPoint Presentation</vt:lpstr>
      <vt:lpstr>PowerPoint Presentation</vt:lpstr>
      <vt:lpstr>Conclusion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Video Games</dc:title>
  <cp:lastModifiedBy>Microsoft Office User</cp:lastModifiedBy>
  <cp:revision>2</cp:revision>
  <dcterms:modified xsi:type="dcterms:W3CDTF">2018-12-28T19:29:08Z</dcterms:modified>
</cp:coreProperties>
</file>