
<file path=[Content_Types].xml><?xml version="1.0" encoding="utf-8"?>
<Types xmlns="http://schemas.openxmlformats.org/package/2006/content-types">
  <Default ContentType="image/x-emf" Extension="emf"/>
  <Default ContentType="image/gif" Extension="gif"/>
  <Default ContentType="image/jpeg" Extension="jpeg"/>
  <Default ContentType="image/jpeg" Extension="JPG"/>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theme+xml" PartName="/ppt/theme/theme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theme+xml" PartName="/ppt/theme/theme3.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1.xml"/>
  <Override ContentType="application/inkml+xml" PartName="/ppt/ink/ink1.xml"/>
  <Override ContentType="application/inkml+xml" PartName="/ppt/ink/ink2.xml"/>
  <Override ContentType="application/inkml+xml" PartName="/ppt/ink/ink3.xml"/>
  <Override ContentType="application/inkml+xml" PartName="/ppt/ink/ink4.xml"/>
  <Override ContentType="application/inkml+xml" PartName="/ppt/ink/ink5.xml"/>
  <Override ContentType="application/inkml+xml" PartName="/ppt/ink/ink6.xml"/>
  <Override ContentType="application/inkml+xml" PartName="/ppt/ink/ink7.xml"/>
  <Override ContentType="application/inkml+xml" PartName="/ppt/ink/ink8.xml"/>
  <Override ContentType="application/inkml+xml" PartName="/ppt/ink/ink9.xml"/>
  <Override ContentType="application/inkml+xml" PartName="/ppt/ink/ink10.xml"/>
  <Override ContentType="application/inkml+xml" PartName="/ppt/ink/ink11.xml"/>
  <Override ContentType="application/inkml+xml" PartName="/ppt/ink/ink12.xml"/>
  <Override ContentType="application/vnd.openxmlformats-officedocument.presentationml.notesSlide+xml" PartName="/ppt/notesSlides/notesSlide2.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0" r:id="rId3"/>
    <p:sldMasterId id="2147483686" r:id="rId4"/>
  </p:sldMasterIdLst>
  <p:notesMasterIdLst>
    <p:notesMasterId r:id="rId166"/>
  </p:notesMasterIdLst>
  <p:sldIdLst>
    <p:sldId id="311" r:id="rId5"/>
    <p:sldId id="1264" r:id="rId6"/>
    <p:sldId id="3894" r:id="rId7"/>
    <p:sldId id="3895" r:id="rId8"/>
    <p:sldId id="3896" r:id="rId9"/>
    <p:sldId id="3368" r:id="rId10"/>
    <p:sldId id="3336" r:id="rId11"/>
    <p:sldId id="3897" r:id="rId12"/>
    <p:sldId id="3898" r:id="rId13"/>
    <p:sldId id="3899" r:id="rId14"/>
    <p:sldId id="3903" r:id="rId15"/>
    <p:sldId id="2345" r:id="rId16"/>
    <p:sldId id="3904" r:id="rId17"/>
    <p:sldId id="2322" r:id="rId18"/>
    <p:sldId id="1125" r:id="rId19"/>
    <p:sldId id="2911" r:id="rId20"/>
    <p:sldId id="2374" r:id="rId21"/>
    <p:sldId id="3901" r:id="rId22"/>
    <p:sldId id="3552" r:id="rId23"/>
    <p:sldId id="3902" r:id="rId24"/>
    <p:sldId id="362" r:id="rId25"/>
    <p:sldId id="3915" r:id="rId26"/>
    <p:sldId id="3906" r:id="rId27"/>
    <p:sldId id="3596" r:id="rId28"/>
    <p:sldId id="3917" r:id="rId29"/>
    <p:sldId id="3907" r:id="rId30"/>
    <p:sldId id="3909" r:id="rId31"/>
    <p:sldId id="3910" r:id="rId32"/>
    <p:sldId id="3911" r:id="rId33"/>
    <p:sldId id="3912" r:id="rId34"/>
    <p:sldId id="3913" r:id="rId35"/>
    <p:sldId id="4117" r:id="rId36"/>
    <p:sldId id="4118" r:id="rId37"/>
    <p:sldId id="4119" r:id="rId38"/>
    <p:sldId id="3905" r:id="rId39"/>
    <p:sldId id="2547" r:id="rId40"/>
    <p:sldId id="3890" r:id="rId41"/>
    <p:sldId id="423" r:id="rId42"/>
    <p:sldId id="3289" r:id="rId43"/>
    <p:sldId id="1172" r:id="rId44"/>
    <p:sldId id="4113" r:id="rId45"/>
    <p:sldId id="277" r:id="rId46"/>
    <p:sldId id="275" r:id="rId47"/>
    <p:sldId id="445" r:id="rId48"/>
    <p:sldId id="446" r:id="rId49"/>
    <p:sldId id="447" r:id="rId50"/>
    <p:sldId id="426" r:id="rId51"/>
    <p:sldId id="3585" r:id="rId52"/>
    <p:sldId id="3590" r:id="rId53"/>
    <p:sldId id="3589" r:id="rId54"/>
    <p:sldId id="3587" r:id="rId55"/>
    <p:sldId id="3586" r:id="rId56"/>
    <p:sldId id="279" r:id="rId57"/>
    <p:sldId id="348" r:id="rId58"/>
    <p:sldId id="356" r:id="rId59"/>
    <p:sldId id="672" r:id="rId60"/>
    <p:sldId id="3111" r:id="rId61"/>
    <p:sldId id="322" r:id="rId62"/>
    <p:sldId id="333" r:id="rId63"/>
    <p:sldId id="334" r:id="rId64"/>
    <p:sldId id="337" r:id="rId65"/>
    <p:sldId id="328" r:id="rId66"/>
    <p:sldId id="336" r:id="rId67"/>
    <p:sldId id="4124" r:id="rId68"/>
    <p:sldId id="4125" r:id="rId69"/>
    <p:sldId id="548" r:id="rId70"/>
    <p:sldId id="545" r:id="rId71"/>
    <p:sldId id="3842" r:id="rId72"/>
    <p:sldId id="2392" r:id="rId73"/>
    <p:sldId id="763" r:id="rId74"/>
    <p:sldId id="685" r:id="rId75"/>
    <p:sldId id="719" r:id="rId76"/>
    <p:sldId id="3385" r:id="rId77"/>
    <p:sldId id="3386" r:id="rId78"/>
    <p:sldId id="723" r:id="rId79"/>
    <p:sldId id="3387" r:id="rId80"/>
    <p:sldId id="3388" r:id="rId81"/>
    <p:sldId id="706" r:id="rId82"/>
    <p:sldId id="709" r:id="rId83"/>
    <p:sldId id="711" r:id="rId84"/>
    <p:sldId id="712" r:id="rId85"/>
    <p:sldId id="714" r:id="rId86"/>
    <p:sldId id="713" r:id="rId87"/>
    <p:sldId id="715" r:id="rId88"/>
    <p:sldId id="717" r:id="rId89"/>
    <p:sldId id="716" r:id="rId90"/>
    <p:sldId id="721" r:id="rId91"/>
    <p:sldId id="718" r:id="rId92"/>
    <p:sldId id="660" r:id="rId93"/>
    <p:sldId id="734" r:id="rId94"/>
    <p:sldId id="770" r:id="rId95"/>
    <p:sldId id="771" r:id="rId96"/>
    <p:sldId id="755" r:id="rId97"/>
    <p:sldId id="683" r:id="rId98"/>
    <p:sldId id="733" r:id="rId99"/>
    <p:sldId id="682" r:id="rId100"/>
    <p:sldId id="684" r:id="rId101"/>
    <p:sldId id="749" r:id="rId102"/>
    <p:sldId id="687" r:id="rId103"/>
    <p:sldId id="670" r:id="rId104"/>
    <p:sldId id="689" r:id="rId105"/>
    <p:sldId id="691" r:id="rId106"/>
    <p:sldId id="692" r:id="rId107"/>
    <p:sldId id="693" r:id="rId108"/>
    <p:sldId id="694" r:id="rId109"/>
    <p:sldId id="4256" r:id="rId110"/>
    <p:sldId id="696" r:id="rId111"/>
    <p:sldId id="727" r:id="rId112"/>
    <p:sldId id="659" r:id="rId113"/>
    <p:sldId id="725" r:id="rId114"/>
    <p:sldId id="3389" r:id="rId115"/>
    <p:sldId id="3392" r:id="rId116"/>
    <p:sldId id="3393" r:id="rId117"/>
    <p:sldId id="3394" r:id="rId118"/>
    <p:sldId id="561" r:id="rId119"/>
    <p:sldId id="565" r:id="rId120"/>
    <p:sldId id="574" r:id="rId121"/>
    <p:sldId id="571" r:id="rId122"/>
    <p:sldId id="572" r:id="rId123"/>
    <p:sldId id="772" r:id="rId124"/>
    <p:sldId id="570" r:id="rId125"/>
    <p:sldId id="757" r:id="rId126"/>
    <p:sldId id="577" r:id="rId127"/>
    <p:sldId id="613" r:id="rId128"/>
    <p:sldId id="595" r:id="rId129"/>
    <p:sldId id="764" r:id="rId130"/>
    <p:sldId id="758" r:id="rId131"/>
    <p:sldId id="759" r:id="rId132"/>
    <p:sldId id="761" r:id="rId133"/>
    <p:sldId id="620" r:id="rId134"/>
    <p:sldId id="624" r:id="rId135"/>
    <p:sldId id="742" r:id="rId136"/>
    <p:sldId id="744" r:id="rId137"/>
    <p:sldId id="745" r:id="rId138"/>
    <p:sldId id="762" r:id="rId139"/>
    <p:sldId id="740" r:id="rId140"/>
    <p:sldId id="754" r:id="rId141"/>
    <p:sldId id="634" r:id="rId142"/>
    <p:sldId id="635" r:id="rId143"/>
    <p:sldId id="636" r:id="rId144"/>
    <p:sldId id="638" r:id="rId145"/>
    <p:sldId id="639" r:id="rId146"/>
    <p:sldId id="640" r:id="rId147"/>
    <p:sldId id="752" r:id="rId148"/>
    <p:sldId id="641" r:id="rId149"/>
    <p:sldId id="642" r:id="rId150"/>
    <p:sldId id="649" r:id="rId151"/>
    <p:sldId id="756" r:id="rId152"/>
    <p:sldId id="643" r:id="rId153"/>
    <p:sldId id="645" r:id="rId154"/>
    <p:sldId id="748" r:id="rId155"/>
    <p:sldId id="741" r:id="rId156"/>
    <p:sldId id="622" r:id="rId157"/>
    <p:sldId id="751" r:id="rId158"/>
    <p:sldId id="2274" r:id="rId159"/>
    <p:sldId id="3855" r:id="rId160"/>
    <p:sldId id="3885" r:id="rId161"/>
    <p:sldId id="3886" r:id="rId162"/>
    <p:sldId id="3887" r:id="rId163"/>
    <p:sldId id="3888" r:id="rId164"/>
    <p:sldId id="3889" r:id="rId1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EB49B3-E9C4-5240-ABFD-DB64B5A1C5D3}">
          <p14:sldIdLst>
            <p14:sldId id="311"/>
            <p14:sldId id="1264"/>
            <p14:sldId id="3894"/>
            <p14:sldId id="3895"/>
            <p14:sldId id="3896"/>
            <p14:sldId id="3368"/>
            <p14:sldId id="3336"/>
            <p14:sldId id="3897"/>
            <p14:sldId id="3898"/>
            <p14:sldId id="3899"/>
            <p14:sldId id="3903"/>
            <p14:sldId id="2345"/>
            <p14:sldId id="3904"/>
            <p14:sldId id="2322"/>
            <p14:sldId id="1125"/>
            <p14:sldId id="2911"/>
            <p14:sldId id="2374"/>
            <p14:sldId id="3901"/>
            <p14:sldId id="3552"/>
            <p14:sldId id="3902"/>
            <p14:sldId id="362"/>
            <p14:sldId id="3915"/>
            <p14:sldId id="3906"/>
            <p14:sldId id="3596"/>
            <p14:sldId id="3917"/>
            <p14:sldId id="3907"/>
            <p14:sldId id="3909"/>
            <p14:sldId id="3910"/>
            <p14:sldId id="3911"/>
            <p14:sldId id="3912"/>
            <p14:sldId id="3913"/>
            <p14:sldId id="4117"/>
            <p14:sldId id="4118"/>
            <p14:sldId id="4119"/>
            <p14:sldId id="3905"/>
            <p14:sldId id="2547"/>
            <p14:sldId id="3890"/>
            <p14:sldId id="423"/>
            <p14:sldId id="3289"/>
            <p14:sldId id="1172"/>
            <p14:sldId id="4113"/>
            <p14:sldId id="277"/>
            <p14:sldId id="275"/>
            <p14:sldId id="445"/>
            <p14:sldId id="446"/>
            <p14:sldId id="447"/>
            <p14:sldId id="426"/>
            <p14:sldId id="3585"/>
            <p14:sldId id="3590"/>
            <p14:sldId id="3589"/>
            <p14:sldId id="3587"/>
            <p14:sldId id="3586"/>
            <p14:sldId id="279"/>
            <p14:sldId id="348"/>
            <p14:sldId id="356"/>
            <p14:sldId id="672"/>
            <p14:sldId id="3111"/>
            <p14:sldId id="322"/>
            <p14:sldId id="333"/>
            <p14:sldId id="334"/>
            <p14:sldId id="337"/>
            <p14:sldId id="328"/>
            <p14:sldId id="336"/>
            <p14:sldId id="4124"/>
            <p14:sldId id="4125"/>
            <p14:sldId id="548"/>
            <p14:sldId id="545"/>
            <p14:sldId id="3842"/>
            <p14:sldId id="2392"/>
            <p14:sldId id="763"/>
            <p14:sldId id="685"/>
            <p14:sldId id="719"/>
            <p14:sldId id="3385"/>
            <p14:sldId id="3386"/>
            <p14:sldId id="723"/>
            <p14:sldId id="3387"/>
            <p14:sldId id="3388"/>
            <p14:sldId id="706"/>
            <p14:sldId id="709"/>
            <p14:sldId id="711"/>
            <p14:sldId id="712"/>
            <p14:sldId id="714"/>
            <p14:sldId id="713"/>
            <p14:sldId id="715"/>
            <p14:sldId id="717"/>
            <p14:sldId id="716"/>
            <p14:sldId id="721"/>
            <p14:sldId id="718"/>
            <p14:sldId id="660"/>
            <p14:sldId id="734"/>
            <p14:sldId id="770"/>
            <p14:sldId id="771"/>
            <p14:sldId id="755"/>
            <p14:sldId id="683"/>
            <p14:sldId id="733"/>
            <p14:sldId id="682"/>
            <p14:sldId id="684"/>
            <p14:sldId id="749"/>
            <p14:sldId id="687"/>
            <p14:sldId id="670"/>
            <p14:sldId id="689"/>
            <p14:sldId id="691"/>
            <p14:sldId id="692"/>
            <p14:sldId id="693"/>
            <p14:sldId id="694"/>
            <p14:sldId id="4256"/>
            <p14:sldId id="696"/>
            <p14:sldId id="727"/>
            <p14:sldId id="659"/>
            <p14:sldId id="725"/>
            <p14:sldId id="3389"/>
            <p14:sldId id="3392"/>
            <p14:sldId id="3393"/>
            <p14:sldId id="3394"/>
            <p14:sldId id="561"/>
            <p14:sldId id="565"/>
            <p14:sldId id="574"/>
            <p14:sldId id="571"/>
            <p14:sldId id="572"/>
            <p14:sldId id="772"/>
            <p14:sldId id="570"/>
            <p14:sldId id="757"/>
            <p14:sldId id="577"/>
            <p14:sldId id="613"/>
            <p14:sldId id="595"/>
            <p14:sldId id="764"/>
            <p14:sldId id="758"/>
            <p14:sldId id="759"/>
            <p14:sldId id="761"/>
            <p14:sldId id="620"/>
            <p14:sldId id="624"/>
            <p14:sldId id="742"/>
            <p14:sldId id="744"/>
            <p14:sldId id="745"/>
            <p14:sldId id="762"/>
            <p14:sldId id="740"/>
            <p14:sldId id="754"/>
            <p14:sldId id="634"/>
            <p14:sldId id="635"/>
            <p14:sldId id="636"/>
            <p14:sldId id="638"/>
            <p14:sldId id="639"/>
            <p14:sldId id="640"/>
            <p14:sldId id="752"/>
            <p14:sldId id="641"/>
            <p14:sldId id="642"/>
            <p14:sldId id="649"/>
            <p14:sldId id="756"/>
            <p14:sldId id="643"/>
            <p14:sldId id="645"/>
            <p14:sldId id="748"/>
            <p14:sldId id="741"/>
            <p14:sldId id="622"/>
            <p14:sldId id="751"/>
            <p14:sldId id="2274"/>
            <p14:sldId id="3855"/>
            <p14:sldId id="3885"/>
            <p14:sldId id="3886"/>
            <p14:sldId id="3887"/>
            <p14:sldId id="3888"/>
            <p14:sldId id="38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D099"/>
    <a:srgbClr val="57DDDA"/>
    <a:srgbClr val="62DDC8"/>
    <a:srgbClr val="61DDAC"/>
    <a:srgbClr val="FFD23B"/>
    <a:srgbClr val="8B1039"/>
    <a:srgbClr val="E11C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422"/>
  </p:normalViewPr>
  <p:slideViewPr>
    <p:cSldViewPr snapToGrid="0" snapToObjects="1">
      <p:cViewPr varScale="1">
        <p:scale>
          <a:sx n="114" d="100"/>
          <a:sy n="114" d="100"/>
        </p:scale>
        <p:origin x="168" y="3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6T06:16:39.129"/>
    </inkml:context>
    <inkml:brush xml:id="br0">
      <inkml:brushProperty name="width" value="0.05" units="cm"/>
      <inkml:brushProperty name="height" value="0.05" units="cm"/>
      <inkml:brushProperty name="color" value="#E71224"/>
    </inkml:brush>
  </inkml:definitions>
  <inkml:trace contextRef="#ctx0" brushRef="#br0">0 35 24575,'11'0'0,"-1"0"0,1 0 0,-1 0 0,1 0 0,-1 0 0,0 0 0,1 0 0,-1 0 0,5-5 0,-3 4 0,3-4 0,-5 5 0,5 0 0,3 0 0,28 0 0,-3 0 0,47-6 0,-36 5 0,34-5 0,-52 6 0,10 0 0,-29-5 0,3 4 0,-8-4 0,3 5 0,-5 0 0,1 0 0,-1 0 0,6 0 0,8 0 0,1 0 0,12 0 0,-8 0 0,2 0 0,-4 0 0,-10 0 0,16 0 0,-13 0 0,19 0 0,-15 0 0,15 0 0,-7 0 0,20 0 0,-18 0 0,17 0 0,-25 0 0,6 0 0,-14 0 0,-3 0 0,-5 0 0,0 0 0,7 0 0,7 0 0,7 0 0,8 6 0,-1-5 0,0 5 0,-6-1 0,-2-4 0,-2 4 0,-10-5 0,3 0 0,-15 5 0,3-4 0,-3 4 0,4-5 0,1 0 0,-32 20 0,19-15 0,-25 15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08:54:18.235"/>
    </inkml:context>
    <inkml:brush xml:id="br0">
      <inkml:brushProperty name="width" value="0.1" units="cm"/>
      <inkml:brushProperty name="height" value="0.1" units="cm"/>
      <inkml:brushProperty name="color" value="#E71224"/>
    </inkml:brush>
  </inkml:definitions>
  <inkml:trace contextRef="#ctx0" brushRef="#br0">1 1 24575,'42'0'0,"-3"11"0,37-2 0,-4 17 0,19 12 0,-22-7 0,2 3-827,-10 0 0,3 2 827,-2-3 0,5 3 0,-2 1 0,16 15 0,1 2-750,-12-10 1,4 2 0,1 3 749,4 8 0,0 4 0,1-1 0,3-5 0,0-2 0,2 2 0,-15-6 0,1 2 0,0 0 0,0-4 0,15 5 0,0-3 0,1 0 0,-18-7 0,1 2 0,-1-1 0,-4-4 0,1-5 0,-3-4 0,6 4 0,12 7 0,7 5 0,2-1 0,-8-4 0,-6-7 0,-6-4 0,5 1 0,-3 0 0,4 2 0,1-1 0,-3-2-496,11 3 1,-2-2 0,-3-4 495,14 0 0,-1-2 0,-23-3 0,1 2 0,-3-2-150,13 1 1,-6 0 149,-7 2 0,-4-1 0,-14-9 0,1 2 0,17 11 0,-3 1 964,12 2-964,-23-8 0,-3 1 2517,-4 6-2517,7-3 1801,3 6-1801,-14-9 405,8 1-405,-8-6 0,-7-1 0,-9-7 0,-6-1 0,-5 0 0,-1-4 0,-6-2 0,-8-4 0,-11 0 0,-13 0 0,5 0 0,3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08:55:34.388"/>
    </inkml:context>
    <inkml:brush xml:id="br0">
      <inkml:brushProperty name="width" value="0.1" units="cm"/>
      <inkml:brushProperty name="height" value="0.1" units="cm"/>
      <inkml:brushProperty name="color" value="#E71224"/>
    </inkml:brush>
  </inkml:definitions>
  <inkml:trace contextRef="#ctx0" brushRef="#br0">1 682 24575,'50'-5'0,"9"-9"0,1-7 0,9-12 0,-22 7 0,26-8 0,-21-5 0,18 8 0,-7-16 0,-12 19 0,-6-3 0,-9 8 0,-9 6 0,-6 1 0,-5 6 0,4 0 0,-10 0 0,5 1 0,-6 3 0,-3-2 0,2 7 0,-7-8 0,8 4 0,-4 0 0,4-3 0,1 2 0,-1 1 0,6-4 0,1 3 0,5-9 0,6 3 0,-5-3 0,11-2 0,-10 5 0,4-9 0,0 9 0,-9-8 0,8 8 0,-10-8 0,0 9 0,-1-4 0,-6 10 0,-3-3 0,2 3 0,-3-1 0,1 2 0,-2 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08:55:36.098"/>
    </inkml:context>
    <inkml:brush xml:id="br0">
      <inkml:brushProperty name="width" value="0.1" units="cm"/>
      <inkml:brushProperty name="height" value="0.1" units="cm"/>
      <inkml:brushProperty name="color" value="#E71224"/>
    </inkml:brush>
  </inkml:definitions>
  <inkml:trace contextRef="#ctx0" brushRef="#br0">0 1 24575,'6'41'0,"14"11"0,2 8 0,10-6 0,4 30 0,-10-34 0,10 27 0,-10-18 0,9 20 0,-12-20 0,18 24 0,-20-37 0,11 12 0,-7-7 0,1 0 0,6 7 0,-12-18 0,18 17 0,-17-19 0,18 16 0,-6-8 0,-1-2 0,5-7 0,-13-8 0,10 1 0,-11-14 0,4 0 0,-6-5 0,0-1 0,0 1 0,0-1 0,0 1 0,-5-5 0,-1 3 0,-6-8 0,0 3 0,-3-4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6T06:16:44.655"/>
    </inkml:context>
    <inkml:brush xml:id="br0">
      <inkml:brushProperty name="width" value="0.05" units="cm"/>
      <inkml:brushProperty name="height" value="0.05" units="cm"/>
      <inkml:brushProperty name="color" value="#E71224"/>
    </inkml:brush>
  </inkml:definitions>
  <inkml:trace contextRef="#ctx0" brushRef="#br0">0 0 24575,'11'0'0,"-1"0"0,1 0 0,-1 0 0,0 0 0,1 0 0,5 0 0,1 0 0,13 0 0,2 0 0,14 0 0,27 0 0,-2 0 0,-13 0 0,0 0 0,15 0 0,-15 0 0,-1 0 0,-3 0 0,34 0 0,-52 0 0,21 0 0,-37 0 0,22 0 0,-27 0 0,34 0 0,-27 0 0,28 0 0,-30 0 0,17 0 0,-18 0 0,19 0 0,-12 0 0,24 0 0,-22 0 0,22 0 0,-30 0 0,29 0 0,-20 0 0,54 0 0,-43 0 0,34 0 0,-54 0 0,17 0 0,-18 0 0,19 0 0,-13 0 0,26 0 0,-29 0 0,21 0 0,-24 0 0,8 0 0,-4 0 0,9 0 0,-6 0 0,7 0 0,-3 0 0,-5 0 0,5 0 0,-7 0 0,-5 0 0,14 0 0,-18 0 0,23 5 0,-24-4 0,12 4 0,-13-5 0,3 0 0,-5 0 0,1 0 0,-1 0 0,1 0 0,-1 0 0,6 0 0,8 0 0,1 0 0,5 0 0,-2 0 0,-9 0 0,6 0 0,-13 0 0,3 0 0,-5 0 0,1 0 0,-1 0 0,-4 5 0,3-4 0,-3 3 0,0 1 0,3-4 0,-3 4 0,4-5 0,1 0 0,-1 4 0,0-2 0,6 2 0,-5-4 0,14 0 0,-6 0 0,8 0 0,-10 0 0,3 0 0,-9 0 0,9 0 0,-8 0 0,-2 0 0,-5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6T06:17:10.440"/>
    </inkml:context>
    <inkml:brush xml:id="br0">
      <inkml:brushProperty name="width" value="0.05" units="cm"/>
      <inkml:brushProperty name="height" value="0.05" units="cm"/>
      <inkml:brushProperty name="color" value="#E71224"/>
    </inkml:brush>
  </inkml:definitions>
  <inkml:trace contextRef="#ctx0" brushRef="#br0">0 71 24575,'11'0'0,"-1"0"0,1 0 0,-1 0 0,0 0 0,1 0 0,-1 0 0,1 0 0,-1 0 0,0 0 0,1 0 0,-1 0 0,5 0 0,-3 0 0,8-4 0,-3 3 0,10-9 0,-3 9 0,14-9 0,-18 9 0,23-4 0,-23 5 0,30 0 0,-22 0 0,22 0 0,-24 0 0,25 0 0,-17 0 0,25 0 0,-18-6 0,32 5 0,-28-5 0,35 6 0,-38 0 0,39 0 0,-37 0 0,19 0 0,-24 0 0,16 0 0,-19 0 0,35 0 0,-42 0 0,41-5 0,-40 3 0,33-3 0,-28-1 0,30 4 0,-22-3 0,16 5 0,-20 0 0,7 0 0,-7 0 0,1 0 0,-9 0 0,7 5 0,-12 1 0,12 5 0,-14-4 0,14 8 0,-12-8 0,18 10 0,-18-10 0,24 3 0,-22-4 0,22 1 0,-24-2 0,18-5 0,-18 0 0,7 0 0,-15 0 0,3 0 0,-9 0 0,4 0 0,-5 0 0,-1 0 0,1 0 0,-1 0 0,0 0 0,-4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6T06:17:15.885"/>
    </inkml:context>
    <inkml:brush xml:id="br0">
      <inkml:brushProperty name="width" value="0.05" units="cm"/>
      <inkml:brushProperty name="height" value="0.05" units="cm"/>
      <inkml:brushProperty name="color" value="#E71224"/>
    </inkml:brush>
  </inkml:definitions>
  <inkml:trace contextRef="#ctx0" brushRef="#br0">0 1 24575,'23'0'0,"11"0"0,14 0 0,8 0 0,8 0 0,3 0 0,0 0 0,6 0 0,-6 0 0,9 0 0,16 0 0,-22 0 0,-16 0 0,-2 0 0,2 0 0,-2 0 0,0 0 0,2 0 0,36 0 0,-40 0 0,16 0 0,-32 0 0,16 0 0,-24 0 0,18 0 0,-24 0 0,23 0 0,-23 0 0,30 0 0,-22 0 0,36 0 0,-28 5 0,36-3 0,-30 4 0,31-6 0,-37 0 0,34 0 0,-40 0 0,28 0 0,-25 0 0,20 0 0,-12 0 0,18 0 0,-31 0 0,21 0 0,-34 0 0,27 0 0,-22 0 0,18 0 0,-19 0 0,25 0 0,-23 0 0,37 0 0,-16 0 0,18 0 0,-11 0 0,12 0 0,-32 0 0,6 0 0,-24 0 0,-1 0 0,13 0 0,-4 0 0,6 0 0,47 0 0,-28 0 0,14 0 0,1 0 0,-5 0 0,34 0 0,-52 0 0,5 0 0,-25 0 0,0 0 0,-4 0 0,4 0 0,7 0 0,-4 0 0,5 0 0,9 0 0,-5 0 0,19 0 0,-20 0 0,1 0 0,-18 0 0,0 0 0,13 0 0,-3 0 0,4 0 0,-2 0 0,-11 0 0,10 0 0,-9 0 0,3 0 0,-5 0 0,1 0 0,11 0 0,-2 0 0,4 0 0,-2 0 0,-5 0 0,1 0 0,-11 0 0,-9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6T06:17:23.794"/>
    </inkml:context>
    <inkml:brush xml:id="br0">
      <inkml:brushProperty name="width" value="0.05" units="cm"/>
      <inkml:brushProperty name="height" value="0.05" units="cm"/>
      <inkml:brushProperty name="color" value="#E71224"/>
    </inkml:brush>
  </inkml:definitions>
  <inkml:trace contextRef="#ctx0" brushRef="#br0">1 110 24575,'38'0'0,"12"0"0,0 0 0,13 0 0,-6 0 0,1 0-6784,6 0 6784,1 0 0,-15 0 0,13 0 0,-15 0 0,25 0 0,-21 0 0,21 0 6784,-38 0-6784,16 0 0,-18 0 0,27 0 0,-17 0 0,22 0 0,-31 0 0,30 0 0,-20 0 0,30 0 0,-23 0 0,21 0 0,-29 0 0,12 0 0,-23 0 0,22 0 0,-10 0 0,50 0 0,-23 0 0,-12 0 0,1 0 0,22 0 0,10 0 0,-19 0 0,-23 0 0,1 0 0,24-6 0,-17 6 0,-1-2 0,12-11 0,9 0 0,-21 4 0,17-9 0,-36 17 0,33-6 0,-36 2 0,18 3 0,-26-3 0,23 5 0,-28 0 0,35 0 0,-29 0 0,16 0 0,-13 0 0,4 0 0,2 0 0,17 0 0,-12 0 0,26-13 0,-33 10 0,1-9 0,-14 12 0,-10 0 0,4 0 0,-5 0 0,-1 0 0,0 0 0,1 0 0,5 0 0,-4 0 0,10 0 0,2 0 0,1 0 0,11 0 0,13 0 0,-13 0 0,36 0 0,-29 0 0,20 0 0,-15 0 0,-2 0 0,-13 0 0,25 0 0,-28 0 0,29 0 0,-33 0 0,8 0 0,-10 0 0,-7 0 0,-1 0 0,15 0 0,-16 0 0,39 0 0,-33 0 0,26 0 0,-27 0 0,7 0 0,-15 0 0,3 0 0,1 0 0,1 0 0,1 0 0,4 0 0,10 0 0,-11 0 0,15 0 0,-18 0 0,5 0 0,-6 0 0,-1 0 0,0 0 0,9 0 0,-6 0 0,4 0 0,-7 0 0,-4 0 0,16 0 0,-9 0 0,11 0 0,-12 0 0,-2 0 0,-6 0 0,5 0 0,3 0 0,-2 0 0,6 0 0,-5 0 0,7 0 0,30 0 0,-16 0 0,14 0 0,3 0 0,2 0 0,6 0 0,1 0 0,1 0 0,-14 0 0,-1 0 0,0 0 0,22 0 0,-41 0 0,19 0 0,-25 0 0,16 0 0,15 0 0,4 0 0,24 0 0,-9 0 0,-6 0 0,-14 0 0,-29 0 0,-3 0 0,-7 0 0,1 0 0,1 0 0,-2 0 0,-6 0 0,6 0 0,-4 0 0,10 0 0,-10 0 0,21 0 0,-18 0 0,28 0 0,-23 0 0,28 0 0,-14 0 0,17 0 0,-19 0 0,28 0 0,-16 0 0,12 0 0,8 0 0,-9 0 0,1 0 0,21 0 0,0 0 0,-19 0 0,-1 0 0,14 0 0,-4 0 0,2 0 0,11 0 0,-57 0 0,-7 0 0,-4 0 0,10 0 0,-5 0 0,1 0 0,-2 0 0,-6 0 0,13 0 0,3 0 0,6 0 0,-2 0 0,-7 0 0,23 0 0,-22 0 0,28 0 0,-23 0 0,4 0 0,0 0 0,-3 0 0,-11 0 0,4 0 0,-2 0 0,-8 0 0,18 0 0,-18 0 0,8 0 0,-11 0 0,-4 0 0,-2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6T06:17:31.331"/>
    </inkml:context>
    <inkml:brush xml:id="br0">
      <inkml:brushProperty name="width" value="0.05" units="cm"/>
      <inkml:brushProperty name="height" value="0.05" units="cm"/>
      <inkml:brushProperty name="color" value="#E71224"/>
    </inkml:brush>
  </inkml:definitions>
  <inkml:trace contextRef="#ctx0" brushRef="#br0">0 1 24575,'40'0'0,"-3"0"0,58 0 0,-40 0 0,1 0 0,1 0 0,17 0 0,-20 0 0,1 0 0,43 0 0,-10 0 0,-23 0 0,-1 0 0,14 0 0,-8 0 0,2 0 0,22 0 0,-41 0 0,0 0 0,35 0 0,10 0 0,-15 0 0,-18 0 0,0 0 0,18 0 0,-15 0 0,-2 0 0,10 0 0,6 0 0,-1 0 0,-8 0 0,5 0 0,-5 0 0,-31 0 0,17 0 0,1 0 0,-10 0 0,3 0 0,1 0 0,6 0 0,37 0 0,-49 0 0,8 0 0,-2 0 0,-18 0 0,49 0 0,-51 0 0,27 0 0,-26 0 0,21 0 0,-24 0 0,-2 0 0,-8 0 0,-11 0 0,5 0 0,1 0 0,7 0 0,16 0 0,-13 0 0,14 0 0,-18 0 0,5 0 0,-4 0 0,21 0 0,-3 0 0,13 0 0,-8 0 0,21 0 0,3 0 0,-9 0 0,0 0 0,10 0 0,15 0 0,-2 0 0,-26 0 0,27 0 0,1 0 0,-20 0 0,-4 0 0,2 0 0,17 0 0,10 0 0,-40 0 0,1 0 0,31 0 0,7 0 0,-16 0 0,-27 0 0,-2 0 0,-8 0 0,-12 0 0,3 0 0,-13 0 0,1 0 0,9 0 0,-13 0 0,7 0 0,-9 0 0,4 0 0,-4 0 0,15 0 0,-13 0 0,47 0 0,-28 0 0,21 0 0,1 0 0,-5 0 0,31 0 0,-49 0 0,49 0 0,-29 0 0,8 0 0,2 0 0,-6 0 0,31 0 0,-8 0 0,5 0 0,-29 0 0,0 0 0,34 0 0,-19 0 0,-9 0 0,-27 0 0,-5 0 0,-12 0 0,-1 0 0,-3 0 0,8 0 0,5 0 0,-1 0 0,1 0 0,20 0 0,-22 0 0,41 0 0,-30 0 0,8 0 0,-12 0 0,-8 0 0,-5 0 0,-2 0 0,-4 0 0,16 0 0,-7 0 0,26 0 0,-25 0 0,11 0 0,-21 0 0,4 0 0,1 0 0,9 0 0,0 0 0,11 0 0,-4 0 0,27 0 0,-7 0 0,26 0 0,-34 0 0,-3 0 0,-25 0 0,-5 0 0,-16 0 0,3 0 0,-43 0 0,32 0 0,-21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06T06:19:35.926"/>
    </inkml:context>
    <inkml:brush xml:id="br0">
      <inkml:brushProperty name="width" value="0.05" units="cm"/>
      <inkml:brushProperty name="height" value="0.05" units="cm"/>
      <inkml:brushProperty name="color" value="#E71224"/>
    </inkml:brush>
  </inkml:definitions>
  <inkml:trace contextRef="#ctx0" brushRef="#br0">342 901 24575,'16'0'0,"1"0"0,13 0 0,2 0 0,6 0 0,1 0 0,-1 0 0,0 0 0,25 0 0,-18 0 0,18 0 0,-25 0 0,11 0 0,-15 0 0,12-10 0,-28 8 0,8-9 0,-8 11 0,4 0 0,1 0 0,15 0 0,-5 0 0,13 0 0,-7 0 0,-1 0 0,0 0 0,-6 0 0,8 0 0,-20 0 0,11 0 0,-19 0 0,7 0 0,-7 0 0,3 0 0,1 0 0,2 0 0,12 0 0,9 0 0,1 0 0,39 0 0,-25 0 0,36 0 0,-40 0 0,9 0 0,-26 0 0,5 0 0,-14 0 0,3 0 0,-4 0 0,10 0 0,-1 0 0,10 0 0,4 6 0,2 2 0,17 0 0,-7 4 0,15-10 0,-8 8 0,1 1 0,26-7 0,-27 2 0,8 3 0,-6-1 0,-11-3 0,0-1 0,34 1 0,0 0 0,-32-1 0,-1 0 0,17 0 0,-2-1 0,22-2 0,-30 6 0,-2-1 0,8-4 0,3 4 0,-19-6 0,28 6 0,-25-5 0,40 10 0,-38-9 0,1 9 0,2-9 0,11 10 0,-18-11 0,26 5 0,-47-1 0,11-3 0,-26 3 0,6-5 0,-14 0 0,5 0 0,-6 0 0,0 0 0,6 0 0,2 0 0,22-20 0,4-6 0,6-10 0,-8 3 0,13-11 0,-25 16 0,18-26 0,-30 34 0,-7-6 0,-6 15 0,-5 1 0,0-13 0,5-3 0,3-12 0,5-8 0,-1 12 0,1-10 0,-6 8 0,4 3 0,-10-2 0,4 18 0,-5 1 0,-4 10 0,-2 1 0,-5 5 0,1-4 0,0 3 0,-1-4 0,1 0 0,-11-6 0,8 0 0,-19-16 0,19 8 0,-25-14 0,18 8 0,-31-9 0,17 14 0,-39-15 0,28 19 0,-43-15 0,44 16 0,-37-4 0,39 7 0,-31-7 0,31 5 0,-31-5 0,23 6 0,-32 6 0,30-5 0,-44 11 0,42-5 0,1 5 0,0 2 0,-9-1 0,5 0 0,0 0 0,-7 0 0,3 0 0,-1 0 0,-11 0 0,1-1 0,0 2 0,-6 5 0,2-3 0,1 2 0,0 10 0,4-7 0,-1-1 0,-3 8 0,8-8 0,2 1 0,1 6 0,7-7 0,-2 0 0,-12 0 0,20-1 0,1 0 0,-11 1 0,-27 0 0,44 4 0,-27-9 0,23 3 0,-8 2 0,0-6 0,0 12 0,1-6 0,-1 7 0,0-6 0,8-2 0,-6 0 0,6-4 0,-25 4 0,13-6 0,-30 0 0,30 0 0,-37 0 0,42 0 0,-33 0 0,46 0 0,-31 0 0,31 0 0,-24 0 0,38 0 0,-23 0 0,31 0 0,-9 0 0,13 0 0,6 0 0,-1 0 0,-12 6 0,-3-5 0,-12 5 0,-8-6 0,6 0 0,0 0 0,-1 5 0,15-4 0,-3 3 0,18 1 0,6 1 0,5 4 0,0 1 0,0-1 0,0 1 0,0-1 0,0 0 0,0 1 0,-10 0 0,-3 5 0,-10 2 0,-19 24 0,13-8 0,-18 20 0,26-21 0,5-5 0,10-7 0,6-4 0,0 0 0,0 3 0,0-9 0,0 4 0,5-4 0,1-1 0,4-4 0,-4 3 0,-1-3 0,-1 0 0,-2 3 0,7-3 0,-3 4 0,4 1 0,0 4 0,1-4 0,4 4 0,-3-4 0,7-1 0,-12 1 0,7-6 0,-8 5 0,4-9 0,1 8 0,-1-3 0,1 4 0,-1-4 0,-4 3 0,3-7 0,-3 2 0,4-4 0,1 0 0,-1 0 0,0 0 0,1 0 0,-1 0 0,1 0 0,-1 0 0,1 0 0,-1 0 0,0 0 0,1 0 0,-1 0 0,1 0 0,-1 0 0,1 0 0,-6 0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08:54:13.731"/>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5T08:54:16.290"/>
    </inkml:context>
    <inkml:brush xml:id="br0">
      <inkml:brushProperty name="width" value="0.1" units="cm"/>
      <inkml:brushProperty name="height" value="0.1" units="cm"/>
      <inkml:brushProperty name="color" value="#E71224"/>
    </inkml:brush>
  </inkml:definitions>
  <inkml:trace contextRef="#ctx0" brushRef="#br0">0 1822 24575,'40'-10'0,"-1"2"0,3-9 0,-4-7 0,4 4 0,9-5 0,-3-11 0,13 5 0,-15 2 0,24-17 0,-28 28 0,26-24 0,-22 11 0,5 4 0,3-13 0,-3 13 0,2-5 0,-3 7 0,9-8 0,-14 13 0,12-11 0,4 3 0,-14 7 0,-1 0 0,1 0 0,11-8 0,-11 10 0,3-1 0,39-23 0,-39 24 0,1-1 0,4-4 0,1 0 0,5 0 0,0-1-299,1-4 1,1 1 298,10 5 0,1 0 0,0-6 0,2 0-570,11 5 0,1 1 570,1-5 0,0 0 0,6-1 0,1 1 0,0 3 0,-1 1 0,-4-4 0,-4 2 0,-20 12 0,-1-1-150,5-10 1,-2 2 149,-16 13 0,0 1 0,3-10 0,2 0 0,2 10 0,0 0 0,-3-6 0,-2 0 0,24-1 0,-20 1 0,-4 0 553,-5 1-553,35-8 1155,-24 9-1155,0-6 328,-3 4-328,-7-3 0,-1 6 0,-6-1 0,-2 1 0,-1-5 0,-4 4 0,-1-5 0,-3 7 0,-5 0 0,1 0 0,-7 0 0,-2 1 0,-9 4 0,3 2 0,-4 0 0,-9 2 0,-14-2 0,-10 9 0,4-3 0,3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510152-1A5B-954A-A7A1-61A830EBC3B2}" type="datetimeFigureOut">
              <a:rPr lang="en-US" smtClean="0"/>
              <a:t>10/9/21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655C76-EA38-2848-8DFD-E79590949E50}" type="slidenum">
              <a:rPr lang="en-US" smtClean="0"/>
              <a:t>‹#›</a:t>
            </a:fld>
            <a:endParaRPr lang="en-US"/>
          </a:p>
        </p:txBody>
      </p:sp>
    </p:spTree>
    <p:extLst>
      <p:ext uri="{BB962C8B-B14F-4D97-AF65-F5344CB8AC3E}">
        <p14:creationId xmlns:p14="http://schemas.microsoft.com/office/powerpoint/2010/main" val="11007003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24065322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3776124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801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598855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580297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93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4069426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67082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735611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166154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776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3.xml"/><Relationship Id="rId7"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8.xml"/><Relationship Id="rId7" Type="http://schemas.openxmlformats.org/officeDocument/2006/relationships/image" Target="../media/image1.em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5564994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240892189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18078279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arget="../media/image4.jpeg" Type="http://schemas.openxmlformats.org/officeDocument/2006/relationships/image"/><Relationship Id="rId2" Target="../notesSlides/notesSlide1.xml" Type="http://schemas.openxmlformats.org/officeDocument/2006/relationships/notesSlide"/><Relationship Id="rId1" Target="../slideLayouts/slideLayout2.xml" Type="http://schemas.openxmlformats.org/officeDocument/2006/relationships/slideLayout"/><Relationship Id="rId6" Target="../media/image5.png" Type="http://schemas.openxmlformats.org/officeDocument/2006/relationships/image"/><Relationship Id="rId5" Target="mailto:jon_festinger@thecdm.ca" TargetMode="External" Type="http://schemas.openxmlformats.org/officeDocument/2006/relationships/hyperlink"/><Relationship Id="rId4" Target="http://videogamelaw.allard.ubc.ca/" TargetMode="External" Type="http://schemas.openxmlformats.org/officeDocument/2006/relationships/hyperlink"/></Relationships>
</file>

<file path=ppt/slides/_rels/slide10.xml.rels><?xml version="1.0" encoding="UTF-8" standalone="yes" ?><Relationships xmlns="http://schemas.openxmlformats.org/package/2006/relationships"><Relationship Id="rId2" Target="../media/image9.jpeg" Type="http://schemas.openxmlformats.org/officeDocument/2006/relationships/image"/><Relationship Id="rId1" Target="../slideLayouts/slideLayout7.xml" Type="http://schemas.openxmlformats.org/officeDocument/2006/relationships/slideLayout"/></Relationships>
</file>

<file path=ppt/slides/_rels/slide100.xml.rels><?xml version="1.0" encoding="UTF-8" standalone="yes" ?><Relationships xmlns="http://schemas.openxmlformats.org/package/2006/relationships"><Relationship Id="rId2" Target="../media/image101.jpeg" Type="http://schemas.openxmlformats.org/officeDocument/2006/relationships/image"/><Relationship Id="rId1" Target="../slideLayouts/slideLayout7.xml" Type="http://schemas.openxmlformats.org/officeDocument/2006/relationships/slideLayout"/></Relationships>
</file>

<file path=ppt/slides/_rels/slide101.xml.rels><?xml version="1.0" encoding="UTF-8" standalone="yes" ?><Relationships xmlns="http://schemas.openxmlformats.org/package/2006/relationships"><Relationship Id="rId3" Target="../media/image103.jpeg" Type="http://schemas.openxmlformats.org/officeDocument/2006/relationships/image"/><Relationship Id="rId2" Target="../media/image102.png" Type="http://schemas.openxmlformats.org/officeDocument/2006/relationships/image"/><Relationship Id="rId1" Target="../slideLayouts/slideLayout7.xml" Type="http://schemas.openxmlformats.org/officeDocument/2006/relationships/slideLayout"/><Relationship Id="rId4" Target="http://www.theverge.com/2013/8/27/4664722/researchers-control-a-subjects-body-with-another-persons-brain" TargetMode="External" Type="http://schemas.openxmlformats.org/officeDocument/2006/relationships/hyperlink"/></Relationships>
</file>

<file path=ppt/slides/_rels/slide102.xml.rels><?xml version="1.0" encoding="UTF-8" standalone="yes" ?><Relationships xmlns="http://schemas.openxmlformats.org/package/2006/relationships"><Relationship Id="rId3" Target="../media/image105.jpeg" Type="http://schemas.openxmlformats.org/officeDocument/2006/relationships/image"/><Relationship Id="rId2" Target="../media/image104.jpeg" Type="http://schemas.openxmlformats.org/officeDocument/2006/relationships/image"/><Relationship Id="rId1" Target="../slideLayouts/slideLayout7.xml" Type="http://schemas.openxmlformats.org/officeDocument/2006/relationships/slideLayout"/><Relationship Id="rId4" Target="../media/image106.jpeg" Type="http://schemas.openxmlformats.org/officeDocument/2006/relationships/image"/></Relationships>
</file>

<file path=ppt/slides/_rels/slide103.xml.rels><?xml version="1.0" encoding="UTF-8" standalone="yes" ?><Relationships xmlns="http://schemas.openxmlformats.org/package/2006/relationships"><Relationship Id="rId3" Target="http://youtu.be/z8iEogscUl8" TargetMode="External" Type="http://schemas.openxmlformats.org/officeDocument/2006/relationships/hyperlink"/><Relationship Id="rId2" Target="../media/image107.jpeg" Type="http://schemas.openxmlformats.org/officeDocument/2006/relationships/image"/><Relationship Id="rId1" Target="../slideLayouts/slideLayout7.xml" Type="http://schemas.openxmlformats.org/officeDocument/2006/relationships/slideLayout"/></Relationships>
</file>

<file path=ppt/slides/_rels/slide104.xml.rels><?xml version="1.0" encoding="UTF-8" standalone="yes" ?><Relationships xmlns="http://schemas.openxmlformats.org/package/2006/relationships"><Relationship Id="rId3" Target="http://newsoffice.mit.edu/2013/neuroscientists-plant-false-memories-in-the-brain-0725" TargetMode="External" Type="http://schemas.openxmlformats.org/officeDocument/2006/relationships/hyperlink"/><Relationship Id="rId2" Target="../media/image108.jpeg" Type="http://schemas.openxmlformats.org/officeDocument/2006/relationships/image"/><Relationship Id="rId1" Target="../slideLayouts/slideLayout7.xml" Type="http://schemas.openxmlformats.org/officeDocument/2006/relationships/slideLayout"/></Relationships>
</file>

<file path=ppt/slides/_rels/slide105.xml.rels><?xml version="1.0" encoding="UTF-8" standalone="yes" ?><Relationships xmlns="http://schemas.openxmlformats.org/package/2006/relationships"><Relationship Id="rId2" Target="../media/image109.jpeg" Type="http://schemas.openxmlformats.org/officeDocument/2006/relationships/image"/><Relationship Id="rId1" Target="../slideLayouts/slideLayout7.xml" Type="http://schemas.openxmlformats.org/officeDocument/2006/relationships/slideLayout"/></Relationships>
</file>

<file path=ppt/slides/_rels/slide106.xml.rels><?xml version="1.0" encoding="UTF-8" standalone="yes" ?><Relationships xmlns="http://schemas.openxmlformats.org/package/2006/relationships"><Relationship Id="rId2" Target="../media/image110.jpeg" Type="http://schemas.openxmlformats.org/officeDocument/2006/relationships/image"/><Relationship Id="rId1" Target="../slideLayouts/slideLayout9.xml" Type="http://schemas.openxmlformats.org/officeDocument/2006/relationships/slideLayout"/></Relationships>
</file>

<file path=ppt/slides/_rels/slide10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arget="../media/image11.png" Type="http://schemas.openxmlformats.org/officeDocument/2006/relationships/image"/><Relationship Id="rId2" Target="../media/image10.jpeg" Type="http://schemas.openxmlformats.org/officeDocument/2006/relationships/image"/><Relationship Id="rId1" Target="../slideLayouts/slideLayout7.xml" Type="http://schemas.openxmlformats.org/officeDocument/2006/relationships/slideLayout"/></Relationships>
</file>

<file path=ppt/slides/_rels/slide110.xml.rels><?xml version="1.0" encoding="UTF-8" standalone="yes" ?><Relationships xmlns="http://schemas.openxmlformats.org/package/2006/relationships"><Relationship Id="rId3" Target="http://youtu.be/YZa4sdIwV04" TargetMode="External" Type="http://schemas.openxmlformats.org/officeDocument/2006/relationships/hyperlink"/><Relationship Id="rId2" Target="../media/image114.jpeg" Type="http://schemas.openxmlformats.org/officeDocument/2006/relationships/image"/><Relationship Id="rId1" Target="../slideLayouts/slideLayout7.xml" Type="http://schemas.openxmlformats.org/officeDocument/2006/relationships/slideLayout"/></Relationships>
</file>

<file path=ppt/slides/_rels/slide11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8" Target="../media/image127.jpg" Type="http://schemas.openxmlformats.org/officeDocument/2006/relationships/image"/><Relationship Id="rId3" Target="../media/image122.png" Type="http://schemas.openxmlformats.org/officeDocument/2006/relationships/image"/><Relationship Id="rId7" Target="../media/image126.jpg" Type="http://schemas.openxmlformats.org/officeDocument/2006/relationships/image"/><Relationship Id="rId2" Target="../media/image121.jpg" Type="http://schemas.openxmlformats.org/officeDocument/2006/relationships/image"/><Relationship Id="rId1" Target="../slideLayouts/slideLayout7.xml" Type="http://schemas.openxmlformats.org/officeDocument/2006/relationships/slideLayout"/><Relationship Id="rId6" Target="../media/image125.JPG" Type="http://schemas.openxmlformats.org/officeDocument/2006/relationships/image"/><Relationship Id="rId5" Target="../media/image124.jpeg" Type="http://schemas.openxmlformats.org/officeDocument/2006/relationships/image"/><Relationship Id="rId4" Target="../media/image123.jpg" Type="http://schemas.openxmlformats.org/officeDocument/2006/relationships/image"/></Relationships>
</file>

<file path=ppt/slides/_rels/slide11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arget="../media/image132.jpeg" Type="http://schemas.openxmlformats.org/officeDocument/2006/relationships/image"/><Relationship Id="rId1" Target="../slideLayouts/slideLayout7.xml" Type="http://schemas.openxmlformats.org/officeDocument/2006/relationships/slideLayout"/></Relationships>
</file>

<file path=ppt/slides/_rels/slide121.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arget="../media/image140.jpeg" Type="http://schemas.openxmlformats.org/officeDocument/2006/relationships/image"/><Relationship Id="rId1" Target="../slideLayouts/slideLayout7.xml" Type="http://schemas.openxmlformats.org/officeDocument/2006/relationships/slideLayout"/></Relationships>
</file>

<file path=ppt/slides/_rels/slide129.xml.rels><?xml version="1.0" encoding="UTF-8" standalone="yes" ?><Relationships xmlns="http://schemas.openxmlformats.org/package/2006/relationships"><Relationship Id="rId2" Target="../media/image141.jpeg" Type="http://schemas.openxmlformats.org/officeDocument/2006/relationships/image"/><Relationship Id="rId1" Target="../slideLayouts/slideLayout7.xml" Type="http://schemas.openxmlformats.org/officeDocument/2006/relationships/slideLayout"/></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arget="../media/image147.jpeg" Type="http://schemas.openxmlformats.org/officeDocument/2006/relationships/image"/><Relationship Id="rId1" Target="../slideLayouts/slideLayout7.xml" Type="http://schemas.openxmlformats.org/officeDocument/2006/relationships/slideLayout"/></Relationships>
</file>

<file path=ppt/slides/_rels/slide13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arget="../media/image150.jpeg" Type="http://schemas.openxmlformats.org/officeDocument/2006/relationships/image"/><Relationship Id="rId1" Target="../slideLayouts/slideLayout7.xml" Type="http://schemas.openxmlformats.org/officeDocument/2006/relationships/slideLayout"/></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arget="../media/image151.jpeg" Type="http://schemas.openxmlformats.org/officeDocument/2006/relationships/image"/><Relationship Id="rId1" Target="../slideLayouts/slideLayout7.xml" Type="http://schemas.openxmlformats.org/officeDocument/2006/relationships/slideLayout"/></Relationships>
</file>

<file path=ppt/slides/_rels/slide14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arget="../media/image154.jpeg" Type="http://schemas.openxmlformats.org/officeDocument/2006/relationships/image"/><Relationship Id="rId1" Target="../slideLayouts/slideLayout7.xml" Type="http://schemas.openxmlformats.org/officeDocument/2006/relationships/slideLayout"/></Relationships>
</file>

<file path=ppt/slides/_rels/slide152.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arget="../media/image6.jpeg" Type="http://schemas.openxmlformats.org/officeDocument/2006/relationships/image"/><Relationship Id="rId1" Target="../slideLayouts/slideLayout8.xml" Type="http://schemas.openxmlformats.org/officeDocument/2006/relationships/slideLayout"/></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customXml" Target="../ink/ink4.xml"/><Relationship Id="rId1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arget="../media/image21.jpeg" Type="http://schemas.openxmlformats.org/officeDocument/2006/relationships/image"/><Relationship Id="rId1" Target="../slideLayouts/slideLayout10.xml" Type="http://schemas.openxmlformats.org/officeDocument/2006/relationships/slideLayout"/></Relationships>
</file>

<file path=ppt/slides/_rels/slide24.xml.rels><?xml version="1.0" encoding="UTF-8" standalone="yes" ?><Relationships xmlns="http://schemas.openxmlformats.org/package/2006/relationships"><Relationship Id="rId2" Target="../media/image22.jpeg" Type="http://schemas.openxmlformats.org/officeDocument/2006/relationships/image"/><Relationship Id="rId1" Target="../slideLayouts/slideLayout9.xml" Type="http://schemas.openxmlformats.org/officeDocument/2006/relationships/slideLayout"/></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arget="../media/image27.jpeg" Type="http://schemas.openxmlformats.org/officeDocument/2006/relationships/image"/><Relationship Id="rId1" Target="../slideLayouts/slideLayout10.xml" Type="http://schemas.openxmlformats.org/officeDocument/2006/relationships/slideLayout"/></Relationships>
</file>

<file path=ppt/slides/_rels/slide29.xml.rels><?xml version="1.0" encoding="UTF-8" standalone="yes" ?><Relationships xmlns="http://schemas.openxmlformats.org/package/2006/relationships"><Relationship Id="rId2" Target="../media/image28.jpeg" Type="http://schemas.openxmlformats.org/officeDocument/2006/relationships/image"/><Relationship Id="rId1" Target="../slideLayouts/slideLayout10.xml" Type="http://schemas.openxmlformats.org/officeDocument/2006/relationships/slideLayout"/></Relationships>
</file>

<file path=ppt/slides/_rels/slide3.xml.rels><?xml version="1.0" encoding="UTF-8" standalone="yes" ?><Relationships xmlns="http://schemas.openxmlformats.org/package/2006/relationships"><Relationship Id="rId2" Target="../media/image7.jpeg" Type="http://schemas.openxmlformats.org/officeDocument/2006/relationships/image"/><Relationship Id="rId1" Target="../slideLayouts/slideLayout10.xml" Type="http://schemas.openxmlformats.org/officeDocument/2006/relationships/slideLayout"/></Relationships>
</file>

<file path=ppt/slides/_rels/slide30.xml.rels><?xml version="1.0" encoding="UTF-8" standalone="yes" ?><Relationships xmlns="http://schemas.openxmlformats.org/package/2006/relationships"><Relationship Id="rId2" Target="../media/image29.jpeg" Type="http://schemas.openxmlformats.org/officeDocument/2006/relationships/image"/><Relationship Id="rId1" Target="../slideLayouts/slideLayout10.xml" Type="http://schemas.openxmlformats.org/officeDocument/2006/relationships/slideLayout"/></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arget="../media/image127.png" Type="http://schemas.openxmlformats.org/officeDocument/2006/relationships/image"/><Relationship Id="rId13" Target="../media/image31.jpeg" Type="http://schemas.openxmlformats.org/officeDocument/2006/relationships/image"/><Relationship Id="rId7" Target="../ink/ink10.xml" Type="http://schemas.openxmlformats.org/officeDocument/2006/relationships/customXml"/><Relationship Id="rId12" Target="../media/image129.png" Type="http://schemas.openxmlformats.org/officeDocument/2006/relationships/image"/><Relationship Id="rId2" Target="../ink/ink8.xml" Type="http://schemas.openxmlformats.org/officeDocument/2006/relationships/customXml"/><Relationship Id="rId1" Target="../slideLayouts/slideLayout7.xml" Type="http://schemas.openxmlformats.org/officeDocument/2006/relationships/slideLayout"/><Relationship Id="rId6" Target="../media/image126.png" Type="http://schemas.openxmlformats.org/officeDocument/2006/relationships/image"/><Relationship Id="rId11" Target="../ink/ink12.xml" Type="http://schemas.openxmlformats.org/officeDocument/2006/relationships/customXml"/><Relationship Id="rId5" Target="../ink/ink9.xml" Type="http://schemas.openxmlformats.org/officeDocument/2006/relationships/customXml"/><Relationship Id="rId10" Target="../media/image128.png" Type="http://schemas.openxmlformats.org/officeDocument/2006/relationships/image"/><Relationship Id="rId4" Target="../media/image1250.png" Type="http://schemas.openxmlformats.org/officeDocument/2006/relationships/image"/><Relationship Id="rId9" Target="../ink/ink11.xml" Type="http://schemas.openxmlformats.org/officeDocument/2006/relationships/customXml"/></Relationships>
</file>

<file path=ppt/slides/_rels/slide33.xml.rels><?xml version="1.0" encoding="UTF-8" standalone="yes" ?><Relationships xmlns="http://schemas.openxmlformats.org/package/2006/relationships"><Relationship Id="rId2" Target="../media/image32.jpeg" Type="http://schemas.openxmlformats.org/officeDocument/2006/relationships/image"/><Relationship Id="rId1" Target="../slideLayouts/slideLayout10.xml" Type="http://schemas.openxmlformats.org/officeDocument/2006/relationships/slideLayout"/></Relationships>
</file>

<file path=ppt/slides/_rels/slide34.xml.rels><?xml version="1.0" encoding="UTF-8" standalone="yes" ?><Relationships xmlns="http://schemas.openxmlformats.org/package/2006/relationships"><Relationship Id="rId2" Target="../media/image33.jpeg" Type="http://schemas.openxmlformats.org/officeDocument/2006/relationships/image"/><Relationship Id="rId1" Target="../slideLayouts/slideLayout10.xml" Type="http://schemas.openxmlformats.org/officeDocument/2006/relationships/slideLayout"/></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arget="../media/image34.jpeg" Type="http://schemas.openxmlformats.org/officeDocument/2006/relationships/image"/><Relationship Id="rId1" Target="../slideLayouts/slideLayout7.xml" Type="http://schemas.openxmlformats.org/officeDocument/2006/relationships/slideLayout"/></Relationships>
</file>

<file path=ppt/slides/_rels/slide37.xml.rels><?xml version="1.0" encoding="UTF-8" standalone="yes" ?><Relationships xmlns="http://schemas.openxmlformats.org/package/2006/relationships"><Relationship Id="rId2" Target="../media/image35.jpeg" Type="http://schemas.openxmlformats.org/officeDocument/2006/relationships/image"/><Relationship Id="rId1" Target="../slideLayouts/slideLayout10.xml" Type="http://schemas.openxmlformats.org/officeDocument/2006/relationships/slideLayout"/></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arget="../media/image36.jpeg" Type="http://schemas.openxmlformats.org/officeDocument/2006/relationships/image"/><Relationship Id="rId1" Target="../slideLayouts/slideLayout7.xml" Type="http://schemas.openxmlformats.org/officeDocument/2006/relationships/slideLayout"/></Relationships>
</file>

<file path=ppt/slides/_rels/slide44.xml.rels><?xml version="1.0" encoding="UTF-8" standalone="yes" ?><Relationships xmlns="http://schemas.openxmlformats.org/package/2006/relationships"><Relationship Id="rId2" Target="../media/image37.jpeg" Type="http://schemas.openxmlformats.org/officeDocument/2006/relationships/image"/><Relationship Id="rId1" Target="../slideLayouts/slideLayout7.xml" Type="http://schemas.openxmlformats.org/officeDocument/2006/relationships/slideLayout"/></Relationships>
</file>

<file path=ppt/slides/_rels/slide45.xml.rels><?xml version="1.0" encoding="UTF-8" standalone="yes" ?><Relationships xmlns="http://schemas.openxmlformats.org/package/2006/relationships"><Relationship Id="rId2" Target="../media/image38.jpeg" Type="http://schemas.openxmlformats.org/officeDocument/2006/relationships/image"/><Relationship Id="rId1" Target="../slideLayouts/slideLayout7.xml" Type="http://schemas.openxmlformats.org/officeDocument/2006/relationships/slideLayout"/></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arget="../media/image41.jpeg" Type="http://schemas.openxmlformats.org/officeDocument/2006/relationships/image"/><Relationship Id="rId1" Target="../slideLayouts/slideLayout10.xml" Type="http://schemas.openxmlformats.org/officeDocument/2006/relationships/slideLayout"/></Relationships>
</file>

<file path=ppt/slides/_rels/slide49.xml.rels><?xml version="1.0" encoding="UTF-8" standalone="yes" ?><Relationships xmlns="http://schemas.openxmlformats.org/package/2006/relationships"><Relationship Id="rId2" Target="../media/image42.jpeg" Type="http://schemas.openxmlformats.org/officeDocument/2006/relationships/image"/><Relationship Id="rId1" Target="../slideLayouts/slideLayout10.xml" Type="http://schemas.openxmlformats.org/officeDocument/2006/relationships/slideLayout"/></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arget="../media/image43.jpeg" Type="http://schemas.openxmlformats.org/officeDocument/2006/relationships/image"/><Relationship Id="rId1" Target="../slideLayouts/slideLayout10.xml" Type="http://schemas.openxmlformats.org/officeDocument/2006/relationships/slideLayout"/></Relationships>
</file>

<file path=ppt/slides/_rels/slide51.xml.rels><?xml version="1.0" encoding="UTF-8" standalone="yes" ?><Relationships xmlns="http://schemas.openxmlformats.org/package/2006/relationships"><Relationship Id="rId2" Target="../media/image44.jpeg" Type="http://schemas.openxmlformats.org/officeDocument/2006/relationships/image"/><Relationship Id="rId1" Target="../slideLayouts/slideLayout10.xml" Type="http://schemas.openxmlformats.org/officeDocument/2006/relationships/slideLayout"/></Relationships>
</file>

<file path=ppt/slides/_rels/slide52.xml.rels><?xml version="1.0" encoding="UTF-8" standalone="yes" ?><Relationships xmlns="http://schemas.openxmlformats.org/package/2006/relationships"><Relationship Id="rId2" Target="../media/image45.jpeg" Type="http://schemas.openxmlformats.org/officeDocument/2006/relationships/image"/><Relationship Id="rId1" Target="../slideLayouts/slideLayout10.xml" Type="http://schemas.openxmlformats.org/officeDocument/2006/relationships/slideLayout"/></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arget="../media/image59.jpeg" Type="http://schemas.openxmlformats.org/officeDocument/2006/relationships/image"/><Relationship Id="rId1" Target="../slideLayouts/slideLayout10.xml" Type="http://schemas.openxmlformats.org/officeDocument/2006/relationships/slideLayout"/></Relationships>
</file>

<file path=ppt/slides/_rels/slide65.xml.rels><?xml version="1.0" encoding="UTF-8" standalone="yes" ?><Relationships xmlns="http://schemas.openxmlformats.org/package/2006/relationships"><Relationship Id="rId3" Target="../media/image61.jpeg" Type="http://schemas.openxmlformats.org/officeDocument/2006/relationships/image"/><Relationship Id="rId2" Target="../media/image60.jpeg" Type="http://schemas.openxmlformats.org/officeDocument/2006/relationships/image"/><Relationship Id="rId1" Target="../slideLayouts/slideLayout7.xml" Type="http://schemas.openxmlformats.org/officeDocument/2006/relationships/slideLayout"/></Relationships>
</file>

<file path=ppt/slides/_rels/slide6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arget="../media/image64.jpeg" Type="http://schemas.openxmlformats.org/officeDocument/2006/relationships/image"/><Relationship Id="rId2" Target="../notesSlides/notesSlide2.xml" Type="http://schemas.openxmlformats.org/officeDocument/2006/relationships/notesSlide"/><Relationship Id="rId1" Target="../slideLayouts/slideLayout7.xml" Type="http://schemas.openxmlformats.org/officeDocument/2006/relationships/slideLayout"/></Relationships>
</file>

<file path=ppt/slides/_rels/slide69.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www.gamesindustry.biz/articles/2014-12-03-it-will-be-hard-to-tell-the-difference-between-whats-real-and-whats-virtual" TargetMode="External"/><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arget="../media/image67.jpeg" Type="http://schemas.openxmlformats.org/officeDocument/2006/relationships/image"/><Relationship Id="rId1" Target="../slideLayouts/slideLayout7.xml" Type="http://schemas.openxmlformats.org/officeDocument/2006/relationships/slideLayout"/></Relationships>
</file>

<file path=ppt/slides/_rels/slide73.xml.rels><?xml version="1.0" encoding="UTF-8" standalone="yes" ?><Relationships xmlns="http://schemas.openxmlformats.org/package/2006/relationships"><Relationship Id="rId2" Target="../media/image68.jpeg" Type="http://schemas.openxmlformats.org/officeDocument/2006/relationships/image"/><Relationship Id="rId1" Target="../slideLayouts/slideLayout7.xml" Type="http://schemas.openxmlformats.org/officeDocument/2006/relationships/slideLayout"/></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arget="../media/image71.jpeg" Type="http://schemas.openxmlformats.org/officeDocument/2006/relationships/image"/><Relationship Id="rId2" Target="../media/image70.jpeg" Type="http://schemas.openxmlformats.org/officeDocument/2006/relationships/image"/><Relationship Id="rId1" Target="../slideLayouts/slideLayout7.xml" Type="http://schemas.openxmlformats.org/officeDocument/2006/relationships/slideLayout"/><Relationship Id="rId4" Target="http://www.wired.com/2014/09/cyranoid-experiment/" TargetMode="External" Type="http://schemas.openxmlformats.org/officeDocument/2006/relationships/hyperlink"/></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arget="../media/image72.jpeg" Type="http://schemas.openxmlformats.org/officeDocument/2006/relationships/image"/><Relationship Id="rId1" Target="../slideLayouts/slideLayout7.xml" Type="http://schemas.openxmlformats.org/officeDocument/2006/relationships/slideLayout"/></Relationships>
</file>

<file path=ppt/slides/_rels/slide78.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79.xml.rels><?xml version="1.0" encoding="UTF-8" standalone="yes" ?><Relationships xmlns="http://schemas.openxmlformats.org/package/2006/relationships"><Relationship Id="rId2" Target="../media/image80.jpeg" Type="http://schemas.openxmlformats.org/officeDocument/2006/relationships/image"/><Relationship Id="rId1" Target="../slideLayouts/slideLayout7.xml" Type="http://schemas.openxmlformats.org/officeDocument/2006/relationships/slideLayout"/></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arget="../media/image82.jpeg" Type="http://schemas.openxmlformats.org/officeDocument/2006/relationships/image"/><Relationship Id="rId2" Target="../media/image81.png" Type="http://schemas.openxmlformats.org/officeDocument/2006/relationships/image"/><Relationship Id="rId1" Target="../slideLayouts/slideLayout7.xml" Type="http://schemas.openxmlformats.org/officeDocument/2006/relationships/slideLayout"/><Relationship Id="rId4" Target="http://recode.net/2014/04/28/stanford-has-a-videogame-controller-that-knows-if-youre-bored/" TargetMode="External" Type="http://schemas.openxmlformats.org/officeDocument/2006/relationships/hyperlink"/></Relationships>
</file>

<file path=ppt/slides/_rels/slide81.xml.rels><?xml version="1.0" encoding="UTF-8" standalone="yes" ?><Relationships xmlns="http://schemas.openxmlformats.org/package/2006/relationships"><Relationship Id="rId2" Target="../media/image83.jpeg" Type="http://schemas.openxmlformats.org/officeDocument/2006/relationships/image"/><Relationship Id="rId1" Target="../slideLayouts/slideLayout7.xml" Type="http://schemas.openxmlformats.org/officeDocument/2006/relationships/slideLayout"/></Relationships>
</file>

<file path=ppt/slides/_rels/slide82.xml.rels><?xml version="1.0" encoding="UTF-8" standalone="yes" ?><Relationships xmlns="http://schemas.openxmlformats.org/package/2006/relationships"><Relationship Id="rId2" Target="../media/image84.jpeg" Type="http://schemas.openxmlformats.org/officeDocument/2006/relationships/image"/><Relationship Id="rId1" Target="../slideLayouts/slideLayout7.xml" Type="http://schemas.openxmlformats.org/officeDocument/2006/relationships/slideLayout"/></Relationships>
</file>

<file path=ppt/slides/_rels/slide83.xml.rels><?xml version="1.0" encoding="UTF-8" standalone="yes" ?><Relationships xmlns="http://schemas.openxmlformats.org/package/2006/relationships"><Relationship Id="rId3" Target="../media/image86.jpeg" Type="http://schemas.openxmlformats.org/officeDocument/2006/relationships/image"/><Relationship Id="rId2" Target="../media/image85.png" Type="http://schemas.openxmlformats.org/officeDocument/2006/relationships/image"/><Relationship Id="rId1" Target="../slideLayouts/slideLayout7.xml" Type="http://schemas.openxmlformats.org/officeDocument/2006/relationships/slideLayout"/><Relationship Id="rId4" Target="https://www.newscientist.com/article/mg22730392-700-face-analysis-can-tell-what-youll-buy-after-watching-ads-2/" TargetMode="External" Type="http://schemas.openxmlformats.org/officeDocument/2006/relationships/hyperlink"/></Relationships>
</file>

<file path=ppt/slides/_rels/slide84.xml.rels><?xml version="1.0" encoding="UTF-8" standalone="yes" ?><Relationships xmlns="http://schemas.openxmlformats.org/package/2006/relationships"><Relationship Id="rId2" Target="../media/image87.jpeg" Type="http://schemas.openxmlformats.org/officeDocument/2006/relationships/image"/><Relationship Id="rId1" Target="../slideLayouts/slideLayout7.xml" Type="http://schemas.openxmlformats.org/officeDocument/2006/relationships/slideLayout"/></Relationships>
</file>

<file path=ppt/slides/_rels/slide85.xml.rels><?xml version="1.0" encoding="UTF-8" standalone="yes" ?><Relationships xmlns="http://schemas.openxmlformats.org/package/2006/relationships"><Relationship Id="rId2" Target="../media/image88.jpeg" Type="http://schemas.openxmlformats.org/officeDocument/2006/relationships/image"/><Relationship Id="rId1" Target="../slideLayouts/slideLayout7.xml" Type="http://schemas.openxmlformats.org/officeDocument/2006/relationships/slideLayout"/></Relationships>
</file>

<file path=ppt/slides/_rels/slide86.xml.rels><?xml version="1.0" encoding="UTF-8" standalone="yes" ?><Relationships xmlns="http://schemas.openxmlformats.org/package/2006/relationships"><Relationship Id="rId2" Target="../media/image89.jpeg" Type="http://schemas.openxmlformats.org/officeDocument/2006/relationships/image"/><Relationship Id="rId1" Target="../slideLayouts/slideLayout7.xml" Type="http://schemas.openxmlformats.org/officeDocument/2006/relationships/slideLayout"/></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arget="../media/image90.jpeg" Type="http://schemas.openxmlformats.org/officeDocument/2006/relationships/image"/><Relationship Id="rId1" Target="../slideLayouts/slideLayout7.xml" Type="http://schemas.openxmlformats.org/officeDocument/2006/relationships/slideLayout"/></Relationships>
</file>

<file path=ppt/slides/_rels/slide8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arget="../media/image93.jpeg" Type="http://schemas.openxmlformats.org/officeDocument/2006/relationships/image"/><Relationship Id="rId1" Target="../slideLayouts/slideLayout7.xml" Type="http://schemas.openxmlformats.org/officeDocument/2006/relationships/slideLayout"/></Relationships>
</file>

<file path=ppt/slides/_rels/slide94.xml.rels><?xml version="1.0" encoding="UTF-8" standalone="yes" ?><Relationships xmlns="http://schemas.openxmlformats.org/package/2006/relationships"><Relationship Id="rId2" Target="../media/image94.jpeg" Type="http://schemas.openxmlformats.org/officeDocument/2006/relationships/image"/><Relationship Id="rId1" Target="../slideLayouts/slideLayout7.xml" Type="http://schemas.openxmlformats.org/officeDocument/2006/relationships/slideLayout"/></Relationships>
</file>

<file path=ppt/slides/_rels/slide95.xml.rels><?xml version="1.0" encoding="UTF-8" standalone="yes" ?><Relationships xmlns="http://schemas.openxmlformats.org/package/2006/relationships"><Relationship Id="rId2" Target="../media/image95.jpeg" Type="http://schemas.openxmlformats.org/officeDocument/2006/relationships/image"/><Relationship Id="rId1" Target="../slideLayouts/slideLayout7.xml" Type="http://schemas.openxmlformats.org/officeDocument/2006/relationships/slideLayout"/></Relationships>
</file>

<file path=ppt/slides/_rels/slide96.xml.rels><?xml version="1.0" encoding="UTF-8" standalone="yes" ?><Relationships xmlns="http://schemas.openxmlformats.org/package/2006/relationships"><Relationship Id="rId3" Target="../media/image97.png" Type="http://schemas.openxmlformats.org/officeDocument/2006/relationships/image"/><Relationship Id="rId2" Target="../media/image96.jpeg" Type="http://schemas.openxmlformats.org/officeDocument/2006/relationships/image"/><Relationship Id="rId1" Target="../slideLayouts/slideLayout7.xml" Type="http://schemas.openxmlformats.org/officeDocument/2006/relationships/slideLayout"/></Relationships>
</file>

<file path=ppt/slides/_rels/slide97.xml.rels><?xml version="1.0" encoding="UTF-8" standalone="yes" ?><Relationships xmlns="http://schemas.openxmlformats.org/package/2006/relationships"><Relationship Id="rId2" Target="../media/image98.jpeg" Type="http://schemas.openxmlformats.org/officeDocument/2006/relationships/image"/><Relationship Id="rId1" Target="../slideLayouts/slideLayout7.xml" Type="http://schemas.openxmlformats.org/officeDocument/2006/relationships/slideLayout"/></Relationships>
</file>

<file path=ppt/slides/_rels/slide98.xml.rels><?xml version="1.0" encoding="UTF-8" standalone="yes" ?><Relationships xmlns="http://schemas.openxmlformats.org/package/2006/relationships"><Relationship Id="rId2" Target="../media/image99.jpeg" Type="http://schemas.openxmlformats.org/officeDocument/2006/relationships/image"/><Relationship Id="rId1" Target="../slideLayouts/slideLayout7.xml" Type="http://schemas.openxmlformats.org/officeDocument/2006/relationships/slideLayout"/></Relationships>
</file>

<file path=ppt/slides/_rels/slide99.xml.rels><?xml version="1.0" encoding="UTF-8" standalone="yes" ?><Relationships xmlns="http://schemas.openxmlformats.org/package/2006/relationships"><Relationship Id="rId2" Target="../media/image100.jpeg" Type="http://schemas.openxmlformats.org/officeDocument/2006/relationships/image"/><Relationship Id="rId1" Target="../slideLayouts/slideLayout7.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3281" cy="1576300"/>
          </a:xfrm>
        </p:spPr>
        <p:txBody>
          <a:bodyPr>
            <a:noAutofit/>
          </a:bodyPr>
          <a:lstStyle/>
          <a:p>
            <a:pPr algn="ctr"/>
            <a:r>
              <a:rPr lang="en-US" b="1" dirty="0">
                <a:solidFill>
                  <a:srgbClr val="FF0000"/>
                </a:solidFill>
                <a:cs typeface="Times New Roman"/>
              </a:rPr>
              <a:t>Connecting Ourselves</a:t>
            </a:r>
            <a:r>
              <a:rPr lang="en-US" b="1" dirty="0">
                <a:solidFill>
                  <a:schemeClr val="tx1"/>
                </a:solidFill>
                <a:cs typeface="Times New Roman"/>
              </a:rPr>
              <a:t>:</a:t>
            </a:r>
            <a:r>
              <a:rPr lang="en-US" b="1" dirty="0">
                <a:solidFill>
                  <a:srgbClr val="FF0000"/>
                </a:solidFill>
                <a:cs typeface="Times New Roman"/>
              </a:rPr>
              <a:t> </a:t>
            </a:r>
            <a:r>
              <a:rPr lang="en-US" b="1" dirty="0">
                <a:solidFill>
                  <a:srgbClr val="0070C0"/>
                </a:solidFill>
                <a:cs typeface="Times New Roman"/>
              </a:rPr>
              <a:t>Gamer Vulnerability</a:t>
            </a:r>
            <a:r>
              <a:rPr lang="en-US" b="1" dirty="0">
                <a:solidFill>
                  <a:schemeClr val="tx2"/>
                </a:solidFill>
                <a:cs typeface="Times New Roman"/>
              </a:rPr>
              <a:t> </a:t>
            </a:r>
            <a:r>
              <a:rPr lang="en-US" b="1" dirty="0">
                <a:solidFill>
                  <a:srgbClr val="7030A0"/>
                </a:solidFill>
                <a:cs typeface="Times New Roman"/>
              </a:rPr>
              <a:t>in Virtual Realities </a:t>
            </a:r>
            <a:r>
              <a:rPr lang="en-US" b="1" dirty="0">
                <a:solidFill>
                  <a:schemeClr val="tx1"/>
                </a:solidFill>
                <a:cs typeface="Times New Roman"/>
              </a:rPr>
              <a:t>Part 1</a:t>
            </a:r>
            <a:endParaRPr lang="en-US" b="1" dirty="0">
              <a:solidFill>
                <a:schemeClr val="tx1"/>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a:bodyPr>
          <a:lstStyle/>
          <a:p>
            <a:pPr marL="0" indent="0">
              <a:buNone/>
            </a:pPr>
            <a:r>
              <a:rPr lang="en-US" sz="2800" b="1" dirty="0">
                <a:solidFill>
                  <a:schemeClr val="tx1"/>
                </a:solidFill>
                <a:latin typeface="+mn-lt"/>
                <a:cs typeface="Lucida Console"/>
              </a:rPr>
              <a:t>Talk 5</a:t>
            </a:r>
          </a:p>
          <a:p>
            <a:pPr marL="0" indent="0">
              <a:buNone/>
            </a:pPr>
            <a:r>
              <a:rPr lang="en-US" sz="2800" b="1" dirty="0">
                <a:solidFill>
                  <a:schemeClr val="tx1"/>
                </a:solidFill>
                <a:latin typeface="+mn-lt"/>
                <a:cs typeface="Lucida Console"/>
              </a:rPr>
              <a:t>Part B “Connecting” </a:t>
            </a:r>
          </a:p>
          <a:p>
            <a:pPr marL="0" indent="0">
              <a:buNone/>
            </a:pPr>
            <a:r>
              <a:rPr lang="en-US" sz="2800" b="1" dirty="0">
                <a:solidFill>
                  <a:schemeClr val="tx1"/>
                </a:solidFill>
                <a:latin typeface="+mn-lt"/>
                <a:cs typeface="Lucida Console"/>
              </a:rPr>
              <a:t>Video Game Law - Fall 2021</a:t>
            </a:r>
          </a:p>
          <a:p>
            <a:pPr marL="0" indent="0">
              <a:buNone/>
            </a:pPr>
            <a:r>
              <a:rPr lang="en-US" sz="2800" b="1" dirty="0">
                <a:solidFill>
                  <a:schemeClr val="tx1"/>
                </a:solidFill>
                <a:latin typeface="+mn-lt"/>
                <a:cs typeface="Lucida Console"/>
              </a:rPr>
              <a:t>UBC Law @ Allard Hall</a:t>
            </a:r>
          </a:p>
          <a:p>
            <a:pPr marL="0" indent="0">
              <a:buNone/>
            </a:pPr>
            <a:endParaRPr lang="en-US" dirty="0">
              <a:latin typeface="+mn-lt"/>
              <a:cs typeface="Lucida Console"/>
            </a:endParaRPr>
          </a:p>
          <a:p>
            <a:pPr marL="0" indent="0">
              <a:buNone/>
            </a:pPr>
            <a:endParaRPr lang="en-US" dirty="0">
              <a:latin typeface="+mn-lt"/>
              <a:cs typeface="Lucida Console"/>
            </a:endParaRPr>
          </a:p>
          <a:p>
            <a:pPr marL="0" indent="0">
              <a:buNone/>
            </a:pPr>
            <a:r>
              <a:rPr lang="en-US" sz="1600" dirty="0">
                <a:solidFill>
                  <a:schemeClr val="tx1"/>
                </a:solidFill>
              </a:rPr>
              <a:t>Jon Festinger Q.C.</a:t>
            </a:r>
          </a:p>
          <a:p>
            <a:pPr marL="0" indent="0">
              <a:buNone/>
            </a:pPr>
            <a:r>
              <a:rPr lang="en-US" sz="1600" dirty="0">
                <a:solidFill>
                  <a:schemeClr val="tx1"/>
                </a:solidFill>
              </a:rPr>
              <a:t>Centre for Digital Media</a:t>
            </a:r>
          </a:p>
          <a:p>
            <a:pPr marL="0" indent="0">
              <a:buNone/>
            </a:pPr>
            <a:r>
              <a:rPr lang="en-US" sz="1600" dirty="0">
                <a:solidFill>
                  <a:schemeClr val="tx1"/>
                </a:solidFill>
              </a:rPr>
              <a:t>Allard Law of Law, UBC</a:t>
            </a:r>
          </a:p>
          <a:p>
            <a:pPr marL="0" indent="0">
              <a:buNone/>
            </a:pPr>
            <a:r>
              <a:rPr lang="en-US" sz="1600" dirty="0">
                <a:solidFill>
                  <a:schemeClr val="tx1"/>
                </a:solidFill>
              </a:rPr>
              <a:t>QMUL School of Law (CCLS)</a:t>
            </a:r>
          </a:p>
          <a:p>
            <a:pPr marL="0" indent="0">
              <a:buNone/>
            </a:pPr>
            <a:r>
              <a:rPr lang="en-US" sz="1600" dirty="0">
                <a:hlinkClick r:id="rId4"/>
              </a:rPr>
              <a:t>http://videogamelaw.allard.ubc.ca/</a:t>
            </a:r>
            <a:r>
              <a:rPr lang="en-US" sz="1600" dirty="0"/>
              <a:t> </a:t>
            </a:r>
          </a:p>
          <a:p>
            <a:pPr marL="0" indent="0">
              <a:buNone/>
            </a:pPr>
            <a:r>
              <a:rPr lang="en-US" sz="1600" dirty="0">
                <a:solidFill>
                  <a:schemeClr val="tx1"/>
                </a:solidFill>
              </a:rPr>
              <a:t>Twitter: @</a:t>
            </a:r>
            <a:r>
              <a:rPr lang="en-US" sz="1600" dirty="0" err="1">
                <a:solidFill>
                  <a:schemeClr val="tx1"/>
                </a:solidFill>
              </a:rPr>
              <a:t>jonfestinger</a:t>
            </a:r>
            <a:endParaRPr lang="en-US" sz="1600" dirty="0">
              <a:solidFill>
                <a:schemeClr val="tx1"/>
              </a:solidFill>
            </a:endParaRPr>
          </a:p>
          <a:p>
            <a:pPr marL="0" indent="0">
              <a:buNone/>
            </a:pPr>
            <a:r>
              <a:rPr lang="en-US" sz="1600" dirty="0">
                <a:hlinkClick r:id="rId5"/>
              </a:rPr>
              <a:t>jon_festinger@thecdm.ca</a:t>
            </a:r>
            <a:endParaRPr lang="en-US" sz="1600" dirty="0"/>
          </a:p>
          <a:p>
            <a:pPr marL="0" indent="0">
              <a:buNone/>
            </a:pPr>
            <a:endParaRPr lang="en-US" dirty="0">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560726" y="2910693"/>
            <a:ext cx="1752761" cy="2857500"/>
          </a:xfrm>
          <a:prstGeom prst="rect">
            <a:avLst/>
          </a:prstGeom>
        </p:spPr>
      </p:pic>
    </p:spTree>
    <p:extLst>
      <p:ext uri="{BB962C8B-B14F-4D97-AF65-F5344CB8AC3E}">
        <p14:creationId xmlns:p14="http://schemas.microsoft.com/office/powerpoint/2010/main" val="3578101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277726" cy="1016000"/>
          </a:xfrm>
        </p:spPr>
        <p:txBody>
          <a:bodyPr>
            <a:normAutofit/>
          </a:bodyPr>
          <a:lstStyle/>
          <a:p>
            <a:pPr algn="ctr"/>
            <a:r>
              <a:rPr lang="en-US" sz="4800" b="1" dirty="0">
                <a:solidFill>
                  <a:srgbClr val="FFFF00"/>
                </a:solidFill>
                <a:latin typeface="+mn-lt"/>
              </a:rPr>
              <a:t>Website issues</a:t>
            </a:r>
            <a:r>
              <a:rPr lang="en-US" sz="4800" b="1" dirty="0">
                <a:solidFill>
                  <a:srgbClr val="FF0000"/>
                </a:solidFill>
                <a:latin typeface="+mn-lt"/>
              </a:rPr>
              <a:t>…</a:t>
            </a:r>
          </a:p>
        </p:txBody>
      </p:sp>
      <p:pic>
        <p:nvPicPr>
          <p:cNvPr id="4" name="Content Placeholder 3" descr="Screen Shot 2015-09-15 at 10.50.5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152" b="-352"/>
          <a:stretch/>
        </p:blipFill>
        <p:spPr>
          <a:xfrm>
            <a:off x="18287" y="2042170"/>
            <a:ext cx="9107423" cy="2848740"/>
          </a:xfrm>
        </p:spPr>
      </p:pic>
    </p:spTree>
    <p:extLst>
      <p:ext uri="{BB962C8B-B14F-4D97-AF65-F5344CB8AC3E}">
        <p14:creationId xmlns:p14="http://schemas.microsoft.com/office/powerpoint/2010/main" val="15840993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8.11.5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59" r="-251"/>
          <a:stretch/>
        </p:blipFill>
        <p:spPr>
          <a:xfrm>
            <a:off x="755207" y="531993"/>
            <a:ext cx="7628459" cy="5301493"/>
          </a:xfrm>
        </p:spPr>
      </p:pic>
    </p:spTree>
    <p:extLst>
      <p:ext uri="{BB962C8B-B14F-4D97-AF65-F5344CB8AC3E}">
        <p14:creationId xmlns:p14="http://schemas.microsoft.com/office/powerpoint/2010/main" val="3772420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0-22 at 12.55.14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4574" b="-12"/>
          <a:stretch/>
        </p:blipFill>
        <p:spPr>
          <a:xfrm>
            <a:off x="457200" y="0"/>
            <a:ext cx="8229600" cy="4137533"/>
          </a:xfrm>
        </p:spPr>
      </p:pic>
      <p:pic>
        <p:nvPicPr>
          <p:cNvPr id="5" name="Picture 4" descr="Screen Shot 2014-10-22 at 12.55.4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56677" y="4137533"/>
            <a:ext cx="2630123" cy="1998648"/>
          </a:xfrm>
          <a:prstGeom prst="rect">
            <a:avLst/>
          </a:prstGeom>
        </p:spPr>
      </p:pic>
      <p:sp>
        <p:nvSpPr>
          <p:cNvPr id="6" name="Rectangle 5"/>
          <p:cNvSpPr/>
          <p:nvPr/>
        </p:nvSpPr>
        <p:spPr>
          <a:xfrm>
            <a:off x="910166" y="4139708"/>
            <a:ext cx="4572000" cy="1938992"/>
          </a:xfrm>
          <a:prstGeom prst="rect">
            <a:avLst/>
          </a:prstGeom>
        </p:spPr>
        <p:txBody>
          <a:bodyPr>
            <a:spAutoFit/>
          </a:bodyPr>
          <a:lstStyle/>
          <a:p>
            <a:r>
              <a:rPr lang="en-US" sz="2400" dirty="0">
                <a:solidFill>
                  <a:prstClr val="black"/>
                </a:solidFill>
                <a:latin typeface="Arial"/>
                <a:hlinkClick r:id="rId4"/>
              </a:rPr>
              <a:t>http://www.theverge.com/2013/8/27/4664722/researchers-control-a-subjects-body-with-another-persons-brain</a:t>
            </a:r>
            <a:r>
              <a:rPr lang="en-US" sz="2400" dirty="0">
                <a:solidFill>
                  <a:prstClr val="black"/>
                </a:solidFill>
                <a:latin typeface="Arial"/>
              </a:rPr>
              <a:t> </a:t>
            </a:r>
          </a:p>
        </p:txBody>
      </p:sp>
    </p:spTree>
    <p:extLst>
      <p:ext uri="{BB962C8B-B14F-4D97-AF65-F5344CB8AC3E}">
        <p14:creationId xmlns:p14="http://schemas.microsoft.com/office/powerpoint/2010/main" val="17804533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8.23.25 PM.png"/>
          <p:cNvPicPr>
            <a:picLocks noGrp="1" noChangeAspect="1"/>
          </p:cNvPicPr>
          <p:nvPr>
            <p:ph sz="quarter" idx="10"/>
          </p:nvPr>
        </p:nvPicPr>
        <p:blipFill>
          <a:blip r:embed="rId2">
            <a:extLst>
              <a:ext uri="{28A0092B-C50C-407E-A947-70E740481C1C}">
                <a14:useLocalDpi xmlns:a14="http://schemas.microsoft.com/office/drawing/2010/main" val="0"/>
              </a:ext>
            </a:extLst>
          </a:blip>
          <a:srcRect t="-252" b="-252"/>
          <a:stretch>
            <a:fillRect/>
          </a:stretch>
        </p:blipFill>
        <p:spPr>
          <a:xfrm>
            <a:off x="810076" y="734510"/>
            <a:ext cx="5059934" cy="2654904"/>
          </a:xfrm>
        </p:spPr>
      </p:pic>
      <p:pic>
        <p:nvPicPr>
          <p:cNvPr id="5" name="Picture 4" descr="Screen Shot 2015-09-28 at 8.24.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210" y="226510"/>
            <a:ext cx="2590800" cy="508000"/>
          </a:xfrm>
          <a:prstGeom prst="rect">
            <a:avLst/>
          </a:prstGeom>
        </p:spPr>
      </p:pic>
      <p:pic>
        <p:nvPicPr>
          <p:cNvPr id="6" name="Content Placeholder 3" descr="Screen Shot 2015-09-28 at 8.23.52 PM.png"/>
          <p:cNvPicPr>
            <a:picLocks noChangeAspect="1"/>
          </p:cNvPicPr>
          <p:nvPr/>
        </p:nvPicPr>
        <p:blipFill rotWithShape="1">
          <a:blip r:embed="rId4">
            <a:extLst>
              <a:ext uri="{28A0092B-C50C-407E-A947-70E740481C1C}">
                <a14:useLocalDpi xmlns:a14="http://schemas.microsoft.com/office/drawing/2010/main" val="0"/>
              </a:ext>
            </a:extLst>
          </a:blip>
          <a:srcRect t="437" b="-2061"/>
          <a:stretch/>
        </p:blipFill>
        <p:spPr>
          <a:xfrm>
            <a:off x="810076" y="3389414"/>
            <a:ext cx="7030031" cy="2550777"/>
          </a:xfrm>
          <a:prstGeom prst="rect">
            <a:avLst/>
          </a:prstGeom>
        </p:spPr>
      </p:pic>
    </p:spTree>
    <p:extLst>
      <p:ext uri="{BB962C8B-B14F-4D97-AF65-F5344CB8AC3E}">
        <p14:creationId xmlns:p14="http://schemas.microsoft.com/office/powerpoint/2010/main" val="6239841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0-22 at 1.44.44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47" r="485"/>
          <a:stretch/>
        </p:blipFill>
        <p:spPr>
          <a:xfrm>
            <a:off x="1206500" y="168805"/>
            <a:ext cx="6688667" cy="5387975"/>
          </a:xfrm>
        </p:spPr>
      </p:pic>
      <p:sp>
        <p:nvSpPr>
          <p:cNvPr id="5" name="Rectangle 4"/>
          <p:cNvSpPr/>
          <p:nvPr/>
        </p:nvSpPr>
        <p:spPr>
          <a:xfrm>
            <a:off x="1206500" y="5556780"/>
            <a:ext cx="2994780" cy="369332"/>
          </a:xfrm>
          <a:prstGeom prst="rect">
            <a:avLst/>
          </a:prstGeom>
        </p:spPr>
        <p:txBody>
          <a:bodyPr wrap="none">
            <a:spAutoFit/>
          </a:bodyPr>
          <a:lstStyle/>
          <a:p>
            <a:r>
              <a:rPr lang="en-US" dirty="0">
                <a:solidFill>
                  <a:prstClr val="black"/>
                </a:solidFill>
                <a:latin typeface="Arial"/>
                <a:hlinkClick r:id="rId3"/>
              </a:rPr>
              <a:t>http://youtu.be/z8iEogscUl8</a:t>
            </a:r>
            <a:r>
              <a:rPr lang="en-US" dirty="0">
                <a:solidFill>
                  <a:prstClr val="black"/>
                </a:solidFill>
                <a:latin typeface="Arial"/>
              </a:rPr>
              <a:t> </a:t>
            </a:r>
          </a:p>
        </p:txBody>
      </p:sp>
    </p:spTree>
    <p:extLst>
      <p:ext uri="{BB962C8B-B14F-4D97-AF65-F5344CB8AC3E}">
        <p14:creationId xmlns:p14="http://schemas.microsoft.com/office/powerpoint/2010/main" val="39666601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0-22 at 12.59.47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26" r="458"/>
          <a:stretch/>
        </p:blipFill>
        <p:spPr>
          <a:xfrm>
            <a:off x="804333" y="211667"/>
            <a:ext cx="7405477" cy="5450890"/>
          </a:xfrm>
        </p:spPr>
      </p:pic>
      <p:sp>
        <p:nvSpPr>
          <p:cNvPr id="5" name="Rectangle 4"/>
          <p:cNvSpPr/>
          <p:nvPr/>
        </p:nvSpPr>
        <p:spPr>
          <a:xfrm>
            <a:off x="804333" y="5662557"/>
            <a:ext cx="8191500" cy="338554"/>
          </a:xfrm>
          <a:prstGeom prst="rect">
            <a:avLst/>
          </a:prstGeom>
        </p:spPr>
        <p:txBody>
          <a:bodyPr wrap="square">
            <a:spAutoFit/>
          </a:bodyPr>
          <a:lstStyle/>
          <a:p>
            <a:r>
              <a:rPr lang="en-US" sz="1600" dirty="0">
                <a:solidFill>
                  <a:prstClr val="black"/>
                </a:solidFill>
                <a:latin typeface="Arial"/>
                <a:hlinkClick r:id="rId3"/>
              </a:rPr>
              <a:t>http://newsoffice.mit.edu/2013/neuroscientists-plant-false-memories-in-the-brain-0725</a:t>
            </a:r>
            <a:r>
              <a:rPr lang="en-US" sz="1600" dirty="0">
                <a:solidFill>
                  <a:prstClr val="black"/>
                </a:solidFill>
                <a:latin typeface="Arial"/>
              </a:rPr>
              <a:t> </a:t>
            </a:r>
          </a:p>
        </p:txBody>
      </p:sp>
    </p:spTree>
    <p:extLst>
      <p:ext uri="{BB962C8B-B14F-4D97-AF65-F5344CB8AC3E}">
        <p14:creationId xmlns:p14="http://schemas.microsoft.com/office/powerpoint/2010/main" val="9643237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descr="Screen Shot 2017-02-12 at 7.48.3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79" r="-1085"/>
          <a:stretch/>
        </p:blipFill>
        <p:spPr>
          <a:xfrm>
            <a:off x="2071894" y="272904"/>
            <a:ext cx="5298019" cy="5542174"/>
          </a:xfrm>
        </p:spPr>
      </p:pic>
    </p:spTree>
    <p:extLst>
      <p:ext uri="{BB962C8B-B14F-4D97-AF65-F5344CB8AC3E}">
        <p14:creationId xmlns:p14="http://schemas.microsoft.com/office/powerpoint/2010/main" val="18570189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A3ED-B71F-464E-97CD-CF399C9EB543}"/>
              </a:ext>
            </a:extLst>
          </p:cNvPr>
          <p:cNvSpPr>
            <a:spLocks noGrp="1"/>
          </p:cNvSpPr>
          <p:nvPr>
            <p:ph type="title"/>
          </p:nvPr>
        </p:nvSpPr>
        <p:spPr>
          <a:xfrm>
            <a:off x="567047" y="0"/>
            <a:ext cx="8009906" cy="976817"/>
          </a:xfrm>
        </p:spPr>
        <p:txBody>
          <a:bodyPr>
            <a:normAutofit fontScale="90000"/>
          </a:bodyPr>
          <a:lstStyle/>
          <a:p>
            <a:pPr algn="ctr"/>
            <a:r>
              <a:rPr lang="en-US" b="1" dirty="0">
                <a:solidFill>
                  <a:schemeClr val="bg1"/>
                </a:solidFill>
              </a:rPr>
              <a:t>&amp;</a:t>
            </a:r>
            <a:r>
              <a:rPr lang="en-US" b="1" dirty="0">
                <a:solidFill>
                  <a:srgbClr val="FF0000"/>
                </a:solidFill>
              </a:rPr>
              <a:t> </a:t>
            </a:r>
            <a:r>
              <a:rPr lang="en-US" b="1" dirty="0">
                <a:solidFill>
                  <a:srgbClr val="FFFF00"/>
                </a:solidFill>
              </a:rPr>
              <a:t>sometimes there are no words</a:t>
            </a:r>
            <a:br>
              <a:rPr lang="en-US" b="1" dirty="0">
                <a:solidFill>
                  <a:srgbClr val="FF0000"/>
                </a:solidFill>
              </a:rPr>
            </a:br>
            <a:r>
              <a:rPr lang="en-US" b="1" dirty="0">
                <a:solidFill>
                  <a:srgbClr val="FF0000"/>
                </a:solidFill>
              </a:rPr>
              <a:t>other than </a:t>
            </a:r>
            <a:r>
              <a:rPr lang="en-US" b="1" dirty="0">
                <a:solidFill>
                  <a:srgbClr val="FFFF00"/>
                </a:solidFill>
              </a:rPr>
              <a:t>“</a:t>
            </a:r>
            <a:r>
              <a:rPr lang="en-US" b="1" dirty="0">
                <a:solidFill>
                  <a:srgbClr val="FF0000"/>
                </a:solidFill>
              </a:rPr>
              <a:t>sick </a:t>
            </a:r>
            <a:r>
              <a:rPr lang="en-US" b="1" dirty="0">
                <a:solidFill>
                  <a:schemeClr val="bg1"/>
                </a:solidFill>
              </a:rPr>
              <a:t>&amp;</a:t>
            </a:r>
            <a:r>
              <a:rPr lang="en-US" b="1" dirty="0">
                <a:solidFill>
                  <a:srgbClr val="FF0000"/>
                </a:solidFill>
              </a:rPr>
              <a:t> evil</a:t>
            </a:r>
            <a:r>
              <a:rPr lang="en-US" b="1" dirty="0">
                <a:solidFill>
                  <a:srgbClr val="FFFF00"/>
                </a:solidFill>
              </a:rPr>
              <a:t>”</a:t>
            </a:r>
            <a:r>
              <a:rPr lang="en-US" b="1" dirty="0">
                <a:solidFill>
                  <a:schemeClr val="bg1"/>
                </a:solidFill>
              </a:rPr>
              <a:t>…</a:t>
            </a:r>
          </a:p>
        </p:txBody>
      </p:sp>
      <p:pic>
        <p:nvPicPr>
          <p:cNvPr id="4" name="Picture 3" descr="A screenshot of a social media post&#10;&#10;Description automatically generated">
            <a:extLst>
              <a:ext uri="{FF2B5EF4-FFF2-40B4-BE49-F238E27FC236}">
                <a16:creationId xmlns:a16="http://schemas.microsoft.com/office/drawing/2014/main" id="{7A31E187-C361-9B42-B861-4F2289C85A9E}"/>
              </a:ext>
            </a:extLst>
          </p:cNvPr>
          <p:cNvPicPr>
            <a:picLocks noChangeAspect="1"/>
          </p:cNvPicPr>
          <p:nvPr/>
        </p:nvPicPr>
        <p:blipFill>
          <a:blip r:embed="rId2"/>
          <a:stretch>
            <a:fillRect/>
          </a:stretch>
        </p:blipFill>
        <p:spPr>
          <a:xfrm>
            <a:off x="1731510" y="1059944"/>
            <a:ext cx="5680979" cy="4904366"/>
          </a:xfrm>
          <a:prstGeom prst="rect">
            <a:avLst/>
          </a:prstGeom>
        </p:spPr>
      </p:pic>
    </p:spTree>
    <p:extLst>
      <p:ext uri="{BB962C8B-B14F-4D97-AF65-F5344CB8AC3E}">
        <p14:creationId xmlns:p14="http://schemas.microsoft.com/office/powerpoint/2010/main" val="29258667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385.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492" r="-1020"/>
          <a:stretch/>
        </p:blipFill>
        <p:spPr>
          <a:xfrm>
            <a:off x="2222500" y="0"/>
            <a:ext cx="4508500" cy="5921786"/>
          </a:xfrm>
        </p:spPr>
      </p:pic>
    </p:spTree>
    <p:extLst>
      <p:ext uri="{BB962C8B-B14F-4D97-AF65-F5344CB8AC3E}">
        <p14:creationId xmlns:p14="http://schemas.microsoft.com/office/powerpoint/2010/main" val="16956354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33826"/>
          </a:xfrm>
        </p:spPr>
        <p:txBody>
          <a:bodyPr>
            <a:noAutofit/>
          </a:bodyPr>
          <a:lstStyle/>
          <a:p>
            <a:pPr algn="ctr"/>
            <a:r>
              <a:rPr lang="en-US" sz="4400" b="1" dirty="0">
                <a:solidFill>
                  <a:srgbClr val="FFFF00"/>
                </a:solidFill>
              </a:rPr>
              <a:t>LOSS OF </a:t>
            </a:r>
            <a:r>
              <a:rPr lang="en-US" sz="4400" b="1" dirty="0">
                <a:solidFill>
                  <a:srgbClr val="FF0000"/>
                </a:solidFill>
              </a:rPr>
              <a:t>HUMAN AGENCY</a:t>
            </a:r>
          </a:p>
        </p:txBody>
      </p:sp>
      <p:pic>
        <p:nvPicPr>
          <p:cNvPr id="4" name="Content Placeholder 3" descr="CLvsNz4WEAA25bw.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20" r="-1023"/>
          <a:stretch/>
        </p:blipFill>
        <p:spPr>
          <a:xfrm>
            <a:off x="2992782" y="1733550"/>
            <a:ext cx="3180521" cy="4186238"/>
          </a:xfrm>
        </p:spPr>
      </p:pic>
    </p:spTree>
    <p:extLst>
      <p:ext uri="{BB962C8B-B14F-4D97-AF65-F5344CB8AC3E}">
        <p14:creationId xmlns:p14="http://schemas.microsoft.com/office/powerpoint/2010/main" val="39328394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625892"/>
          </a:xfrm>
        </p:spPr>
        <p:txBody>
          <a:bodyPr>
            <a:normAutofit/>
          </a:bodyPr>
          <a:lstStyle/>
          <a:p>
            <a:pPr algn="ctr"/>
            <a:r>
              <a:rPr lang="en-US" sz="4400" b="1" dirty="0">
                <a:solidFill>
                  <a:srgbClr val="FFFFFF"/>
                </a:solidFill>
              </a:rPr>
              <a:t>C. </a:t>
            </a:r>
            <a:r>
              <a:rPr lang="en-US" sz="4400" b="1" dirty="0">
                <a:solidFill>
                  <a:srgbClr val="CCFFCC"/>
                </a:solidFill>
              </a:rPr>
              <a:t>Establishing</a:t>
            </a:r>
            <a:r>
              <a:rPr lang="en-US" sz="4400" b="1" dirty="0">
                <a:solidFill>
                  <a:schemeClr val="bg1"/>
                </a:solidFill>
              </a:rPr>
              <a:t> </a:t>
            </a:r>
            <a:r>
              <a:rPr lang="en-US" sz="4400" b="1" dirty="0">
                <a:solidFill>
                  <a:schemeClr val="accent5"/>
                </a:solidFill>
              </a:rPr>
              <a:t>humans</a:t>
            </a:r>
            <a:r>
              <a:rPr lang="en-US" sz="4400" b="1" dirty="0">
                <a:solidFill>
                  <a:srgbClr val="FFFF00"/>
                </a:solidFill>
              </a:rPr>
              <a:t> are </a:t>
            </a:r>
            <a:br>
              <a:rPr lang="en-US" sz="4400" b="1" dirty="0">
                <a:solidFill>
                  <a:srgbClr val="FFFF00"/>
                </a:solidFill>
              </a:rPr>
            </a:br>
            <a:r>
              <a:rPr lang="en-US" sz="4400" b="1" dirty="0">
                <a:solidFill>
                  <a:srgbClr val="FFFF00"/>
                </a:solidFill>
              </a:rPr>
              <a:t>particularly susceptible to VR</a:t>
            </a:r>
            <a:r>
              <a:rPr lang="en-US" sz="4400" b="1" dirty="0">
                <a:solidFill>
                  <a:srgbClr val="FF0000"/>
                </a:solidFill>
              </a:rPr>
              <a:t> </a:t>
            </a:r>
            <a:r>
              <a:rPr lang="en-US" sz="4400" b="1" dirty="0">
                <a:solidFill>
                  <a:srgbClr val="FF0000"/>
                </a:solidFill>
                <a:sym typeface="Wingdings"/>
              </a:rPr>
              <a:t> </a:t>
            </a:r>
            <a:endParaRPr lang="en-US" sz="4400" b="1" dirty="0">
              <a:solidFill>
                <a:srgbClr val="FF0000"/>
              </a:solidFill>
            </a:endParaRPr>
          </a:p>
        </p:txBody>
      </p:sp>
      <p:pic>
        <p:nvPicPr>
          <p:cNvPr id="5" name="Content Placeholder 4" descr="IMG_0512.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09" r="-257"/>
          <a:stretch/>
        </p:blipFill>
        <p:spPr>
          <a:xfrm>
            <a:off x="2837010" y="1671638"/>
            <a:ext cx="3496781" cy="4233862"/>
          </a:xfrm>
        </p:spPr>
      </p:pic>
    </p:spTree>
    <p:extLst>
      <p:ext uri="{BB962C8B-B14F-4D97-AF65-F5344CB8AC3E}">
        <p14:creationId xmlns:p14="http://schemas.microsoft.com/office/powerpoint/2010/main" val="719883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F42B-58D8-064A-875D-CB2EF5154DD0}"/>
              </a:ext>
            </a:extLst>
          </p:cNvPr>
          <p:cNvSpPr>
            <a:spLocks noGrp="1"/>
          </p:cNvSpPr>
          <p:nvPr>
            <p:ph type="title"/>
          </p:nvPr>
        </p:nvSpPr>
        <p:spPr>
          <a:xfrm>
            <a:off x="457200" y="0"/>
            <a:ext cx="8229600" cy="1016000"/>
          </a:xfrm>
        </p:spPr>
        <p:txBody>
          <a:bodyPr>
            <a:normAutofit/>
          </a:bodyPr>
          <a:lstStyle/>
          <a:p>
            <a:pPr algn="ctr"/>
            <a:r>
              <a:rPr lang="en-US" sz="4400" b="1" dirty="0">
                <a:solidFill>
                  <a:srgbClr val="FFFF00"/>
                </a:solidFill>
              </a:rPr>
              <a:t>On website</a:t>
            </a:r>
            <a:r>
              <a:rPr lang="en-US" sz="4400" b="1" dirty="0">
                <a:solidFill>
                  <a:srgbClr val="FF0000"/>
                </a:solidFill>
              </a:rPr>
              <a:t>…</a:t>
            </a:r>
          </a:p>
        </p:txBody>
      </p:sp>
      <p:pic>
        <p:nvPicPr>
          <p:cNvPr id="7" name="Picture 6">
            <a:extLst>
              <a:ext uri="{FF2B5EF4-FFF2-40B4-BE49-F238E27FC236}">
                <a16:creationId xmlns:a16="http://schemas.microsoft.com/office/drawing/2014/main" id="{C51B57E4-95A1-9948-A0A2-8C6A34CAABC5}"/>
              </a:ext>
            </a:extLst>
          </p:cNvPr>
          <p:cNvPicPr>
            <a:picLocks noChangeAspect="1"/>
          </p:cNvPicPr>
          <p:nvPr/>
        </p:nvPicPr>
        <p:blipFill>
          <a:blip r:embed="rId2"/>
          <a:stretch>
            <a:fillRect/>
          </a:stretch>
        </p:blipFill>
        <p:spPr>
          <a:xfrm>
            <a:off x="5345083" y="3857106"/>
            <a:ext cx="3549535" cy="1629295"/>
          </a:xfrm>
          <a:prstGeom prst="rect">
            <a:avLst/>
          </a:prstGeom>
        </p:spPr>
      </p:pic>
      <p:pic>
        <p:nvPicPr>
          <p:cNvPr id="9" name="Picture 8">
            <a:extLst>
              <a:ext uri="{FF2B5EF4-FFF2-40B4-BE49-F238E27FC236}">
                <a16:creationId xmlns:a16="http://schemas.microsoft.com/office/drawing/2014/main" id="{238983A0-8C0D-0C41-9CA9-243365A4AAE0}"/>
              </a:ext>
            </a:extLst>
          </p:cNvPr>
          <p:cNvPicPr>
            <a:picLocks noChangeAspect="1"/>
          </p:cNvPicPr>
          <p:nvPr/>
        </p:nvPicPr>
        <p:blipFill>
          <a:blip r:embed="rId3"/>
          <a:stretch>
            <a:fillRect/>
          </a:stretch>
        </p:blipFill>
        <p:spPr>
          <a:xfrm>
            <a:off x="315884" y="1141724"/>
            <a:ext cx="8578734" cy="2008283"/>
          </a:xfrm>
          <a:prstGeom prst="rect">
            <a:avLst/>
          </a:prstGeom>
        </p:spPr>
      </p:pic>
    </p:spTree>
    <p:extLst>
      <p:ext uri="{BB962C8B-B14F-4D97-AF65-F5344CB8AC3E}">
        <p14:creationId xmlns:p14="http://schemas.microsoft.com/office/powerpoint/2010/main" val="36786780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1-12 at 9.43.57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16" b="116"/>
          <a:stretch/>
        </p:blipFill>
        <p:spPr>
          <a:xfrm>
            <a:off x="2574925" y="2563813"/>
            <a:ext cx="3905250" cy="2900362"/>
          </a:xfrm>
        </p:spPr>
      </p:pic>
      <p:sp>
        <p:nvSpPr>
          <p:cNvPr id="5" name="Rectangle 4"/>
          <p:cNvSpPr/>
          <p:nvPr/>
        </p:nvSpPr>
        <p:spPr>
          <a:xfrm>
            <a:off x="2493360" y="5440450"/>
            <a:ext cx="4136920" cy="461665"/>
          </a:xfrm>
          <a:prstGeom prst="rect">
            <a:avLst/>
          </a:prstGeom>
        </p:spPr>
        <p:txBody>
          <a:bodyPr wrap="none">
            <a:spAutoFit/>
          </a:bodyPr>
          <a:lstStyle/>
          <a:p>
            <a:r>
              <a:rPr lang="en-US" sz="2400" dirty="0">
                <a:hlinkClick r:id="rId3"/>
              </a:rPr>
              <a:t>http://youtu.be/YZa4sdIwV04</a:t>
            </a:r>
            <a:r>
              <a:rPr lang="en-US" sz="2400" dirty="0"/>
              <a:t> </a:t>
            </a:r>
          </a:p>
        </p:txBody>
      </p:sp>
      <p:sp>
        <p:nvSpPr>
          <p:cNvPr id="2" name="TextBox 1"/>
          <p:cNvSpPr txBox="1"/>
          <p:nvPr/>
        </p:nvSpPr>
        <p:spPr>
          <a:xfrm>
            <a:off x="40880" y="388209"/>
            <a:ext cx="9289724" cy="1754326"/>
          </a:xfrm>
          <a:prstGeom prst="rect">
            <a:avLst/>
          </a:prstGeom>
          <a:noFill/>
        </p:spPr>
        <p:txBody>
          <a:bodyPr wrap="none" rtlCol="0">
            <a:spAutoFit/>
          </a:bodyPr>
          <a:lstStyle/>
          <a:p>
            <a:pPr algn="ctr"/>
            <a:r>
              <a:rPr lang="en-US" sz="3600" b="1" dirty="0">
                <a:solidFill>
                  <a:srgbClr val="FF0000"/>
                </a:solidFill>
              </a:rPr>
              <a:t>1. </a:t>
            </a:r>
            <a:r>
              <a:rPr lang="en-US" sz="3600" dirty="0">
                <a:solidFill>
                  <a:schemeClr val="bg1"/>
                </a:solidFill>
              </a:rPr>
              <a:t>Humans are the </a:t>
            </a:r>
            <a:r>
              <a:rPr lang="en-US" sz="3600" dirty="0">
                <a:solidFill>
                  <a:srgbClr val="FFFF00"/>
                </a:solidFill>
              </a:rPr>
              <a:t>only animals that believe</a:t>
            </a:r>
            <a:r>
              <a:rPr lang="en-US" sz="3600" dirty="0">
                <a:solidFill>
                  <a:schemeClr val="bg1"/>
                </a:solidFill>
              </a:rPr>
              <a:t> </a:t>
            </a:r>
          </a:p>
          <a:p>
            <a:pPr algn="ctr"/>
            <a:r>
              <a:rPr lang="en-US" sz="3600" dirty="0">
                <a:solidFill>
                  <a:schemeClr val="accent5"/>
                </a:solidFill>
              </a:rPr>
              <a:t>in things that exist only in our </a:t>
            </a:r>
            <a:r>
              <a:rPr lang="en-US" sz="3600" dirty="0">
                <a:solidFill>
                  <a:srgbClr val="FF0000"/>
                </a:solidFill>
              </a:rPr>
              <a:t>imagination</a:t>
            </a:r>
          </a:p>
          <a:p>
            <a:pPr algn="ctr"/>
            <a:r>
              <a:rPr lang="en-US" sz="3600" dirty="0">
                <a:solidFill>
                  <a:schemeClr val="bg1"/>
                </a:solidFill>
              </a:rPr>
              <a:t>(e.g. religion, nation-states, money)</a:t>
            </a:r>
          </a:p>
        </p:txBody>
      </p:sp>
    </p:spTree>
    <p:extLst>
      <p:ext uri="{BB962C8B-B14F-4D97-AF65-F5344CB8AC3E}">
        <p14:creationId xmlns:p14="http://schemas.microsoft.com/office/powerpoint/2010/main" val="26507860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699035"/>
          </a:xfrm>
        </p:spPr>
        <p:txBody>
          <a:bodyPr>
            <a:noAutofit/>
          </a:bodyPr>
          <a:lstStyle/>
          <a:p>
            <a:pPr algn="ctr"/>
            <a:r>
              <a:rPr lang="en-US" sz="4800" b="1" dirty="0">
                <a:solidFill>
                  <a:srgbClr val="FF0000"/>
                </a:solidFill>
              </a:rPr>
              <a:t>2. </a:t>
            </a:r>
            <a:r>
              <a:rPr lang="en-US" sz="4800" b="1" dirty="0">
                <a:solidFill>
                  <a:srgbClr val="FFFF00"/>
                </a:solidFill>
              </a:rPr>
              <a:t>Is reality already </a:t>
            </a:r>
            <a:r>
              <a:rPr lang="en-US" sz="4800" b="1" dirty="0">
                <a:solidFill>
                  <a:schemeClr val="accent5"/>
                </a:solidFill>
              </a:rPr>
              <a:t>“</a:t>
            </a:r>
            <a:r>
              <a:rPr lang="en-US" sz="4800" b="1" dirty="0">
                <a:solidFill>
                  <a:schemeClr val="bg1"/>
                </a:solidFill>
              </a:rPr>
              <a:t>Virtual</a:t>
            </a:r>
            <a:r>
              <a:rPr lang="en-US" sz="4800" b="1" dirty="0">
                <a:solidFill>
                  <a:srgbClr val="4BACC6"/>
                </a:solidFill>
              </a:rPr>
              <a:t>”</a:t>
            </a:r>
            <a:r>
              <a:rPr lang="en-US" sz="4800" b="1" dirty="0">
                <a:solidFill>
                  <a:srgbClr val="FF0000"/>
                </a:solidFill>
              </a:rPr>
              <a:t>?</a:t>
            </a:r>
            <a:br>
              <a:rPr lang="en-US" sz="4800" b="1" dirty="0">
                <a:solidFill>
                  <a:srgbClr val="FF0000"/>
                </a:solidFill>
              </a:rPr>
            </a:br>
            <a:r>
              <a:rPr lang="en-US" sz="4800" b="1" dirty="0">
                <a:solidFill>
                  <a:srgbClr val="4BACC6"/>
                </a:solidFill>
              </a:rPr>
              <a:t>“</a:t>
            </a:r>
            <a:r>
              <a:rPr lang="en-US" sz="4800" dirty="0">
                <a:solidFill>
                  <a:srgbClr val="CCFFCC"/>
                </a:solidFill>
                <a:latin typeface="+mn-lt"/>
                <a:cs typeface="Times New Roman"/>
              </a:rPr>
              <a:t>All the World is a </a:t>
            </a:r>
            <a:r>
              <a:rPr lang="en-US" sz="4800" dirty="0">
                <a:solidFill>
                  <a:srgbClr val="FF0000"/>
                </a:solidFill>
                <a:latin typeface="+mn-lt"/>
                <a:cs typeface="Times New Roman"/>
              </a:rPr>
              <a:t>Game</a:t>
            </a:r>
            <a:r>
              <a:rPr lang="en-US" sz="4800" b="1" dirty="0">
                <a:solidFill>
                  <a:schemeClr val="accent5"/>
                </a:solidFill>
                <a:latin typeface="+mn-lt"/>
                <a:cs typeface="Times New Roman"/>
              </a:rPr>
              <a:t>”</a:t>
            </a:r>
          </a:p>
        </p:txBody>
      </p:sp>
      <p:sp>
        <p:nvSpPr>
          <p:cNvPr id="3" name="Content Placeholder 2"/>
          <p:cNvSpPr>
            <a:spLocks noGrp="1"/>
          </p:cNvSpPr>
          <p:nvPr>
            <p:ph sz="quarter" idx="10"/>
          </p:nvPr>
        </p:nvSpPr>
        <p:spPr>
          <a:xfrm>
            <a:off x="791724" y="1880487"/>
            <a:ext cx="7207987" cy="4305322"/>
          </a:xfrm>
        </p:spPr>
        <p:txBody>
          <a:bodyPr>
            <a:normAutofit/>
          </a:bodyPr>
          <a:lstStyle/>
          <a:p>
            <a:endParaRPr lang="en-US" sz="2000" dirty="0"/>
          </a:p>
          <a:p>
            <a:endParaRPr lang="en-US" sz="2000" dirty="0"/>
          </a:p>
          <a:p>
            <a:pPr marL="0" indent="0">
              <a:buNone/>
            </a:pPr>
            <a:endParaRPr lang="en-US" dirty="0"/>
          </a:p>
        </p:txBody>
      </p:sp>
      <p:pic>
        <p:nvPicPr>
          <p:cNvPr id="6" name="Content Placeholder 3" descr="Screen Shot 2016-10-08 at 7.51.35 PM.png">
            <a:extLst>
              <a:ext uri="{FF2B5EF4-FFF2-40B4-BE49-F238E27FC236}">
                <a16:creationId xmlns:a16="http://schemas.microsoft.com/office/drawing/2014/main" id="{367EFB49-3345-224A-B763-F1703D0F4B26}"/>
              </a:ext>
            </a:extLst>
          </p:cNvPr>
          <p:cNvPicPr>
            <a:picLocks noChangeAspect="1"/>
          </p:cNvPicPr>
          <p:nvPr/>
        </p:nvPicPr>
        <p:blipFill rotWithShape="1">
          <a:blip r:embed="rId2">
            <a:extLst>
              <a:ext uri="{28A0092B-C50C-407E-A947-70E740481C1C}">
                <a14:useLocalDpi xmlns:a14="http://schemas.microsoft.com/office/drawing/2010/main" val="0"/>
              </a:ext>
            </a:extLst>
          </a:blip>
          <a:srcRect t="201" b="-396"/>
          <a:stretch/>
        </p:blipFill>
        <p:spPr>
          <a:xfrm>
            <a:off x="657400" y="1979464"/>
            <a:ext cx="7829199" cy="3829073"/>
          </a:xfrm>
          <a:prstGeom prst="rect">
            <a:avLst/>
          </a:prstGeom>
        </p:spPr>
      </p:pic>
    </p:spTree>
    <p:extLst>
      <p:ext uri="{BB962C8B-B14F-4D97-AF65-F5344CB8AC3E}">
        <p14:creationId xmlns:p14="http://schemas.microsoft.com/office/powerpoint/2010/main" val="12914136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112"/>
            <a:ext cx="8229600" cy="1016000"/>
          </a:xfrm>
        </p:spPr>
        <p:txBody>
          <a:bodyPr>
            <a:normAutofit/>
          </a:bodyPr>
          <a:lstStyle/>
          <a:p>
            <a:r>
              <a:rPr lang="en-US" sz="4400" b="1" dirty="0">
                <a:solidFill>
                  <a:srgbClr val="FF0000"/>
                </a:solidFill>
                <a:latin typeface="Comic Sans MS"/>
                <a:cs typeface="Comic Sans MS"/>
              </a:rPr>
              <a:t>3. </a:t>
            </a:r>
            <a:r>
              <a:rPr lang="en-US" sz="4400" dirty="0">
                <a:solidFill>
                  <a:srgbClr val="FFFF00"/>
                </a:solidFill>
                <a:latin typeface="Comic Sans MS"/>
                <a:cs typeface="Comic Sans MS"/>
              </a:rPr>
              <a:t>A Really Strange Question</a:t>
            </a:r>
          </a:p>
        </p:txBody>
      </p:sp>
      <p:sp>
        <p:nvSpPr>
          <p:cNvPr id="3" name="Content Placeholder 2"/>
          <p:cNvSpPr>
            <a:spLocks noGrp="1"/>
          </p:cNvSpPr>
          <p:nvPr>
            <p:ph sz="quarter" idx="10"/>
          </p:nvPr>
        </p:nvSpPr>
        <p:spPr>
          <a:xfrm>
            <a:off x="457200" y="1175112"/>
            <a:ext cx="8229600" cy="4551022"/>
          </a:xfrm>
        </p:spPr>
        <p:txBody>
          <a:bodyPr>
            <a:normAutofit/>
          </a:bodyPr>
          <a:lstStyle/>
          <a:p>
            <a:pPr marL="0" indent="0">
              <a:buNone/>
            </a:pPr>
            <a:endParaRPr lang="en-US" sz="4400" dirty="0">
              <a:solidFill>
                <a:schemeClr val="bg1"/>
              </a:solidFill>
              <a:latin typeface="Apple Chancery" panose="03020702040506060504" pitchFamily="66" charset="-79"/>
              <a:cs typeface="Apple Chancery" panose="03020702040506060504" pitchFamily="66" charset="-79"/>
            </a:endParaRPr>
          </a:p>
          <a:p>
            <a:pPr marL="0" indent="0" algn="ctr">
              <a:buNone/>
            </a:pPr>
            <a:r>
              <a:rPr lang="en-US" sz="5400" dirty="0">
                <a:solidFill>
                  <a:schemeClr val="bg1"/>
                </a:solidFill>
                <a:latin typeface="Apple Chancery" panose="03020702040506060504" pitchFamily="66" charset="-79"/>
                <a:cs typeface="Apple Chancery" panose="03020702040506060504" pitchFamily="66" charset="-79"/>
              </a:rPr>
              <a:t>Is this a video game?</a:t>
            </a:r>
          </a:p>
        </p:txBody>
      </p:sp>
      <p:pic>
        <p:nvPicPr>
          <p:cNvPr id="5" name="Picture 4" descr="IMG_12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488" y="3228704"/>
            <a:ext cx="2057423" cy="2743231"/>
          </a:xfrm>
          <a:prstGeom prst="rect">
            <a:avLst/>
          </a:prstGeom>
        </p:spPr>
      </p:pic>
    </p:spTree>
    <p:extLst>
      <p:ext uri="{BB962C8B-B14F-4D97-AF65-F5344CB8AC3E}">
        <p14:creationId xmlns:p14="http://schemas.microsoft.com/office/powerpoint/2010/main" val="16908332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506896"/>
            <a:ext cx="8538633" cy="5398604"/>
          </a:xfrm>
        </p:spPr>
        <p:txBody>
          <a:bodyPr>
            <a:normAutofit lnSpcReduction="10000"/>
          </a:bodyPr>
          <a:lstStyle/>
          <a:p>
            <a:pPr marL="0" indent="0" algn="ctr">
              <a:lnSpc>
                <a:spcPct val="100000"/>
              </a:lnSpc>
              <a:buNone/>
            </a:pPr>
            <a:r>
              <a:rPr lang="en-US" sz="4400" dirty="0">
                <a:solidFill>
                  <a:srgbClr val="FF0000"/>
                </a:solidFill>
                <a:latin typeface="+mn-lt"/>
              </a:rPr>
              <a:t>“</a:t>
            </a:r>
            <a:r>
              <a:rPr lang="en-US" sz="4400" dirty="0">
                <a:solidFill>
                  <a:schemeClr val="bg1"/>
                </a:solidFill>
                <a:latin typeface="+mn-lt"/>
              </a:rPr>
              <a:t>…the process of </a:t>
            </a:r>
            <a:r>
              <a:rPr lang="en-US" sz="4400" dirty="0">
                <a:solidFill>
                  <a:srgbClr val="FFFF00"/>
                </a:solidFill>
                <a:latin typeface="+mn-lt"/>
              </a:rPr>
              <a:t>creating a model of the world</a:t>
            </a:r>
            <a:r>
              <a:rPr lang="en-US" sz="4400" dirty="0">
                <a:solidFill>
                  <a:schemeClr val="bg1"/>
                </a:solidFill>
                <a:latin typeface="+mn-lt"/>
              </a:rPr>
              <a:t> using </a:t>
            </a:r>
            <a:r>
              <a:rPr lang="en-US" sz="4400" dirty="0">
                <a:solidFill>
                  <a:srgbClr val="FFFF00"/>
                </a:solidFill>
                <a:latin typeface="+mn-lt"/>
              </a:rPr>
              <a:t>multiple feedback loops in various parameters</a:t>
            </a:r>
            <a:r>
              <a:rPr lang="en-US" sz="4400" dirty="0">
                <a:solidFill>
                  <a:schemeClr val="bg1"/>
                </a:solidFill>
                <a:latin typeface="+mn-lt"/>
              </a:rPr>
              <a:t> (e.g., in temperature, space, time, and in relation to others), </a:t>
            </a:r>
            <a:r>
              <a:rPr lang="en-US" sz="4400" dirty="0">
                <a:solidFill>
                  <a:srgbClr val="FFFF00"/>
                </a:solidFill>
                <a:latin typeface="+mn-lt"/>
              </a:rPr>
              <a:t>in order to accomplish a goal</a:t>
            </a:r>
            <a:r>
              <a:rPr lang="en-US" sz="4400" dirty="0">
                <a:solidFill>
                  <a:schemeClr val="bg1"/>
                </a:solidFill>
                <a:latin typeface="+mn-lt"/>
              </a:rPr>
              <a:t> (e.g., find mates, food, shelter).</a:t>
            </a:r>
            <a:r>
              <a:rPr lang="en-US" sz="4400" dirty="0">
                <a:solidFill>
                  <a:srgbClr val="FF0000"/>
                </a:solidFill>
                <a:latin typeface="+mn-lt"/>
              </a:rPr>
              <a:t>”</a:t>
            </a:r>
            <a:endParaRPr lang="en-CA" sz="4400" dirty="0">
              <a:solidFill>
                <a:srgbClr val="FF0000"/>
              </a:solidFill>
              <a:latin typeface="+mn-lt"/>
            </a:endParaRPr>
          </a:p>
          <a:p>
            <a:pPr marL="0" indent="0">
              <a:buNone/>
            </a:pPr>
            <a:endParaRPr lang="en-US" dirty="0"/>
          </a:p>
        </p:txBody>
      </p:sp>
    </p:spTree>
    <p:extLst>
      <p:ext uri="{BB962C8B-B14F-4D97-AF65-F5344CB8AC3E}">
        <p14:creationId xmlns:p14="http://schemas.microsoft.com/office/powerpoint/2010/main" val="24544222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a:solidFill>
                  <a:srgbClr val="FFFF00"/>
                </a:solidFill>
                <a:latin typeface="+mn-lt"/>
              </a:rPr>
              <a:t>NO, IT IS </a:t>
            </a:r>
            <a:r>
              <a:rPr lang="en-US" sz="4400" b="1" dirty="0">
                <a:solidFill>
                  <a:srgbClr val="FF0000"/>
                </a:solidFill>
                <a:latin typeface="+mn-lt"/>
              </a:rPr>
              <a:t>YOU</a:t>
            </a:r>
          </a:p>
        </p:txBody>
      </p:sp>
      <p:sp>
        <p:nvSpPr>
          <p:cNvPr id="3" name="Content Placeholder 2"/>
          <p:cNvSpPr>
            <a:spLocks noGrp="1"/>
          </p:cNvSpPr>
          <p:nvPr>
            <p:ph sz="quarter" idx="10"/>
          </p:nvPr>
        </p:nvSpPr>
        <p:spPr>
          <a:xfrm>
            <a:off x="457200" y="1016000"/>
            <a:ext cx="8517467" cy="4889500"/>
          </a:xfrm>
        </p:spPr>
        <p:txBody>
          <a:bodyPr/>
          <a:lstStyle/>
          <a:p>
            <a:pPr marL="0" indent="0">
              <a:buNone/>
            </a:pPr>
            <a:r>
              <a:rPr lang="en-US" sz="3600" dirty="0">
                <a:solidFill>
                  <a:srgbClr val="CCFFCC"/>
                </a:solidFill>
                <a:latin typeface="+mn-lt"/>
              </a:rPr>
              <a:t>“Consciousness</a:t>
            </a:r>
            <a:r>
              <a:rPr lang="en-US" sz="3600" dirty="0">
                <a:solidFill>
                  <a:schemeClr val="bg1"/>
                </a:solidFill>
                <a:latin typeface="+mn-lt"/>
              </a:rPr>
              <a:t> is the process of creating a model of the world using multiple feedback loops in various parameters (e.g., in temperature, space, time, and in relation to others), in order to accomplish a goal (e.g., find mates, food, shelter).”</a:t>
            </a:r>
            <a:endParaRPr lang="en-CA" sz="3600" dirty="0">
              <a:solidFill>
                <a:schemeClr val="bg1"/>
              </a:solidFill>
              <a:latin typeface="+mn-lt"/>
            </a:endParaRPr>
          </a:p>
          <a:p>
            <a:endParaRPr lang="en-US" dirty="0"/>
          </a:p>
        </p:txBody>
      </p:sp>
      <p:pic>
        <p:nvPicPr>
          <p:cNvPr id="5" name="Picture 4" descr="michio_kaku_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3126" y="4106333"/>
            <a:ext cx="1311086" cy="1989667"/>
          </a:xfrm>
          <a:prstGeom prst="rect">
            <a:avLst/>
          </a:prstGeom>
        </p:spPr>
      </p:pic>
    </p:spTree>
    <p:extLst>
      <p:ext uri="{BB962C8B-B14F-4D97-AF65-F5344CB8AC3E}">
        <p14:creationId xmlns:p14="http://schemas.microsoft.com/office/powerpoint/2010/main" val="40809775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pPr algn="ctr"/>
            <a:r>
              <a:rPr lang="en-US" b="1" dirty="0">
                <a:solidFill>
                  <a:srgbClr val="FF0000"/>
                </a:solidFill>
              </a:rPr>
              <a:t>D. </a:t>
            </a:r>
            <a:r>
              <a:rPr lang="en-US" b="1" dirty="0">
                <a:solidFill>
                  <a:srgbClr val="FFFF00"/>
                </a:solidFill>
              </a:rPr>
              <a:t>Post</a:t>
            </a:r>
            <a:r>
              <a:rPr lang="en-US" b="1" dirty="0">
                <a:solidFill>
                  <a:srgbClr val="CCFFCC"/>
                </a:solidFill>
              </a:rPr>
              <a:t>-</a:t>
            </a:r>
            <a:r>
              <a:rPr lang="en-US" b="1" dirty="0">
                <a:solidFill>
                  <a:srgbClr val="FFFF00"/>
                </a:solidFill>
              </a:rPr>
              <a:t>Structuralism </a:t>
            </a:r>
            <a:r>
              <a:rPr lang="en-US" b="1" dirty="0">
                <a:solidFill>
                  <a:schemeClr val="accent5"/>
                </a:solidFill>
              </a:rPr>
              <a:t>&amp;</a:t>
            </a:r>
            <a:r>
              <a:rPr lang="en-US" b="1" dirty="0">
                <a:solidFill>
                  <a:srgbClr val="FFFF00"/>
                </a:solidFill>
              </a:rPr>
              <a:t> </a:t>
            </a:r>
            <a:r>
              <a:rPr lang="en-US" b="1" dirty="0">
                <a:solidFill>
                  <a:schemeClr val="bg1"/>
                </a:solidFill>
              </a:rPr>
              <a:t>Virtual Reality </a:t>
            </a:r>
            <a:r>
              <a:rPr lang="en-US" b="1" dirty="0">
                <a:solidFill>
                  <a:srgbClr val="FF0000"/>
                </a:solidFill>
              </a:rPr>
              <a:t> </a:t>
            </a:r>
          </a:p>
        </p:txBody>
      </p:sp>
      <p:pic>
        <p:nvPicPr>
          <p:cNvPr id="4" name="Content Placeholder 3" descr="Image.jpg"/>
          <p:cNvPicPr>
            <a:picLocks noGrp="1" noChangeAspect="1"/>
          </p:cNvPicPr>
          <p:nvPr>
            <p:ph sz="quarter" idx="10"/>
          </p:nvPr>
        </p:nvPicPr>
        <p:blipFill>
          <a:blip r:embed="rId2">
            <a:extLst>
              <a:ext uri="{28A0092B-C50C-407E-A947-70E740481C1C}">
                <a14:useLocalDpi xmlns:a14="http://schemas.microsoft.com/office/drawing/2010/main" val="0"/>
              </a:ext>
            </a:extLst>
          </a:blip>
          <a:srcRect t="30228" b="30228"/>
          <a:stretch>
            <a:fillRect/>
          </a:stretch>
        </p:blipFill>
        <p:spPr>
          <a:xfrm>
            <a:off x="457200" y="1016000"/>
            <a:ext cx="8229600" cy="4881563"/>
          </a:xfrm>
        </p:spPr>
      </p:pic>
    </p:spTree>
    <p:extLst>
      <p:ext uri="{BB962C8B-B14F-4D97-AF65-F5344CB8AC3E}">
        <p14:creationId xmlns:p14="http://schemas.microsoft.com/office/powerpoint/2010/main" val="16506588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Autofit/>
          </a:bodyPr>
          <a:lstStyle/>
          <a:p>
            <a:pPr algn="ctr"/>
            <a:r>
              <a:rPr lang="en-US" sz="9600" b="1" dirty="0">
                <a:solidFill>
                  <a:srgbClr val="FFFF00"/>
                </a:solidFill>
              </a:rPr>
              <a:t>Breathe</a:t>
            </a:r>
          </a:p>
        </p:txBody>
      </p:sp>
      <p:pic>
        <p:nvPicPr>
          <p:cNvPr id="6" name="Content Placeholder 5" descr="Marine_mammal_animal_manatee_surfacing_to_breathe.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10" r="-417"/>
          <a:stretch/>
        </p:blipFill>
        <p:spPr>
          <a:xfrm>
            <a:off x="1133964" y="1408113"/>
            <a:ext cx="6837801" cy="4522787"/>
          </a:xfrm>
        </p:spPr>
      </p:pic>
    </p:spTree>
    <p:extLst>
      <p:ext uri="{BB962C8B-B14F-4D97-AF65-F5344CB8AC3E}">
        <p14:creationId xmlns:p14="http://schemas.microsoft.com/office/powerpoint/2010/main" val="25050345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46405"/>
            <a:ext cx="8229600" cy="5379729"/>
          </a:xfrm>
        </p:spPr>
        <p:txBody>
          <a:bodyPr>
            <a:normAutofit/>
          </a:bodyPr>
          <a:lstStyle/>
          <a:p>
            <a:pPr marL="0" indent="0" algn="ctr">
              <a:buNone/>
            </a:pPr>
            <a:r>
              <a:rPr lang="en-US" sz="4400" dirty="0">
                <a:solidFill>
                  <a:schemeClr val="bg1"/>
                </a:solidFill>
              </a:rPr>
              <a:t>Post-Structuralism </a:t>
            </a:r>
            <a:r>
              <a:rPr lang="en-US" sz="4400" dirty="0">
                <a:solidFill>
                  <a:schemeClr val="accent2">
                    <a:lumMod val="60000"/>
                    <a:lumOff val="40000"/>
                  </a:schemeClr>
                </a:solidFill>
              </a:rPr>
              <a:t>encourages</a:t>
            </a:r>
            <a:r>
              <a:rPr lang="en-US" sz="4400" dirty="0">
                <a:solidFill>
                  <a:srgbClr val="FF0000"/>
                </a:solidFill>
              </a:rPr>
              <a:t>/</a:t>
            </a:r>
            <a:r>
              <a:rPr lang="en-US" sz="4400" dirty="0">
                <a:solidFill>
                  <a:schemeClr val="accent2">
                    <a:lumMod val="60000"/>
                    <a:lumOff val="40000"/>
                  </a:schemeClr>
                </a:solidFill>
              </a:rPr>
              <a:t>reinforces</a:t>
            </a:r>
            <a:r>
              <a:rPr lang="en-US" sz="4400" dirty="0">
                <a:solidFill>
                  <a:srgbClr val="FF0000"/>
                </a:solidFill>
              </a:rPr>
              <a:t>/</a:t>
            </a:r>
            <a:r>
              <a:rPr lang="en-US" sz="4400" dirty="0">
                <a:solidFill>
                  <a:schemeClr val="accent2">
                    <a:lumMod val="60000"/>
                    <a:lumOff val="40000"/>
                  </a:schemeClr>
                </a:solidFill>
              </a:rPr>
              <a:t>represents </a:t>
            </a:r>
            <a:r>
              <a:rPr lang="en-US" sz="4400" dirty="0">
                <a:solidFill>
                  <a:schemeClr val="bg1"/>
                </a:solidFill>
              </a:rPr>
              <a:t>the value of </a:t>
            </a:r>
            <a:r>
              <a:rPr lang="en-US" sz="4400" dirty="0">
                <a:solidFill>
                  <a:srgbClr val="3366FF"/>
                </a:solidFill>
              </a:rPr>
              <a:t>human agency</a:t>
            </a:r>
            <a:r>
              <a:rPr lang="en-US" sz="4400" dirty="0">
                <a:solidFill>
                  <a:srgbClr val="FF0000"/>
                </a:solidFill>
              </a:rPr>
              <a:t>,</a:t>
            </a:r>
            <a:r>
              <a:rPr lang="en-US" sz="4400" dirty="0">
                <a:solidFill>
                  <a:srgbClr val="3366FF"/>
                </a:solidFill>
              </a:rPr>
              <a:t> choice </a:t>
            </a:r>
            <a:r>
              <a:rPr lang="en-US" sz="4400" dirty="0">
                <a:solidFill>
                  <a:srgbClr val="FFFF00"/>
                </a:solidFill>
              </a:rPr>
              <a:t>&amp;</a:t>
            </a:r>
            <a:r>
              <a:rPr lang="en-US" sz="4400" dirty="0">
                <a:solidFill>
                  <a:srgbClr val="3366FF"/>
                </a:solidFill>
              </a:rPr>
              <a:t> </a:t>
            </a:r>
            <a:r>
              <a:rPr lang="en-US" sz="4400" dirty="0">
                <a:solidFill>
                  <a:srgbClr val="CCFFCC"/>
                </a:solidFill>
              </a:rPr>
              <a:t>creativity</a:t>
            </a:r>
            <a:r>
              <a:rPr lang="en-US" sz="4400" dirty="0">
                <a:solidFill>
                  <a:srgbClr val="FF0000"/>
                </a:solidFill>
              </a:rPr>
              <a:t>.</a:t>
            </a:r>
          </a:p>
        </p:txBody>
      </p:sp>
      <p:sp>
        <p:nvSpPr>
          <p:cNvPr id="5" name="TextBox 4"/>
          <p:cNvSpPr txBox="1"/>
          <p:nvPr/>
        </p:nvSpPr>
        <p:spPr>
          <a:xfrm>
            <a:off x="4266225" y="4648916"/>
            <a:ext cx="1473380" cy="1077218"/>
          </a:xfrm>
          <a:prstGeom prst="rect">
            <a:avLst/>
          </a:prstGeom>
          <a:noFill/>
        </p:spPr>
        <p:txBody>
          <a:bodyPr wrap="none" rtlCol="0">
            <a:spAutoFit/>
          </a:bodyPr>
          <a:lstStyle/>
          <a:p>
            <a:r>
              <a:rPr lang="en-US" sz="1600" dirty="0">
                <a:solidFill>
                  <a:schemeClr val="bg1"/>
                </a:solidFill>
              </a:rPr>
              <a:t>Rene Magritte</a:t>
            </a:r>
          </a:p>
          <a:p>
            <a:r>
              <a:rPr lang="en-US" sz="1600" dirty="0">
                <a:solidFill>
                  <a:schemeClr val="bg1"/>
                </a:solidFill>
              </a:rPr>
              <a:t>“Not to be </a:t>
            </a:r>
          </a:p>
          <a:p>
            <a:r>
              <a:rPr lang="en-US" sz="1600" dirty="0">
                <a:solidFill>
                  <a:schemeClr val="bg1"/>
                </a:solidFill>
              </a:rPr>
              <a:t>Reproduced”</a:t>
            </a:r>
          </a:p>
          <a:p>
            <a:r>
              <a:rPr lang="en-US" sz="1600" dirty="0">
                <a:solidFill>
                  <a:schemeClr val="bg1"/>
                </a:solidFill>
              </a:rPr>
              <a:t>1937</a:t>
            </a:r>
          </a:p>
        </p:txBody>
      </p:sp>
      <p:pic>
        <p:nvPicPr>
          <p:cNvPr id="6" name="Picture 5" descr="magritte-not-to-be-reproduc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605" y="2879917"/>
            <a:ext cx="2715282" cy="3283794"/>
          </a:xfrm>
          <a:prstGeom prst="rect">
            <a:avLst/>
          </a:prstGeom>
        </p:spPr>
      </p:pic>
    </p:spTree>
    <p:extLst>
      <p:ext uri="{BB962C8B-B14F-4D97-AF65-F5344CB8AC3E}">
        <p14:creationId xmlns:p14="http://schemas.microsoft.com/office/powerpoint/2010/main" val="18467556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26808"/>
          </a:xfrm>
        </p:spPr>
        <p:txBody>
          <a:bodyPr>
            <a:noAutofit/>
          </a:bodyPr>
          <a:lstStyle/>
          <a:p>
            <a:pPr lvl="0" algn="ctr"/>
            <a:br>
              <a:rPr lang="en-CA" dirty="0">
                <a:solidFill>
                  <a:srgbClr val="FFFFFF"/>
                </a:solidFill>
              </a:rPr>
            </a:br>
            <a:r>
              <a:rPr lang="en-CA" dirty="0">
                <a:solidFill>
                  <a:srgbClr val="CCFFCC"/>
                </a:solidFill>
              </a:rPr>
              <a:t>Creative freedoms</a:t>
            </a:r>
            <a:r>
              <a:rPr lang="en-CA" dirty="0">
                <a:solidFill>
                  <a:srgbClr val="FF0000"/>
                </a:solidFill>
              </a:rPr>
              <a:t>/</a:t>
            </a:r>
            <a:r>
              <a:rPr lang="en-CA" dirty="0">
                <a:solidFill>
                  <a:schemeClr val="accent5"/>
                </a:solidFill>
              </a:rPr>
              <a:t>human agency</a:t>
            </a:r>
            <a:r>
              <a:rPr lang="en-CA" dirty="0">
                <a:solidFill>
                  <a:srgbClr val="FFFF00"/>
                </a:solidFill>
              </a:rPr>
              <a:t> </a:t>
            </a:r>
            <a:br>
              <a:rPr lang="en-CA" dirty="0">
                <a:solidFill>
                  <a:srgbClr val="FFFF00"/>
                </a:solidFill>
              </a:rPr>
            </a:br>
            <a:r>
              <a:rPr lang="en-CA" dirty="0">
                <a:solidFill>
                  <a:srgbClr val="FFFF00"/>
                </a:solidFill>
              </a:rPr>
              <a:t>may have an </a:t>
            </a:r>
            <a:r>
              <a:rPr lang="en-CA" dirty="0">
                <a:solidFill>
                  <a:srgbClr val="FF0000"/>
                </a:solidFill>
              </a:rPr>
              <a:t>inverse relationship </a:t>
            </a:r>
            <a:br>
              <a:rPr lang="en-CA" dirty="0">
                <a:solidFill>
                  <a:srgbClr val="FF0000"/>
                </a:solidFill>
              </a:rPr>
            </a:br>
            <a:r>
              <a:rPr lang="en-CA" dirty="0">
                <a:solidFill>
                  <a:srgbClr val="FFFFFF"/>
                </a:solidFill>
              </a:rPr>
              <a:t>to the degree of </a:t>
            </a:r>
            <a:r>
              <a:rPr lang="en-CA" dirty="0">
                <a:solidFill>
                  <a:srgbClr val="CCFFCC"/>
                </a:solidFill>
              </a:rPr>
              <a:t>technology</a:t>
            </a:r>
            <a:r>
              <a:rPr lang="en-CA" dirty="0">
                <a:solidFill>
                  <a:srgbClr val="FFFFFF"/>
                </a:solidFill>
              </a:rPr>
              <a:t> (</a:t>
            </a:r>
            <a:r>
              <a:rPr lang="en-CA" dirty="0">
                <a:solidFill>
                  <a:srgbClr val="FF0000"/>
                </a:solidFill>
              </a:rPr>
              <a:t>?</a:t>
            </a:r>
            <a:r>
              <a:rPr lang="en-CA" dirty="0">
                <a:solidFill>
                  <a:srgbClr val="FFFFFF"/>
                </a:solidFill>
              </a:rPr>
              <a:t>).</a:t>
            </a:r>
            <a:br>
              <a:rPr lang="en-CA" sz="4800" dirty="0">
                <a:solidFill>
                  <a:srgbClr val="FFFFFF"/>
                </a:solidFill>
              </a:rPr>
            </a:br>
            <a:endParaRPr lang="en-US" sz="4800" b="1" dirty="0">
              <a:solidFill>
                <a:srgbClr val="FFFF00"/>
              </a:solidFill>
            </a:endParaRPr>
          </a:p>
        </p:txBody>
      </p:sp>
      <p:pic>
        <p:nvPicPr>
          <p:cNvPr id="4" name="Picture 3" descr="Prehistoric_Tools_-_Les_Combarelles_-_Les_Eyzies_de_Tayac_-_MN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443837"/>
            <a:ext cx="1814305" cy="1364357"/>
          </a:xfrm>
          <a:prstGeom prst="rect">
            <a:avLst/>
          </a:prstGeom>
        </p:spPr>
      </p:pic>
      <p:sp>
        <p:nvSpPr>
          <p:cNvPr id="5" name="TextBox 4"/>
          <p:cNvSpPr txBox="1"/>
          <p:nvPr/>
        </p:nvSpPr>
        <p:spPr>
          <a:xfrm>
            <a:off x="816454" y="3791165"/>
            <a:ext cx="883350" cy="307777"/>
          </a:xfrm>
          <a:prstGeom prst="rect">
            <a:avLst/>
          </a:prstGeom>
          <a:noFill/>
        </p:spPr>
        <p:txBody>
          <a:bodyPr wrap="none" rtlCol="0">
            <a:spAutoFit/>
          </a:bodyPr>
          <a:lstStyle/>
          <a:p>
            <a:r>
              <a:rPr lang="en-US" sz="1400" dirty="0">
                <a:solidFill>
                  <a:schemeClr val="bg1"/>
                </a:solidFill>
              </a:rPr>
              <a:t>8000 BC</a:t>
            </a:r>
          </a:p>
        </p:txBody>
      </p:sp>
      <p:pic>
        <p:nvPicPr>
          <p:cNvPr id="6" name="Picture 5" descr="Tableta_con_tril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664" y="2443837"/>
            <a:ext cx="2925627" cy="1347328"/>
          </a:xfrm>
          <a:prstGeom prst="rect">
            <a:avLst/>
          </a:prstGeom>
        </p:spPr>
      </p:pic>
      <p:sp>
        <p:nvSpPr>
          <p:cNvPr id="7" name="TextBox 6"/>
          <p:cNvSpPr txBox="1"/>
          <p:nvPr/>
        </p:nvSpPr>
        <p:spPr>
          <a:xfrm>
            <a:off x="3968872" y="3794695"/>
            <a:ext cx="883350" cy="307777"/>
          </a:xfrm>
          <a:prstGeom prst="rect">
            <a:avLst/>
          </a:prstGeom>
          <a:noFill/>
        </p:spPr>
        <p:txBody>
          <a:bodyPr wrap="none" rtlCol="0">
            <a:spAutoFit/>
          </a:bodyPr>
          <a:lstStyle/>
          <a:p>
            <a:r>
              <a:rPr lang="en-US" sz="1400" dirty="0">
                <a:solidFill>
                  <a:srgbClr val="FFFFFF"/>
                </a:solidFill>
              </a:rPr>
              <a:t>3500 BC</a:t>
            </a:r>
          </a:p>
        </p:txBody>
      </p:sp>
      <p:sp>
        <p:nvSpPr>
          <p:cNvPr id="9" name="TextBox 8"/>
          <p:cNvSpPr txBox="1"/>
          <p:nvPr/>
        </p:nvSpPr>
        <p:spPr>
          <a:xfrm>
            <a:off x="6996555" y="3791165"/>
            <a:ext cx="873444" cy="307777"/>
          </a:xfrm>
          <a:prstGeom prst="rect">
            <a:avLst/>
          </a:prstGeom>
          <a:noFill/>
        </p:spPr>
        <p:txBody>
          <a:bodyPr wrap="none" rtlCol="0">
            <a:spAutoFit/>
          </a:bodyPr>
          <a:lstStyle/>
          <a:p>
            <a:r>
              <a:rPr lang="en-US" sz="1400" dirty="0">
                <a:solidFill>
                  <a:srgbClr val="FFFFFF"/>
                </a:solidFill>
              </a:rPr>
              <a:t>1440 AD</a:t>
            </a:r>
          </a:p>
        </p:txBody>
      </p:sp>
      <p:pic>
        <p:nvPicPr>
          <p:cNvPr id="10" name="Picture 9" descr="222px-NBS_120_Se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723" y="4102472"/>
            <a:ext cx="1840506" cy="1492302"/>
          </a:xfrm>
          <a:prstGeom prst="rect">
            <a:avLst/>
          </a:prstGeom>
        </p:spPr>
      </p:pic>
      <p:pic>
        <p:nvPicPr>
          <p:cNvPr id="11" name="Picture 10" descr="1024px-Hoe's_six-cylinder_pres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2588" y="2447367"/>
            <a:ext cx="2284212" cy="1347328"/>
          </a:xfrm>
          <a:prstGeom prst="rect">
            <a:avLst/>
          </a:prstGeom>
        </p:spPr>
      </p:pic>
      <p:sp>
        <p:nvSpPr>
          <p:cNvPr id="12" name="TextBox 11"/>
          <p:cNvSpPr txBox="1"/>
          <p:nvPr/>
        </p:nvSpPr>
        <p:spPr>
          <a:xfrm>
            <a:off x="2902947" y="5583964"/>
            <a:ext cx="873444" cy="307777"/>
          </a:xfrm>
          <a:prstGeom prst="rect">
            <a:avLst/>
          </a:prstGeom>
          <a:noFill/>
        </p:spPr>
        <p:txBody>
          <a:bodyPr wrap="none" rtlCol="0">
            <a:spAutoFit/>
          </a:bodyPr>
          <a:lstStyle/>
          <a:p>
            <a:r>
              <a:rPr lang="en-US" sz="1400" dirty="0">
                <a:solidFill>
                  <a:srgbClr val="FFFFFF"/>
                </a:solidFill>
              </a:rPr>
              <a:t>1894 AD</a:t>
            </a:r>
          </a:p>
        </p:txBody>
      </p:sp>
      <p:pic>
        <p:nvPicPr>
          <p:cNvPr id="13" name="Picture 12" descr="220px-RCA_Indian_Head_test_patter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1796" y="4088132"/>
            <a:ext cx="1975322" cy="1481492"/>
          </a:xfrm>
          <a:prstGeom prst="rect">
            <a:avLst/>
          </a:prstGeom>
        </p:spPr>
      </p:pic>
      <p:sp>
        <p:nvSpPr>
          <p:cNvPr id="14" name="TextBox 13"/>
          <p:cNvSpPr txBox="1"/>
          <p:nvPr/>
        </p:nvSpPr>
        <p:spPr>
          <a:xfrm>
            <a:off x="5272931" y="5577992"/>
            <a:ext cx="873444" cy="307777"/>
          </a:xfrm>
          <a:prstGeom prst="rect">
            <a:avLst/>
          </a:prstGeom>
          <a:noFill/>
        </p:spPr>
        <p:txBody>
          <a:bodyPr wrap="none" rtlCol="0">
            <a:spAutoFit/>
          </a:bodyPr>
          <a:lstStyle/>
          <a:p>
            <a:r>
              <a:rPr lang="en-US" sz="1400" dirty="0">
                <a:solidFill>
                  <a:srgbClr val="FFFFFF"/>
                </a:solidFill>
              </a:rPr>
              <a:t>1927 AD</a:t>
            </a:r>
          </a:p>
        </p:txBody>
      </p:sp>
      <p:sp>
        <p:nvSpPr>
          <p:cNvPr id="16" name="TextBox 15"/>
          <p:cNvSpPr txBox="1"/>
          <p:nvPr/>
        </p:nvSpPr>
        <p:spPr>
          <a:xfrm>
            <a:off x="7648731" y="5583964"/>
            <a:ext cx="873444" cy="307777"/>
          </a:xfrm>
          <a:prstGeom prst="rect">
            <a:avLst/>
          </a:prstGeom>
          <a:noFill/>
        </p:spPr>
        <p:txBody>
          <a:bodyPr wrap="none" rtlCol="0">
            <a:spAutoFit/>
          </a:bodyPr>
          <a:lstStyle/>
          <a:p>
            <a:r>
              <a:rPr lang="en-US" sz="1400" dirty="0">
                <a:solidFill>
                  <a:srgbClr val="FFFFFF"/>
                </a:solidFill>
              </a:rPr>
              <a:t>1943 AD</a:t>
            </a:r>
          </a:p>
        </p:txBody>
      </p:sp>
      <p:pic>
        <p:nvPicPr>
          <p:cNvPr id="17" name="Picture 16" descr="Telephone_Centennial_Issue_1976-13c.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613" y="4088132"/>
            <a:ext cx="2354580" cy="1524000"/>
          </a:xfrm>
          <a:prstGeom prst="rect">
            <a:avLst/>
          </a:prstGeom>
        </p:spPr>
      </p:pic>
      <p:sp>
        <p:nvSpPr>
          <p:cNvPr id="18" name="TextBox 17"/>
          <p:cNvSpPr txBox="1"/>
          <p:nvPr/>
        </p:nvSpPr>
        <p:spPr>
          <a:xfrm>
            <a:off x="759756" y="5583964"/>
            <a:ext cx="873444" cy="307777"/>
          </a:xfrm>
          <a:prstGeom prst="rect">
            <a:avLst/>
          </a:prstGeom>
          <a:noFill/>
        </p:spPr>
        <p:txBody>
          <a:bodyPr wrap="none" rtlCol="0">
            <a:spAutoFit/>
          </a:bodyPr>
          <a:lstStyle/>
          <a:p>
            <a:r>
              <a:rPr lang="en-US" sz="1400" dirty="0">
                <a:solidFill>
                  <a:srgbClr val="FFFFFF"/>
                </a:solidFill>
              </a:rPr>
              <a:t>1876 AD</a:t>
            </a:r>
          </a:p>
        </p:txBody>
      </p:sp>
      <p:pic>
        <p:nvPicPr>
          <p:cNvPr id="19" name="Picture 18" descr="eniac.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6555" y="4116812"/>
            <a:ext cx="1917845" cy="1467152"/>
          </a:xfrm>
          <a:prstGeom prst="rect">
            <a:avLst/>
          </a:prstGeom>
        </p:spPr>
      </p:pic>
    </p:spTree>
    <p:extLst>
      <p:ext uri="{BB962C8B-B14F-4D97-AF65-F5344CB8AC3E}">
        <p14:creationId xmlns:p14="http://schemas.microsoft.com/office/powerpoint/2010/main" val="33533351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09565" y="3149807"/>
            <a:ext cx="698178" cy="369332"/>
          </a:xfrm>
          <a:prstGeom prst="rect">
            <a:avLst/>
          </a:prstGeom>
          <a:noFill/>
        </p:spPr>
        <p:txBody>
          <a:bodyPr wrap="none" rtlCol="0">
            <a:spAutoFit/>
          </a:bodyPr>
          <a:lstStyle/>
          <a:p>
            <a:r>
              <a:rPr lang="en-US" dirty="0">
                <a:solidFill>
                  <a:srgbClr val="FFFFFF"/>
                </a:solidFill>
              </a:rPr>
              <a:t>1958</a:t>
            </a:r>
          </a:p>
        </p:txBody>
      </p:sp>
      <p:pic>
        <p:nvPicPr>
          <p:cNvPr id="6" name="Picture 5" descr="Web_Index.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080" y="3031766"/>
            <a:ext cx="5737856" cy="2945134"/>
          </a:xfrm>
          <a:prstGeom prst="rect">
            <a:avLst/>
          </a:prstGeom>
        </p:spPr>
      </p:pic>
      <p:sp>
        <p:nvSpPr>
          <p:cNvPr id="7" name="TextBox 6"/>
          <p:cNvSpPr txBox="1"/>
          <p:nvPr/>
        </p:nvSpPr>
        <p:spPr>
          <a:xfrm>
            <a:off x="5620226" y="5976900"/>
            <a:ext cx="698178" cy="369332"/>
          </a:xfrm>
          <a:prstGeom prst="rect">
            <a:avLst/>
          </a:prstGeom>
          <a:noFill/>
        </p:spPr>
        <p:txBody>
          <a:bodyPr wrap="none" rtlCol="0">
            <a:spAutoFit/>
          </a:bodyPr>
          <a:lstStyle/>
          <a:p>
            <a:r>
              <a:rPr lang="en-US" dirty="0">
                <a:solidFill>
                  <a:srgbClr val="FFFFFF"/>
                </a:solidFill>
              </a:rPr>
              <a:t>1989</a:t>
            </a:r>
          </a:p>
        </p:txBody>
      </p:sp>
      <p:pic>
        <p:nvPicPr>
          <p:cNvPr id="8" name="Picture 7" descr="ur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16" y="315076"/>
            <a:ext cx="3778180" cy="2819103"/>
          </a:xfrm>
          <a:prstGeom prst="rect">
            <a:avLst/>
          </a:prstGeom>
        </p:spPr>
      </p:pic>
    </p:spTree>
    <p:extLst>
      <p:ext uri="{BB962C8B-B14F-4D97-AF65-F5344CB8AC3E}">
        <p14:creationId xmlns:p14="http://schemas.microsoft.com/office/powerpoint/2010/main" val="1905311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8BB0A79E-D708-F249-BA8E-001E6D883B22}"/>
              </a:ext>
            </a:extLst>
          </p:cNvPr>
          <p:cNvPicPr>
            <a:picLocks noChangeAspect="1"/>
          </p:cNvPicPr>
          <p:nvPr/>
        </p:nvPicPr>
        <p:blipFill>
          <a:blip r:embed="rId2"/>
          <a:stretch>
            <a:fillRect/>
          </a:stretch>
        </p:blipFill>
        <p:spPr>
          <a:xfrm>
            <a:off x="819238" y="704193"/>
            <a:ext cx="7505524" cy="4909202"/>
          </a:xfrm>
          <a:prstGeom prst="rect">
            <a:avLst/>
          </a:prstGeom>
        </p:spPr>
      </p:pic>
    </p:spTree>
    <p:extLst>
      <p:ext uri="{BB962C8B-B14F-4D97-AF65-F5344CB8AC3E}">
        <p14:creationId xmlns:p14="http://schemas.microsoft.com/office/powerpoint/2010/main" val="38314538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590F-3DA8-8E49-BCB8-4C1FB004D31E}"/>
              </a:ext>
            </a:extLst>
          </p:cNvPr>
          <p:cNvSpPr>
            <a:spLocks noGrp="1"/>
          </p:cNvSpPr>
          <p:nvPr>
            <p:ph type="title"/>
          </p:nvPr>
        </p:nvSpPr>
        <p:spPr>
          <a:xfrm>
            <a:off x="2450249" y="0"/>
            <a:ext cx="6236551" cy="1016000"/>
          </a:xfrm>
        </p:spPr>
        <p:txBody>
          <a:bodyPr>
            <a:normAutofit/>
          </a:bodyPr>
          <a:lstStyle/>
          <a:p>
            <a:r>
              <a:rPr lang="en-US" sz="4400" b="1" dirty="0">
                <a:solidFill>
                  <a:srgbClr val="FFFF00"/>
                </a:solidFill>
              </a:rPr>
              <a:t>In contrast to</a:t>
            </a:r>
            <a:r>
              <a:rPr lang="en-US" sz="4400" b="1" dirty="0">
                <a:solidFill>
                  <a:srgbClr val="FF0000"/>
                </a:solidFill>
              </a:rPr>
              <a:t>…</a:t>
            </a:r>
          </a:p>
        </p:txBody>
      </p:sp>
      <p:pic>
        <p:nvPicPr>
          <p:cNvPr id="5" name="Content Placeholder 4">
            <a:extLst>
              <a:ext uri="{FF2B5EF4-FFF2-40B4-BE49-F238E27FC236}">
                <a16:creationId xmlns:a16="http://schemas.microsoft.com/office/drawing/2014/main" id="{A9E5AADD-3F95-924C-AA18-C1AD0E76C24A}"/>
              </a:ext>
            </a:extLst>
          </p:cNvPr>
          <p:cNvPicPr>
            <a:picLocks noGrp="1" noChangeAspect="1"/>
          </p:cNvPicPr>
          <p:nvPr>
            <p:ph sz="quarter" idx="10"/>
          </p:nvPr>
        </p:nvPicPr>
        <p:blipFill>
          <a:blip r:embed="rId2"/>
          <a:stretch>
            <a:fillRect/>
          </a:stretch>
        </p:blipFill>
        <p:spPr>
          <a:xfrm>
            <a:off x="2450249" y="1016000"/>
            <a:ext cx="4243502" cy="4716462"/>
          </a:xfrm>
        </p:spPr>
      </p:pic>
    </p:spTree>
    <p:extLst>
      <p:ext uri="{BB962C8B-B14F-4D97-AF65-F5344CB8AC3E}">
        <p14:creationId xmlns:p14="http://schemas.microsoft.com/office/powerpoint/2010/main" val="36099676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b="1" dirty="0">
                <a:solidFill>
                  <a:srgbClr val="FFFFFF"/>
                </a:solidFill>
              </a:rPr>
              <a:t>Technology is </a:t>
            </a:r>
            <a:r>
              <a:rPr lang="en-US" b="1" dirty="0">
                <a:solidFill>
                  <a:srgbClr val="4BACC6"/>
                </a:solidFill>
              </a:rPr>
              <a:t>(</a:t>
            </a:r>
            <a:r>
              <a:rPr lang="en-US" b="1" dirty="0">
                <a:solidFill>
                  <a:srgbClr val="FF0000"/>
                </a:solidFill>
              </a:rPr>
              <a:t>very</a:t>
            </a:r>
            <a:r>
              <a:rPr lang="en-US" b="1" dirty="0">
                <a:solidFill>
                  <a:schemeClr val="accent5"/>
                </a:solidFill>
              </a:rPr>
              <a:t>)</a:t>
            </a:r>
            <a:r>
              <a:rPr lang="en-US" b="1" dirty="0">
                <a:solidFill>
                  <a:srgbClr val="FFFFFF"/>
                </a:solidFill>
              </a:rPr>
              <a:t> </a:t>
            </a:r>
            <a:r>
              <a:rPr lang="en-US" b="1" dirty="0">
                <a:solidFill>
                  <a:srgbClr val="FFFF00"/>
                </a:solidFill>
              </a:rPr>
              <a:t>Structuralist</a:t>
            </a:r>
          </a:p>
        </p:txBody>
      </p:sp>
      <p:pic>
        <p:nvPicPr>
          <p:cNvPr id="7" name="Content Placeholder 6" descr="800px-Dampfturbine_Montage01.jpg"/>
          <p:cNvPicPr>
            <a:picLocks noGrp="1" noChangeAspect="1"/>
          </p:cNvPicPr>
          <p:nvPr>
            <p:ph sz="quarter" idx="10"/>
          </p:nvPr>
        </p:nvPicPr>
        <p:blipFill>
          <a:blip r:embed="rId2">
            <a:extLst>
              <a:ext uri="{28A0092B-C50C-407E-A947-70E740481C1C}">
                <a14:useLocalDpi xmlns:a14="http://schemas.microsoft.com/office/drawing/2010/main" val="0"/>
              </a:ext>
            </a:extLst>
          </a:blip>
          <a:srcRect t="25181" b="25181"/>
          <a:stretch>
            <a:fillRect/>
          </a:stretch>
        </p:blipFill>
        <p:spPr>
          <a:xfrm>
            <a:off x="457200" y="1016000"/>
            <a:ext cx="8229600" cy="4881563"/>
          </a:xfrm>
        </p:spPr>
      </p:pic>
    </p:spTree>
    <p:extLst>
      <p:ext uri="{BB962C8B-B14F-4D97-AF65-F5344CB8AC3E}">
        <p14:creationId xmlns:p14="http://schemas.microsoft.com/office/powerpoint/2010/main" val="2179389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pPr algn="ctr"/>
            <a:r>
              <a:rPr lang="en-US" b="1" dirty="0">
                <a:solidFill>
                  <a:srgbClr val="FFFF00"/>
                </a:solidFill>
              </a:rPr>
              <a:t>Illusion of choice is </a:t>
            </a:r>
            <a:r>
              <a:rPr lang="en-US" b="1" dirty="0">
                <a:solidFill>
                  <a:srgbClr val="FF0000"/>
                </a:solidFill>
              </a:rPr>
              <a:t>structure</a:t>
            </a:r>
          </a:p>
        </p:txBody>
      </p:sp>
      <p:pic>
        <p:nvPicPr>
          <p:cNvPr id="4" name="Content Placeholder 3" descr="250px-PunchNr41Oktober1885.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87" r="-390" b="8732"/>
          <a:stretch/>
        </p:blipFill>
        <p:spPr>
          <a:xfrm>
            <a:off x="1863850" y="1160887"/>
            <a:ext cx="5294655" cy="4650863"/>
          </a:xfrm>
        </p:spPr>
      </p:pic>
    </p:spTree>
    <p:extLst>
      <p:ext uri="{BB962C8B-B14F-4D97-AF65-F5344CB8AC3E}">
        <p14:creationId xmlns:p14="http://schemas.microsoft.com/office/powerpoint/2010/main" val="19432553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77342"/>
            <a:ext cx="8229600" cy="5148792"/>
          </a:xfrm>
        </p:spPr>
        <p:txBody>
          <a:bodyPr>
            <a:normAutofit/>
          </a:bodyPr>
          <a:lstStyle/>
          <a:p>
            <a:pPr marL="0" indent="0" algn="ctr">
              <a:buNone/>
            </a:pPr>
            <a:r>
              <a:rPr lang="en-US" sz="4400" dirty="0">
                <a:solidFill>
                  <a:schemeClr val="bg1"/>
                </a:solidFill>
              </a:rPr>
              <a:t>More Technology </a:t>
            </a:r>
            <a:r>
              <a:rPr lang="en-US" sz="4400" dirty="0">
                <a:solidFill>
                  <a:srgbClr val="FF0000"/>
                </a:solidFill>
                <a:sym typeface="Wingdings"/>
              </a:rPr>
              <a:t></a:t>
            </a:r>
          </a:p>
          <a:p>
            <a:pPr marL="0" indent="0" algn="ctr">
              <a:buNone/>
            </a:pPr>
            <a:r>
              <a:rPr lang="en-US" sz="4400" dirty="0">
                <a:solidFill>
                  <a:srgbClr val="4BACC6"/>
                </a:solidFill>
                <a:sym typeface="Wingdings"/>
              </a:rPr>
              <a:t>Less </a:t>
            </a:r>
            <a:r>
              <a:rPr lang="en-US" sz="4400" dirty="0">
                <a:solidFill>
                  <a:srgbClr val="CCFFCC"/>
                </a:solidFill>
                <a:sym typeface="Wingdings"/>
              </a:rPr>
              <a:t>Individual</a:t>
            </a:r>
            <a:r>
              <a:rPr lang="en-US" sz="4400" dirty="0">
                <a:solidFill>
                  <a:srgbClr val="4BACC6"/>
                </a:solidFill>
                <a:sym typeface="Wingdings"/>
              </a:rPr>
              <a:t> </a:t>
            </a:r>
            <a:r>
              <a:rPr lang="en-US" sz="4400" dirty="0">
                <a:solidFill>
                  <a:schemeClr val="accent4">
                    <a:lumMod val="60000"/>
                    <a:lumOff val="40000"/>
                  </a:schemeClr>
                </a:solidFill>
                <a:sym typeface="Wingdings"/>
              </a:rPr>
              <a:t>Creative</a:t>
            </a:r>
            <a:r>
              <a:rPr lang="en-US" sz="4400" dirty="0">
                <a:solidFill>
                  <a:srgbClr val="4BACC6"/>
                </a:solidFill>
                <a:sym typeface="Wingdings"/>
              </a:rPr>
              <a:t> Agency</a:t>
            </a:r>
            <a:r>
              <a:rPr lang="en-US" sz="4400" dirty="0">
                <a:solidFill>
                  <a:srgbClr val="FF0000"/>
                </a:solidFill>
              </a:rPr>
              <a:t>.</a:t>
            </a:r>
          </a:p>
        </p:txBody>
      </p:sp>
      <p:pic>
        <p:nvPicPr>
          <p:cNvPr id="4" name="Picture 3" descr="Screen Shot 2017-03-28 at 6.52.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33" y="2445927"/>
            <a:ext cx="3393437" cy="3473754"/>
          </a:xfrm>
          <a:prstGeom prst="rect">
            <a:avLst/>
          </a:prstGeom>
        </p:spPr>
      </p:pic>
    </p:spTree>
    <p:extLst>
      <p:ext uri="{BB962C8B-B14F-4D97-AF65-F5344CB8AC3E}">
        <p14:creationId xmlns:p14="http://schemas.microsoft.com/office/powerpoint/2010/main" val="34703021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371"/>
            <a:ext cx="9144000" cy="1016000"/>
          </a:xfrm>
        </p:spPr>
        <p:txBody>
          <a:bodyPr>
            <a:noAutofit/>
          </a:bodyPr>
          <a:lstStyle/>
          <a:p>
            <a:pPr algn="ctr"/>
            <a:r>
              <a:rPr lang="en-US" sz="3600" b="1" dirty="0">
                <a:solidFill>
                  <a:srgbClr val="FFFF00"/>
                </a:solidFill>
              </a:rPr>
              <a:t>Reluctant </a:t>
            </a:r>
            <a:r>
              <a:rPr lang="en-US" sz="3600" b="1" dirty="0">
                <a:solidFill>
                  <a:srgbClr val="4BACC6"/>
                </a:solidFill>
              </a:rPr>
              <a:t>post</a:t>
            </a:r>
            <a:r>
              <a:rPr lang="en-US" sz="3600" b="1" dirty="0">
                <a:solidFill>
                  <a:srgbClr val="FF0000"/>
                </a:solidFill>
              </a:rPr>
              <a:t>-</a:t>
            </a:r>
            <a:r>
              <a:rPr lang="en-US" sz="3600" b="1" dirty="0">
                <a:solidFill>
                  <a:srgbClr val="CCFFCC"/>
                </a:solidFill>
              </a:rPr>
              <a:t>structuralist</a:t>
            </a:r>
            <a:r>
              <a:rPr lang="en-US" sz="3600" b="1" dirty="0">
                <a:solidFill>
                  <a:srgbClr val="4BACC6"/>
                </a:solidFill>
              </a:rPr>
              <a:t> </a:t>
            </a:r>
            <a:r>
              <a:rPr lang="en-US" sz="3600" b="1" dirty="0">
                <a:solidFill>
                  <a:srgbClr val="FFFF00"/>
                </a:solidFill>
              </a:rPr>
              <a:t>conclusion</a:t>
            </a:r>
            <a:r>
              <a:rPr lang="mr-IN" sz="3600" b="1" dirty="0">
                <a:solidFill>
                  <a:srgbClr val="FF0000"/>
                </a:solidFill>
              </a:rPr>
              <a:t>…</a:t>
            </a:r>
            <a:endParaRPr lang="en-US" sz="3600" b="1" dirty="0">
              <a:solidFill>
                <a:srgbClr val="FF0000"/>
              </a:solidFill>
            </a:endParaRPr>
          </a:p>
        </p:txBody>
      </p:sp>
      <p:sp>
        <p:nvSpPr>
          <p:cNvPr id="3" name="Content Placeholder 2"/>
          <p:cNvSpPr>
            <a:spLocks noGrp="1"/>
          </p:cNvSpPr>
          <p:nvPr>
            <p:ph sz="quarter" idx="10"/>
          </p:nvPr>
        </p:nvSpPr>
        <p:spPr>
          <a:xfrm>
            <a:off x="0" y="1060371"/>
            <a:ext cx="9144000" cy="4828666"/>
          </a:xfrm>
        </p:spPr>
        <p:txBody>
          <a:bodyPr>
            <a:normAutofit/>
          </a:bodyPr>
          <a:lstStyle/>
          <a:p>
            <a:pPr marL="0" indent="0" algn="ctr">
              <a:buNone/>
            </a:pPr>
            <a:r>
              <a:rPr lang="en-US" sz="4800" dirty="0">
                <a:solidFill>
                  <a:srgbClr val="FFFFFF"/>
                </a:solidFill>
              </a:rPr>
              <a:t>Overall </a:t>
            </a:r>
            <a:r>
              <a:rPr lang="en-US" sz="4800" dirty="0">
                <a:solidFill>
                  <a:srgbClr val="FF0000"/>
                </a:solidFill>
              </a:rPr>
              <a:t>we lose personal agency </a:t>
            </a:r>
          </a:p>
          <a:p>
            <a:pPr marL="0" indent="0" algn="ctr">
              <a:buNone/>
            </a:pPr>
            <a:r>
              <a:rPr lang="en-US" sz="4800" dirty="0">
                <a:solidFill>
                  <a:srgbClr val="FFFFFF"/>
                </a:solidFill>
              </a:rPr>
              <a:t>in </a:t>
            </a:r>
            <a:r>
              <a:rPr lang="en-US" sz="4800" dirty="0">
                <a:solidFill>
                  <a:schemeClr val="accent5"/>
                </a:solidFill>
              </a:rPr>
              <a:t>the virtual world</a:t>
            </a:r>
            <a:r>
              <a:rPr lang="en-US" sz="4800" dirty="0">
                <a:solidFill>
                  <a:srgbClr val="FFFFFF"/>
                </a:solidFill>
              </a:rPr>
              <a:t>, not gain it</a:t>
            </a:r>
            <a:r>
              <a:rPr lang="en-US" sz="4800" dirty="0">
                <a:solidFill>
                  <a:schemeClr val="accent5"/>
                </a:solidFill>
              </a:rPr>
              <a:t>.</a:t>
            </a:r>
            <a:r>
              <a:rPr lang="en-US" sz="4800" dirty="0">
                <a:solidFill>
                  <a:srgbClr val="FFFFFF"/>
                </a:solidFill>
              </a:rPr>
              <a:t> </a:t>
            </a:r>
          </a:p>
        </p:txBody>
      </p:sp>
      <p:pic>
        <p:nvPicPr>
          <p:cNvPr id="4" name="Picture 3" descr="Coolkidsfish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333" y="2709335"/>
            <a:ext cx="3179703" cy="3179703"/>
          </a:xfrm>
          <a:prstGeom prst="rect">
            <a:avLst/>
          </a:prstGeom>
        </p:spPr>
      </p:pic>
    </p:spTree>
    <p:extLst>
      <p:ext uri="{BB962C8B-B14F-4D97-AF65-F5344CB8AC3E}">
        <p14:creationId xmlns:p14="http://schemas.microsoft.com/office/powerpoint/2010/main" val="28668311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32992"/>
          </a:xfrm>
        </p:spPr>
        <p:txBody>
          <a:bodyPr>
            <a:normAutofit/>
          </a:bodyPr>
          <a:lstStyle/>
          <a:p>
            <a:pPr algn="ctr"/>
            <a:r>
              <a:rPr lang="en-US" sz="4800" b="1" dirty="0">
                <a:solidFill>
                  <a:schemeClr val="bg1"/>
                </a:solidFill>
              </a:rPr>
              <a:t>Virtual Reality </a:t>
            </a:r>
            <a:r>
              <a:rPr lang="en-US" sz="4800" b="1" dirty="0">
                <a:solidFill>
                  <a:srgbClr val="FFFF00"/>
                </a:solidFill>
              </a:rPr>
              <a:t>is Structuralist (</a:t>
            </a:r>
            <a:r>
              <a:rPr lang="en-US" sz="4800" dirty="0">
                <a:solidFill>
                  <a:schemeClr val="accent5"/>
                </a:solidFill>
              </a:rPr>
              <a:t>For now</a:t>
            </a:r>
            <a:r>
              <a:rPr lang="en-US" sz="4800" b="1" dirty="0">
                <a:solidFill>
                  <a:srgbClr val="FF0000"/>
                </a:solidFill>
              </a:rPr>
              <a:t>?</a:t>
            </a:r>
            <a:r>
              <a:rPr lang="en-US" sz="4800" dirty="0">
                <a:solidFill>
                  <a:schemeClr val="accent5"/>
                </a:solidFill>
              </a:rPr>
              <a:t> </a:t>
            </a:r>
            <a:r>
              <a:rPr lang="mr-IN" sz="4800" dirty="0">
                <a:solidFill>
                  <a:srgbClr val="CCFFCC"/>
                </a:solidFill>
              </a:rPr>
              <a:t>–</a:t>
            </a:r>
            <a:r>
              <a:rPr lang="en-US" sz="4800" dirty="0">
                <a:solidFill>
                  <a:schemeClr val="accent5"/>
                </a:solidFill>
              </a:rPr>
              <a:t> For always</a:t>
            </a:r>
            <a:r>
              <a:rPr lang="en-US" sz="4800" b="1" dirty="0">
                <a:solidFill>
                  <a:srgbClr val="FF0000"/>
                </a:solidFill>
              </a:rPr>
              <a:t>?</a:t>
            </a:r>
            <a:r>
              <a:rPr lang="en-US" sz="4800" b="1" dirty="0">
                <a:solidFill>
                  <a:srgbClr val="FFFF00"/>
                </a:solidFill>
              </a:rPr>
              <a:t>)</a:t>
            </a:r>
          </a:p>
        </p:txBody>
      </p:sp>
      <p:sp>
        <p:nvSpPr>
          <p:cNvPr id="3" name="Content Placeholder 2"/>
          <p:cNvSpPr>
            <a:spLocks noGrp="1"/>
          </p:cNvSpPr>
          <p:nvPr>
            <p:ph sz="quarter" idx="10"/>
          </p:nvPr>
        </p:nvSpPr>
        <p:spPr>
          <a:xfrm>
            <a:off x="457200" y="1632992"/>
            <a:ext cx="8229600" cy="4275264"/>
          </a:xfrm>
        </p:spPr>
        <p:txBody>
          <a:bodyPr/>
          <a:lstStyle/>
          <a:p>
            <a:pPr marL="0" indent="0">
              <a:buNone/>
            </a:pPr>
            <a:endParaRPr lang="en-US" dirty="0"/>
          </a:p>
          <a:p>
            <a:pPr marL="0" indent="0">
              <a:buNone/>
            </a:pPr>
            <a:endParaRPr lang="en-US" dirty="0"/>
          </a:p>
        </p:txBody>
      </p:sp>
      <p:pic>
        <p:nvPicPr>
          <p:cNvPr id="4" name="Picture 3" descr="zuckerberg_VR_peop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931" y="1632992"/>
            <a:ext cx="7634400" cy="4275264"/>
          </a:xfrm>
          <a:prstGeom prst="rect">
            <a:avLst/>
          </a:prstGeom>
        </p:spPr>
      </p:pic>
    </p:spTree>
    <p:extLst>
      <p:ext uri="{BB962C8B-B14F-4D97-AF65-F5344CB8AC3E}">
        <p14:creationId xmlns:p14="http://schemas.microsoft.com/office/powerpoint/2010/main" val="30437767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5853" y="676315"/>
            <a:ext cx="9002888" cy="5240944"/>
          </a:xfrm>
        </p:spPr>
        <p:txBody>
          <a:bodyPr>
            <a:normAutofit/>
          </a:bodyPr>
          <a:lstStyle/>
          <a:p>
            <a:pPr marL="0" indent="0" algn="ctr">
              <a:buNone/>
            </a:pPr>
            <a:r>
              <a:rPr lang="en-US" sz="4400" dirty="0">
                <a:solidFill>
                  <a:schemeClr val="accent5"/>
                </a:solidFill>
              </a:rPr>
              <a:t>The </a:t>
            </a:r>
            <a:r>
              <a:rPr lang="en-US" sz="4400" dirty="0">
                <a:solidFill>
                  <a:schemeClr val="bg1"/>
                </a:solidFill>
              </a:rPr>
              <a:t>law should intervene </a:t>
            </a:r>
            <a:r>
              <a:rPr lang="en-US" sz="4400" dirty="0">
                <a:solidFill>
                  <a:schemeClr val="accent5"/>
                </a:solidFill>
              </a:rPr>
              <a:t>when we substantially </a:t>
            </a:r>
            <a:r>
              <a:rPr lang="en-US" sz="4400" dirty="0">
                <a:solidFill>
                  <a:srgbClr val="FF0000"/>
                </a:solidFill>
              </a:rPr>
              <a:t>lose our </a:t>
            </a:r>
          </a:p>
          <a:p>
            <a:pPr marL="0" indent="0" algn="ctr">
              <a:buNone/>
            </a:pPr>
            <a:r>
              <a:rPr lang="en-US" sz="4400" b="1" dirty="0">
                <a:solidFill>
                  <a:srgbClr val="CCFFCC"/>
                </a:solidFill>
              </a:rPr>
              <a:t>human agency</a:t>
            </a:r>
            <a:r>
              <a:rPr lang="en-US" sz="4400" dirty="0">
                <a:solidFill>
                  <a:srgbClr val="FF0000"/>
                </a:solidFill>
              </a:rPr>
              <a:t>?</a:t>
            </a:r>
          </a:p>
        </p:txBody>
      </p:sp>
      <p:pic>
        <p:nvPicPr>
          <p:cNvPr id="5" name="Picture 4" descr="zombie-wikimedia-comm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485" y="3084657"/>
            <a:ext cx="4540882" cy="2699562"/>
          </a:xfrm>
          <a:prstGeom prst="rect">
            <a:avLst/>
          </a:prstGeom>
        </p:spPr>
      </p:pic>
    </p:spTree>
    <p:extLst>
      <p:ext uri="{BB962C8B-B14F-4D97-AF65-F5344CB8AC3E}">
        <p14:creationId xmlns:p14="http://schemas.microsoft.com/office/powerpoint/2010/main" val="3489853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a:solidFill>
                  <a:srgbClr val="FFFF00"/>
                </a:solidFill>
              </a:rPr>
              <a:t>Objection </a:t>
            </a:r>
            <a:endParaRPr lang="en-US" sz="4400" b="1" dirty="0">
              <a:solidFill>
                <a:schemeClr val="accent5"/>
              </a:solidFill>
            </a:endParaRPr>
          </a:p>
        </p:txBody>
      </p:sp>
      <p:pic>
        <p:nvPicPr>
          <p:cNvPr id="4" name="Content Placeholder 3" descr="Stop_hand.svg.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98" r="-498" b="-192"/>
          <a:stretch/>
        </p:blipFill>
        <p:spPr>
          <a:xfrm>
            <a:off x="2229556" y="1241425"/>
            <a:ext cx="4684888" cy="4647612"/>
          </a:xfrm>
        </p:spPr>
      </p:pic>
    </p:spTree>
    <p:extLst>
      <p:ext uri="{BB962C8B-B14F-4D97-AF65-F5344CB8AC3E}">
        <p14:creationId xmlns:p14="http://schemas.microsoft.com/office/powerpoint/2010/main" val="30665801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08" y="0"/>
            <a:ext cx="7966192" cy="1016000"/>
          </a:xfrm>
        </p:spPr>
        <p:txBody>
          <a:bodyPr/>
          <a:lstStyle/>
          <a:p>
            <a:r>
              <a:rPr lang="en-US" b="1" dirty="0">
                <a:solidFill>
                  <a:srgbClr val="FFFF00"/>
                </a:solidFill>
              </a:rPr>
              <a:t>But what about</a:t>
            </a:r>
            <a:r>
              <a:rPr lang="en-US" b="1" dirty="0">
                <a:solidFill>
                  <a:srgbClr val="FF0000"/>
                </a:solidFill>
              </a:rPr>
              <a:t>?</a:t>
            </a:r>
            <a:r>
              <a:rPr lang="mr-IN" b="1" dirty="0">
                <a:solidFill>
                  <a:schemeClr val="accent5"/>
                </a:solidFill>
              </a:rPr>
              <a:t>…</a:t>
            </a:r>
            <a:endParaRPr lang="en-US" b="1" dirty="0">
              <a:solidFill>
                <a:schemeClr val="accent5"/>
              </a:solidFill>
            </a:endParaRPr>
          </a:p>
        </p:txBody>
      </p:sp>
      <p:pic>
        <p:nvPicPr>
          <p:cNvPr id="4" name="Content Placeholder 3" descr="Screen Shot 2017-03-28 at 3.12.12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39" r="189"/>
          <a:stretch/>
        </p:blipFill>
        <p:spPr>
          <a:xfrm>
            <a:off x="720608" y="1016000"/>
            <a:ext cx="7699022" cy="4900613"/>
          </a:xfrm>
        </p:spPr>
      </p:pic>
    </p:spTree>
    <p:extLst>
      <p:ext uri="{BB962C8B-B14F-4D97-AF65-F5344CB8AC3E}">
        <p14:creationId xmlns:p14="http://schemas.microsoft.com/office/powerpoint/2010/main" val="10206958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a:solidFill>
                  <a:srgbClr val="FFFF00"/>
                </a:solidFill>
              </a:rPr>
              <a:t>Answer</a:t>
            </a:r>
            <a:r>
              <a:rPr lang="en-US" sz="4400" b="1" dirty="0">
                <a:solidFill>
                  <a:srgbClr val="FF0000"/>
                </a:solidFill>
              </a:rPr>
              <a:t>?</a:t>
            </a:r>
            <a:r>
              <a:rPr lang="en-US" sz="4400" b="1" dirty="0">
                <a:solidFill>
                  <a:schemeClr val="bg1"/>
                </a:solidFill>
              </a:rPr>
              <a:t>: </a:t>
            </a:r>
          </a:p>
        </p:txBody>
      </p:sp>
      <p:sp>
        <p:nvSpPr>
          <p:cNvPr id="3" name="Content Placeholder 2"/>
          <p:cNvSpPr>
            <a:spLocks noGrp="1"/>
          </p:cNvSpPr>
          <p:nvPr>
            <p:ph sz="quarter" idx="10"/>
          </p:nvPr>
        </p:nvSpPr>
        <p:spPr>
          <a:xfrm>
            <a:off x="0" y="1015999"/>
            <a:ext cx="9144000" cy="4901259"/>
          </a:xfrm>
        </p:spPr>
        <p:txBody>
          <a:bodyPr>
            <a:normAutofit/>
          </a:bodyPr>
          <a:lstStyle/>
          <a:p>
            <a:pPr marL="0" indent="0" algn="ctr">
              <a:buNone/>
            </a:pPr>
            <a:r>
              <a:rPr lang="en-US" sz="5400" b="1">
                <a:solidFill>
                  <a:srgbClr val="FFFFFF"/>
                </a:solidFill>
              </a:rPr>
              <a:t>Probably </a:t>
            </a:r>
            <a:r>
              <a:rPr lang="en-US" sz="5400" b="1">
                <a:solidFill>
                  <a:schemeClr val="accent5"/>
                </a:solidFill>
              </a:rPr>
              <a:t>immersion</a:t>
            </a:r>
            <a:r>
              <a:rPr lang="en-US" sz="5400" b="1" dirty="0">
                <a:solidFill>
                  <a:srgbClr val="FF0000"/>
                </a:solidFill>
              </a:rPr>
              <a:t>.</a:t>
            </a:r>
            <a:r>
              <a:rPr lang="en-US" sz="5400" b="1">
                <a:solidFill>
                  <a:srgbClr val="FFFFFF"/>
                </a:solidFill>
              </a:rPr>
              <a:t> </a:t>
            </a:r>
            <a:endParaRPr lang="en-US" sz="5400" b="1" dirty="0">
              <a:solidFill>
                <a:srgbClr val="FFFFFF"/>
              </a:solidFill>
            </a:endParaRPr>
          </a:p>
          <a:p>
            <a:pPr marL="0" indent="0" algn="ctr">
              <a:buNone/>
            </a:pPr>
            <a:r>
              <a:rPr lang="en-US" sz="5400" dirty="0">
                <a:solidFill>
                  <a:srgbClr val="CCFFCC"/>
                </a:solidFill>
              </a:rPr>
              <a:t>Not so much human </a:t>
            </a:r>
            <a:r>
              <a:rPr lang="en-US" sz="5400" dirty="0">
                <a:solidFill>
                  <a:srgbClr val="FFFFFF"/>
                </a:solidFill>
              </a:rPr>
              <a:t>agency</a:t>
            </a:r>
            <a:r>
              <a:rPr lang="en-US" sz="5400" b="1" dirty="0">
                <a:solidFill>
                  <a:srgbClr val="FF0000"/>
                </a:solidFill>
              </a:rPr>
              <a:t>.</a:t>
            </a:r>
          </a:p>
        </p:txBody>
      </p:sp>
      <p:pic>
        <p:nvPicPr>
          <p:cNvPr id="4" name="Picture 3" descr="Screen Shot 2017-03-28 at 7.09.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445" y="2716759"/>
            <a:ext cx="2935111" cy="3200499"/>
          </a:xfrm>
          <a:prstGeom prst="rect">
            <a:avLst/>
          </a:prstGeom>
        </p:spPr>
      </p:pic>
    </p:spTree>
    <p:extLst>
      <p:ext uri="{BB962C8B-B14F-4D97-AF65-F5344CB8AC3E}">
        <p14:creationId xmlns:p14="http://schemas.microsoft.com/office/powerpoint/2010/main" val="2771783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7B3A74-9F7A-CE45-880E-1608166662DF}"/>
              </a:ext>
            </a:extLst>
          </p:cNvPr>
          <p:cNvSpPr>
            <a:spLocks noGrp="1"/>
          </p:cNvSpPr>
          <p:nvPr>
            <p:ph sz="quarter" idx="10"/>
          </p:nvPr>
        </p:nvSpPr>
        <p:spPr>
          <a:xfrm>
            <a:off x="457200" y="1140030"/>
            <a:ext cx="8229600" cy="4586103"/>
          </a:xfrm>
        </p:spPr>
        <p:txBody>
          <a:bodyPr>
            <a:normAutofit/>
          </a:bodyPr>
          <a:lstStyle/>
          <a:p>
            <a:pPr marL="0" indent="0" algn="ctr">
              <a:buNone/>
            </a:pPr>
            <a:r>
              <a:rPr lang="en-US" sz="9600" i="1" dirty="0">
                <a:solidFill>
                  <a:schemeClr val="bg1"/>
                </a:solidFill>
              </a:rPr>
              <a:t>Did you try</a:t>
            </a:r>
            <a:r>
              <a:rPr lang="en-US" sz="9600" i="1" dirty="0">
                <a:solidFill>
                  <a:schemeClr val="accent5"/>
                </a:solidFill>
              </a:rPr>
              <a:t>?</a:t>
            </a:r>
          </a:p>
          <a:p>
            <a:pPr marL="0" indent="0" algn="ctr">
              <a:buNone/>
            </a:pPr>
            <a:r>
              <a:rPr lang="en-US" sz="9600" i="1" dirty="0">
                <a:solidFill>
                  <a:schemeClr val="bg1"/>
                </a:solidFill>
              </a:rPr>
              <a:t>Reactions</a:t>
            </a:r>
            <a:r>
              <a:rPr lang="en-US" sz="9600" i="1" dirty="0">
                <a:solidFill>
                  <a:srgbClr val="FFFF00"/>
                </a:solidFill>
              </a:rPr>
              <a:t>?</a:t>
            </a:r>
          </a:p>
          <a:p>
            <a:pPr marL="0" indent="0" algn="ctr">
              <a:buNone/>
            </a:pPr>
            <a:r>
              <a:rPr lang="en-US" sz="9600" i="1" dirty="0">
                <a:solidFill>
                  <a:schemeClr val="bg1"/>
                </a:solidFill>
              </a:rPr>
              <a:t>Thoughts</a:t>
            </a:r>
            <a:r>
              <a:rPr lang="en-US" sz="9600" i="1" dirty="0">
                <a:solidFill>
                  <a:srgbClr val="92D050"/>
                </a:solidFill>
              </a:rPr>
              <a:t>?</a:t>
            </a:r>
          </a:p>
        </p:txBody>
      </p:sp>
    </p:spTree>
    <p:extLst>
      <p:ext uri="{BB962C8B-B14F-4D97-AF65-F5344CB8AC3E}">
        <p14:creationId xmlns:p14="http://schemas.microsoft.com/office/powerpoint/2010/main" val="349141580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
            <a:ext cx="8229600" cy="1016000"/>
          </a:xfrm>
        </p:spPr>
        <p:txBody>
          <a:bodyPr>
            <a:normAutofit/>
          </a:bodyPr>
          <a:lstStyle/>
          <a:p>
            <a:pPr algn="ctr"/>
            <a:r>
              <a:rPr lang="en-US" sz="4800" b="1" dirty="0">
                <a:solidFill>
                  <a:srgbClr val="FF0000"/>
                </a:solidFill>
                <a:latin typeface="American Typewriter"/>
                <a:cs typeface="American Typewriter"/>
              </a:rPr>
              <a:t>E. </a:t>
            </a:r>
            <a:r>
              <a:rPr lang="en-US" sz="4800" dirty="0">
                <a:solidFill>
                  <a:schemeClr val="bg1"/>
                </a:solidFill>
                <a:latin typeface="American Typewriter"/>
                <a:cs typeface="American Typewriter"/>
              </a:rPr>
              <a:t>The Law </a:t>
            </a:r>
          </a:p>
        </p:txBody>
      </p:sp>
      <p:pic>
        <p:nvPicPr>
          <p:cNvPr id="4" name="Content Placeholder 3" descr="IMG_1384.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0507" b="10507"/>
          <a:stretch/>
        </p:blipFill>
        <p:spPr>
          <a:xfrm>
            <a:off x="457200" y="1022350"/>
            <a:ext cx="8229600" cy="4875213"/>
          </a:xfrm>
          <a:prstGeom prst="rect">
            <a:avLst/>
          </a:prstGeom>
        </p:spPr>
      </p:pic>
    </p:spTree>
    <p:extLst>
      <p:ext uri="{BB962C8B-B14F-4D97-AF65-F5344CB8AC3E}">
        <p14:creationId xmlns:p14="http://schemas.microsoft.com/office/powerpoint/2010/main" val="27797430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56"/>
            <a:ext cx="8229600" cy="1016000"/>
          </a:xfrm>
        </p:spPr>
        <p:txBody>
          <a:bodyPr/>
          <a:lstStyle/>
          <a:p>
            <a:pPr algn="ctr"/>
            <a:r>
              <a:rPr lang="en-US" b="1" dirty="0">
                <a:solidFill>
                  <a:schemeClr val="accent6"/>
                </a:solidFill>
                <a:latin typeface="Andale Mono"/>
                <a:cs typeface="Andale Mono"/>
              </a:rPr>
              <a:t>Subliminal</a:t>
            </a:r>
            <a:r>
              <a:rPr lang="en-US" b="1" dirty="0">
                <a:solidFill>
                  <a:srgbClr val="FFFFFF"/>
                </a:solidFill>
              </a:rPr>
              <a:t> </a:t>
            </a:r>
            <a:r>
              <a:rPr lang="en-US" b="1" dirty="0">
                <a:solidFill>
                  <a:schemeClr val="accent3"/>
                </a:solidFill>
              </a:rPr>
              <a:t>Advertising</a:t>
            </a:r>
          </a:p>
        </p:txBody>
      </p:sp>
      <p:pic>
        <p:nvPicPr>
          <p:cNvPr id="4" name="Content Placeholder 3" descr="BK_cover_Hidden_Persuaders.gif"/>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154" r="-93"/>
          <a:stretch/>
        </p:blipFill>
        <p:spPr>
          <a:xfrm>
            <a:off x="2756370" y="1041400"/>
            <a:ext cx="3593630" cy="4913313"/>
          </a:xfrm>
        </p:spPr>
      </p:pic>
    </p:spTree>
    <p:extLst>
      <p:ext uri="{BB962C8B-B14F-4D97-AF65-F5344CB8AC3E}">
        <p14:creationId xmlns:p14="http://schemas.microsoft.com/office/powerpoint/2010/main" val="3927950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84300" y="1115471"/>
            <a:ext cx="7959700" cy="4610663"/>
          </a:xfrm>
        </p:spPr>
        <p:txBody>
          <a:bodyPr>
            <a:noAutofit/>
          </a:bodyPr>
          <a:lstStyle/>
          <a:p>
            <a:pPr marL="0" indent="0">
              <a:buNone/>
            </a:pPr>
            <a:r>
              <a:rPr lang="en-US" sz="6000" b="1" dirty="0">
                <a:solidFill>
                  <a:srgbClr val="FFFF00"/>
                </a:solidFill>
                <a:latin typeface="+mn-lt"/>
              </a:rPr>
              <a:t>IS PRIVACY A </a:t>
            </a:r>
            <a:r>
              <a:rPr lang="en-US" sz="6000" b="1" dirty="0">
                <a:solidFill>
                  <a:schemeClr val="bg1"/>
                </a:solidFill>
                <a:latin typeface="+mn-lt"/>
              </a:rPr>
              <a:t>ROBUST ENOUGH </a:t>
            </a:r>
            <a:r>
              <a:rPr lang="en-US" sz="6000" b="1" dirty="0">
                <a:solidFill>
                  <a:srgbClr val="FFFF00"/>
                </a:solidFill>
                <a:latin typeface="+mn-lt"/>
              </a:rPr>
              <a:t>LEGAL CONCEPT FOR THESE DEVELOPMENTS</a:t>
            </a:r>
            <a:r>
              <a:rPr lang="en-US" sz="6000" b="1" dirty="0">
                <a:solidFill>
                  <a:srgbClr val="FF0000"/>
                </a:solidFill>
                <a:latin typeface="+mn-lt"/>
              </a:rPr>
              <a:t>?</a:t>
            </a:r>
          </a:p>
        </p:txBody>
      </p:sp>
    </p:spTree>
    <p:extLst>
      <p:ext uri="{BB962C8B-B14F-4D97-AF65-F5344CB8AC3E}">
        <p14:creationId xmlns:p14="http://schemas.microsoft.com/office/powerpoint/2010/main" val="15182305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a:solidFill>
                  <a:schemeClr val="accent5"/>
                </a:solidFill>
              </a:rPr>
              <a:t>Two</a:t>
            </a:r>
            <a:r>
              <a:rPr lang="en-US" sz="4400" b="1" dirty="0">
                <a:solidFill>
                  <a:srgbClr val="FFFF00"/>
                </a:solidFill>
              </a:rPr>
              <a:t> Uncertainties</a:t>
            </a:r>
          </a:p>
        </p:txBody>
      </p:sp>
      <p:sp>
        <p:nvSpPr>
          <p:cNvPr id="3" name="Content Placeholder 2"/>
          <p:cNvSpPr>
            <a:spLocks noGrp="1"/>
          </p:cNvSpPr>
          <p:nvPr>
            <p:ph sz="quarter" idx="10"/>
          </p:nvPr>
        </p:nvSpPr>
        <p:spPr>
          <a:xfrm>
            <a:off x="457200" y="1015999"/>
            <a:ext cx="8686800" cy="4931753"/>
          </a:xfrm>
        </p:spPr>
        <p:txBody>
          <a:bodyPr>
            <a:normAutofit/>
          </a:bodyPr>
          <a:lstStyle/>
          <a:p>
            <a:pPr marL="457200" indent="-457200">
              <a:buAutoNum type="arabicPeriod"/>
            </a:pPr>
            <a:r>
              <a:rPr lang="en-US" sz="3200" dirty="0">
                <a:solidFill>
                  <a:schemeClr val="bg1"/>
                </a:solidFill>
              </a:rPr>
              <a:t>Defining what</a:t>
            </a:r>
            <a:r>
              <a:rPr lang="en-US" sz="3200" dirty="0">
                <a:solidFill>
                  <a:srgbClr val="FFFF00"/>
                </a:solidFill>
              </a:rPr>
              <a:t> a reasonable expectation of privacy </a:t>
            </a:r>
            <a:r>
              <a:rPr lang="en-US" sz="3200" dirty="0">
                <a:solidFill>
                  <a:schemeClr val="bg1"/>
                </a:solidFill>
              </a:rPr>
              <a:t>is in a Virtual Reality/Alternative Reality situations</a:t>
            </a:r>
            <a:r>
              <a:rPr lang="en-US" sz="3200" dirty="0">
                <a:solidFill>
                  <a:srgbClr val="FF0000"/>
                </a:solidFill>
              </a:rPr>
              <a:t>?</a:t>
            </a:r>
          </a:p>
          <a:p>
            <a:pPr marL="457200" indent="-457200">
              <a:buAutoNum type="arabicPeriod"/>
            </a:pPr>
            <a:r>
              <a:rPr lang="en-US" sz="3200" dirty="0">
                <a:solidFill>
                  <a:schemeClr val="bg1"/>
                </a:solidFill>
              </a:rPr>
              <a:t>Complications arising because of differences between American &amp; Continental understandings of the purpose of privacy law.</a:t>
            </a:r>
          </a:p>
        </p:txBody>
      </p:sp>
      <p:pic>
        <p:nvPicPr>
          <p:cNvPr id="4" name="Picture 3" descr="Screen Shot 2017-03-28 at 11.43.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460" y="3984732"/>
            <a:ext cx="4276579" cy="1963020"/>
          </a:xfrm>
          <a:prstGeom prst="rect">
            <a:avLst/>
          </a:prstGeom>
        </p:spPr>
      </p:pic>
    </p:spTree>
    <p:extLst>
      <p:ext uri="{BB962C8B-B14F-4D97-AF65-F5344CB8AC3E}">
        <p14:creationId xmlns:p14="http://schemas.microsoft.com/office/powerpoint/2010/main" val="8833934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30999"/>
          </a:xfrm>
        </p:spPr>
        <p:txBody>
          <a:bodyPr/>
          <a:lstStyle/>
          <a:p>
            <a:pPr algn="ctr"/>
            <a:r>
              <a:rPr lang="en-US" b="1" dirty="0">
                <a:solidFill>
                  <a:schemeClr val="bg1"/>
                </a:solidFill>
              </a:rPr>
              <a:t>Could </a:t>
            </a:r>
            <a:r>
              <a:rPr lang="en-US" b="1" dirty="0">
                <a:solidFill>
                  <a:srgbClr val="FF0000"/>
                </a:solidFill>
              </a:rPr>
              <a:t>VR</a:t>
            </a:r>
            <a:r>
              <a:rPr lang="en-US" b="1" dirty="0">
                <a:solidFill>
                  <a:schemeClr val="bg1"/>
                </a:solidFill>
              </a:rPr>
              <a:t> be considered </a:t>
            </a:r>
            <a:r>
              <a:rPr lang="en-US" b="1" dirty="0">
                <a:solidFill>
                  <a:srgbClr val="FF0000"/>
                </a:solidFill>
              </a:rPr>
              <a:t>a drug</a:t>
            </a:r>
            <a:r>
              <a:rPr lang="en-US" b="1" dirty="0">
                <a:solidFill>
                  <a:schemeClr val="accent5"/>
                </a:solidFill>
              </a:rPr>
              <a:t>?</a:t>
            </a:r>
            <a:br>
              <a:rPr lang="en-US" b="1" dirty="0">
                <a:solidFill>
                  <a:schemeClr val="accent5"/>
                </a:solidFill>
              </a:rPr>
            </a:br>
            <a:r>
              <a:rPr lang="en-US" dirty="0">
                <a:solidFill>
                  <a:srgbClr val="FFFF00"/>
                </a:solidFill>
              </a:rPr>
              <a:t>Do we really want to go there</a:t>
            </a:r>
            <a:r>
              <a:rPr lang="en-US" b="1" dirty="0">
                <a:solidFill>
                  <a:srgbClr val="FF0000"/>
                </a:solidFill>
              </a:rPr>
              <a:t>?</a:t>
            </a:r>
            <a:r>
              <a:rPr lang="en-US" b="1" dirty="0">
                <a:solidFill>
                  <a:srgbClr val="FFFF00"/>
                </a:solidFill>
              </a:rPr>
              <a:t> </a:t>
            </a:r>
          </a:p>
        </p:txBody>
      </p:sp>
      <p:pic>
        <p:nvPicPr>
          <p:cNvPr id="4" name="Content Placeholder 3" descr="Screen Shot 2017-04-05 at 3.38.22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6" r="-456"/>
          <a:stretch/>
        </p:blipFill>
        <p:spPr>
          <a:xfrm>
            <a:off x="1385516" y="1830388"/>
            <a:ext cx="6399769" cy="4059237"/>
          </a:xfrm>
        </p:spPr>
      </p:pic>
    </p:spTree>
    <p:extLst>
      <p:ext uri="{BB962C8B-B14F-4D97-AF65-F5344CB8AC3E}">
        <p14:creationId xmlns:p14="http://schemas.microsoft.com/office/powerpoint/2010/main" val="31956026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5"/>
                </a:solidFill>
              </a:rPr>
              <a:t>EC</a:t>
            </a:r>
            <a:r>
              <a:rPr lang="en-US" b="1" dirty="0">
                <a:solidFill>
                  <a:srgbClr val="FFFF00"/>
                </a:solidFill>
              </a:rPr>
              <a:t> position</a:t>
            </a:r>
          </a:p>
        </p:txBody>
      </p:sp>
      <p:pic>
        <p:nvPicPr>
          <p:cNvPr id="4" name="Content Placeholder 3" descr="Screen Shot 2017-04-06 at 4.38.30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161"/>
          <a:stretch/>
        </p:blipFill>
        <p:spPr>
          <a:xfrm>
            <a:off x="457200" y="1616557"/>
            <a:ext cx="8229600" cy="3579521"/>
          </a:xfrm>
        </p:spPr>
      </p:pic>
    </p:spTree>
    <p:extLst>
      <p:ext uri="{BB962C8B-B14F-4D97-AF65-F5344CB8AC3E}">
        <p14:creationId xmlns:p14="http://schemas.microsoft.com/office/powerpoint/2010/main" val="414494782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270129"/>
          </a:xfrm>
        </p:spPr>
        <p:txBody>
          <a:bodyPr/>
          <a:lstStyle/>
          <a:p>
            <a:r>
              <a:rPr lang="en-US" b="1" dirty="0">
                <a:solidFill>
                  <a:srgbClr val="FFFF00"/>
                </a:solidFill>
              </a:rPr>
              <a:t>Consumer Protection Regulation</a:t>
            </a:r>
          </a:p>
        </p:txBody>
      </p:sp>
      <p:pic>
        <p:nvPicPr>
          <p:cNvPr id="6" name="Content Placeholder 3" descr="Screen Shot 2015-01-12 at 11.42.57 PM.png"/>
          <p:cNvPicPr>
            <a:picLocks noGrp="1" noChangeAspect="1"/>
          </p:cNvPicPr>
          <p:nvPr>
            <p:ph sz="quarter" idx="10"/>
          </p:nvPr>
        </p:nvPicPr>
        <p:blipFill>
          <a:blip r:embed="rId2">
            <a:extLst>
              <a:ext uri="{28A0092B-C50C-407E-A947-70E740481C1C}">
                <a14:useLocalDpi xmlns:a14="http://schemas.microsoft.com/office/drawing/2010/main" val="0"/>
              </a:ext>
            </a:extLst>
          </a:blip>
          <a:srcRect l="-11" r="-11"/>
          <a:stretch>
            <a:fillRect/>
          </a:stretch>
        </p:blipFill>
        <p:spPr>
          <a:xfrm>
            <a:off x="457200" y="1270129"/>
            <a:ext cx="8229600" cy="4318000"/>
          </a:xfrm>
          <a:prstGeom prst="rect">
            <a:avLst/>
          </a:prstGeom>
        </p:spPr>
      </p:pic>
    </p:spTree>
    <p:extLst>
      <p:ext uri="{BB962C8B-B14F-4D97-AF65-F5344CB8AC3E}">
        <p14:creationId xmlns:p14="http://schemas.microsoft.com/office/powerpoint/2010/main" val="1019836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22 at 9.11.56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6" r="-225"/>
          <a:stretch/>
        </p:blipFill>
        <p:spPr>
          <a:xfrm>
            <a:off x="1517470" y="180975"/>
            <a:ext cx="6119367" cy="5740400"/>
          </a:xfrm>
        </p:spPr>
      </p:pic>
    </p:spTree>
    <p:extLst>
      <p:ext uri="{BB962C8B-B14F-4D97-AF65-F5344CB8AC3E}">
        <p14:creationId xmlns:p14="http://schemas.microsoft.com/office/powerpoint/2010/main" val="28219193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2593"/>
          </a:xfrm>
        </p:spPr>
        <p:txBody>
          <a:bodyPr>
            <a:noAutofit/>
          </a:bodyPr>
          <a:lstStyle/>
          <a:p>
            <a:pPr algn="ctr"/>
            <a:r>
              <a:rPr lang="en-US" sz="4400" b="1" dirty="0">
                <a:solidFill>
                  <a:srgbClr val="FFFF00"/>
                </a:solidFill>
              </a:rPr>
              <a:t>Duties </a:t>
            </a:r>
            <a:r>
              <a:rPr lang="en-US" sz="4400" b="1" dirty="0">
                <a:solidFill>
                  <a:schemeClr val="bg1"/>
                </a:solidFill>
              </a:rPr>
              <a:t>of contractual </a:t>
            </a:r>
            <a:r>
              <a:rPr lang="en-US" sz="4400" b="1" dirty="0">
                <a:solidFill>
                  <a:srgbClr val="FFFF00"/>
                </a:solidFill>
              </a:rPr>
              <a:t>good faith </a:t>
            </a:r>
            <a:r>
              <a:rPr lang="en-US" sz="4400" b="1" dirty="0">
                <a:solidFill>
                  <a:srgbClr val="FFFFFF"/>
                </a:solidFill>
              </a:rPr>
              <a:t>and</a:t>
            </a:r>
            <a:r>
              <a:rPr lang="en-US" sz="4400" b="1" dirty="0">
                <a:solidFill>
                  <a:srgbClr val="FFFF00"/>
                </a:solidFill>
              </a:rPr>
              <a:t> honest performance</a:t>
            </a:r>
            <a:r>
              <a:rPr lang="en-US" sz="4400" b="1" dirty="0">
                <a:solidFill>
                  <a:schemeClr val="bg1"/>
                </a:solidFill>
              </a:rPr>
              <a:t> </a:t>
            </a:r>
            <a:endParaRPr lang="en-US" sz="4400" b="1" dirty="0"/>
          </a:p>
        </p:txBody>
      </p:sp>
      <p:pic>
        <p:nvPicPr>
          <p:cNvPr id="6" name="Content Placeholder 5" descr="Screen Shot 2017-03-29 at 12.08.11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88" r="536"/>
          <a:stretch/>
        </p:blipFill>
        <p:spPr>
          <a:xfrm>
            <a:off x="594862" y="1408134"/>
            <a:ext cx="7958295" cy="4318000"/>
          </a:xfrm>
        </p:spPr>
      </p:pic>
    </p:spTree>
    <p:extLst>
      <p:ext uri="{BB962C8B-B14F-4D97-AF65-F5344CB8AC3E}">
        <p14:creationId xmlns:p14="http://schemas.microsoft.com/office/powerpoint/2010/main" val="36565553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243"/>
            <a:ext cx="8229600" cy="1016000"/>
          </a:xfrm>
        </p:spPr>
        <p:txBody>
          <a:bodyPr>
            <a:normAutofit/>
          </a:bodyPr>
          <a:lstStyle/>
          <a:p>
            <a:r>
              <a:rPr lang="en-US" sz="4400" b="1" dirty="0">
                <a:solidFill>
                  <a:srgbClr val="FFFF00"/>
                </a:solidFill>
              </a:rPr>
              <a:t>Related legal question</a:t>
            </a:r>
            <a:r>
              <a:rPr lang="en-US" sz="4400" b="1" dirty="0">
                <a:solidFill>
                  <a:schemeClr val="bg1"/>
                </a:solidFill>
              </a:rPr>
              <a:t>:</a:t>
            </a:r>
          </a:p>
        </p:txBody>
      </p:sp>
      <p:sp>
        <p:nvSpPr>
          <p:cNvPr id="3" name="Content Placeholder 2"/>
          <p:cNvSpPr>
            <a:spLocks noGrp="1"/>
          </p:cNvSpPr>
          <p:nvPr>
            <p:ph sz="quarter" idx="10"/>
          </p:nvPr>
        </p:nvSpPr>
        <p:spPr>
          <a:xfrm>
            <a:off x="457200" y="1053243"/>
            <a:ext cx="8686800" cy="4798060"/>
          </a:xfrm>
        </p:spPr>
        <p:txBody>
          <a:bodyPr/>
          <a:lstStyle/>
          <a:p>
            <a:pPr marL="0" indent="0">
              <a:lnSpc>
                <a:spcPct val="90000"/>
              </a:lnSpc>
              <a:buNone/>
            </a:pPr>
            <a:r>
              <a:rPr lang="en-US" sz="3600" dirty="0">
                <a:solidFill>
                  <a:schemeClr val="bg1"/>
                </a:solidFill>
              </a:rPr>
              <a:t>Might a Platform be a </a:t>
            </a:r>
            <a:r>
              <a:rPr lang="en-US" sz="3600" dirty="0">
                <a:solidFill>
                  <a:srgbClr val="FFFF00"/>
                </a:solidFill>
              </a:rPr>
              <a:t>Trustee of certain of your </a:t>
            </a:r>
            <a:r>
              <a:rPr lang="en-US" sz="3600" dirty="0">
                <a:solidFill>
                  <a:srgbClr val="FF0000"/>
                </a:solidFill>
              </a:rPr>
              <a:t>(brain) </a:t>
            </a:r>
            <a:r>
              <a:rPr lang="en-US" sz="3600" dirty="0">
                <a:solidFill>
                  <a:srgbClr val="FFFF00"/>
                </a:solidFill>
              </a:rPr>
              <a:t>data </a:t>
            </a:r>
            <a:r>
              <a:rPr lang="en-US" sz="3600" dirty="0">
                <a:solidFill>
                  <a:schemeClr val="bg1"/>
                </a:solidFill>
              </a:rPr>
              <a:t>with commensurate fiduciary responsibilities given the </a:t>
            </a:r>
            <a:r>
              <a:rPr lang="en-US" sz="3600" dirty="0">
                <a:solidFill>
                  <a:srgbClr val="FFFF00"/>
                </a:solidFill>
              </a:rPr>
              <a:t>implied terms of the contract</a:t>
            </a:r>
            <a:r>
              <a:rPr lang="en-US" sz="3600" dirty="0">
                <a:solidFill>
                  <a:schemeClr val="bg1"/>
                </a:solidFill>
              </a:rPr>
              <a:t> and various assurances given</a:t>
            </a:r>
            <a:r>
              <a:rPr lang="en-US" sz="3600" dirty="0">
                <a:solidFill>
                  <a:srgbClr val="FF0000"/>
                </a:solidFill>
              </a:rPr>
              <a:t>?</a:t>
            </a:r>
          </a:p>
          <a:p>
            <a:endParaRPr lang="en-US" dirty="0"/>
          </a:p>
        </p:txBody>
      </p:sp>
      <p:pic>
        <p:nvPicPr>
          <p:cNvPr id="4" name="Picture 3" descr="220px-LocationOfHypothalam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39523" y="3732255"/>
            <a:ext cx="3547277" cy="2531466"/>
          </a:xfrm>
          <a:prstGeom prst="rect">
            <a:avLst/>
          </a:prstGeom>
        </p:spPr>
      </p:pic>
    </p:spTree>
    <p:extLst>
      <p:ext uri="{BB962C8B-B14F-4D97-AF65-F5344CB8AC3E}">
        <p14:creationId xmlns:p14="http://schemas.microsoft.com/office/powerpoint/2010/main" val="3215920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3BD8-5713-AD47-B0DC-C77B137CB42C}"/>
              </a:ext>
            </a:extLst>
          </p:cNvPr>
          <p:cNvSpPr>
            <a:spLocks noGrp="1"/>
          </p:cNvSpPr>
          <p:nvPr>
            <p:ph type="title"/>
          </p:nvPr>
        </p:nvSpPr>
        <p:spPr>
          <a:xfrm>
            <a:off x="457200" y="0"/>
            <a:ext cx="8229600" cy="1016000"/>
          </a:xfrm>
        </p:spPr>
        <p:txBody>
          <a:bodyPr>
            <a:normAutofit/>
          </a:bodyPr>
          <a:lstStyle/>
          <a:p>
            <a:r>
              <a:rPr lang="en-US" sz="4400" b="1" dirty="0">
                <a:solidFill>
                  <a:srgbClr val="FFFF00"/>
                </a:solidFill>
                <a:latin typeface="Apple Chancery" panose="03020702040506060504" pitchFamily="66" charset="-79"/>
                <a:cs typeface="Apple Chancery" panose="03020702040506060504" pitchFamily="66" charset="-79"/>
              </a:rPr>
              <a:t>Evaluation</a:t>
            </a:r>
          </a:p>
        </p:txBody>
      </p:sp>
      <p:sp>
        <p:nvSpPr>
          <p:cNvPr id="3" name="Content Placeholder 2">
            <a:extLst>
              <a:ext uri="{FF2B5EF4-FFF2-40B4-BE49-F238E27FC236}">
                <a16:creationId xmlns:a16="http://schemas.microsoft.com/office/drawing/2014/main" id="{C23AC374-FDE3-104E-B9CC-D9ADA8F81A97}"/>
              </a:ext>
            </a:extLst>
          </p:cNvPr>
          <p:cNvSpPr>
            <a:spLocks noGrp="1"/>
          </p:cNvSpPr>
          <p:nvPr>
            <p:ph sz="quarter" idx="10"/>
          </p:nvPr>
        </p:nvSpPr>
        <p:spPr>
          <a:xfrm>
            <a:off x="457200" y="1015999"/>
            <a:ext cx="8229600" cy="5399089"/>
          </a:xfrm>
        </p:spPr>
        <p:txBody>
          <a:bodyPr>
            <a:normAutofit/>
          </a:bodyPr>
          <a:lstStyle/>
          <a:p>
            <a:pPr marL="0" indent="0">
              <a:buNone/>
            </a:pPr>
            <a:r>
              <a:rPr lang="en-CA" sz="2800" dirty="0">
                <a:solidFill>
                  <a:srgbClr val="FFFF00"/>
                </a:solidFill>
              </a:rPr>
              <a:t>A. </a:t>
            </a:r>
            <a:r>
              <a:rPr lang="en-CA" sz="2800" dirty="0">
                <a:solidFill>
                  <a:srgbClr val="92D050"/>
                </a:solidFill>
              </a:rPr>
              <a:t>Participation</a:t>
            </a:r>
            <a:r>
              <a:rPr lang="en-CA" sz="2800" dirty="0">
                <a:solidFill>
                  <a:srgbClr val="FF0000"/>
                </a:solidFill>
              </a:rPr>
              <a:t> = </a:t>
            </a:r>
            <a:r>
              <a:rPr lang="en-CA" sz="2800" dirty="0">
                <a:solidFill>
                  <a:srgbClr val="92D050"/>
                </a:solidFill>
              </a:rPr>
              <a:t>25%</a:t>
            </a:r>
            <a:r>
              <a:rPr lang="en-CA" sz="2800" dirty="0">
                <a:solidFill>
                  <a:schemeClr val="bg1"/>
                </a:solidFill>
              </a:rPr>
              <a:t>  includes any or all of:</a:t>
            </a:r>
          </a:p>
          <a:p>
            <a:r>
              <a:rPr lang="en-CA" sz="2800" dirty="0">
                <a:solidFill>
                  <a:schemeClr val="bg1"/>
                </a:solidFill>
              </a:rPr>
              <a:t>class, website, forum contributions;</a:t>
            </a:r>
          </a:p>
          <a:p>
            <a:r>
              <a:rPr lang="en-CA" sz="2800" dirty="0">
                <a:solidFill>
                  <a:schemeClr val="bg1"/>
                </a:solidFill>
              </a:rPr>
              <a:t>following “Self-Socratic” protocols – </a:t>
            </a:r>
            <a:r>
              <a:rPr lang="en-CA" sz="2800" dirty="0">
                <a:solidFill>
                  <a:srgbClr val="FF0000"/>
                </a:solidFill>
              </a:rPr>
              <a:t>email me</a:t>
            </a:r>
            <a:r>
              <a:rPr lang="en-CA" sz="2800" dirty="0">
                <a:solidFill>
                  <a:schemeClr val="bg1"/>
                </a:solidFill>
              </a:rPr>
              <a:t> </a:t>
            </a:r>
            <a:r>
              <a:rPr lang="en-CA" sz="2800" dirty="0">
                <a:solidFill>
                  <a:srgbClr val="FF0000"/>
                </a:solidFill>
              </a:rPr>
              <a:t>results</a:t>
            </a:r>
          </a:p>
          <a:p>
            <a:pPr marL="0" indent="0">
              <a:buNone/>
            </a:pPr>
            <a:r>
              <a:rPr lang="en-CA" sz="2800" dirty="0">
                <a:solidFill>
                  <a:srgbClr val="FFFF00"/>
                </a:solidFill>
              </a:rPr>
              <a:t>B. </a:t>
            </a:r>
            <a:r>
              <a:rPr lang="en-CA" sz="2800" dirty="0">
                <a:solidFill>
                  <a:srgbClr val="92D050"/>
                </a:solidFill>
              </a:rPr>
              <a:t>Presentation</a:t>
            </a:r>
            <a:r>
              <a:rPr lang="en-CA" sz="2800" dirty="0">
                <a:solidFill>
                  <a:schemeClr val="bg1"/>
                </a:solidFill>
              </a:rPr>
              <a:t> </a:t>
            </a:r>
            <a:r>
              <a:rPr lang="en-CA" sz="2800" dirty="0">
                <a:solidFill>
                  <a:srgbClr val="FF0000"/>
                </a:solidFill>
              </a:rPr>
              <a:t>=</a:t>
            </a:r>
            <a:r>
              <a:rPr lang="en-CA" sz="2800" dirty="0">
                <a:solidFill>
                  <a:srgbClr val="92D050"/>
                </a:solidFill>
              </a:rPr>
              <a:t> 25%. </a:t>
            </a:r>
            <a:r>
              <a:rPr lang="en-CA" sz="2800" dirty="0">
                <a:solidFill>
                  <a:schemeClr val="bg1"/>
                </a:solidFill>
              </a:rPr>
              <a:t>This will be </a:t>
            </a:r>
            <a:r>
              <a:rPr lang="en-CA" sz="2800" dirty="0">
                <a:solidFill>
                  <a:srgbClr val="FFFF00"/>
                </a:solidFill>
              </a:rPr>
              <a:t>based on a presentation</a:t>
            </a:r>
            <a:r>
              <a:rPr lang="en-CA" sz="2800" dirty="0">
                <a:solidFill>
                  <a:schemeClr val="bg1"/>
                </a:solidFill>
              </a:rPr>
              <a:t>. Please also post to the course website (or otherwise distribute to the class) about 5 days before your presentation one article or video you would like us to review in advance. </a:t>
            </a:r>
            <a:r>
              <a:rPr lang="en-CA" sz="2800" dirty="0">
                <a:solidFill>
                  <a:srgbClr val="FF0000"/>
                </a:solidFill>
              </a:rPr>
              <a:t>Presentation can be synchronous or asynchronous</a:t>
            </a:r>
            <a:r>
              <a:rPr lang="en-CA" sz="2800" dirty="0">
                <a:solidFill>
                  <a:schemeClr val="bg1"/>
                </a:solidFill>
              </a:rPr>
              <a:t>. </a:t>
            </a:r>
            <a:r>
              <a:rPr lang="en-CA" sz="2800" dirty="0">
                <a:solidFill>
                  <a:srgbClr val="FFFF00"/>
                </a:solidFill>
              </a:rPr>
              <a:t>Open to most any form you might be interested in</a:t>
            </a:r>
            <a:r>
              <a:rPr lang="en-CA" sz="2800" dirty="0">
                <a:solidFill>
                  <a:schemeClr val="bg1"/>
                </a:solidFill>
              </a:rPr>
              <a:t>.</a:t>
            </a:r>
          </a:p>
          <a:p>
            <a:pPr marL="0" indent="0">
              <a:buNone/>
            </a:pPr>
            <a:r>
              <a:rPr lang="en-CA" sz="2800" dirty="0">
                <a:solidFill>
                  <a:srgbClr val="FFFF00"/>
                </a:solidFill>
              </a:rPr>
              <a:t>C. </a:t>
            </a:r>
            <a:r>
              <a:rPr lang="en-CA" sz="2800" dirty="0">
                <a:solidFill>
                  <a:srgbClr val="92D050"/>
                </a:solidFill>
              </a:rPr>
              <a:t>Term Paper/Major Project </a:t>
            </a:r>
            <a:r>
              <a:rPr lang="en-CA" sz="2800" dirty="0">
                <a:solidFill>
                  <a:schemeClr val="bg1"/>
                </a:solidFill>
              </a:rPr>
              <a:t>(18 to 20 pages or equivalent – 5000 words – any font) </a:t>
            </a:r>
            <a:r>
              <a:rPr lang="en-CA" sz="2800" dirty="0">
                <a:solidFill>
                  <a:srgbClr val="92D050"/>
                </a:solidFill>
              </a:rPr>
              <a:t>=</a:t>
            </a:r>
            <a:r>
              <a:rPr lang="en-CA" sz="2800" dirty="0">
                <a:solidFill>
                  <a:schemeClr val="bg1"/>
                </a:solidFill>
              </a:rPr>
              <a:t>  </a:t>
            </a:r>
            <a:r>
              <a:rPr lang="en-CA" sz="2800" dirty="0">
                <a:solidFill>
                  <a:srgbClr val="92D050"/>
                </a:solidFill>
              </a:rPr>
              <a:t>50%.</a:t>
            </a:r>
          </a:p>
          <a:p>
            <a:endParaRPr lang="en-US" dirty="0"/>
          </a:p>
        </p:txBody>
      </p:sp>
    </p:spTree>
    <p:extLst>
      <p:ext uri="{BB962C8B-B14F-4D97-AF65-F5344CB8AC3E}">
        <p14:creationId xmlns:p14="http://schemas.microsoft.com/office/powerpoint/2010/main" val="34397484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2593"/>
          </a:xfrm>
        </p:spPr>
        <p:txBody>
          <a:bodyPr>
            <a:noAutofit/>
          </a:bodyPr>
          <a:lstStyle/>
          <a:p>
            <a:pPr algn="ctr"/>
            <a:r>
              <a:rPr lang="en-US" b="1" dirty="0">
                <a:solidFill>
                  <a:srgbClr val="FFFF00"/>
                </a:solidFill>
              </a:rPr>
              <a:t>Would not selling or abusing your brain data </a:t>
            </a:r>
            <a:r>
              <a:rPr lang="en-US" b="1" dirty="0">
                <a:solidFill>
                  <a:schemeClr val="accent5"/>
                </a:solidFill>
              </a:rPr>
              <a:t>meet this test</a:t>
            </a:r>
            <a:r>
              <a:rPr lang="en-US" b="1" dirty="0">
                <a:solidFill>
                  <a:srgbClr val="FF0000"/>
                </a:solidFill>
              </a:rPr>
              <a:t>?</a:t>
            </a:r>
          </a:p>
        </p:txBody>
      </p:sp>
      <p:sp>
        <p:nvSpPr>
          <p:cNvPr id="3" name="Content Placeholder 2"/>
          <p:cNvSpPr>
            <a:spLocks noGrp="1"/>
          </p:cNvSpPr>
          <p:nvPr>
            <p:ph sz="quarter" idx="10"/>
          </p:nvPr>
        </p:nvSpPr>
        <p:spPr>
          <a:xfrm>
            <a:off x="457200" y="1408133"/>
            <a:ext cx="8686800" cy="4539619"/>
          </a:xfrm>
        </p:spPr>
        <p:txBody>
          <a:bodyPr>
            <a:normAutofit/>
          </a:bodyPr>
          <a:lstStyle/>
          <a:p>
            <a:pPr marL="0" indent="0">
              <a:lnSpc>
                <a:spcPct val="90000"/>
              </a:lnSpc>
              <a:buNone/>
            </a:pPr>
            <a:r>
              <a:rPr lang="en-CA" sz="2800" dirty="0">
                <a:solidFill>
                  <a:srgbClr val="FFFFFF"/>
                </a:solidFill>
              </a:rPr>
              <a:t>A </a:t>
            </a:r>
            <a:r>
              <a:rPr lang="en-CA" sz="2800" dirty="0">
                <a:solidFill>
                  <a:srgbClr val="CCFFCC"/>
                </a:solidFill>
              </a:rPr>
              <a:t>contractual term could be implied where the </a:t>
            </a:r>
            <a:r>
              <a:rPr lang="en-CA" sz="2800" dirty="0">
                <a:solidFill>
                  <a:srgbClr val="FF0000"/>
                </a:solidFill>
              </a:rPr>
              <a:t>“</a:t>
            </a:r>
            <a:r>
              <a:rPr lang="en-CA" sz="2800" dirty="0">
                <a:solidFill>
                  <a:srgbClr val="CCFFCC"/>
                </a:solidFill>
              </a:rPr>
              <a:t>officious bystander test</a:t>
            </a:r>
            <a:r>
              <a:rPr lang="en-CA" sz="2800" dirty="0">
                <a:solidFill>
                  <a:srgbClr val="FF0000"/>
                </a:solidFill>
              </a:rPr>
              <a:t>”</a:t>
            </a:r>
            <a:r>
              <a:rPr lang="en-CA" sz="2800" dirty="0">
                <a:solidFill>
                  <a:srgbClr val="CCFFCC"/>
                </a:solidFill>
              </a:rPr>
              <a:t> is met</a:t>
            </a:r>
            <a:r>
              <a:rPr lang="en-CA" sz="2800" dirty="0">
                <a:solidFill>
                  <a:srgbClr val="FFFFFF"/>
                </a:solidFill>
              </a:rPr>
              <a:t>. The </a:t>
            </a:r>
            <a:r>
              <a:rPr lang="en-CA" sz="2800" dirty="0">
                <a:solidFill>
                  <a:srgbClr val="FF0000"/>
                </a:solidFill>
              </a:rPr>
              <a:t>“</a:t>
            </a:r>
            <a:r>
              <a:rPr lang="en-CA" sz="2800" dirty="0">
                <a:solidFill>
                  <a:srgbClr val="FFFFFF"/>
                </a:solidFill>
              </a:rPr>
              <a:t>officious bystander test</a:t>
            </a:r>
            <a:r>
              <a:rPr lang="en-CA" sz="2800" dirty="0">
                <a:solidFill>
                  <a:srgbClr val="FF0000"/>
                </a:solidFill>
              </a:rPr>
              <a:t>”</a:t>
            </a:r>
            <a:r>
              <a:rPr lang="en-CA" sz="2800" dirty="0">
                <a:solidFill>
                  <a:srgbClr val="FFFFFF"/>
                </a:solidFill>
              </a:rPr>
              <a:t> originates in U.K. law and is formulated as follows: </a:t>
            </a:r>
          </a:p>
          <a:p>
            <a:pPr marL="400050" lvl="1" indent="0">
              <a:lnSpc>
                <a:spcPct val="90000"/>
              </a:lnSpc>
              <a:buNone/>
            </a:pPr>
            <a:r>
              <a:rPr lang="en-CA" sz="2800" i="1" dirty="0">
                <a:solidFill>
                  <a:srgbClr val="FF0000"/>
                </a:solidFill>
              </a:rPr>
              <a:t>“</a:t>
            </a:r>
            <a:r>
              <a:rPr lang="en-CA" sz="2800" i="1" dirty="0">
                <a:solidFill>
                  <a:schemeClr val="bg1">
                    <a:lumMod val="75000"/>
                  </a:schemeClr>
                </a:solidFill>
              </a:rPr>
              <a:t>…that which in any contract is left to be implied and need not be expressed is something so obvious that it goes without saying. Thus, if while the parties were making their bargain, </a:t>
            </a:r>
            <a:r>
              <a:rPr lang="en-CA" sz="2800" i="1" dirty="0">
                <a:solidFill>
                  <a:srgbClr val="FFFF00"/>
                </a:solidFill>
              </a:rPr>
              <a:t>an </a:t>
            </a:r>
            <a:r>
              <a:rPr lang="en-CA" sz="2800" i="1" dirty="0">
                <a:solidFill>
                  <a:srgbClr val="FF0000"/>
                </a:solidFill>
              </a:rPr>
              <a:t>officious bystander</a:t>
            </a:r>
            <a:r>
              <a:rPr lang="en-CA" sz="2800" i="1" dirty="0">
                <a:solidFill>
                  <a:srgbClr val="FFFF00"/>
                </a:solidFill>
              </a:rPr>
              <a:t> were to suggest some express provision for it in their agreement, they would testily suppress him with a common</a:t>
            </a:r>
            <a:r>
              <a:rPr lang="en-CA" sz="2800" i="1" dirty="0">
                <a:solidFill>
                  <a:srgbClr val="FF0000"/>
                </a:solidFill>
              </a:rPr>
              <a:t>: ‘</a:t>
            </a:r>
            <a:r>
              <a:rPr lang="en-CA" sz="2800" i="1" dirty="0">
                <a:solidFill>
                  <a:schemeClr val="accent5"/>
                </a:solidFill>
              </a:rPr>
              <a:t>Oh, of course</a:t>
            </a:r>
            <a:r>
              <a:rPr lang="en-CA" sz="2800" i="1" dirty="0">
                <a:solidFill>
                  <a:srgbClr val="FF0000"/>
                </a:solidFill>
              </a:rPr>
              <a:t>’.” </a:t>
            </a:r>
            <a:endParaRPr lang="en-US" sz="2800" i="1" dirty="0">
              <a:solidFill>
                <a:srgbClr val="FF0000"/>
              </a:solidFill>
            </a:endParaRPr>
          </a:p>
        </p:txBody>
      </p:sp>
    </p:spTree>
    <p:extLst>
      <p:ext uri="{BB962C8B-B14F-4D97-AF65-F5344CB8AC3E}">
        <p14:creationId xmlns:p14="http://schemas.microsoft.com/office/powerpoint/2010/main" val="20478292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243"/>
            <a:ext cx="8229600" cy="1016000"/>
          </a:xfrm>
        </p:spPr>
        <p:txBody>
          <a:bodyPr>
            <a:normAutofit/>
          </a:bodyPr>
          <a:lstStyle/>
          <a:p>
            <a:pPr algn="ctr"/>
            <a:r>
              <a:rPr lang="en-US" sz="4400" b="1" dirty="0">
                <a:solidFill>
                  <a:srgbClr val="FFFF00"/>
                </a:solidFill>
              </a:rPr>
              <a:t>“</a:t>
            </a:r>
            <a:r>
              <a:rPr lang="en-US" sz="4400" b="1" dirty="0">
                <a:solidFill>
                  <a:srgbClr val="FF0000"/>
                </a:solidFill>
              </a:rPr>
              <a:t>Information Fiduciaries</a:t>
            </a:r>
            <a:r>
              <a:rPr lang="en-US" sz="4400" b="1" dirty="0">
                <a:solidFill>
                  <a:srgbClr val="FFFF00"/>
                </a:solidFill>
              </a:rPr>
              <a:t>”</a:t>
            </a:r>
          </a:p>
        </p:txBody>
      </p:sp>
      <p:pic>
        <p:nvPicPr>
          <p:cNvPr id="4" name="Content Placeholder 3" descr="Screen Shot 2017-03-22 at 1.10.41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82" r="-600"/>
          <a:stretch/>
        </p:blipFill>
        <p:spPr>
          <a:xfrm>
            <a:off x="2154366" y="1052513"/>
            <a:ext cx="4855363" cy="4862512"/>
          </a:xfrm>
        </p:spPr>
      </p:pic>
    </p:spTree>
    <p:extLst>
      <p:ext uri="{BB962C8B-B14F-4D97-AF65-F5344CB8AC3E}">
        <p14:creationId xmlns:p14="http://schemas.microsoft.com/office/powerpoint/2010/main" val="7172378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626"/>
            <a:ext cx="8229600" cy="1016000"/>
          </a:xfrm>
        </p:spPr>
        <p:txBody>
          <a:bodyPr>
            <a:normAutofit/>
          </a:bodyPr>
          <a:lstStyle/>
          <a:p>
            <a:r>
              <a:rPr lang="en-US" sz="5400" b="1" dirty="0">
                <a:solidFill>
                  <a:schemeClr val="accent5"/>
                </a:solidFill>
              </a:rPr>
              <a:t>Constructive Trust</a:t>
            </a:r>
            <a:r>
              <a:rPr lang="en-US" sz="5400" b="1" dirty="0">
                <a:solidFill>
                  <a:srgbClr val="FF0000"/>
                </a:solidFill>
              </a:rPr>
              <a:t>?</a:t>
            </a:r>
          </a:p>
        </p:txBody>
      </p:sp>
      <p:sp>
        <p:nvSpPr>
          <p:cNvPr id="3" name="Content Placeholder 2"/>
          <p:cNvSpPr>
            <a:spLocks noGrp="1"/>
          </p:cNvSpPr>
          <p:nvPr>
            <p:ph sz="quarter" idx="10"/>
          </p:nvPr>
        </p:nvSpPr>
        <p:spPr>
          <a:xfrm>
            <a:off x="457200" y="1430676"/>
            <a:ext cx="8417504" cy="5144001"/>
          </a:xfrm>
        </p:spPr>
        <p:txBody>
          <a:bodyPr>
            <a:normAutofit/>
          </a:bodyPr>
          <a:lstStyle/>
          <a:p>
            <a:pPr marL="0" indent="0">
              <a:lnSpc>
                <a:spcPct val="100000"/>
              </a:lnSpc>
              <a:buNone/>
            </a:pPr>
            <a:r>
              <a:rPr lang="en-US" sz="4800" dirty="0">
                <a:solidFill>
                  <a:schemeClr val="bg1"/>
                </a:solidFill>
              </a:rPr>
              <a:t>Might a court determine that the Platform is a </a:t>
            </a:r>
            <a:r>
              <a:rPr lang="en-US" sz="4800" dirty="0">
                <a:solidFill>
                  <a:srgbClr val="FFFF00"/>
                </a:solidFill>
              </a:rPr>
              <a:t>Constructive Trustee </a:t>
            </a:r>
            <a:r>
              <a:rPr lang="en-US" sz="4800" dirty="0">
                <a:solidFill>
                  <a:schemeClr val="bg1"/>
                </a:solidFill>
              </a:rPr>
              <a:t>of your sensitive data with </a:t>
            </a:r>
            <a:r>
              <a:rPr lang="en-US" sz="4800" dirty="0">
                <a:solidFill>
                  <a:srgbClr val="CCFFCC"/>
                </a:solidFill>
              </a:rPr>
              <a:t>commensurate fiduciary responsibilities </a:t>
            </a:r>
            <a:r>
              <a:rPr lang="en-US" sz="4800" dirty="0">
                <a:solidFill>
                  <a:schemeClr val="bg1"/>
                </a:solidFill>
              </a:rPr>
              <a:t>towards you?</a:t>
            </a:r>
          </a:p>
          <a:p>
            <a:pPr marL="0" indent="0">
              <a:buNone/>
            </a:pPr>
            <a:endParaRPr lang="en-US" dirty="0"/>
          </a:p>
        </p:txBody>
      </p:sp>
    </p:spTree>
    <p:extLst>
      <p:ext uri="{BB962C8B-B14F-4D97-AF65-F5344CB8AC3E}">
        <p14:creationId xmlns:p14="http://schemas.microsoft.com/office/powerpoint/2010/main" val="11613163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68"/>
            <a:ext cx="8229600" cy="1016000"/>
          </a:xfrm>
        </p:spPr>
        <p:txBody>
          <a:bodyPr>
            <a:normAutofit/>
          </a:bodyPr>
          <a:lstStyle/>
          <a:p>
            <a:r>
              <a:rPr lang="en-US" sz="4800" b="1" dirty="0">
                <a:solidFill>
                  <a:srgbClr val="FFFF00"/>
                </a:solidFill>
              </a:rPr>
              <a:t>Fits</a:t>
            </a:r>
            <a:r>
              <a:rPr lang="en-US" sz="4800" b="1" dirty="0">
                <a:solidFill>
                  <a:srgbClr val="FF0000"/>
                </a:solidFill>
              </a:rPr>
              <a:t>???</a:t>
            </a:r>
          </a:p>
        </p:txBody>
      </p:sp>
      <p:sp>
        <p:nvSpPr>
          <p:cNvPr id="3" name="Content Placeholder 2"/>
          <p:cNvSpPr>
            <a:spLocks noGrp="1"/>
          </p:cNvSpPr>
          <p:nvPr>
            <p:ph sz="quarter" idx="10"/>
          </p:nvPr>
        </p:nvSpPr>
        <p:spPr>
          <a:xfrm>
            <a:off x="457200" y="1037168"/>
            <a:ext cx="8229600" cy="4688966"/>
          </a:xfrm>
        </p:spPr>
        <p:txBody>
          <a:bodyPr/>
          <a:lstStyle/>
          <a:p>
            <a:pPr marL="0" indent="0">
              <a:buNone/>
            </a:pPr>
            <a:r>
              <a:rPr lang="en-US" sz="4000" i="1" dirty="0">
                <a:solidFill>
                  <a:schemeClr val="bg1"/>
                </a:solidFill>
              </a:rPr>
              <a:t>“A constructive trust is an </a:t>
            </a:r>
            <a:r>
              <a:rPr lang="en-US" sz="4000" i="1" dirty="0">
                <a:solidFill>
                  <a:srgbClr val="CCFFCC"/>
                </a:solidFill>
              </a:rPr>
              <a:t>equitable remedy</a:t>
            </a:r>
            <a:r>
              <a:rPr lang="en-US" sz="4000" i="1" dirty="0">
                <a:solidFill>
                  <a:schemeClr val="bg1"/>
                </a:solidFill>
              </a:rPr>
              <a:t> resembling a trust (implied trust) imposed by a court </a:t>
            </a:r>
            <a:r>
              <a:rPr lang="en-US" sz="4000" i="1" dirty="0">
                <a:solidFill>
                  <a:srgbClr val="CCFFCC"/>
                </a:solidFill>
              </a:rPr>
              <a:t>to benefit a party that has been wrongfully deprived of its rights</a:t>
            </a:r>
            <a:r>
              <a:rPr lang="en-US" sz="4000" i="1" dirty="0">
                <a:solidFill>
                  <a:schemeClr val="bg1"/>
                </a:solidFill>
              </a:rPr>
              <a:t> due to either a person obtaining or </a:t>
            </a:r>
            <a:r>
              <a:rPr lang="en-US" sz="4000" i="1" dirty="0">
                <a:solidFill>
                  <a:srgbClr val="FF0000"/>
                </a:solidFill>
              </a:rPr>
              <a:t>holding a legal property right which they should not </a:t>
            </a:r>
            <a:r>
              <a:rPr lang="en-US" sz="4000" i="1" dirty="0">
                <a:solidFill>
                  <a:schemeClr val="bg1"/>
                </a:solidFill>
              </a:rPr>
              <a:t>possess due to</a:t>
            </a:r>
            <a:r>
              <a:rPr lang="en-US" sz="4000" i="1" dirty="0">
                <a:solidFill>
                  <a:srgbClr val="CCFFCC"/>
                </a:solidFill>
              </a:rPr>
              <a:t> unjust enrichment</a:t>
            </a:r>
            <a:r>
              <a:rPr lang="en-US" sz="4000" i="1" dirty="0">
                <a:solidFill>
                  <a:schemeClr val="bg1"/>
                </a:solidFill>
              </a:rPr>
              <a:t> or interference.”</a:t>
            </a:r>
          </a:p>
          <a:p>
            <a:pPr marL="0" indent="0">
              <a:buNone/>
            </a:pPr>
            <a:endParaRPr lang="en-US" dirty="0"/>
          </a:p>
        </p:txBody>
      </p:sp>
    </p:spTree>
    <p:extLst>
      <p:ext uri="{BB962C8B-B14F-4D97-AF65-F5344CB8AC3E}">
        <p14:creationId xmlns:p14="http://schemas.microsoft.com/office/powerpoint/2010/main" val="35757642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74"/>
            <a:ext cx="8229600" cy="1016000"/>
          </a:xfrm>
        </p:spPr>
        <p:txBody>
          <a:bodyPr>
            <a:normAutofit/>
          </a:bodyPr>
          <a:lstStyle/>
          <a:p>
            <a:pPr algn="ctr"/>
            <a:r>
              <a:rPr lang="en-US" sz="4800" b="1" dirty="0">
                <a:solidFill>
                  <a:srgbClr val="FFFF00"/>
                </a:solidFill>
              </a:rPr>
              <a:t>Requires</a:t>
            </a:r>
            <a:r>
              <a:rPr lang="mr-IN" sz="4800" b="1" dirty="0">
                <a:solidFill>
                  <a:srgbClr val="FF0000"/>
                </a:solidFill>
              </a:rPr>
              <a:t>…</a:t>
            </a:r>
            <a:endParaRPr lang="en-US" sz="4800" b="1" dirty="0">
              <a:solidFill>
                <a:srgbClr val="FF0000"/>
              </a:solidFill>
            </a:endParaRPr>
          </a:p>
        </p:txBody>
      </p:sp>
      <p:sp>
        <p:nvSpPr>
          <p:cNvPr id="3" name="Content Placeholder 2"/>
          <p:cNvSpPr>
            <a:spLocks noGrp="1"/>
          </p:cNvSpPr>
          <p:nvPr>
            <p:ph sz="quarter" idx="10"/>
          </p:nvPr>
        </p:nvSpPr>
        <p:spPr>
          <a:xfrm>
            <a:off x="457200" y="1045673"/>
            <a:ext cx="8229600" cy="4859711"/>
          </a:xfrm>
        </p:spPr>
        <p:txBody>
          <a:bodyPr>
            <a:normAutofit/>
          </a:bodyPr>
          <a:lstStyle/>
          <a:p>
            <a:pPr marL="0" indent="0" algn="ctr">
              <a:buNone/>
            </a:pPr>
            <a:r>
              <a:rPr lang="en-US" sz="5400" dirty="0">
                <a:solidFill>
                  <a:schemeClr val="bg1"/>
                </a:solidFill>
              </a:rPr>
              <a:t>Relationship of </a:t>
            </a:r>
            <a:r>
              <a:rPr lang="en-US" sz="5400" dirty="0">
                <a:solidFill>
                  <a:schemeClr val="accent5"/>
                </a:solidFill>
              </a:rPr>
              <a:t>dependency</a:t>
            </a:r>
            <a:r>
              <a:rPr lang="en-US" sz="5400" dirty="0">
                <a:solidFill>
                  <a:schemeClr val="bg1"/>
                </a:solidFill>
              </a:rPr>
              <a:t> &amp; </a:t>
            </a:r>
            <a:r>
              <a:rPr lang="en-US" sz="5400" dirty="0">
                <a:solidFill>
                  <a:srgbClr val="CCFFCC"/>
                </a:solidFill>
              </a:rPr>
              <a:t>reliance</a:t>
            </a:r>
            <a:r>
              <a:rPr lang="en-US" sz="5400" dirty="0">
                <a:solidFill>
                  <a:schemeClr val="bg1"/>
                </a:solidFill>
              </a:rPr>
              <a:t>.</a:t>
            </a:r>
          </a:p>
        </p:txBody>
      </p:sp>
      <p:pic>
        <p:nvPicPr>
          <p:cNvPr id="5" name="Picture 4">
            <a:extLst>
              <a:ext uri="{FF2B5EF4-FFF2-40B4-BE49-F238E27FC236}">
                <a16:creationId xmlns:a16="http://schemas.microsoft.com/office/drawing/2014/main" id="{DD8CCCDF-E88E-4347-9407-47443D301608}"/>
              </a:ext>
            </a:extLst>
          </p:cNvPr>
          <p:cNvPicPr>
            <a:picLocks noChangeAspect="1"/>
          </p:cNvPicPr>
          <p:nvPr/>
        </p:nvPicPr>
        <p:blipFill>
          <a:blip r:embed="rId2"/>
          <a:stretch>
            <a:fillRect/>
          </a:stretch>
        </p:blipFill>
        <p:spPr>
          <a:xfrm>
            <a:off x="2642749" y="2891221"/>
            <a:ext cx="3858501" cy="2374462"/>
          </a:xfrm>
          <a:prstGeom prst="rect">
            <a:avLst/>
          </a:prstGeom>
        </p:spPr>
      </p:pic>
    </p:spTree>
    <p:extLst>
      <p:ext uri="{BB962C8B-B14F-4D97-AF65-F5344CB8AC3E}">
        <p14:creationId xmlns:p14="http://schemas.microsoft.com/office/powerpoint/2010/main" val="19087299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a:solidFill>
                  <a:srgbClr val="FFFF00"/>
                </a:solidFill>
              </a:rPr>
              <a:t>Objection </a:t>
            </a:r>
            <a:endParaRPr lang="en-US" sz="4400" b="1" dirty="0">
              <a:solidFill>
                <a:schemeClr val="accent5"/>
              </a:solidFill>
            </a:endParaRPr>
          </a:p>
        </p:txBody>
      </p:sp>
      <p:pic>
        <p:nvPicPr>
          <p:cNvPr id="4" name="Content Placeholder 3" descr="Stop_hand.svg.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98" r="-498" b="-192"/>
          <a:stretch/>
        </p:blipFill>
        <p:spPr>
          <a:xfrm>
            <a:off x="2229556" y="1241425"/>
            <a:ext cx="4684888" cy="4647612"/>
          </a:xfrm>
        </p:spPr>
      </p:pic>
    </p:spTree>
    <p:extLst>
      <p:ext uri="{BB962C8B-B14F-4D97-AF65-F5344CB8AC3E}">
        <p14:creationId xmlns:p14="http://schemas.microsoft.com/office/powerpoint/2010/main" val="14322647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Trust must be of</a:t>
            </a:r>
            <a:r>
              <a:rPr lang="mr-IN" b="1" dirty="0">
                <a:solidFill>
                  <a:srgbClr val="FF0000"/>
                </a:solidFill>
              </a:rPr>
              <a:t>…</a:t>
            </a:r>
            <a:endParaRPr lang="en-US" b="1" dirty="0">
              <a:solidFill>
                <a:srgbClr val="FF0000"/>
              </a:solidFill>
            </a:endParaRPr>
          </a:p>
        </p:txBody>
      </p:sp>
      <p:sp>
        <p:nvSpPr>
          <p:cNvPr id="3" name="Content Placeholder 2"/>
          <p:cNvSpPr>
            <a:spLocks noGrp="1"/>
          </p:cNvSpPr>
          <p:nvPr>
            <p:ph sz="quarter" idx="10"/>
          </p:nvPr>
        </p:nvSpPr>
        <p:spPr/>
        <p:txBody>
          <a:bodyPr>
            <a:noAutofit/>
          </a:bodyPr>
          <a:lstStyle/>
          <a:p>
            <a:pPr marL="0" indent="0" algn="ctr">
              <a:buNone/>
            </a:pPr>
            <a:r>
              <a:rPr lang="en-US" sz="16500" dirty="0">
                <a:solidFill>
                  <a:schemeClr val="bg1"/>
                </a:solidFill>
              </a:rPr>
              <a:t>Property</a:t>
            </a:r>
          </a:p>
        </p:txBody>
      </p:sp>
      <p:pic>
        <p:nvPicPr>
          <p:cNvPr id="4" name="Picture 3" descr="Public-shore-MC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818" y="3876177"/>
            <a:ext cx="2470728" cy="1849957"/>
          </a:xfrm>
          <a:prstGeom prst="rect">
            <a:avLst/>
          </a:prstGeom>
        </p:spPr>
      </p:pic>
    </p:spTree>
    <p:extLst>
      <p:ext uri="{BB962C8B-B14F-4D97-AF65-F5344CB8AC3E}">
        <p14:creationId xmlns:p14="http://schemas.microsoft.com/office/powerpoint/2010/main" val="27878949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76315"/>
            <a:ext cx="8229600" cy="5211867"/>
          </a:xfrm>
        </p:spPr>
        <p:txBody>
          <a:bodyPr>
            <a:normAutofit/>
          </a:bodyPr>
          <a:lstStyle/>
          <a:p>
            <a:pPr marL="0" indent="0" algn="ctr">
              <a:buNone/>
            </a:pPr>
            <a:r>
              <a:rPr lang="en-US" sz="4800" dirty="0">
                <a:solidFill>
                  <a:srgbClr val="FFFF00"/>
                </a:solidFill>
              </a:rPr>
              <a:t>Is Privacy a </a:t>
            </a:r>
            <a:r>
              <a:rPr lang="en-US" sz="4800" dirty="0">
                <a:solidFill>
                  <a:srgbClr val="FF0000"/>
                </a:solidFill>
              </a:rPr>
              <a:t>“</a:t>
            </a:r>
            <a:r>
              <a:rPr lang="en-US" sz="4800" dirty="0">
                <a:solidFill>
                  <a:schemeClr val="bg1"/>
                </a:solidFill>
              </a:rPr>
              <a:t>Property Right</a:t>
            </a:r>
            <a:r>
              <a:rPr lang="en-US" sz="4800" dirty="0">
                <a:solidFill>
                  <a:srgbClr val="FF0000"/>
                </a:solidFill>
              </a:rPr>
              <a:t>”</a:t>
            </a:r>
            <a:r>
              <a:rPr lang="en-US" sz="4800" dirty="0">
                <a:solidFill>
                  <a:srgbClr val="CCFFCC"/>
                </a:solidFill>
              </a:rPr>
              <a:t>?</a:t>
            </a:r>
          </a:p>
          <a:p>
            <a:pPr marL="0" indent="0" algn="ctr">
              <a:buNone/>
            </a:pPr>
            <a:r>
              <a:rPr lang="en-US" sz="4800" dirty="0">
                <a:solidFill>
                  <a:srgbClr val="CCFFCC"/>
                </a:solidFill>
              </a:rPr>
              <a:t>In the </a:t>
            </a:r>
            <a:r>
              <a:rPr lang="en-US" sz="4800" dirty="0">
                <a:solidFill>
                  <a:srgbClr val="FF0000"/>
                </a:solidFill>
              </a:rPr>
              <a:t>U</a:t>
            </a:r>
            <a:r>
              <a:rPr lang="en-US" sz="4800" dirty="0">
                <a:solidFill>
                  <a:schemeClr val="bg1"/>
                </a:solidFill>
              </a:rPr>
              <a:t>S</a:t>
            </a:r>
            <a:r>
              <a:rPr lang="en-US" sz="4800" dirty="0">
                <a:solidFill>
                  <a:schemeClr val="accent1"/>
                </a:solidFill>
              </a:rPr>
              <a:t>A</a:t>
            </a:r>
            <a:r>
              <a:rPr lang="en-US" sz="4800" dirty="0">
                <a:solidFill>
                  <a:srgbClr val="CCFFCC"/>
                </a:solidFill>
              </a:rPr>
              <a:t> it’s </a:t>
            </a:r>
            <a:r>
              <a:rPr lang="en-US" sz="4800" dirty="0">
                <a:solidFill>
                  <a:schemeClr val="accent5"/>
                </a:solidFill>
              </a:rPr>
              <a:t>very</a:t>
            </a:r>
            <a:r>
              <a:rPr lang="en-US" sz="4800" dirty="0">
                <a:solidFill>
                  <a:srgbClr val="CCFFCC"/>
                </a:solidFill>
              </a:rPr>
              <a:t> close.</a:t>
            </a:r>
          </a:p>
        </p:txBody>
      </p:sp>
      <p:pic>
        <p:nvPicPr>
          <p:cNvPr id="5" name="Picture 4" descr="Screen Shot 2017-04-05 at 3.50.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160" y="2272891"/>
            <a:ext cx="7207987" cy="3615291"/>
          </a:xfrm>
          <a:prstGeom prst="rect">
            <a:avLst/>
          </a:prstGeom>
        </p:spPr>
      </p:pic>
    </p:spTree>
    <p:extLst>
      <p:ext uri="{BB962C8B-B14F-4D97-AF65-F5344CB8AC3E}">
        <p14:creationId xmlns:p14="http://schemas.microsoft.com/office/powerpoint/2010/main" val="19682219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00363"/>
            <a:ext cx="8229600" cy="5310909"/>
          </a:xfrm>
        </p:spPr>
        <p:txBody>
          <a:bodyPr/>
          <a:lstStyle/>
          <a:p>
            <a:pPr marL="0" indent="0" algn="ctr">
              <a:buNone/>
            </a:pPr>
            <a:endParaRPr lang="en-US" sz="7200" dirty="0">
              <a:solidFill>
                <a:srgbClr val="FFFF00"/>
              </a:solidFill>
            </a:endParaRPr>
          </a:p>
          <a:p>
            <a:pPr marL="0" indent="0" algn="ctr">
              <a:buNone/>
            </a:pPr>
            <a:r>
              <a:rPr lang="en-US" sz="7200" dirty="0">
                <a:solidFill>
                  <a:srgbClr val="FFFF00"/>
                </a:solidFill>
              </a:rPr>
              <a:t>Do </a:t>
            </a:r>
            <a:r>
              <a:rPr lang="en-US" sz="7200" dirty="0">
                <a:solidFill>
                  <a:srgbClr val="CCFFCC"/>
                </a:solidFill>
              </a:rPr>
              <a:t>Personality Rights</a:t>
            </a:r>
            <a:r>
              <a:rPr lang="en-US" sz="7200" dirty="0">
                <a:solidFill>
                  <a:srgbClr val="FFFF00"/>
                </a:solidFill>
              </a:rPr>
              <a:t> constitute  a </a:t>
            </a:r>
            <a:r>
              <a:rPr lang="en-US" sz="7200" dirty="0">
                <a:solidFill>
                  <a:srgbClr val="FF0000"/>
                </a:solidFill>
              </a:rPr>
              <a:t>“</a:t>
            </a:r>
            <a:r>
              <a:rPr lang="en-US" sz="7200" dirty="0">
                <a:solidFill>
                  <a:schemeClr val="bg1"/>
                </a:solidFill>
              </a:rPr>
              <a:t>Property Right</a:t>
            </a:r>
            <a:r>
              <a:rPr lang="en-US" sz="7200" dirty="0">
                <a:solidFill>
                  <a:srgbClr val="FF0000"/>
                </a:solidFill>
              </a:rPr>
              <a:t>”</a:t>
            </a:r>
            <a:r>
              <a:rPr lang="en-US" sz="7200" dirty="0">
                <a:solidFill>
                  <a:srgbClr val="FFFF00"/>
                </a:solidFill>
              </a:rPr>
              <a:t>?</a:t>
            </a:r>
          </a:p>
          <a:p>
            <a:pPr marL="0" indent="0">
              <a:buNone/>
            </a:pPr>
            <a:endParaRPr lang="en-US" dirty="0"/>
          </a:p>
        </p:txBody>
      </p:sp>
    </p:spTree>
    <p:extLst>
      <p:ext uri="{BB962C8B-B14F-4D97-AF65-F5344CB8AC3E}">
        <p14:creationId xmlns:p14="http://schemas.microsoft.com/office/powerpoint/2010/main" val="6033903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19639"/>
          </a:xfrm>
        </p:spPr>
        <p:txBody>
          <a:bodyPr>
            <a:normAutofit fontScale="90000"/>
          </a:bodyPr>
          <a:lstStyle/>
          <a:p>
            <a:pPr algn="ctr"/>
            <a:r>
              <a:rPr lang="en-US" sz="4600" b="1" dirty="0">
                <a:solidFill>
                  <a:schemeClr val="bg1"/>
                </a:solidFill>
              </a:rPr>
              <a:t>Enter </a:t>
            </a:r>
            <a:r>
              <a:rPr lang="en-US" sz="4600" b="1" dirty="0">
                <a:solidFill>
                  <a:srgbClr val="FF0000"/>
                </a:solidFill>
              </a:rPr>
              <a:t>“</a:t>
            </a:r>
            <a:r>
              <a:rPr lang="en-US" sz="4600" b="1" dirty="0">
                <a:solidFill>
                  <a:schemeClr val="accent5"/>
                </a:solidFill>
              </a:rPr>
              <a:t>Freedom of Thought</a:t>
            </a:r>
            <a:r>
              <a:rPr lang="en-US" sz="4600" b="1" dirty="0">
                <a:solidFill>
                  <a:srgbClr val="FF0000"/>
                </a:solidFill>
              </a:rPr>
              <a:t>”</a:t>
            </a:r>
            <a:br>
              <a:rPr lang="en-US" sz="4600" b="1" dirty="0">
                <a:solidFill>
                  <a:srgbClr val="FF0000"/>
                </a:solidFill>
              </a:rPr>
            </a:br>
            <a:r>
              <a:rPr lang="en-US" sz="4600" b="1" dirty="0">
                <a:solidFill>
                  <a:srgbClr val="FF0000"/>
                </a:solidFill>
              </a:rPr>
              <a:t>as an interpretive aid</a:t>
            </a:r>
          </a:p>
        </p:txBody>
      </p:sp>
      <p:sp>
        <p:nvSpPr>
          <p:cNvPr id="3" name="Content Placeholder 2"/>
          <p:cNvSpPr>
            <a:spLocks noGrp="1"/>
          </p:cNvSpPr>
          <p:nvPr>
            <p:ph sz="quarter" idx="10"/>
          </p:nvPr>
        </p:nvSpPr>
        <p:spPr>
          <a:xfrm>
            <a:off x="457199" y="1319639"/>
            <a:ext cx="8686801" cy="5196080"/>
          </a:xfrm>
        </p:spPr>
        <p:txBody>
          <a:bodyPr>
            <a:normAutofit/>
          </a:bodyPr>
          <a:lstStyle/>
          <a:p>
            <a:pPr marL="514350" lvl="0" indent="-514350">
              <a:buAutoNum type="arabicPeriod"/>
            </a:pPr>
            <a:r>
              <a:rPr lang="en-CA" sz="2900" dirty="0">
                <a:solidFill>
                  <a:srgbClr val="CCFFCC"/>
                </a:solidFill>
              </a:rPr>
              <a:t>The Canadian Charter of Rights and Freedoms</a:t>
            </a:r>
            <a:r>
              <a:rPr lang="en-CA" sz="2900" dirty="0">
                <a:solidFill>
                  <a:srgbClr val="FFFFFF"/>
                </a:solidFill>
              </a:rPr>
              <a:t> guarantees</a:t>
            </a:r>
            <a:r>
              <a:rPr lang="mr-IN" sz="2900" dirty="0">
                <a:solidFill>
                  <a:srgbClr val="FFFFFF"/>
                </a:solidFill>
              </a:rPr>
              <a:t>…</a:t>
            </a:r>
            <a:endParaRPr lang="en-CA" sz="2900" dirty="0">
              <a:solidFill>
                <a:srgbClr val="FFFFFF"/>
              </a:solidFill>
            </a:endParaRPr>
          </a:p>
          <a:p>
            <a:pPr marL="514350" lvl="0" indent="-514350">
              <a:buAutoNum type="arabicPeriod"/>
            </a:pPr>
            <a:r>
              <a:rPr lang="en-CA" sz="2900" dirty="0">
                <a:solidFill>
                  <a:schemeClr val="bg1"/>
                </a:solidFill>
              </a:rPr>
              <a:t>Everyone has the following </a:t>
            </a:r>
            <a:r>
              <a:rPr lang="en-CA" sz="2900" dirty="0">
                <a:solidFill>
                  <a:schemeClr val="accent5"/>
                </a:solidFill>
              </a:rPr>
              <a:t>fundamental freedoms</a:t>
            </a:r>
            <a:r>
              <a:rPr lang="en-CA" sz="2900" dirty="0">
                <a:solidFill>
                  <a:schemeClr val="bg1"/>
                </a:solidFill>
              </a:rPr>
              <a:t>:</a:t>
            </a:r>
          </a:p>
          <a:p>
            <a:pPr marL="0" lvl="0" indent="0">
              <a:buNone/>
            </a:pPr>
            <a:r>
              <a:rPr lang="en-CA" sz="2900" dirty="0">
                <a:solidFill>
                  <a:schemeClr val="bg1"/>
                </a:solidFill>
              </a:rPr>
              <a:t>(</a:t>
            </a:r>
            <a:r>
              <a:rPr lang="en-CA" sz="2900" i="1" dirty="0">
                <a:solidFill>
                  <a:schemeClr val="bg1"/>
                </a:solidFill>
              </a:rPr>
              <a:t>a</a:t>
            </a:r>
            <a:r>
              <a:rPr lang="en-CA" sz="2900" dirty="0">
                <a:solidFill>
                  <a:schemeClr val="bg1"/>
                </a:solidFill>
              </a:rPr>
              <a:t>) freedom of conscience and religion;</a:t>
            </a:r>
          </a:p>
          <a:p>
            <a:pPr marL="0" lvl="0" indent="0">
              <a:buNone/>
            </a:pPr>
            <a:r>
              <a:rPr lang="en-CA" sz="2900" dirty="0">
                <a:solidFill>
                  <a:schemeClr val="bg1"/>
                </a:solidFill>
              </a:rPr>
              <a:t>(</a:t>
            </a:r>
            <a:r>
              <a:rPr lang="en-CA" sz="2900" i="1" dirty="0">
                <a:solidFill>
                  <a:schemeClr val="bg1"/>
                </a:solidFill>
              </a:rPr>
              <a:t>b</a:t>
            </a:r>
            <a:r>
              <a:rPr lang="en-CA" sz="2900" dirty="0">
                <a:solidFill>
                  <a:schemeClr val="bg1"/>
                </a:solidFill>
              </a:rPr>
              <a:t>) </a:t>
            </a:r>
            <a:r>
              <a:rPr lang="en-CA" sz="2900" dirty="0">
                <a:solidFill>
                  <a:srgbClr val="FFFF00"/>
                </a:solidFill>
              </a:rPr>
              <a:t>freedom of thought</a:t>
            </a:r>
            <a:r>
              <a:rPr lang="en-CA" sz="2900" dirty="0">
                <a:solidFill>
                  <a:schemeClr val="bg1"/>
                </a:solidFill>
              </a:rPr>
              <a:t>, belief, opinion and expression, including freedom of the press and other media of communication;</a:t>
            </a:r>
            <a:r>
              <a:rPr lang="mr-IN" sz="2900" dirty="0">
                <a:solidFill>
                  <a:schemeClr val="bg1"/>
                </a:solidFill>
              </a:rPr>
              <a:t>…</a:t>
            </a:r>
            <a:endParaRPr lang="en-CA" sz="2900" dirty="0">
              <a:solidFill>
                <a:schemeClr val="bg1"/>
              </a:solidFill>
            </a:endParaRPr>
          </a:p>
          <a:p>
            <a:pPr marL="0" indent="0">
              <a:buNone/>
            </a:pPr>
            <a:r>
              <a:rPr lang="en-CA" sz="2900" dirty="0">
                <a:solidFill>
                  <a:srgbClr val="FFFFFF"/>
                </a:solidFill>
              </a:rPr>
              <a:t>7. Everyone has the right to </a:t>
            </a:r>
            <a:r>
              <a:rPr lang="en-CA" sz="2900" dirty="0">
                <a:solidFill>
                  <a:srgbClr val="FFFF00"/>
                </a:solidFill>
              </a:rPr>
              <a:t>life, liberty and security of the person</a:t>
            </a:r>
            <a:r>
              <a:rPr lang="en-CA" sz="2900" dirty="0">
                <a:solidFill>
                  <a:srgbClr val="FFFFFF"/>
                </a:solidFill>
              </a:rPr>
              <a:t> and the </a:t>
            </a:r>
            <a:r>
              <a:rPr lang="en-CA" sz="2900" dirty="0">
                <a:solidFill>
                  <a:srgbClr val="CCFFCC"/>
                </a:solidFill>
              </a:rPr>
              <a:t>right not to be deprived thereof </a:t>
            </a:r>
            <a:r>
              <a:rPr lang="en-CA" sz="2900" dirty="0">
                <a:solidFill>
                  <a:srgbClr val="FFFFFF"/>
                </a:solidFill>
              </a:rPr>
              <a:t>except in accordance with the principles of fundamental justice.</a:t>
            </a:r>
          </a:p>
          <a:p>
            <a:pPr marL="0" indent="0">
              <a:buNone/>
            </a:pPr>
            <a:endParaRPr lang="en-US" dirty="0"/>
          </a:p>
        </p:txBody>
      </p:sp>
    </p:spTree>
    <p:extLst>
      <p:ext uri="{BB962C8B-B14F-4D97-AF65-F5344CB8AC3E}">
        <p14:creationId xmlns:p14="http://schemas.microsoft.com/office/powerpoint/2010/main" val="3532787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pPr algn="ctr"/>
            <a:r>
              <a:rPr lang="en-US" b="1" dirty="0">
                <a:solidFill>
                  <a:srgbClr val="FFFF00"/>
                </a:solidFill>
              </a:rPr>
              <a:t>Paper Confessional </a:t>
            </a:r>
            <a:br>
              <a:rPr lang="en-US" b="1" dirty="0">
                <a:solidFill>
                  <a:srgbClr val="FFFF00"/>
                </a:solidFill>
              </a:rPr>
            </a:br>
            <a:r>
              <a:rPr lang="en-US" sz="3600" b="1" dirty="0">
                <a:solidFill>
                  <a:srgbClr val="FF0000"/>
                </a:solidFill>
              </a:rPr>
              <a:t>(</a:t>
            </a:r>
            <a:r>
              <a:rPr lang="en-US" sz="3600" b="1" dirty="0">
                <a:solidFill>
                  <a:schemeClr val="bg1"/>
                </a:solidFill>
              </a:rPr>
              <a:t>or what I learned one winter holiday</a:t>
            </a:r>
            <a:r>
              <a:rPr lang="en-US" sz="3600" b="1" dirty="0">
                <a:solidFill>
                  <a:srgbClr val="FF0000"/>
                </a:solidFill>
              </a:rPr>
              <a:t>)</a:t>
            </a:r>
          </a:p>
        </p:txBody>
      </p:sp>
      <p:sp>
        <p:nvSpPr>
          <p:cNvPr id="3" name="Content Placeholder 2"/>
          <p:cNvSpPr>
            <a:spLocks noGrp="1"/>
          </p:cNvSpPr>
          <p:nvPr>
            <p:ph sz="quarter" idx="10"/>
          </p:nvPr>
        </p:nvSpPr>
        <p:spPr>
          <a:xfrm>
            <a:off x="201881" y="1408134"/>
            <a:ext cx="8484919" cy="4458276"/>
          </a:xfrm>
        </p:spPr>
        <p:txBody>
          <a:bodyPr>
            <a:normAutofit fontScale="70000" lnSpcReduction="20000"/>
          </a:bodyPr>
          <a:lstStyle/>
          <a:p>
            <a:pPr>
              <a:lnSpc>
                <a:spcPct val="110000"/>
              </a:lnSpc>
            </a:pPr>
            <a:r>
              <a:rPr lang="en-US" sz="4000" dirty="0">
                <a:solidFill>
                  <a:schemeClr val="bg1"/>
                </a:solidFill>
              </a:rPr>
              <a:t>Legal/normative reasoning/argument including footnote/bibliography support &amp; Contribution/Move forward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60</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Presentation including layout, headings, grammar, language/writing skills, “tightness”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25</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Topic/Originality/Degree of Difficultly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15</a:t>
            </a:r>
            <a:r>
              <a:rPr lang="en-US" sz="4000" dirty="0">
                <a:solidFill>
                  <a:schemeClr val="accent5"/>
                </a:solidFill>
              </a:rPr>
              <a:t>%</a:t>
            </a:r>
          </a:p>
          <a:p>
            <a:pPr>
              <a:lnSpc>
                <a:spcPct val="110000"/>
              </a:lnSpc>
            </a:pPr>
            <a:endParaRPr lang="en-US" sz="4000" dirty="0">
              <a:solidFill>
                <a:schemeClr val="accent5"/>
              </a:solidFill>
            </a:endParaRPr>
          </a:p>
          <a:p>
            <a:pPr marL="0" indent="0" algn="ctr">
              <a:lnSpc>
                <a:spcPct val="110000"/>
              </a:lnSpc>
              <a:buNone/>
            </a:pPr>
            <a:r>
              <a:rPr lang="en-US" sz="2600" dirty="0">
                <a:solidFill>
                  <a:srgbClr val="FF0000"/>
                </a:solidFill>
                <a:latin typeface="Times" charset="0"/>
                <a:ea typeface="Times" charset="0"/>
                <a:cs typeface="Times" charset="0"/>
              </a:rPr>
              <a:t>THIS IS NOT A RUBRIC. IT IS A  SELF ASSESSMENT.</a:t>
            </a:r>
          </a:p>
        </p:txBody>
      </p:sp>
    </p:spTree>
    <p:extLst>
      <p:ext uri="{BB962C8B-B14F-4D97-AF65-F5344CB8AC3E}">
        <p14:creationId xmlns:p14="http://schemas.microsoft.com/office/powerpoint/2010/main" val="36713552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3476"/>
          </a:xfrm>
        </p:spPr>
        <p:txBody>
          <a:bodyPr>
            <a:normAutofit/>
          </a:bodyPr>
          <a:lstStyle/>
          <a:p>
            <a:pPr algn="ctr"/>
            <a:r>
              <a:rPr lang="en-US" b="1" dirty="0">
                <a:solidFill>
                  <a:schemeClr val="accent5"/>
                </a:solidFill>
              </a:rPr>
              <a:t>Universal Declaration of Human Rights</a:t>
            </a:r>
          </a:p>
        </p:txBody>
      </p:sp>
      <p:sp>
        <p:nvSpPr>
          <p:cNvPr id="3" name="Content Placeholder 2"/>
          <p:cNvSpPr>
            <a:spLocks noGrp="1"/>
          </p:cNvSpPr>
          <p:nvPr>
            <p:ph sz="quarter" idx="10"/>
          </p:nvPr>
        </p:nvSpPr>
        <p:spPr>
          <a:xfrm>
            <a:off x="457200" y="1173476"/>
            <a:ext cx="8686800" cy="4726052"/>
          </a:xfrm>
        </p:spPr>
        <p:txBody>
          <a:bodyPr>
            <a:normAutofit/>
          </a:bodyPr>
          <a:lstStyle/>
          <a:p>
            <a:pPr marL="0" indent="0">
              <a:buNone/>
            </a:pPr>
            <a:r>
              <a:rPr lang="en-CA" sz="3200" b="1" i="1" dirty="0">
                <a:solidFill>
                  <a:srgbClr val="FF0000"/>
                </a:solidFill>
              </a:rPr>
              <a:t>Article 3.</a:t>
            </a:r>
            <a:br>
              <a:rPr lang="en-CA" sz="3200" b="1" i="1" dirty="0">
                <a:solidFill>
                  <a:srgbClr val="FF0000"/>
                </a:solidFill>
              </a:rPr>
            </a:br>
            <a:r>
              <a:rPr lang="en-CA" sz="3200" dirty="0">
                <a:solidFill>
                  <a:schemeClr val="bg1"/>
                </a:solidFill>
              </a:rPr>
              <a:t>Everyone has the right to life, liberty and </a:t>
            </a:r>
            <a:r>
              <a:rPr lang="en-CA" sz="3200" dirty="0">
                <a:solidFill>
                  <a:srgbClr val="FFFF00"/>
                </a:solidFill>
              </a:rPr>
              <a:t>security of person</a:t>
            </a:r>
            <a:r>
              <a:rPr lang="en-CA" sz="3200" dirty="0">
                <a:solidFill>
                  <a:schemeClr val="bg1"/>
                </a:solidFill>
              </a:rPr>
              <a:t>.</a:t>
            </a:r>
          </a:p>
          <a:p>
            <a:pPr marL="0" indent="0">
              <a:buNone/>
            </a:pPr>
            <a:r>
              <a:rPr lang="en-CA" sz="3200" b="1" i="1" dirty="0">
                <a:solidFill>
                  <a:srgbClr val="FF0000"/>
                </a:solidFill>
              </a:rPr>
              <a:t>Article 18. </a:t>
            </a:r>
          </a:p>
          <a:p>
            <a:pPr marL="0" indent="0">
              <a:buNone/>
            </a:pPr>
            <a:r>
              <a:rPr lang="en-CA" sz="3200" dirty="0">
                <a:solidFill>
                  <a:schemeClr val="bg1"/>
                </a:solidFill>
              </a:rPr>
              <a:t>Everyone has the right to </a:t>
            </a:r>
            <a:r>
              <a:rPr lang="en-CA" sz="3200" dirty="0">
                <a:solidFill>
                  <a:srgbClr val="FFFF00"/>
                </a:solidFill>
              </a:rPr>
              <a:t>freedom of thought</a:t>
            </a:r>
            <a:r>
              <a:rPr lang="en-CA" sz="3200" dirty="0">
                <a:solidFill>
                  <a:schemeClr val="bg1"/>
                </a:solidFill>
              </a:rPr>
              <a:t>, </a:t>
            </a:r>
            <a:r>
              <a:rPr lang="en-CA" sz="3200" dirty="0">
                <a:solidFill>
                  <a:schemeClr val="accent5"/>
                </a:solidFill>
              </a:rPr>
              <a:t>conscience</a:t>
            </a:r>
            <a:r>
              <a:rPr lang="en-CA" sz="3200" dirty="0">
                <a:solidFill>
                  <a:schemeClr val="bg1"/>
                </a:solidFill>
              </a:rPr>
              <a:t> and religion; this right includes freedom to change his religion or belief, and freedom, either alone or in community with others and in public or private, to manifest his religion or belief in teaching, practice, worship and observance.</a:t>
            </a:r>
          </a:p>
          <a:p>
            <a:pPr marL="0" indent="0">
              <a:buNone/>
            </a:pPr>
            <a:endParaRPr lang="en-US" dirty="0"/>
          </a:p>
        </p:txBody>
      </p:sp>
    </p:spTree>
    <p:extLst>
      <p:ext uri="{BB962C8B-B14F-4D97-AF65-F5344CB8AC3E}">
        <p14:creationId xmlns:p14="http://schemas.microsoft.com/office/powerpoint/2010/main" val="29097353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2077893"/>
          </a:xfrm>
        </p:spPr>
        <p:txBody>
          <a:bodyPr>
            <a:noAutofit/>
          </a:bodyPr>
          <a:lstStyle/>
          <a:p>
            <a:pPr algn="ctr"/>
            <a:r>
              <a:rPr lang="en-US" sz="5400" b="1" dirty="0">
                <a:solidFill>
                  <a:schemeClr val="bg1"/>
                </a:solidFill>
              </a:rPr>
              <a:t>Mandatory </a:t>
            </a:r>
            <a:r>
              <a:rPr lang="en-US" sz="5400" b="1" dirty="0">
                <a:solidFill>
                  <a:schemeClr val="accent5"/>
                </a:solidFill>
              </a:rPr>
              <a:t>right to be forgotten </a:t>
            </a:r>
            <a:r>
              <a:rPr lang="en-US" sz="5400" b="1" dirty="0">
                <a:solidFill>
                  <a:schemeClr val="bg1"/>
                </a:solidFill>
              </a:rPr>
              <a:t>for </a:t>
            </a:r>
            <a:r>
              <a:rPr lang="en-US" sz="5400" b="1" dirty="0">
                <a:solidFill>
                  <a:srgbClr val="FFFF00"/>
                </a:solidFill>
              </a:rPr>
              <a:t>brain data</a:t>
            </a:r>
            <a:r>
              <a:rPr lang="en-US" sz="5400" b="1" dirty="0">
                <a:solidFill>
                  <a:srgbClr val="FF0000"/>
                </a:solidFill>
              </a:rPr>
              <a:t>?</a:t>
            </a:r>
          </a:p>
        </p:txBody>
      </p:sp>
      <p:pic>
        <p:nvPicPr>
          <p:cNvPr id="4" name="Content Placeholder 3" descr="Screen Shot 2017-04-05 at 3.58.26 PM.png"/>
          <p:cNvPicPr>
            <a:picLocks noGrp="1" noChangeAspect="1"/>
          </p:cNvPicPr>
          <p:nvPr>
            <p:ph sz="quarter" idx="10"/>
          </p:nvPr>
        </p:nvPicPr>
        <p:blipFill>
          <a:blip r:embed="rId2">
            <a:extLst>
              <a:ext uri="{28A0092B-C50C-407E-A947-70E740481C1C}">
                <a14:useLocalDpi xmlns:a14="http://schemas.microsoft.com/office/drawing/2010/main" val="0"/>
              </a:ext>
            </a:extLst>
          </a:blip>
          <a:srcRect t="-819" b="-819"/>
          <a:stretch>
            <a:fillRect/>
          </a:stretch>
        </p:blipFill>
        <p:spPr>
          <a:xfrm>
            <a:off x="457200" y="2077893"/>
            <a:ext cx="8229600" cy="3813175"/>
          </a:xfrm>
        </p:spPr>
      </p:pic>
    </p:spTree>
    <p:extLst>
      <p:ext uri="{BB962C8B-B14F-4D97-AF65-F5344CB8AC3E}">
        <p14:creationId xmlns:p14="http://schemas.microsoft.com/office/powerpoint/2010/main" val="25825979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20" y="0"/>
            <a:ext cx="8725458" cy="1342593"/>
          </a:xfrm>
        </p:spPr>
        <p:txBody>
          <a:bodyPr>
            <a:normAutofit fontScale="90000"/>
          </a:bodyPr>
          <a:lstStyle/>
          <a:p>
            <a:pPr algn="ctr"/>
            <a:r>
              <a:rPr lang="en-US" b="1" dirty="0">
                <a:solidFill>
                  <a:srgbClr val="FF0000"/>
                </a:solidFill>
              </a:rPr>
              <a:t>F. </a:t>
            </a:r>
            <a:r>
              <a:rPr lang="en-US" b="1" dirty="0">
                <a:solidFill>
                  <a:schemeClr val="bg1"/>
                </a:solidFill>
              </a:rPr>
              <a:t>When do we</a:t>
            </a:r>
            <a:r>
              <a:rPr lang="en-US" b="1" dirty="0">
                <a:solidFill>
                  <a:srgbClr val="FF0000"/>
                </a:solidFill>
              </a:rPr>
              <a:t> lose </a:t>
            </a:r>
            <a:r>
              <a:rPr lang="en-US" b="1" dirty="0">
                <a:solidFill>
                  <a:schemeClr val="bg1"/>
                </a:solidFill>
              </a:rPr>
              <a:t>our </a:t>
            </a:r>
            <a:r>
              <a:rPr lang="en-US" b="1" dirty="0">
                <a:solidFill>
                  <a:srgbClr val="FFFF00"/>
                </a:solidFill>
              </a:rPr>
              <a:t>human agency  </a:t>
            </a:r>
            <a:r>
              <a:rPr lang="en-US" b="1" dirty="0">
                <a:solidFill>
                  <a:schemeClr val="bg1"/>
                </a:solidFill>
              </a:rPr>
              <a:t>in </a:t>
            </a:r>
            <a:r>
              <a:rPr lang="en-US" b="1" dirty="0">
                <a:solidFill>
                  <a:schemeClr val="accent4"/>
                </a:solidFill>
              </a:rPr>
              <a:t>Virtual Reality</a:t>
            </a:r>
            <a:r>
              <a:rPr lang="en-US" b="1" dirty="0">
                <a:solidFill>
                  <a:srgbClr val="4BACC6"/>
                </a:solidFill>
              </a:rPr>
              <a:t>/</a:t>
            </a:r>
            <a:r>
              <a:rPr lang="en-US" b="1" dirty="0">
                <a:solidFill>
                  <a:srgbClr val="CCFFCC"/>
                </a:solidFill>
              </a:rPr>
              <a:t>Alternate Reality</a:t>
            </a:r>
            <a:r>
              <a:rPr lang="en-US" b="1" dirty="0">
                <a:solidFill>
                  <a:schemeClr val="accent5"/>
                </a:solidFill>
              </a:rPr>
              <a:t>?</a:t>
            </a:r>
          </a:p>
        </p:txBody>
      </p:sp>
      <p:sp>
        <p:nvSpPr>
          <p:cNvPr id="3" name="Content Placeholder 2"/>
          <p:cNvSpPr>
            <a:spLocks noGrp="1"/>
          </p:cNvSpPr>
          <p:nvPr>
            <p:ph sz="quarter" idx="10"/>
          </p:nvPr>
        </p:nvSpPr>
        <p:spPr>
          <a:xfrm>
            <a:off x="0" y="1618074"/>
            <a:ext cx="9144000" cy="4299184"/>
          </a:xfrm>
        </p:spPr>
        <p:txBody>
          <a:bodyPr/>
          <a:lstStyle/>
          <a:p>
            <a:pPr marL="0" indent="0" algn="ctr">
              <a:buNone/>
            </a:pPr>
            <a:r>
              <a:rPr lang="en-US" sz="3200" dirty="0">
                <a:solidFill>
                  <a:srgbClr val="FFFF00"/>
                </a:solidFill>
                <a:latin typeface="American Typewriter"/>
                <a:cs typeface="American Typewriter"/>
              </a:rPr>
              <a:t>When is </a:t>
            </a:r>
            <a:r>
              <a:rPr lang="en-US" sz="3200" dirty="0">
                <a:solidFill>
                  <a:srgbClr val="FF0000"/>
                </a:solidFill>
                <a:latin typeface="American Typewriter"/>
                <a:cs typeface="American Typewriter"/>
              </a:rPr>
              <a:t>the player controlled</a:t>
            </a:r>
            <a:r>
              <a:rPr lang="en-US" sz="3200" dirty="0">
                <a:solidFill>
                  <a:srgbClr val="FFFF00"/>
                </a:solidFill>
                <a:latin typeface="American Typewriter"/>
                <a:cs typeface="American Typewriter"/>
              </a:rPr>
              <a:t>,</a:t>
            </a:r>
            <a:r>
              <a:rPr lang="en-US" sz="3200" dirty="0">
                <a:latin typeface="American Typewriter"/>
                <a:cs typeface="American Typewriter"/>
              </a:rPr>
              <a:t> </a:t>
            </a:r>
            <a:r>
              <a:rPr lang="en-US" sz="3200" dirty="0">
                <a:solidFill>
                  <a:schemeClr val="accent5"/>
                </a:solidFill>
                <a:latin typeface="American Typewriter"/>
                <a:cs typeface="American Typewriter"/>
              </a:rPr>
              <a:t>not in control</a:t>
            </a:r>
            <a:r>
              <a:rPr lang="en-US" sz="3200" dirty="0">
                <a:solidFill>
                  <a:srgbClr val="FFFF00"/>
                </a:solidFill>
                <a:latin typeface="American Typewriter"/>
                <a:cs typeface="American Typewriter"/>
              </a:rPr>
              <a:t>?</a:t>
            </a:r>
          </a:p>
          <a:p>
            <a:pPr marL="0" indent="0">
              <a:buNone/>
            </a:pPr>
            <a:endParaRPr lang="en-US" dirty="0"/>
          </a:p>
        </p:txBody>
      </p:sp>
      <p:pic>
        <p:nvPicPr>
          <p:cNvPr id="4" name="Picture 3" descr="Trumansh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995" y="2269771"/>
            <a:ext cx="2453967" cy="3647487"/>
          </a:xfrm>
          <a:prstGeom prst="rect">
            <a:avLst/>
          </a:prstGeom>
        </p:spPr>
      </p:pic>
    </p:spTree>
    <p:extLst>
      <p:ext uri="{BB962C8B-B14F-4D97-AF65-F5344CB8AC3E}">
        <p14:creationId xmlns:p14="http://schemas.microsoft.com/office/powerpoint/2010/main" val="29645608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368" y="-1"/>
            <a:ext cx="8445056" cy="2028945"/>
          </a:xfrm>
        </p:spPr>
        <p:txBody>
          <a:bodyPr>
            <a:normAutofit fontScale="90000"/>
          </a:bodyPr>
          <a:lstStyle/>
          <a:p>
            <a:pPr algn="ctr"/>
            <a:br>
              <a:rPr lang="en-US" b="1" dirty="0">
                <a:solidFill>
                  <a:srgbClr val="FFFF00"/>
                </a:solidFill>
              </a:rPr>
            </a:br>
            <a:r>
              <a:rPr lang="en-US" b="1" dirty="0">
                <a:solidFill>
                  <a:schemeClr val="bg1"/>
                </a:solidFill>
              </a:rPr>
              <a:t>Is </a:t>
            </a:r>
            <a:r>
              <a:rPr lang="en-US" b="1" dirty="0">
                <a:solidFill>
                  <a:srgbClr val="FFFF00"/>
                </a:solidFill>
              </a:rPr>
              <a:t>Criminal Law </a:t>
            </a:r>
            <a:r>
              <a:rPr lang="en-US" b="1" dirty="0" err="1">
                <a:solidFill>
                  <a:srgbClr val="FF0000"/>
                </a:solidFill>
              </a:rPr>
              <a:t>mens</a:t>
            </a:r>
            <a:r>
              <a:rPr lang="en-US" b="1" dirty="0">
                <a:solidFill>
                  <a:srgbClr val="FF0000"/>
                </a:solidFill>
              </a:rPr>
              <a:t> </a:t>
            </a:r>
            <a:r>
              <a:rPr lang="en-US" b="1" dirty="0" err="1">
                <a:solidFill>
                  <a:srgbClr val="FF0000"/>
                </a:solidFill>
              </a:rPr>
              <a:t>rea</a:t>
            </a:r>
            <a:r>
              <a:rPr lang="en-US" b="1" dirty="0">
                <a:solidFill>
                  <a:srgbClr val="FF0000"/>
                </a:solidFill>
              </a:rPr>
              <a:t> </a:t>
            </a:r>
            <a:r>
              <a:rPr lang="en-US" b="1" dirty="0">
                <a:solidFill>
                  <a:srgbClr val="FFFFFF"/>
                </a:solidFill>
              </a:rPr>
              <a:t>the</a:t>
            </a:r>
            <a:r>
              <a:rPr lang="en-US" b="1" dirty="0">
                <a:solidFill>
                  <a:srgbClr val="FFFF00"/>
                </a:solidFill>
              </a:rPr>
              <a:t> </a:t>
            </a:r>
            <a:r>
              <a:rPr lang="en-US" b="1" dirty="0">
                <a:solidFill>
                  <a:schemeClr val="accent5"/>
                </a:solidFill>
              </a:rPr>
              <a:t>appropriate</a:t>
            </a:r>
            <a:r>
              <a:rPr lang="en-US" b="1" dirty="0">
                <a:solidFill>
                  <a:srgbClr val="FFFF00"/>
                </a:solidFill>
              </a:rPr>
              <a:t> </a:t>
            </a:r>
            <a:r>
              <a:rPr lang="en-US" b="1" dirty="0">
                <a:solidFill>
                  <a:schemeClr val="bg1"/>
                </a:solidFill>
              </a:rPr>
              <a:t>standard for </a:t>
            </a:r>
            <a:br>
              <a:rPr lang="en-US" b="1" dirty="0">
                <a:solidFill>
                  <a:schemeClr val="bg1"/>
                </a:solidFill>
              </a:rPr>
            </a:br>
            <a:r>
              <a:rPr lang="en-US" b="1" dirty="0">
                <a:solidFill>
                  <a:srgbClr val="FFFF00"/>
                </a:solidFill>
              </a:rPr>
              <a:t>non-criminal </a:t>
            </a:r>
            <a:r>
              <a:rPr lang="en-US" b="1" dirty="0">
                <a:solidFill>
                  <a:srgbClr val="FFFFFF"/>
                </a:solidFill>
              </a:rPr>
              <a:t>cases</a:t>
            </a:r>
            <a:r>
              <a:rPr lang="en-US" b="1" dirty="0">
                <a:solidFill>
                  <a:srgbClr val="FF0000"/>
                </a:solidFill>
              </a:rPr>
              <a:t>? </a:t>
            </a:r>
            <a:br>
              <a:rPr lang="en-US" b="1" dirty="0">
                <a:solidFill>
                  <a:srgbClr val="FF0000"/>
                </a:solidFill>
              </a:rPr>
            </a:br>
            <a:endParaRPr lang="en-US" b="1" dirty="0">
              <a:solidFill>
                <a:srgbClr val="FF0000"/>
              </a:solidFill>
            </a:endParaRPr>
          </a:p>
        </p:txBody>
      </p:sp>
      <p:sp>
        <p:nvSpPr>
          <p:cNvPr id="10" name="Rectangle 9"/>
          <p:cNvSpPr/>
          <p:nvPr/>
        </p:nvSpPr>
        <p:spPr>
          <a:xfrm>
            <a:off x="4452966" y="5853628"/>
            <a:ext cx="184666" cy="369332"/>
          </a:xfrm>
          <a:prstGeom prst="rect">
            <a:avLst/>
          </a:prstGeom>
        </p:spPr>
        <p:txBody>
          <a:bodyPr wrap="none">
            <a:spAutoFit/>
          </a:bodyPr>
          <a:lstStyle/>
          <a:p>
            <a:r>
              <a:rPr lang="en-CA" dirty="0"/>
              <a:t> </a:t>
            </a:r>
            <a:endParaRPr lang="en-US" dirty="0"/>
          </a:p>
        </p:txBody>
      </p:sp>
      <p:pic>
        <p:nvPicPr>
          <p:cNvPr id="14" name="Picture 13" descr="Screen Shot 2017-04-05 at 2.44.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421" y="2028944"/>
            <a:ext cx="4070422" cy="3824684"/>
          </a:xfrm>
          <a:prstGeom prst="rect">
            <a:avLst/>
          </a:prstGeom>
        </p:spPr>
      </p:pic>
    </p:spTree>
    <p:extLst>
      <p:ext uri="{BB962C8B-B14F-4D97-AF65-F5344CB8AC3E}">
        <p14:creationId xmlns:p14="http://schemas.microsoft.com/office/powerpoint/2010/main" val="27907885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74"/>
            <a:ext cx="9144000" cy="1016000"/>
          </a:xfrm>
        </p:spPr>
        <p:txBody>
          <a:bodyPr>
            <a:normAutofit/>
          </a:bodyPr>
          <a:lstStyle/>
          <a:p>
            <a:pPr algn="ctr"/>
            <a:r>
              <a:rPr lang="en-US" b="1" dirty="0">
                <a:solidFill>
                  <a:srgbClr val="FF0000"/>
                </a:solidFill>
              </a:rPr>
              <a:t>Human Agency </a:t>
            </a:r>
            <a:r>
              <a:rPr lang="en-US" b="1" dirty="0">
                <a:solidFill>
                  <a:schemeClr val="bg1"/>
                </a:solidFill>
              </a:rPr>
              <a:t>as</a:t>
            </a:r>
            <a:r>
              <a:rPr lang="en-US" b="1" dirty="0"/>
              <a:t> </a:t>
            </a:r>
            <a:r>
              <a:rPr lang="en-US" b="1" dirty="0">
                <a:solidFill>
                  <a:srgbClr val="FFFF00"/>
                </a:solidFill>
              </a:rPr>
              <a:t>Freedom of Thought</a:t>
            </a:r>
          </a:p>
        </p:txBody>
      </p:sp>
      <p:sp>
        <p:nvSpPr>
          <p:cNvPr id="3" name="Content Placeholder 2"/>
          <p:cNvSpPr>
            <a:spLocks noGrp="1"/>
          </p:cNvSpPr>
          <p:nvPr>
            <p:ph sz="quarter" idx="10"/>
          </p:nvPr>
        </p:nvSpPr>
        <p:spPr>
          <a:xfrm>
            <a:off x="457200" y="1045674"/>
            <a:ext cx="8229600" cy="4892702"/>
          </a:xfrm>
        </p:spPr>
        <p:txBody>
          <a:bodyPr>
            <a:normAutofit/>
          </a:bodyPr>
          <a:lstStyle/>
          <a:p>
            <a:pPr marL="457200" indent="-457200">
              <a:buFont typeface="+mj-lt"/>
              <a:buAutoNum type="arabicPeriod"/>
            </a:pPr>
            <a:r>
              <a:rPr lang="en-US" sz="3200" dirty="0">
                <a:solidFill>
                  <a:srgbClr val="FFFFFF"/>
                </a:solidFill>
              </a:rPr>
              <a:t>The </a:t>
            </a:r>
            <a:r>
              <a:rPr lang="en-US" sz="3200" dirty="0">
                <a:solidFill>
                  <a:schemeClr val="accent5"/>
                </a:solidFill>
              </a:rPr>
              <a:t>law should intervene </a:t>
            </a:r>
            <a:r>
              <a:rPr lang="en-US" sz="3200" dirty="0">
                <a:solidFill>
                  <a:srgbClr val="FFFFFF"/>
                </a:solidFill>
              </a:rPr>
              <a:t>where data was obtained from an individual </a:t>
            </a:r>
            <a:r>
              <a:rPr lang="en-US" sz="3200" dirty="0">
                <a:solidFill>
                  <a:srgbClr val="4BACC6"/>
                </a:solidFill>
              </a:rPr>
              <a:t>without </a:t>
            </a:r>
            <a:r>
              <a:rPr lang="en-US" sz="3200" dirty="0">
                <a:solidFill>
                  <a:srgbClr val="FF0000"/>
                </a:solidFill>
              </a:rPr>
              <a:t>fully</a:t>
            </a:r>
            <a:r>
              <a:rPr lang="en-US" sz="3200" dirty="0">
                <a:solidFill>
                  <a:srgbClr val="4BACC6"/>
                </a:solidFill>
              </a:rPr>
              <a:t> informed consent</a:t>
            </a:r>
            <a:r>
              <a:rPr lang="en-US" sz="3200" dirty="0">
                <a:solidFill>
                  <a:srgbClr val="FFFFFF"/>
                </a:solidFill>
              </a:rPr>
              <a:t>, and that individual’s</a:t>
            </a:r>
            <a:r>
              <a:rPr lang="en-US" sz="3200" dirty="0">
                <a:solidFill>
                  <a:srgbClr val="4BACC6"/>
                </a:solidFill>
              </a:rPr>
              <a:t> </a:t>
            </a:r>
            <a:r>
              <a:rPr lang="en-US" sz="3200" dirty="0">
                <a:solidFill>
                  <a:srgbClr val="CCFFCC"/>
                </a:solidFill>
              </a:rPr>
              <a:t>freedom of thought is impacted</a:t>
            </a:r>
            <a:r>
              <a:rPr lang="en-US" sz="3200" dirty="0">
                <a:solidFill>
                  <a:srgbClr val="FFFFFF"/>
                </a:solidFill>
              </a:rPr>
              <a:t> causing a </a:t>
            </a:r>
            <a:r>
              <a:rPr lang="en-US" sz="3200" dirty="0">
                <a:solidFill>
                  <a:srgbClr val="CCFFCC"/>
                </a:solidFill>
              </a:rPr>
              <a:t>substantial risk of harm</a:t>
            </a:r>
            <a:r>
              <a:rPr lang="en-US" sz="3200" dirty="0">
                <a:solidFill>
                  <a:srgbClr val="FFFFFF"/>
                </a:solidFill>
              </a:rPr>
              <a:t>.</a:t>
            </a:r>
          </a:p>
          <a:p>
            <a:pPr marL="457200" indent="-457200">
              <a:buFont typeface="+mj-lt"/>
              <a:buAutoNum type="arabicPeriod"/>
            </a:pPr>
            <a:r>
              <a:rPr lang="en-US" sz="3200" dirty="0">
                <a:solidFill>
                  <a:srgbClr val="FFFF00"/>
                </a:solidFill>
              </a:rPr>
              <a:t>Freedom of thought </a:t>
            </a:r>
            <a:r>
              <a:rPr lang="en-US" sz="3200" dirty="0">
                <a:solidFill>
                  <a:srgbClr val="FFFFFF"/>
                </a:solidFill>
              </a:rPr>
              <a:t>to be </a:t>
            </a:r>
            <a:r>
              <a:rPr lang="en-US" sz="3200" dirty="0">
                <a:solidFill>
                  <a:srgbClr val="CCFFCC"/>
                </a:solidFill>
              </a:rPr>
              <a:t>defined</a:t>
            </a:r>
            <a:r>
              <a:rPr lang="en-US" sz="3200" dirty="0">
                <a:solidFill>
                  <a:srgbClr val="FFFFFF"/>
                </a:solidFill>
              </a:rPr>
              <a:t> in terms of </a:t>
            </a:r>
            <a:r>
              <a:rPr lang="en-US" sz="3200" dirty="0">
                <a:solidFill>
                  <a:srgbClr val="CCFFCC"/>
                </a:solidFill>
              </a:rPr>
              <a:t>personal autonomy and human dignity</a:t>
            </a:r>
            <a:r>
              <a:rPr lang="en-US" sz="3200" dirty="0">
                <a:solidFill>
                  <a:srgbClr val="FFFFFF"/>
                </a:solidFill>
              </a:rPr>
              <a:t>, not just to make choices, but </a:t>
            </a:r>
            <a:r>
              <a:rPr lang="en-US" sz="3200" dirty="0">
                <a:solidFill>
                  <a:srgbClr val="CCFFCC"/>
                </a:solidFill>
              </a:rPr>
              <a:t>to make creative choices on ones own terms</a:t>
            </a:r>
            <a:r>
              <a:rPr lang="en-US" sz="3200" dirty="0">
                <a:solidFill>
                  <a:srgbClr val="FFFFFF"/>
                </a:solidFill>
              </a:rPr>
              <a:t> </a:t>
            </a:r>
            <a:r>
              <a:rPr lang="en-US" sz="3200" dirty="0">
                <a:solidFill>
                  <a:schemeClr val="accent5"/>
                </a:solidFill>
              </a:rPr>
              <a:t>creating one’s own meanings </a:t>
            </a:r>
            <a:r>
              <a:rPr lang="en-US" sz="3200" dirty="0">
                <a:solidFill>
                  <a:srgbClr val="FFFF00"/>
                </a:solidFill>
              </a:rPr>
              <a:t>[</a:t>
            </a:r>
            <a:r>
              <a:rPr lang="en-US" sz="3200" dirty="0">
                <a:solidFill>
                  <a:srgbClr val="8064A2"/>
                </a:solidFill>
              </a:rPr>
              <a:t>ver</a:t>
            </a:r>
            <a:r>
              <a:rPr lang="en-US" sz="3200" dirty="0">
                <a:solidFill>
                  <a:schemeClr val="accent4"/>
                </a:solidFill>
              </a:rPr>
              <a:t>y post-structural</a:t>
            </a:r>
            <a:r>
              <a:rPr lang="en-US" sz="3200" dirty="0">
                <a:solidFill>
                  <a:srgbClr val="FFFF00"/>
                </a:solidFill>
              </a:rPr>
              <a:t>]</a:t>
            </a:r>
            <a:r>
              <a:rPr lang="en-US" sz="3200" dirty="0">
                <a:solidFill>
                  <a:srgbClr val="FFFFFF"/>
                </a:solidFill>
              </a:rPr>
              <a:t>.</a:t>
            </a:r>
          </a:p>
          <a:p>
            <a:endParaRPr lang="en-US" dirty="0"/>
          </a:p>
        </p:txBody>
      </p:sp>
    </p:spTree>
    <p:extLst>
      <p:ext uri="{BB962C8B-B14F-4D97-AF65-F5344CB8AC3E}">
        <p14:creationId xmlns:p14="http://schemas.microsoft.com/office/powerpoint/2010/main" val="13143151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400" b="1" dirty="0">
                <a:solidFill>
                  <a:srgbClr val="FFFF00"/>
                </a:solidFill>
              </a:rPr>
              <a:t>Cliffhanger to the </a:t>
            </a:r>
            <a:r>
              <a:rPr lang="en-US" sz="4400" b="1" dirty="0">
                <a:solidFill>
                  <a:schemeClr val="bg1"/>
                </a:solidFill>
              </a:rPr>
              <a:t>future</a:t>
            </a:r>
            <a:r>
              <a:rPr lang="mr-IN" sz="4400" b="1" dirty="0">
                <a:solidFill>
                  <a:srgbClr val="FF0000"/>
                </a:solidFill>
              </a:rPr>
              <a:t>…</a:t>
            </a:r>
            <a:endParaRPr lang="en-US" sz="4400" b="1" dirty="0">
              <a:solidFill>
                <a:srgbClr val="FF0000"/>
              </a:solidFill>
            </a:endParaRPr>
          </a:p>
        </p:txBody>
      </p:sp>
      <p:pic>
        <p:nvPicPr>
          <p:cNvPr id="4" name="Content Placeholder 3" descr="batman53a.jpg"/>
          <p:cNvPicPr>
            <a:picLocks noGrp="1" noChangeAspect="1"/>
          </p:cNvPicPr>
          <p:nvPr>
            <p:ph sz="quarter" idx="10"/>
          </p:nvPr>
        </p:nvPicPr>
        <p:blipFill>
          <a:blip r:embed="rId2">
            <a:extLst>
              <a:ext uri="{28A0092B-C50C-407E-A947-70E740481C1C}">
                <a14:useLocalDpi xmlns:a14="http://schemas.microsoft.com/office/drawing/2010/main" val="0"/>
              </a:ext>
            </a:extLst>
          </a:blip>
          <a:srcRect t="9939" b="9939"/>
          <a:stretch>
            <a:fillRect/>
          </a:stretch>
        </p:blipFill>
        <p:spPr>
          <a:xfrm>
            <a:off x="457200" y="1016000"/>
            <a:ext cx="8229600" cy="4873625"/>
          </a:xfrm>
        </p:spPr>
      </p:pic>
    </p:spTree>
    <p:extLst>
      <p:ext uri="{BB962C8B-B14F-4D97-AF65-F5344CB8AC3E}">
        <p14:creationId xmlns:p14="http://schemas.microsoft.com/office/powerpoint/2010/main" val="21228095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29184481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31212387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504881" y="1162050"/>
            <a:ext cx="8220570" cy="4391025"/>
          </a:xfrm>
        </p:spPr>
      </p:pic>
    </p:spTree>
    <p:extLst>
      <p:ext uri="{BB962C8B-B14F-4D97-AF65-F5344CB8AC3E}">
        <p14:creationId xmlns:p14="http://schemas.microsoft.com/office/powerpoint/2010/main" val="14031003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3854492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170235-919E-174F-968B-91C36147D2C4}"/>
              </a:ext>
            </a:extLst>
          </p:cNvPr>
          <p:cNvSpPr>
            <a:spLocks noGrp="1"/>
          </p:cNvSpPr>
          <p:nvPr>
            <p:ph sz="quarter" idx="10"/>
          </p:nvPr>
        </p:nvSpPr>
        <p:spPr>
          <a:xfrm>
            <a:off x="457200" y="727641"/>
            <a:ext cx="8229600" cy="5123968"/>
          </a:xfrm>
        </p:spPr>
        <p:txBody>
          <a:bodyPr>
            <a:noAutofit/>
          </a:bodyPr>
          <a:lstStyle/>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Will read</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 drafts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outlines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synopsis</a:t>
            </a:r>
            <a:r>
              <a:rPr lang="en-US" sz="4000" dirty="0">
                <a:solidFill>
                  <a:srgbClr val="FF0000"/>
                </a:solidFill>
                <a:latin typeface="Arial Hebrew Scholar" pitchFamily="2" charset="-79"/>
                <a:cs typeface="Arial Hebrew Scholar" pitchFamily="2" charset="-79"/>
              </a:rPr>
              <a:t>……</a:t>
            </a:r>
            <a:r>
              <a:rPr lang="en-US" sz="4000" dirty="0">
                <a:solidFill>
                  <a:schemeClr val="bg1"/>
                </a:solidFill>
                <a:latin typeface="Arial Hebrew Scholar" pitchFamily="2" charset="-79"/>
                <a:cs typeface="Arial Hebrew Scholar" pitchFamily="2" charset="-79"/>
              </a:rPr>
              <a:t>abstracts</a:t>
            </a:r>
            <a:r>
              <a:rPr lang="en-US" sz="4000" dirty="0">
                <a:solidFill>
                  <a:srgbClr val="FF0000"/>
                </a:solidFill>
                <a:latin typeface="Arial Hebrew Scholar" pitchFamily="2" charset="-79"/>
                <a:cs typeface="Arial Hebrew Scholar" pitchFamily="2" charset="-79"/>
              </a:rPr>
              <a:t>…</a:t>
            </a:r>
            <a:r>
              <a:rPr lang="en-US" sz="4000" dirty="0">
                <a:solidFill>
                  <a:srgbClr val="FFFF00"/>
                </a:solidFill>
                <a:latin typeface="Arial Hebrew Scholar" pitchFamily="2" charset="-79"/>
                <a:cs typeface="Arial Hebrew Scholar" pitchFamily="2" charset="-79"/>
              </a:rPr>
              <a:t>etc</a:t>
            </a:r>
            <a:r>
              <a:rPr lang="en-US" sz="4000" dirty="0">
                <a:solidFill>
                  <a:srgbClr val="FF0000"/>
                </a:solidFill>
                <a:latin typeface="Arial Hebrew Scholar" pitchFamily="2" charset="-79"/>
                <a:cs typeface="Arial Hebrew Scholar" pitchFamily="2" charset="-79"/>
              </a:rPr>
              <a:t>. </a:t>
            </a:r>
          </a:p>
          <a:p>
            <a:pPr marL="457200" indent="-457200">
              <a:buFont typeface="+mj-lt"/>
              <a:buAutoNum type="arabicPeriod"/>
            </a:pPr>
            <a:r>
              <a:rPr lang="en-US" sz="4000" dirty="0">
                <a:solidFill>
                  <a:schemeClr val="bg1"/>
                </a:solidFill>
                <a:latin typeface="Arial Hebrew Scholar" pitchFamily="2" charset="-79"/>
                <a:cs typeface="Arial Hebrew Scholar" pitchFamily="2" charset="-79"/>
              </a:rPr>
              <a:t>As late as I can</a:t>
            </a:r>
            <a:r>
              <a:rPr lang="en-US" sz="4000" dirty="0">
                <a:solidFill>
                  <a:srgbClr val="FF00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0000"/>
                </a:solidFill>
                <a:latin typeface="Arial Hebrew Scholar" pitchFamily="2" charset="-79"/>
                <a:cs typeface="Arial Hebrew Scholar" pitchFamily="2" charset="-79"/>
              </a:rPr>
              <a:t>Due last day of exams by 4</a:t>
            </a:r>
            <a:r>
              <a:rPr lang="en-US" sz="4000" dirty="0">
                <a:solidFill>
                  <a:srgbClr val="FFFF00"/>
                </a:solidFill>
                <a:latin typeface="Arial Hebrew Scholar" pitchFamily="2" charset="-79"/>
                <a:cs typeface="Arial Hebrew Scholar" pitchFamily="2" charset="-79"/>
              </a:rPr>
              <a:t>:</a:t>
            </a:r>
            <a:r>
              <a:rPr lang="en-US" sz="4000" dirty="0">
                <a:solidFill>
                  <a:srgbClr val="FF0000"/>
                </a:solidFill>
                <a:latin typeface="Arial Hebrew Scholar" pitchFamily="2" charset="-79"/>
                <a:cs typeface="Arial Hebrew Scholar" pitchFamily="2" charset="-79"/>
              </a:rPr>
              <a:t>00 PM</a:t>
            </a:r>
            <a:r>
              <a:rPr lang="en-US" sz="4000" dirty="0">
                <a:solidFill>
                  <a:srgbClr val="FFFF00"/>
                </a:solidFill>
                <a:latin typeface="Arial Hebrew Scholar" pitchFamily="2" charset="-79"/>
                <a:cs typeface="Arial Hebrew Scholar" pitchFamily="2" charset="-79"/>
              </a:rPr>
              <a:t>.</a:t>
            </a:r>
          </a:p>
          <a:p>
            <a:pPr marL="457200" indent="-457200">
              <a:buFont typeface="+mj-lt"/>
              <a:buAutoNum type="arabicPeriod"/>
            </a:pPr>
            <a:r>
              <a:rPr lang="en-US" sz="4000" dirty="0">
                <a:solidFill>
                  <a:srgbClr val="FFFF00"/>
                </a:solidFill>
                <a:latin typeface="Arial Hebrew Scholar" pitchFamily="2" charset="-79"/>
                <a:cs typeface="Arial Hebrew Scholar" pitchFamily="2" charset="-79"/>
              </a:rPr>
              <a:t>Send in </a:t>
            </a:r>
            <a:r>
              <a:rPr lang="en-US" sz="4000" dirty="0">
                <a:solidFill>
                  <a:schemeClr val="bg1"/>
                </a:solidFill>
                <a:latin typeface="Arial Hebrew Scholar" pitchFamily="2" charset="-79"/>
                <a:cs typeface="Arial Hebrew Scholar" pitchFamily="2" charset="-79"/>
              </a:rPr>
              <a:t>papers by email</a:t>
            </a:r>
            <a:r>
              <a:rPr lang="en-US" sz="4000" dirty="0">
                <a:solidFill>
                  <a:srgbClr val="FF0000"/>
                </a:solidFill>
                <a:latin typeface="Arial Hebrew Scholar" pitchFamily="2" charset="-79"/>
                <a:cs typeface="Arial Hebrew Scholar" pitchFamily="2" charset="-79"/>
              </a:rPr>
              <a:t>. </a:t>
            </a:r>
            <a:r>
              <a:rPr lang="en-US" sz="4000" dirty="0">
                <a:solidFill>
                  <a:srgbClr val="FFFF00"/>
                </a:solidFill>
                <a:latin typeface="Arial Hebrew Scholar" pitchFamily="2" charset="-79"/>
                <a:cs typeface="Arial Hebrew Scholar" pitchFamily="2" charset="-79"/>
              </a:rPr>
              <a:t>Make sure</a:t>
            </a:r>
            <a:r>
              <a:rPr lang="en-US" sz="4000" dirty="0">
                <a:solidFill>
                  <a:schemeClr val="bg1"/>
                </a:solidFill>
                <a:latin typeface="Arial Hebrew Scholar" pitchFamily="2" charset="-79"/>
                <a:cs typeface="Arial Hebrew Scholar" pitchFamily="2" charset="-79"/>
              </a:rPr>
              <a:t> you get acknowledgment of receipt</a:t>
            </a:r>
            <a:r>
              <a:rPr lang="en-US" sz="4400" dirty="0">
                <a:solidFill>
                  <a:srgbClr val="FF0000"/>
                </a:solidFill>
                <a:latin typeface="Arial Hebrew Scholar" pitchFamily="2" charset="-79"/>
                <a:cs typeface="Arial Hebrew Scholar" pitchFamily="2" charset="-79"/>
              </a:rPr>
              <a:t>.</a:t>
            </a:r>
          </a:p>
        </p:txBody>
      </p:sp>
    </p:spTree>
    <p:extLst>
      <p:ext uri="{BB962C8B-B14F-4D97-AF65-F5344CB8AC3E}">
        <p14:creationId xmlns:p14="http://schemas.microsoft.com/office/powerpoint/2010/main" val="31037693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264302729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2795922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45325" y="1056904"/>
            <a:ext cx="8229600" cy="4170466"/>
          </a:xfrm>
        </p:spPr>
        <p:style>
          <a:lnRef idx="0">
            <a:schemeClr val="dk1"/>
          </a:lnRef>
          <a:fillRef idx="3">
            <a:schemeClr val="dk1"/>
          </a:fillRef>
          <a:effectRef idx="3">
            <a:schemeClr val="dk1"/>
          </a:effectRef>
          <a:fontRef idx="minor">
            <a:schemeClr val="lt1"/>
          </a:fontRef>
        </p:style>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600" b="1" dirty="0">
                <a:solidFill>
                  <a:srgbClr val="00B0F0"/>
                </a:solidFill>
              </a:rPr>
              <a:t>Presentation Groups</a:t>
            </a:r>
            <a:r>
              <a:rPr lang="en-US" sz="9600" b="1" dirty="0">
                <a:solidFill>
                  <a:srgbClr val="FF0000"/>
                </a:solidFill>
              </a:rPr>
              <a:t>?</a:t>
            </a:r>
          </a:p>
        </p:txBody>
      </p:sp>
    </p:spTree>
    <p:extLst>
      <p:ext uri="{BB962C8B-B14F-4D97-AF65-F5344CB8AC3E}">
        <p14:creationId xmlns:p14="http://schemas.microsoft.com/office/powerpoint/2010/main" val="160052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a:solidFill>
                  <a:srgbClr val="FFFF00"/>
                </a:solidFill>
              </a:rPr>
              <a:t>Presentations</a:t>
            </a:r>
          </a:p>
        </p:txBody>
      </p:sp>
      <p:sp>
        <p:nvSpPr>
          <p:cNvPr id="3" name="Content Placeholder 2"/>
          <p:cNvSpPr>
            <a:spLocks noGrp="1"/>
          </p:cNvSpPr>
          <p:nvPr>
            <p:ph sz="quarter" idx="10"/>
          </p:nvPr>
        </p:nvSpPr>
        <p:spPr>
          <a:xfrm>
            <a:off x="457199" y="1371600"/>
            <a:ext cx="8588829" cy="4555066"/>
          </a:xfrm>
        </p:spPr>
        <p:txBody>
          <a:bodyPr>
            <a:normAutofit fontScale="92500" lnSpcReduction="20000"/>
          </a:bodyPr>
          <a:lstStyle/>
          <a:p>
            <a:pPr>
              <a:lnSpc>
                <a:spcPct val="110000"/>
              </a:lnSpc>
            </a:pPr>
            <a:r>
              <a:rPr lang="en-US" sz="3600" dirty="0">
                <a:solidFill>
                  <a:srgbClr val="92D050"/>
                </a:solidFill>
              </a:rPr>
              <a:t>3 </a:t>
            </a:r>
            <a:r>
              <a:rPr lang="en-US" sz="3600" dirty="0">
                <a:solidFill>
                  <a:srgbClr val="FFFF00"/>
                </a:solidFill>
              </a:rPr>
              <a:t>-</a:t>
            </a:r>
            <a:r>
              <a:rPr lang="en-US" sz="3600" dirty="0">
                <a:solidFill>
                  <a:srgbClr val="92D050"/>
                </a:solidFill>
              </a:rPr>
              <a:t> 4 </a:t>
            </a:r>
            <a:r>
              <a:rPr lang="en-US" sz="3600" dirty="0">
                <a:solidFill>
                  <a:srgbClr val="FF0000"/>
                </a:solidFill>
              </a:rPr>
              <a:t>(</a:t>
            </a:r>
            <a:r>
              <a:rPr lang="en-US" sz="3600" dirty="0">
                <a:solidFill>
                  <a:schemeClr val="accent5"/>
                </a:solidFill>
              </a:rPr>
              <a:t>ideally</a:t>
            </a:r>
            <a:r>
              <a:rPr lang="en-US" sz="3600" dirty="0">
                <a:solidFill>
                  <a:srgbClr val="FF0000"/>
                </a:solidFill>
              </a:rPr>
              <a:t>)</a:t>
            </a:r>
            <a:r>
              <a:rPr lang="en-US" sz="3600" dirty="0">
                <a:solidFill>
                  <a:schemeClr val="bg1"/>
                </a:solidFill>
              </a:rPr>
              <a:t> </a:t>
            </a:r>
            <a:r>
              <a:rPr lang="en-US" sz="3600" dirty="0">
                <a:solidFill>
                  <a:srgbClr val="FFFF00"/>
                </a:solidFill>
              </a:rPr>
              <a:t>if a group</a:t>
            </a:r>
          </a:p>
          <a:p>
            <a:pPr>
              <a:lnSpc>
                <a:spcPct val="110000"/>
              </a:lnSpc>
            </a:pPr>
            <a:r>
              <a:rPr lang="en-US" sz="3600" dirty="0">
                <a:solidFill>
                  <a:srgbClr val="92D050"/>
                </a:solidFill>
              </a:rPr>
              <a:t>Marked individually</a:t>
            </a:r>
            <a:r>
              <a:rPr lang="en-US" sz="3600" dirty="0">
                <a:solidFill>
                  <a:schemeClr val="accent3">
                    <a:lumMod val="60000"/>
                    <a:lumOff val="40000"/>
                  </a:schemeClr>
                </a:solidFill>
              </a:rPr>
              <a:t> </a:t>
            </a:r>
            <a:r>
              <a:rPr lang="en-US" sz="3600" dirty="0">
                <a:solidFill>
                  <a:schemeClr val="bg1"/>
                </a:solidFill>
              </a:rPr>
              <a:t>or as a group? </a:t>
            </a:r>
            <a:r>
              <a:rPr lang="en-US" sz="3600" dirty="0">
                <a:solidFill>
                  <a:srgbClr val="FFFF00"/>
                </a:solidFill>
              </a:rPr>
              <a:t>Yes</a:t>
            </a:r>
            <a:r>
              <a:rPr lang="en-US" sz="3600" dirty="0">
                <a:solidFill>
                  <a:srgbClr val="FF0000"/>
                </a:solidFill>
              </a:rPr>
              <a:t>.</a:t>
            </a:r>
          </a:p>
          <a:p>
            <a:pPr>
              <a:lnSpc>
                <a:spcPct val="110000"/>
              </a:lnSpc>
            </a:pPr>
            <a:r>
              <a:rPr lang="en-US" sz="3600" dirty="0">
                <a:solidFill>
                  <a:srgbClr val="92D050"/>
                </a:solidFill>
              </a:rPr>
              <a:t>Sign</a:t>
            </a:r>
            <a:r>
              <a:rPr lang="en-US" sz="3600" dirty="0">
                <a:solidFill>
                  <a:srgbClr val="FFFF00"/>
                </a:solidFill>
              </a:rPr>
              <a:t>-</a:t>
            </a:r>
            <a:r>
              <a:rPr lang="en-US" sz="3600" dirty="0">
                <a:solidFill>
                  <a:srgbClr val="92D050"/>
                </a:solidFill>
              </a:rPr>
              <a:t>up</a:t>
            </a:r>
            <a:r>
              <a:rPr lang="en-US" sz="3600" dirty="0">
                <a:solidFill>
                  <a:srgbClr val="CCFFCC"/>
                </a:solidFill>
              </a:rPr>
              <a:t> </a:t>
            </a:r>
            <a:r>
              <a:rPr lang="en-US" sz="3600" dirty="0">
                <a:solidFill>
                  <a:schemeClr val="bg1"/>
                </a:solidFill>
              </a:rPr>
              <a:t>by emailing me</a:t>
            </a:r>
          </a:p>
          <a:p>
            <a:pPr>
              <a:lnSpc>
                <a:spcPct val="110000"/>
              </a:lnSpc>
            </a:pPr>
            <a:r>
              <a:rPr lang="en-US" sz="3600" dirty="0">
                <a:solidFill>
                  <a:srgbClr val="92D050"/>
                </a:solidFill>
              </a:rPr>
              <a:t>Any topic </a:t>
            </a:r>
            <a:r>
              <a:rPr lang="mr-IN" sz="3600" dirty="0">
                <a:solidFill>
                  <a:schemeClr val="bg1"/>
                </a:solidFill>
              </a:rPr>
              <a:t>–</a:t>
            </a:r>
            <a:r>
              <a:rPr lang="en-US" sz="3600" dirty="0">
                <a:solidFill>
                  <a:schemeClr val="bg1"/>
                </a:solidFill>
              </a:rPr>
              <a:t> not constrained by what I’m talking about that week</a:t>
            </a:r>
          </a:p>
          <a:p>
            <a:pPr>
              <a:lnSpc>
                <a:spcPct val="110000"/>
              </a:lnSpc>
            </a:pPr>
            <a:r>
              <a:rPr lang="en-US" sz="3600" dirty="0">
                <a:solidFill>
                  <a:srgbClr val="92D050"/>
                </a:solidFill>
              </a:rPr>
              <a:t>Consult with me </a:t>
            </a:r>
            <a:r>
              <a:rPr lang="en-US" sz="3600" dirty="0">
                <a:solidFill>
                  <a:srgbClr val="FFFF00"/>
                </a:solidFill>
              </a:rPr>
              <a:t>(</a:t>
            </a:r>
            <a:r>
              <a:rPr lang="en-US" sz="3600" dirty="0">
                <a:solidFill>
                  <a:schemeClr val="bg1"/>
                </a:solidFill>
              </a:rPr>
              <a:t>even informally</a:t>
            </a:r>
            <a:r>
              <a:rPr lang="en-US" sz="3600" dirty="0">
                <a:solidFill>
                  <a:srgbClr val="FFFF00"/>
                </a:solidFill>
              </a:rPr>
              <a:t>)</a:t>
            </a:r>
            <a:r>
              <a:rPr lang="en-US" sz="3600" dirty="0">
                <a:solidFill>
                  <a:srgbClr val="92D050"/>
                </a:solidFill>
              </a:rPr>
              <a:t> </a:t>
            </a:r>
            <a:r>
              <a:rPr lang="en-US" sz="3600" dirty="0">
                <a:solidFill>
                  <a:schemeClr val="bg1"/>
                </a:solidFill>
              </a:rPr>
              <a:t>re the topic you want to take on </a:t>
            </a:r>
          </a:p>
          <a:p>
            <a:pPr>
              <a:lnSpc>
                <a:spcPct val="110000"/>
              </a:lnSpc>
            </a:pPr>
            <a:r>
              <a:rPr lang="en-US" sz="3600" dirty="0">
                <a:solidFill>
                  <a:srgbClr val="92D050"/>
                </a:solidFill>
              </a:rPr>
              <a:t>Post</a:t>
            </a:r>
            <a:r>
              <a:rPr lang="en-US" sz="3600" dirty="0">
                <a:solidFill>
                  <a:srgbClr val="CCFFCC"/>
                </a:solidFill>
              </a:rPr>
              <a:t> </a:t>
            </a:r>
            <a:r>
              <a:rPr lang="en-US" sz="3600" dirty="0">
                <a:solidFill>
                  <a:srgbClr val="FF0000"/>
                </a:solidFill>
              </a:rPr>
              <a:t>one thing </a:t>
            </a:r>
            <a:r>
              <a:rPr lang="en-US" sz="3600" dirty="0">
                <a:solidFill>
                  <a:schemeClr val="bg1"/>
                </a:solidFill>
              </a:rPr>
              <a:t>you want us to read or watch</a:t>
            </a:r>
          </a:p>
        </p:txBody>
      </p:sp>
    </p:spTree>
    <p:extLst>
      <p:ext uri="{BB962C8B-B14F-4D97-AF65-F5344CB8AC3E}">
        <p14:creationId xmlns:p14="http://schemas.microsoft.com/office/powerpoint/2010/main" val="3483993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770927"/>
          </a:xfrm>
        </p:spPr>
        <p:txBody>
          <a:bodyPr>
            <a:noAutofit/>
          </a:bodyPr>
          <a:lstStyle/>
          <a:p>
            <a:pPr algn="ctr"/>
            <a:r>
              <a:rPr lang="en-US" sz="6800" b="1" dirty="0">
                <a:solidFill>
                  <a:srgbClr val="FFFF00"/>
                </a:solidFill>
                <a:latin typeface="Arial"/>
                <a:cs typeface="Arial"/>
              </a:rPr>
              <a:t>Grades</a:t>
            </a:r>
            <a:r>
              <a:rPr lang="en-US" sz="6800" b="1" dirty="0">
                <a:solidFill>
                  <a:srgbClr val="FF0000"/>
                </a:solidFill>
                <a:latin typeface="Arial"/>
                <a:cs typeface="Arial"/>
              </a:rPr>
              <a:t> (</a:t>
            </a:r>
            <a:r>
              <a:rPr lang="en-US" sz="6800" b="1" dirty="0">
                <a:solidFill>
                  <a:schemeClr val="bg1"/>
                </a:solidFill>
                <a:latin typeface="Arial"/>
                <a:cs typeface="Arial"/>
              </a:rPr>
              <a:t>primarily</a:t>
            </a:r>
            <a:r>
              <a:rPr lang="en-US" sz="6800" b="1" dirty="0">
                <a:solidFill>
                  <a:srgbClr val="FF0000"/>
                </a:solidFill>
                <a:latin typeface="Arial"/>
                <a:cs typeface="Arial"/>
              </a:rPr>
              <a:t>)</a:t>
            </a:r>
          </a:p>
        </p:txBody>
      </p:sp>
      <p:sp>
        <p:nvSpPr>
          <p:cNvPr id="3" name="Content Placeholder 2"/>
          <p:cNvSpPr>
            <a:spLocks noGrp="1"/>
          </p:cNvSpPr>
          <p:nvPr>
            <p:ph sz="quarter" idx="10"/>
          </p:nvPr>
        </p:nvSpPr>
        <p:spPr>
          <a:xfrm>
            <a:off x="457200" y="2314936"/>
            <a:ext cx="8229600" cy="3411197"/>
          </a:xfrm>
        </p:spPr>
        <p:txBody>
          <a:bodyPr>
            <a:normAutofit/>
          </a:bodyPr>
          <a:lstStyle/>
          <a:p>
            <a:pPr marL="0" indent="0" algn="ctr">
              <a:buNone/>
            </a:pPr>
            <a:r>
              <a:rPr lang="en-US" sz="6000" dirty="0">
                <a:solidFill>
                  <a:schemeClr val="bg1"/>
                </a:solidFill>
                <a:latin typeface="Arial"/>
                <a:cs typeface="Arial"/>
              </a:rPr>
              <a:t>Paper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Quality</a:t>
            </a:r>
          </a:p>
          <a:p>
            <a:pPr marL="0" indent="0">
              <a:buNone/>
            </a:pPr>
            <a:endParaRPr lang="en-US" sz="6000" dirty="0">
              <a:solidFill>
                <a:schemeClr val="bg1"/>
              </a:solidFill>
              <a:latin typeface="Arial"/>
              <a:cs typeface="Arial"/>
              <a:sym typeface="Wingdings"/>
            </a:endParaRPr>
          </a:p>
          <a:p>
            <a:pPr marL="0" indent="0" algn="ctr">
              <a:buNone/>
            </a:pPr>
            <a:r>
              <a:rPr lang="en-US" sz="6000" dirty="0">
                <a:solidFill>
                  <a:schemeClr val="bg1"/>
                </a:solidFill>
                <a:latin typeface="Arial"/>
                <a:cs typeface="Arial"/>
                <a:sym typeface="Wingdings"/>
              </a:rPr>
              <a:t>Participation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Effort</a:t>
            </a:r>
            <a:endParaRPr lang="en-US" sz="6000" dirty="0">
              <a:solidFill>
                <a:srgbClr val="CCFFCC"/>
              </a:solidFill>
              <a:latin typeface="Arial"/>
              <a:cs typeface="Arial"/>
            </a:endParaRPr>
          </a:p>
        </p:txBody>
      </p:sp>
    </p:spTree>
    <p:extLst>
      <p:ext uri="{BB962C8B-B14F-4D97-AF65-F5344CB8AC3E}">
        <p14:creationId xmlns:p14="http://schemas.microsoft.com/office/powerpoint/2010/main" val="2359813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1016000"/>
          </a:xfrm>
        </p:spPr>
        <p:txBody>
          <a:bodyPr>
            <a:normAutofit/>
          </a:bodyPr>
          <a:lstStyle/>
          <a:p>
            <a:pPr algn="ctr"/>
            <a:r>
              <a:rPr lang="en-US" sz="3600" dirty="0">
                <a:solidFill>
                  <a:schemeClr val="bg1"/>
                </a:solidFill>
              </a:rPr>
              <a:t>Happy</a:t>
            </a:r>
            <a:r>
              <a:rPr lang="en-US" sz="3600" dirty="0">
                <a:solidFill>
                  <a:srgbClr val="FFFF00"/>
                </a:solidFill>
              </a:rPr>
              <a:t> </a:t>
            </a:r>
            <a:r>
              <a:rPr lang="en-US" sz="3600" dirty="0">
                <a:solidFill>
                  <a:schemeClr val="accent6"/>
                </a:solidFill>
              </a:rPr>
              <a:t>FarCry6</a:t>
            </a:r>
            <a:r>
              <a:rPr lang="en-US" sz="3600" dirty="0">
                <a:solidFill>
                  <a:schemeClr val="bg1"/>
                </a:solidFill>
              </a:rPr>
              <a:t> Release Week</a:t>
            </a:r>
          </a:p>
        </p:txBody>
      </p:sp>
      <p:pic>
        <p:nvPicPr>
          <p:cNvPr id="4" name="Picture 3" descr="A person and person posing for a picture&#10;&#10;Description automatically generated with medium confidence">
            <a:extLst>
              <a:ext uri="{FF2B5EF4-FFF2-40B4-BE49-F238E27FC236}">
                <a16:creationId xmlns:a16="http://schemas.microsoft.com/office/drawing/2014/main" id="{57DC3380-1B3E-C04C-9525-50F63FC53011}"/>
              </a:ext>
            </a:extLst>
          </p:cNvPr>
          <p:cNvPicPr>
            <a:picLocks noChangeAspect="1"/>
          </p:cNvPicPr>
          <p:nvPr/>
        </p:nvPicPr>
        <p:blipFill>
          <a:blip r:embed="rId2"/>
          <a:stretch>
            <a:fillRect/>
          </a:stretch>
        </p:blipFill>
        <p:spPr>
          <a:xfrm>
            <a:off x="2743200" y="1098550"/>
            <a:ext cx="3657600" cy="4660900"/>
          </a:xfrm>
          <a:prstGeom prst="rect">
            <a:avLst/>
          </a:prstGeom>
        </p:spPr>
      </p:pic>
    </p:spTree>
    <p:extLst>
      <p:ext uri="{BB962C8B-B14F-4D97-AF65-F5344CB8AC3E}">
        <p14:creationId xmlns:p14="http://schemas.microsoft.com/office/powerpoint/2010/main" val="589399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16" y="0"/>
            <a:ext cx="8255284" cy="1550576"/>
          </a:xfrm>
        </p:spPr>
        <p:txBody>
          <a:bodyPr>
            <a:noAutofit/>
          </a:bodyPr>
          <a:lstStyle/>
          <a:p>
            <a:pPr algn="ctr"/>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171833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5093" y="663522"/>
            <a:ext cx="7846315" cy="4462760"/>
          </a:xfrm>
          <a:prstGeom prst="rect">
            <a:avLst/>
          </a:prstGeom>
          <a:noFill/>
        </p:spPr>
        <p:txBody>
          <a:bodyPr wrap="none" lIns="91440" tIns="45720" rIns="91440" bIns="45720">
            <a:spAutoFit/>
          </a:bodyPr>
          <a:lstStyle/>
          <a:p>
            <a:pPr algn="ctr"/>
            <a:r>
              <a:rPr lang="en-CA" sz="14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News of </a:t>
            </a:r>
          </a:p>
          <a:p>
            <a:pPr algn="ctr"/>
            <a:r>
              <a:rPr lang="en-CA" sz="14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 Week</a:t>
            </a:r>
            <a:endParaRPr lang="en-CA" sz="14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995931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30F0D1AA-8474-DD4C-94AD-F59813D48747}"/>
              </a:ext>
            </a:extLst>
          </p:cNvPr>
          <p:cNvPicPr>
            <a:picLocks noChangeAspect="1"/>
          </p:cNvPicPr>
          <p:nvPr/>
        </p:nvPicPr>
        <p:blipFill>
          <a:blip r:embed="rId2"/>
          <a:stretch>
            <a:fillRect/>
          </a:stretch>
        </p:blipFill>
        <p:spPr>
          <a:xfrm>
            <a:off x="1604914" y="126124"/>
            <a:ext cx="5934171" cy="576879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422A991-DF67-304B-8201-AEF2559C5A3F}"/>
                  </a:ext>
                </a:extLst>
              </p14:cNvPr>
              <p14:cNvContentPartPr/>
              <p14:nvPr/>
            </p14:nvContentPartPr>
            <p14:xfrm>
              <a:off x="3587570" y="2146283"/>
              <a:ext cx="603360" cy="29160"/>
            </p14:xfrm>
          </p:contentPart>
        </mc:Choice>
        <mc:Fallback xmlns="">
          <p:pic>
            <p:nvPicPr>
              <p:cNvPr id="4" name="Ink 3">
                <a:extLst>
                  <a:ext uri="{FF2B5EF4-FFF2-40B4-BE49-F238E27FC236}">
                    <a16:creationId xmlns:a16="http://schemas.microsoft.com/office/drawing/2014/main" id="{5422A991-DF67-304B-8201-AEF2559C5A3F}"/>
                  </a:ext>
                </a:extLst>
              </p:cNvPr>
              <p:cNvPicPr/>
              <p:nvPr/>
            </p:nvPicPr>
            <p:blipFill>
              <a:blip r:embed="rId4"/>
              <a:stretch>
                <a:fillRect/>
              </a:stretch>
            </p:blipFill>
            <p:spPr>
              <a:xfrm>
                <a:off x="3578570" y="2137283"/>
                <a:ext cx="62100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5487689-22A6-1449-932D-2A12E89FF7FE}"/>
                  </a:ext>
                </a:extLst>
              </p14:cNvPr>
              <p14:cNvContentPartPr/>
              <p14:nvPr/>
            </p14:nvContentPartPr>
            <p14:xfrm>
              <a:off x="5031530" y="2165363"/>
              <a:ext cx="1040400" cy="15480"/>
            </p14:xfrm>
          </p:contentPart>
        </mc:Choice>
        <mc:Fallback xmlns="">
          <p:pic>
            <p:nvPicPr>
              <p:cNvPr id="5" name="Ink 4">
                <a:extLst>
                  <a:ext uri="{FF2B5EF4-FFF2-40B4-BE49-F238E27FC236}">
                    <a16:creationId xmlns:a16="http://schemas.microsoft.com/office/drawing/2014/main" id="{95487689-22A6-1449-932D-2A12E89FF7FE}"/>
                  </a:ext>
                </a:extLst>
              </p:cNvPr>
              <p:cNvPicPr/>
              <p:nvPr/>
            </p:nvPicPr>
            <p:blipFill>
              <a:blip r:embed="rId6"/>
              <a:stretch>
                <a:fillRect/>
              </a:stretch>
            </p:blipFill>
            <p:spPr>
              <a:xfrm>
                <a:off x="5022530" y="2156363"/>
                <a:ext cx="105804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4034BCE-F139-6D45-BDCF-E8F5EE7C37D7}"/>
                  </a:ext>
                </a:extLst>
              </p14:cNvPr>
              <p14:cNvContentPartPr/>
              <p14:nvPr/>
            </p14:nvContentPartPr>
            <p14:xfrm>
              <a:off x="5511410" y="4642444"/>
              <a:ext cx="923760" cy="37440"/>
            </p14:xfrm>
          </p:contentPart>
        </mc:Choice>
        <mc:Fallback xmlns="">
          <p:pic>
            <p:nvPicPr>
              <p:cNvPr id="6" name="Ink 5">
                <a:extLst>
                  <a:ext uri="{FF2B5EF4-FFF2-40B4-BE49-F238E27FC236}">
                    <a16:creationId xmlns:a16="http://schemas.microsoft.com/office/drawing/2014/main" id="{94034BCE-F139-6D45-BDCF-E8F5EE7C37D7}"/>
                  </a:ext>
                </a:extLst>
              </p:cNvPr>
              <p:cNvPicPr/>
              <p:nvPr/>
            </p:nvPicPr>
            <p:blipFill>
              <a:blip r:embed="rId8"/>
              <a:stretch>
                <a:fillRect/>
              </a:stretch>
            </p:blipFill>
            <p:spPr>
              <a:xfrm>
                <a:off x="5502410" y="4633804"/>
                <a:ext cx="94140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B1949D2-1FCC-BF46-B7DF-8FD314E1C46D}"/>
                  </a:ext>
                </a:extLst>
              </p14:cNvPr>
              <p14:cNvContentPartPr/>
              <p14:nvPr/>
            </p14:nvContentPartPr>
            <p14:xfrm>
              <a:off x="2473010" y="4854484"/>
              <a:ext cx="1440360" cy="5040"/>
            </p14:xfrm>
          </p:contentPart>
        </mc:Choice>
        <mc:Fallback xmlns="">
          <p:pic>
            <p:nvPicPr>
              <p:cNvPr id="7" name="Ink 6">
                <a:extLst>
                  <a:ext uri="{FF2B5EF4-FFF2-40B4-BE49-F238E27FC236}">
                    <a16:creationId xmlns:a16="http://schemas.microsoft.com/office/drawing/2014/main" id="{8B1949D2-1FCC-BF46-B7DF-8FD314E1C46D}"/>
                  </a:ext>
                </a:extLst>
              </p:cNvPr>
              <p:cNvPicPr/>
              <p:nvPr/>
            </p:nvPicPr>
            <p:blipFill>
              <a:blip r:embed="rId10"/>
              <a:stretch>
                <a:fillRect/>
              </a:stretch>
            </p:blipFill>
            <p:spPr>
              <a:xfrm>
                <a:off x="2464010" y="4845844"/>
                <a:ext cx="14580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39015793-8863-174C-8935-69ECC03252F0}"/>
                  </a:ext>
                </a:extLst>
              </p14:cNvPr>
              <p14:cNvContentPartPr/>
              <p14:nvPr/>
            </p14:nvContentPartPr>
            <p14:xfrm>
              <a:off x="3595130" y="5612284"/>
              <a:ext cx="3050640" cy="39960"/>
            </p14:xfrm>
          </p:contentPart>
        </mc:Choice>
        <mc:Fallback xmlns="">
          <p:pic>
            <p:nvPicPr>
              <p:cNvPr id="8" name="Ink 7">
                <a:extLst>
                  <a:ext uri="{FF2B5EF4-FFF2-40B4-BE49-F238E27FC236}">
                    <a16:creationId xmlns:a16="http://schemas.microsoft.com/office/drawing/2014/main" id="{39015793-8863-174C-8935-69ECC03252F0}"/>
                  </a:ext>
                </a:extLst>
              </p:cNvPr>
              <p:cNvPicPr/>
              <p:nvPr/>
            </p:nvPicPr>
            <p:blipFill>
              <a:blip r:embed="rId12"/>
              <a:stretch>
                <a:fillRect/>
              </a:stretch>
            </p:blipFill>
            <p:spPr>
              <a:xfrm>
                <a:off x="3586490" y="5603644"/>
                <a:ext cx="306828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1287558A-853C-7449-96A1-9900E2E7C2EC}"/>
                  </a:ext>
                </a:extLst>
              </p14:cNvPr>
              <p14:cNvContentPartPr/>
              <p14:nvPr/>
            </p14:nvContentPartPr>
            <p14:xfrm>
              <a:off x="2527370" y="5804524"/>
              <a:ext cx="2867400" cy="360"/>
            </p14:xfrm>
          </p:contentPart>
        </mc:Choice>
        <mc:Fallback xmlns="">
          <p:pic>
            <p:nvPicPr>
              <p:cNvPr id="9" name="Ink 8">
                <a:extLst>
                  <a:ext uri="{FF2B5EF4-FFF2-40B4-BE49-F238E27FC236}">
                    <a16:creationId xmlns:a16="http://schemas.microsoft.com/office/drawing/2014/main" id="{1287558A-853C-7449-96A1-9900E2E7C2EC}"/>
                  </a:ext>
                </a:extLst>
              </p:cNvPr>
              <p:cNvPicPr/>
              <p:nvPr/>
            </p:nvPicPr>
            <p:blipFill>
              <a:blip r:embed="rId14"/>
              <a:stretch>
                <a:fillRect/>
              </a:stretch>
            </p:blipFill>
            <p:spPr>
              <a:xfrm>
                <a:off x="2518370" y="5795884"/>
                <a:ext cx="2885040" cy="18000"/>
              </a:xfrm>
              <a:prstGeom prst="rect">
                <a:avLst/>
              </a:prstGeom>
            </p:spPr>
          </p:pic>
        </mc:Fallback>
      </mc:AlternateContent>
    </p:spTree>
    <p:extLst>
      <p:ext uri="{BB962C8B-B14F-4D97-AF65-F5344CB8AC3E}">
        <p14:creationId xmlns:p14="http://schemas.microsoft.com/office/powerpoint/2010/main" val="742426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BF564051-82C3-A64C-A78F-C289E483E0AD}"/>
              </a:ext>
            </a:extLst>
          </p:cNvPr>
          <p:cNvPicPr>
            <a:picLocks noChangeAspect="1"/>
          </p:cNvPicPr>
          <p:nvPr/>
        </p:nvPicPr>
        <p:blipFill>
          <a:blip r:embed="rId2"/>
          <a:stretch>
            <a:fillRect/>
          </a:stretch>
        </p:blipFill>
        <p:spPr>
          <a:xfrm>
            <a:off x="2408604" y="157655"/>
            <a:ext cx="4326791" cy="5707117"/>
          </a:xfrm>
          <a:prstGeom prst="rect">
            <a:avLst/>
          </a:prstGeom>
        </p:spPr>
      </p:pic>
    </p:spTree>
    <p:extLst>
      <p:ext uri="{BB962C8B-B14F-4D97-AF65-F5344CB8AC3E}">
        <p14:creationId xmlns:p14="http://schemas.microsoft.com/office/powerpoint/2010/main" val="2390689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A7BD6-92C6-B14A-A9B6-AD8261E92A33}"/>
              </a:ext>
            </a:extLst>
          </p:cNvPr>
          <p:cNvSpPr>
            <a:spLocks noGrp="1"/>
          </p:cNvSpPr>
          <p:nvPr>
            <p:ph type="title"/>
          </p:nvPr>
        </p:nvSpPr>
        <p:spPr>
          <a:xfrm>
            <a:off x="457200" y="115578"/>
            <a:ext cx="8229600" cy="1016000"/>
          </a:xfrm>
        </p:spPr>
        <p:txBody>
          <a:bodyPr/>
          <a:lstStyle/>
          <a:p>
            <a:r>
              <a:rPr lang="en-US" dirty="0">
                <a:solidFill>
                  <a:schemeClr val="bg1"/>
                </a:solidFill>
              </a:rPr>
              <a:t>Game to Platform</a:t>
            </a:r>
            <a:r>
              <a:rPr lang="en-US" dirty="0">
                <a:solidFill>
                  <a:srgbClr val="FF0000"/>
                </a:solidFill>
              </a:rPr>
              <a:t>:</a:t>
            </a:r>
            <a:r>
              <a:rPr lang="en-US" dirty="0"/>
              <a:t> </a:t>
            </a:r>
            <a:r>
              <a:rPr lang="en-US" dirty="0">
                <a:solidFill>
                  <a:srgbClr val="FFFF00"/>
                </a:solidFill>
              </a:rPr>
              <a:t>Directional change</a:t>
            </a:r>
            <a:r>
              <a:rPr lang="en-US" dirty="0">
                <a:solidFill>
                  <a:srgbClr val="FF0000"/>
                </a:solidFill>
              </a:rPr>
              <a:t>?</a:t>
            </a:r>
            <a:r>
              <a:rPr lang="en-US" dirty="0"/>
              <a:t> </a:t>
            </a:r>
          </a:p>
        </p:txBody>
      </p:sp>
      <p:pic>
        <p:nvPicPr>
          <p:cNvPr id="3" name="Picture 2">
            <a:extLst>
              <a:ext uri="{FF2B5EF4-FFF2-40B4-BE49-F238E27FC236}">
                <a16:creationId xmlns:a16="http://schemas.microsoft.com/office/drawing/2014/main" id="{215D1FD7-249D-704E-9B5C-3D3EB60F81F8}"/>
              </a:ext>
            </a:extLst>
          </p:cNvPr>
          <p:cNvPicPr>
            <a:picLocks noChangeAspect="1"/>
          </p:cNvPicPr>
          <p:nvPr/>
        </p:nvPicPr>
        <p:blipFill>
          <a:blip r:embed="rId2"/>
          <a:stretch>
            <a:fillRect/>
          </a:stretch>
        </p:blipFill>
        <p:spPr>
          <a:xfrm>
            <a:off x="2171700" y="1131578"/>
            <a:ext cx="4800600" cy="4800600"/>
          </a:xfrm>
          <a:prstGeom prst="rect">
            <a:avLst/>
          </a:prstGeom>
        </p:spPr>
      </p:pic>
    </p:spTree>
    <p:extLst>
      <p:ext uri="{BB962C8B-B14F-4D97-AF65-F5344CB8AC3E}">
        <p14:creationId xmlns:p14="http://schemas.microsoft.com/office/powerpoint/2010/main" val="3728092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C3F7655F-778E-E541-8619-ECDD899868BE}"/>
              </a:ext>
            </a:extLst>
          </p:cNvPr>
          <p:cNvPicPr>
            <a:picLocks noChangeAspect="1"/>
          </p:cNvPicPr>
          <p:nvPr/>
        </p:nvPicPr>
        <p:blipFill>
          <a:blip r:embed="rId2"/>
          <a:stretch>
            <a:fillRect/>
          </a:stretch>
        </p:blipFill>
        <p:spPr>
          <a:xfrm>
            <a:off x="2318303" y="136634"/>
            <a:ext cx="4507393" cy="5615889"/>
          </a:xfrm>
          <a:prstGeom prst="rect">
            <a:avLst/>
          </a:prstGeom>
        </p:spPr>
      </p:pic>
    </p:spTree>
    <p:extLst>
      <p:ext uri="{BB962C8B-B14F-4D97-AF65-F5344CB8AC3E}">
        <p14:creationId xmlns:p14="http://schemas.microsoft.com/office/powerpoint/2010/main" val="2504046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B0A1DB8E-D2F0-2743-8288-0CD35A1EA621}"/>
              </a:ext>
            </a:extLst>
          </p:cNvPr>
          <p:cNvPicPr>
            <a:picLocks noChangeAspect="1"/>
          </p:cNvPicPr>
          <p:nvPr/>
        </p:nvPicPr>
        <p:blipFill>
          <a:blip r:embed="rId2"/>
          <a:stretch>
            <a:fillRect/>
          </a:stretch>
        </p:blipFill>
        <p:spPr>
          <a:xfrm>
            <a:off x="1549845" y="189186"/>
            <a:ext cx="6044310" cy="5648977"/>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F4F49C6-BEDB-D947-BA9A-CEFB6E78E857}"/>
                  </a:ext>
                </a:extLst>
              </p14:cNvPr>
              <p14:cNvContentPartPr/>
              <p14:nvPr/>
            </p14:nvContentPartPr>
            <p14:xfrm>
              <a:off x="3547250" y="2032084"/>
              <a:ext cx="1840320" cy="389880"/>
            </p14:xfrm>
          </p:contentPart>
        </mc:Choice>
        <mc:Fallback xmlns="">
          <p:pic>
            <p:nvPicPr>
              <p:cNvPr id="4" name="Ink 3">
                <a:extLst>
                  <a:ext uri="{FF2B5EF4-FFF2-40B4-BE49-F238E27FC236}">
                    <a16:creationId xmlns:a16="http://schemas.microsoft.com/office/drawing/2014/main" id="{4F4F49C6-BEDB-D947-BA9A-CEFB6E78E857}"/>
                  </a:ext>
                </a:extLst>
              </p:cNvPr>
              <p:cNvPicPr/>
              <p:nvPr/>
            </p:nvPicPr>
            <p:blipFill>
              <a:blip r:embed="rId4"/>
              <a:stretch>
                <a:fillRect/>
              </a:stretch>
            </p:blipFill>
            <p:spPr>
              <a:xfrm>
                <a:off x="3538250" y="2023084"/>
                <a:ext cx="1857960" cy="407520"/>
              </a:xfrm>
              <a:prstGeom prst="rect">
                <a:avLst/>
              </a:prstGeom>
            </p:spPr>
          </p:pic>
        </mc:Fallback>
      </mc:AlternateContent>
    </p:spTree>
    <p:extLst>
      <p:ext uri="{BB962C8B-B14F-4D97-AF65-F5344CB8AC3E}">
        <p14:creationId xmlns:p14="http://schemas.microsoft.com/office/powerpoint/2010/main" val="2794366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5E855C80-5306-0642-9BAD-5ADC9719D7A3}"/>
              </a:ext>
            </a:extLst>
          </p:cNvPr>
          <p:cNvPicPr>
            <a:picLocks noChangeAspect="1"/>
          </p:cNvPicPr>
          <p:nvPr/>
        </p:nvPicPr>
        <p:blipFill>
          <a:blip r:embed="rId2"/>
          <a:stretch>
            <a:fillRect/>
          </a:stretch>
        </p:blipFill>
        <p:spPr>
          <a:xfrm>
            <a:off x="1190685" y="178676"/>
            <a:ext cx="6762629" cy="5551494"/>
          </a:xfrm>
          <a:prstGeom prst="rect">
            <a:avLst/>
          </a:prstGeom>
        </p:spPr>
      </p:pic>
    </p:spTree>
    <p:extLst>
      <p:ext uri="{BB962C8B-B14F-4D97-AF65-F5344CB8AC3E}">
        <p14:creationId xmlns:p14="http://schemas.microsoft.com/office/powerpoint/2010/main" val="3336590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B9853140-68B9-9240-8C2B-5479A9C469DD}"/>
              </a:ext>
            </a:extLst>
          </p:cNvPr>
          <p:cNvPicPr>
            <a:picLocks noChangeAspect="1"/>
          </p:cNvPicPr>
          <p:nvPr/>
        </p:nvPicPr>
        <p:blipFill>
          <a:blip r:embed="rId2"/>
          <a:stretch>
            <a:fillRect/>
          </a:stretch>
        </p:blipFill>
        <p:spPr>
          <a:xfrm>
            <a:off x="2643764" y="178676"/>
            <a:ext cx="3856471" cy="5623034"/>
          </a:xfrm>
          <a:prstGeom prst="rect">
            <a:avLst/>
          </a:prstGeom>
        </p:spPr>
      </p:pic>
    </p:spTree>
    <p:extLst>
      <p:ext uri="{BB962C8B-B14F-4D97-AF65-F5344CB8AC3E}">
        <p14:creationId xmlns:p14="http://schemas.microsoft.com/office/powerpoint/2010/main" val="3981455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4A12E5F5-CECB-7B4E-921B-8CF8F475022C}"/>
              </a:ext>
            </a:extLst>
          </p:cNvPr>
          <p:cNvPicPr>
            <a:picLocks noChangeAspect="1"/>
          </p:cNvPicPr>
          <p:nvPr/>
        </p:nvPicPr>
        <p:blipFill>
          <a:blip r:embed="rId2"/>
          <a:stretch>
            <a:fillRect/>
          </a:stretch>
        </p:blipFill>
        <p:spPr>
          <a:xfrm>
            <a:off x="2264213" y="136634"/>
            <a:ext cx="4615574" cy="5700755"/>
          </a:xfrm>
          <a:prstGeom prst="rect">
            <a:avLst/>
          </a:prstGeom>
        </p:spPr>
      </p:pic>
    </p:spTree>
    <p:extLst>
      <p:ext uri="{BB962C8B-B14F-4D97-AF65-F5344CB8AC3E}">
        <p14:creationId xmlns:p14="http://schemas.microsoft.com/office/powerpoint/2010/main" val="1981986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8FD69EEE-41D6-3A46-88A0-F76E75BAF211}"/>
              </a:ext>
            </a:extLst>
          </p:cNvPr>
          <p:cNvPicPr>
            <a:picLocks noChangeAspect="1"/>
          </p:cNvPicPr>
          <p:nvPr/>
        </p:nvPicPr>
        <p:blipFill>
          <a:blip r:embed="rId2"/>
          <a:stretch>
            <a:fillRect/>
          </a:stretch>
        </p:blipFill>
        <p:spPr>
          <a:xfrm>
            <a:off x="1078314" y="325820"/>
            <a:ext cx="6987372" cy="5378909"/>
          </a:xfrm>
          <a:prstGeom prst="rect">
            <a:avLst/>
          </a:prstGeom>
        </p:spPr>
      </p:pic>
    </p:spTree>
    <p:extLst>
      <p:ext uri="{BB962C8B-B14F-4D97-AF65-F5344CB8AC3E}">
        <p14:creationId xmlns:p14="http://schemas.microsoft.com/office/powerpoint/2010/main" val="603366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D7C0088-8462-A44A-8F59-3759E26EC624}"/>
              </a:ext>
            </a:extLst>
          </p:cNvPr>
          <p:cNvPicPr>
            <a:picLocks noChangeAspect="1"/>
          </p:cNvPicPr>
          <p:nvPr/>
        </p:nvPicPr>
        <p:blipFill>
          <a:blip r:embed="rId2"/>
          <a:stretch>
            <a:fillRect/>
          </a:stretch>
        </p:blipFill>
        <p:spPr>
          <a:xfrm>
            <a:off x="2310644" y="157656"/>
            <a:ext cx="4522711" cy="5707117"/>
          </a:xfrm>
          <a:prstGeom prst="rect">
            <a:avLst/>
          </a:prstGeom>
        </p:spPr>
      </p:pic>
    </p:spTree>
    <p:extLst>
      <p:ext uri="{BB962C8B-B14F-4D97-AF65-F5344CB8AC3E}">
        <p14:creationId xmlns:p14="http://schemas.microsoft.com/office/powerpoint/2010/main" val="633534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37068BC9-5C6B-EB44-AD75-236A44177D5B}"/>
              </a:ext>
            </a:extLst>
          </p:cNvPr>
          <p:cNvPicPr>
            <a:picLocks noChangeAspect="1"/>
          </p:cNvPicPr>
          <p:nvPr/>
        </p:nvPicPr>
        <p:blipFill>
          <a:blip r:embed="rId2"/>
          <a:stretch>
            <a:fillRect/>
          </a:stretch>
        </p:blipFill>
        <p:spPr>
          <a:xfrm>
            <a:off x="504496" y="860972"/>
            <a:ext cx="8135007" cy="4700226"/>
          </a:xfrm>
          <a:prstGeom prst="rect">
            <a:avLst/>
          </a:prstGeom>
        </p:spPr>
      </p:pic>
    </p:spTree>
    <p:extLst>
      <p:ext uri="{BB962C8B-B14F-4D97-AF65-F5344CB8AC3E}">
        <p14:creationId xmlns:p14="http://schemas.microsoft.com/office/powerpoint/2010/main" val="2332388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6119-0F3A-0445-BA3C-7467A2FB3EA9}"/>
              </a:ext>
            </a:extLst>
          </p:cNvPr>
          <p:cNvSpPr>
            <a:spLocks noGrp="1"/>
          </p:cNvSpPr>
          <p:nvPr>
            <p:ph type="title"/>
          </p:nvPr>
        </p:nvSpPr>
        <p:spPr>
          <a:xfrm>
            <a:off x="100940" y="115887"/>
            <a:ext cx="8942119" cy="1016000"/>
          </a:xfrm>
        </p:spPr>
        <p:txBody>
          <a:bodyPr>
            <a:normAutofit/>
          </a:bodyPr>
          <a:lstStyle/>
          <a:p>
            <a:pPr algn="ctr"/>
            <a:r>
              <a:rPr lang="en-US" b="1" dirty="0">
                <a:solidFill>
                  <a:srgbClr val="FFFF00"/>
                </a:solidFill>
              </a:rPr>
              <a:t> </a:t>
            </a:r>
            <a:r>
              <a:rPr lang="en-US" b="1" dirty="0">
                <a:solidFill>
                  <a:srgbClr val="0070C0"/>
                </a:solidFill>
              </a:rPr>
              <a:t>Are we </a:t>
            </a:r>
            <a:r>
              <a:rPr lang="en-US" b="1" dirty="0">
                <a:solidFill>
                  <a:srgbClr val="FFFF00"/>
                </a:solidFill>
              </a:rPr>
              <a:t>“</a:t>
            </a:r>
            <a:r>
              <a:rPr lang="en-US" b="1" dirty="0" err="1">
                <a:solidFill>
                  <a:schemeClr val="bg1"/>
                </a:solidFill>
              </a:rPr>
              <a:t>Zucked</a:t>
            </a:r>
            <a:r>
              <a:rPr lang="en-US" b="1" dirty="0">
                <a:solidFill>
                  <a:schemeClr val="bg1"/>
                </a:solidFill>
              </a:rPr>
              <a:t> Up</a:t>
            </a:r>
            <a:r>
              <a:rPr lang="en-US" b="1" dirty="0">
                <a:solidFill>
                  <a:srgbClr val="FFFF00"/>
                </a:solidFill>
              </a:rPr>
              <a:t>”</a:t>
            </a:r>
            <a:r>
              <a:rPr lang="en-US" b="1" dirty="0">
                <a:solidFill>
                  <a:srgbClr val="0070C0"/>
                </a:solidFill>
              </a:rPr>
              <a:t>?</a:t>
            </a:r>
          </a:p>
        </p:txBody>
      </p:sp>
      <p:grpSp>
        <p:nvGrpSpPr>
          <p:cNvPr id="16" name="Group 15">
            <a:extLst>
              <a:ext uri="{FF2B5EF4-FFF2-40B4-BE49-F238E27FC236}">
                <a16:creationId xmlns:a16="http://schemas.microsoft.com/office/drawing/2014/main" id="{87CF1E9A-2441-4444-8847-8DA45A5E0328}"/>
              </a:ext>
            </a:extLst>
          </p:cNvPr>
          <p:cNvGrpSpPr/>
          <p:nvPr/>
        </p:nvGrpSpPr>
        <p:grpSpPr>
          <a:xfrm>
            <a:off x="3020760" y="273765"/>
            <a:ext cx="2127240" cy="939960"/>
            <a:chOff x="3020760" y="273765"/>
            <a:chExt cx="2127240" cy="939960"/>
          </a:xfrm>
        </p:grpSpPr>
        <mc:AlternateContent xmlns:mc="http://schemas.openxmlformats.org/markup-compatibility/2006" xmlns:p14="http://schemas.microsoft.com/office/powerpoint/2010/main">
          <mc:Choice Requires="p14">
            <p:contentPart p14:bwMode="auto" r:id="rId2">
              <p14:nvContentPartPr>
                <p14:cNvPr id="12" name="Ink 11">
                  <a:extLst>
                    <a:ext uri="{FF2B5EF4-FFF2-40B4-BE49-F238E27FC236}">
                      <a16:creationId xmlns:a16="http://schemas.microsoft.com/office/drawing/2014/main" id="{5BDD9F50-2A60-A548-B8B3-54C7B2210EDC}"/>
                    </a:ext>
                  </a:extLst>
                </p14:cNvPr>
                <p14:cNvContentPartPr/>
                <p14:nvPr/>
              </p14:nvContentPartPr>
              <p14:xfrm>
                <a:off x="3060360" y="982245"/>
                <a:ext cx="360" cy="360"/>
              </p14:xfrm>
            </p:contentPart>
          </mc:Choice>
          <mc:Fallback xmlns="">
            <p:pic>
              <p:nvPicPr>
                <p:cNvPr id="12" name="Ink 11">
                  <a:extLst>
                    <a:ext uri="{FF2B5EF4-FFF2-40B4-BE49-F238E27FC236}">
                      <a16:creationId xmlns:a16="http://schemas.microsoft.com/office/drawing/2014/main" id="{5BDD9F50-2A60-A548-B8B3-54C7B2210EDC}"/>
                    </a:ext>
                  </a:extLst>
                </p:cNvPr>
                <p:cNvPicPr/>
                <p:nvPr/>
              </p:nvPicPr>
              <p:blipFill>
                <a:blip r:embed="rId4"/>
                <a:stretch>
                  <a:fillRect/>
                </a:stretch>
              </p:blipFill>
              <p:spPr>
                <a:xfrm>
                  <a:off x="3042720" y="96424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81275D56-EB25-8145-B5E7-BFD1DD01A590}"/>
                    </a:ext>
                  </a:extLst>
                </p14:cNvPr>
                <p14:cNvContentPartPr/>
                <p14:nvPr/>
              </p14:nvContentPartPr>
              <p14:xfrm>
                <a:off x="3020760" y="326325"/>
                <a:ext cx="1752840" cy="656280"/>
              </p14:xfrm>
            </p:contentPart>
          </mc:Choice>
          <mc:Fallback xmlns="">
            <p:pic>
              <p:nvPicPr>
                <p:cNvPr id="13" name="Ink 12">
                  <a:extLst>
                    <a:ext uri="{FF2B5EF4-FFF2-40B4-BE49-F238E27FC236}">
                      <a16:creationId xmlns:a16="http://schemas.microsoft.com/office/drawing/2014/main" id="{81275D56-EB25-8145-B5E7-BFD1DD01A590}"/>
                    </a:ext>
                  </a:extLst>
                </p:cNvPr>
                <p:cNvPicPr/>
                <p:nvPr/>
              </p:nvPicPr>
              <p:blipFill>
                <a:blip r:embed="rId6"/>
                <a:stretch>
                  <a:fillRect/>
                </a:stretch>
              </p:blipFill>
              <p:spPr>
                <a:xfrm>
                  <a:off x="3002760" y="308325"/>
                  <a:ext cx="1788480" cy="691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64DDDA94-587D-0048-86F9-B55F89D82584}"/>
                    </a:ext>
                  </a:extLst>
                </p14:cNvPr>
                <p14:cNvContentPartPr/>
                <p14:nvPr/>
              </p14:nvContentPartPr>
              <p14:xfrm>
                <a:off x="3242520" y="273765"/>
                <a:ext cx="1905480" cy="939960"/>
              </p14:xfrm>
            </p:contentPart>
          </mc:Choice>
          <mc:Fallback xmlns="">
            <p:pic>
              <p:nvPicPr>
                <p:cNvPr id="15" name="Ink 14">
                  <a:extLst>
                    <a:ext uri="{FF2B5EF4-FFF2-40B4-BE49-F238E27FC236}">
                      <a16:creationId xmlns:a16="http://schemas.microsoft.com/office/drawing/2014/main" id="{64DDDA94-587D-0048-86F9-B55F89D82584}"/>
                    </a:ext>
                  </a:extLst>
                </p:cNvPr>
                <p:cNvPicPr/>
                <p:nvPr/>
              </p:nvPicPr>
              <p:blipFill>
                <a:blip r:embed="rId8"/>
                <a:stretch>
                  <a:fillRect/>
                </a:stretch>
              </p:blipFill>
              <p:spPr>
                <a:xfrm>
                  <a:off x="3224880" y="256125"/>
                  <a:ext cx="1941120" cy="975600"/>
                </a:xfrm>
                <a:prstGeom prst="rect">
                  <a:avLst/>
                </a:prstGeom>
              </p:spPr>
            </p:pic>
          </mc:Fallback>
        </mc:AlternateContent>
      </p:grpSp>
      <p:grpSp>
        <p:nvGrpSpPr>
          <p:cNvPr id="20" name="Group 19">
            <a:extLst>
              <a:ext uri="{FF2B5EF4-FFF2-40B4-BE49-F238E27FC236}">
                <a16:creationId xmlns:a16="http://schemas.microsoft.com/office/drawing/2014/main" id="{23C1F4A9-C8A6-B24B-9153-9DB6373AEE4B}"/>
              </a:ext>
            </a:extLst>
          </p:cNvPr>
          <p:cNvGrpSpPr/>
          <p:nvPr/>
        </p:nvGrpSpPr>
        <p:grpSpPr>
          <a:xfrm>
            <a:off x="6666769" y="393586"/>
            <a:ext cx="428760" cy="519480"/>
            <a:chOff x="7302600" y="385005"/>
            <a:chExt cx="428760" cy="519480"/>
          </a:xfrm>
        </p:grpSpPr>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9C63C47F-0A52-364A-A9DB-9CD2B68D6252}"/>
                    </a:ext>
                  </a:extLst>
                </p14:cNvPr>
                <p14:cNvContentPartPr/>
                <p14:nvPr/>
              </p14:nvContentPartPr>
              <p14:xfrm>
                <a:off x="7302600" y="535485"/>
                <a:ext cx="428760" cy="245880"/>
              </p14:xfrm>
            </p:contentPart>
          </mc:Choice>
          <mc:Fallback xmlns="">
            <p:pic>
              <p:nvPicPr>
                <p:cNvPr id="18" name="Ink 17">
                  <a:extLst>
                    <a:ext uri="{FF2B5EF4-FFF2-40B4-BE49-F238E27FC236}">
                      <a16:creationId xmlns:a16="http://schemas.microsoft.com/office/drawing/2014/main" id="{9C63C47F-0A52-364A-A9DB-9CD2B68D6252}"/>
                    </a:ext>
                  </a:extLst>
                </p:cNvPr>
                <p:cNvPicPr/>
                <p:nvPr/>
              </p:nvPicPr>
              <p:blipFill>
                <a:blip r:embed="rId10"/>
                <a:stretch>
                  <a:fillRect/>
                </a:stretch>
              </p:blipFill>
              <p:spPr>
                <a:xfrm>
                  <a:off x="7284960" y="517485"/>
                  <a:ext cx="46440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C889DC08-09BD-DD40-A895-63C5489B0E43}"/>
                    </a:ext>
                  </a:extLst>
                </p14:cNvPr>
                <p14:cNvContentPartPr/>
                <p14:nvPr/>
              </p14:nvContentPartPr>
              <p14:xfrm>
                <a:off x="7325640" y="385005"/>
                <a:ext cx="335160" cy="519480"/>
              </p14:xfrm>
            </p:contentPart>
          </mc:Choice>
          <mc:Fallback xmlns="">
            <p:pic>
              <p:nvPicPr>
                <p:cNvPr id="19" name="Ink 18">
                  <a:extLst>
                    <a:ext uri="{FF2B5EF4-FFF2-40B4-BE49-F238E27FC236}">
                      <a16:creationId xmlns:a16="http://schemas.microsoft.com/office/drawing/2014/main" id="{C889DC08-09BD-DD40-A895-63C5489B0E43}"/>
                    </a:ext>
                  </a:extLst>
                </p:cNvPr>
                <p:cNvPicPr/>
                <p:nvPr/>
              </p:nvPicPr>
              <p:blipFill>
                <a:blip r:embed="rId12"/>
                <a:stretch>
                  <a:fillRect/>
                </a:stretch>
              </p:blipFill>
              <p:spPr>
                <a:xfrm>
                  <a:off x="7307640" y="367365"/>
                  <a:ext cx="370800" cy="555120"/>
                </a:xfrm>
                <a:prstGeom prst="rect">
                  <a:avLst/>
                </a:prstGeom>
              </p:spPr>
            </p:pic>
          </mc:Fallback>
        </mc:AlternateContent>
      </p:grpSp>
      <p:pic>
        <p:nvPicPr>
          <p:cNvPr id="6" name="Content Placeholder 5" descr="Graphical user interface, website&#10;&#10;Description automatically generated">
            <a:extLst>
              <a:ext uri="{FF2B5EF4-FFF2-40B4-BE49-F238E27FC236}">
                <a16:creationId xmlns:a16="http://schemas.microsoft.com/office/drawing/2014/main" id="{28F9B1CE-830E-F044-93CD-8E471972C4F6}"/>
              </a:ext>
            </a:extLst>
          </p:cNvPr>
          <p:cNvPicPr>
            <a:picLocks noGrp="1" noChangeAspect="1"/>
          </p:cNvPicPr>
          <p:nvPr>
            <p:ph sz="quarter" idx="10"/>
          </p:nvPr>
        </p:nvPicPr>
        <p:blipFill>
          <a:blip r:embed="rId13"/>
          <a:stretch>
            <a:fillRect/>
          </a:stretch>
        </p:blipFill>
        <p:spPr>
          <a:xfrm>
            <a:off x="2865187" y="1342325"/>
            <a:ext cx="3413626" cy="4501110"/>
          </a:xfrm>
        </p:spPr>
      </p:pic>
    </p:spTree>
    <p:extLst>
      <p:ext uri="{BB962C8B-B14F-4D97-AF65-F5344CB8AC3E}">
        <p14:creationId xmlns:p14="http://schemas.microsoft.com/office/powerpoint/2010/main" val="435717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CFCAA3BC-F966-2C4C-A688-9067A3015F97}"/>
              </a:ext>
            </a:extLst>
          </p:cNvPr>
          <p:cNvPicPr>
            <a:picLocks noChangeAspect="1"/>
          </p:cNvPicPr>
          <p:nvPr/>
        </p:nvPicPr>
        <p:blipFill>
          <a:blip r:embed="rId2"/>
          <a:stretch>
            <a:fillRect/>
          </a:stretch>
        </p:blipFill>
        <p:spPr>
          <a:xfrm>
            <a:off x="3242981" y="105103"/>
            <a:ext cx="2658038" cy="5696607"/>
          </a:xfrm>
          <a:prstGeom prst="rect">
            <a:avLst/>
          </a:prstGeom>
        </p:spPr>
      </p:pic>
    </p:spTree>
    <p:extLst>
      <p:ext uri="{BB962C8B-B14F-4D97-AF65-F5344CB8AC3E}">
        <p14:creationId xmlns:p14="http://schemas.microsoft.com/office/powerpoint/2010/main" val="2461855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B46CE6C8-6E0E-5B4D-B689-6AA8CC473EE7}"/>
              </a:ext>
            </a:extLst>
          </p:cNvPr>
          <p:cNvPicPr>
            <a:picLocks noChangeAspect="1"/>
          </p:cNvPicPr>
          <p:nvPr/>
        </p:nvPicPr>
        <p:blipFill>
          <a:blip r:embed="rId2"/>
          <a:stretch>
            <a:fillRect/>
          </a:stretch>
        </p:blipFill>
        <p:spPr>
          <a:xfrm>
            <a:off x="3085928" y="115614"/>
            <a:ext cx="2972143" cy="5696607"/>
          </a:xfrm>
          <a:prstGeom prst="rect">
            <a:avLst/>
          </a:prstGeom>
        </p:spPr>
      </p:pic>
    </p:spTree>
    <p:extLst>
      <p:ext uri="{BB962C8B-B14F-4D97-AF65-F5344CB8AC3E}">
        <p14:creationId xmlns:p14="http://schemas.microsoft.com/office/powerpoint/2010/main" val="3947893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80670" y="1726033"/>
            <a:ext cx="6582660" cy="3082224"/>
          </a:xfrm>
        </p:spPr>
        <p:txBody>
          <a:bodyPr>
            <a:normAutofit/>
          </a:bodyPr>
          <a:lstStyle/>
          <a:p>
            <a:pPr marL="0" indent="0" algn="ctr">
              <a:buNone/>
            </a:pPr>
            <a:r>
              <a:rPr lang="en-US" sz="9600" dirty="0">
                <a:solidFill>
                  <a:schemeClr val="bg1"/>
                </a:solidFill>
                <a:latin typeface="American Typewriter"/>
                <a:cs typeface="American Typewriter"/>
              </a:rPr>
              <a:t>Two Years </a:t>
            </a:r>
            <a:r>
              <a:rPr lang="en-US" sz="9600" dirty="0">
                <a:solidFill>
                  <a:srgbClr val="FFFF00"/>
                </a:solidFill>
                <a:latin typeface="American Typewriter"/>
                <a:cs typeface="American Typewriter"/>
              </a:rPr>
              <a:t>This Time</a:t>
            </a:r>
          </a:p>
        </p:txBody>
      </p:sp>
    </p:spTree>
    <p:extLst>
      <p:ext uri="{BB962C8B-B14F-4D97-AF65-F5344CB8AC3E}">
        <p14:creationId xmlns:p14="http://schemas.microsoft.com/office/powerpoint/2010/main" val="2013341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69F8-3E2B-CF41-B0BA-BA305A1250ED}"/>
              </a:ext>
            </a:extLst>
          </p:cNvPr>
          <p:cNvSpPr>
            <a:spLocks noGrp="1"/>
          </p:cNvSpPr>
          <p:nvPr>
            <p:ph type="title"/>
          </p:nvPr>
        </p:nvSpPr>
        <p:spPr>
          <a:xfrm>
            <a:off x="457200" y="0"/>
            <a:ext cx="8229600" cy="1016000"/>
          </a:xfrm>
        </p:spPr>
        <p:txBody>
          <a:bodyPr>
            <a:normAutofit/>
          </a:bodyPr>
          <a:lstStyle/>
          <a:p>
            <a:pPr algn="ctr"/>
            <a:r>
              <a:rPr lang="en-US" sz="4800" b="1" dirty="0">
                <a:solidFill>
                  <a:srgbClr val="FFD23B"/>
                </a:solidFill>
              </a:rPr>
              <a:t>What</a:t>
            </a:r>
            <a:r>
              <a:rPr lang="en-US" sz="4800" b="1" dirty="0">
                <a:solidFill>
                  <a:srgbClr val="FF0000"/>
                </a:solidFill>
              </a:rPr>
              <a:t>?</a:t>
            </a:r>
            <a:r>
              <a:rPr lang="en-US" sz="4800" b="1" dirty="0"/>
              <a:t> </a:t>
            </a:r>
            <a:r>
              <a:rPr lang="en-US" sz="4800" b="1" dirty="0">
                <a:solidFill>
                  <a:srgbClr val="43D099"/>
                </a:solidFill>
              </a:rPr>
              <a:t>Why</a:t>
            </a:r>
            <a:r>
              <a:rPr lang="en-US" sz="4800" b="1" dirty="0">
                <a:solidFill>
                  <a:srgbClr val="FF0000"/>
                </a:solidFill>
              </a:rPr>
              <a:t>?</a:t>
            </a:r>
            <a:r>
              <a:rPr lang="en-US" sz="4800" b="1" dirty="0"/>
              <a:t> </a:t>
            </a:r>
            <a:r>
              <a:rPr lang="en-US" sz="4800" b="1" dirty="0">
                <a:solidFill>
                  <a:schemeClr val="accent4">
                    <a:lumMod val="40000"/>
                    <a:lumOff val="60000"/>
                  </a:schemeClr>
                </a:solidFill>
              </a:rPr>
              <a:t>How</a:t>
            </a:r>
            <a:r>
              <a:rPr lang="en-US" sz="4800" b="1" dirty="0">
                <a:solidFill>
                  <a:srgbClr val="FF0000"/>
                </a:solidFill>
              </a:rPr>
              <a:t>?</a:t>
            </a:r>
          </a:p>
        </p:txBody>
      </p:sp>
      <p:pic>
        <p:nvPicPr>
          <p:cNvPr id="4" name="Content Placeholder 3">
            <a:extLst>
              <a:ext uri="{FF2B5EF4-FFF2-40B4-BE49-F238E27FC236}">
                <a16:creationId xmlns:a16="http://schemas.microsoft.com/office/drawing/2014/main" id="{5047299D-4227-7F4C-8A9B-F702A024E592}"/>
              </a:ext>
            </a:extLst>
          </p:cNvPr>
          <p:cNvPicPr>
            <a:picLocks noGrp="1" noChangeAspect="1"/>
          </p:cNvPicPr>
          <p:nvPr>
            <p:ph sz="quarter" idx="10"/>
          </p:nvPr>
        </p:nvPicPr>
        <p:blipFill>
          <a:blip r:embed="rId2"/>
          <a:stretch>
            <a:fillRect/>
          </a:stretch>
        </p:blipFill>
        <p:spPr>
          <a:xfrm>
            <a:off x="1940866" y="1078144"/>
            <a:ext cx="5262267" cy="4851400"/>
          </a:xfrm>
        </p:spPr>
      </p:pic>
    </p:spTree>
    <p:extLst>
      <p:ext uri="{BB962C8B-B14F-4D97-AF65-F5344CB8AC3E}">
        <p14:creationId xmlns:p14="http://schemas.microsoft.com/office/powerpoint/2010/main" val="2365445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 text&#10;&#10;Description automatically generated">
            <a:extLst>
              <a:ext uri="{FF2B5EF4-FFF2-40B4-BE49-F238E27FC236}">
                <a16:creationId xmlns:a16="http://schemas.microsoft.com/office/drawing/2014/main" id="{C2148312-2A9E-F54E-9E10-2611951B8894}"/>
              </a:ext>
            </a:extLst>
          </p:cNvPr>
          <p:cNvPicPr>
            <a:picLocks noChangeAspect="1"/>
          </p:cNvPicPr>
          <p:nvPr/>
        </p:nvPicPr>
        <p:blipFill>
          <a:blip r:embed="rId2"/>
          <a:stretch>
            <a:fillRect/>
          </a:stretch>
        </p:blipFill>
        <p:spPr>
          <a:xfrm>
            <a:off x="3248016" y="294290"/>
            <a:ext cx="2647968" cy="5528441"/>
          </a:xfrm>
          <a:prstGeom prst="rect">
            <a:avLst/>
          </a:prstGeom>
        </p:spPr>
      </p:pic>
    </p:spTree>
    <p:extLst>
      <p:ext uri="{BB962C8B-B14F-4D97-AF65-F5344CB8AC3E}">
        <p14:creationId xmlns:p14="http://schemas.microsoft.com/office/powerpoint/2010/main" val="2433870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8285" y="1748964"/>
            <a:ext cx="8897576" cy="3977169"/>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2418451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16" y="0"/>
            <a:ext cx="8255284" cy="1550576"/>
          </a:xfrm>
        </p:spPr>
        <p:txBody>
          <a:bodyPr>
            <a:noAutofit/>
          </a:bodyPr>
          <a:lstStyle/>
          <a:p>
            <a:pPr algn="ctr"/>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389111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timeline&#10;&#10;Description automatically generated">
            <a:extLst>
              <a:ext uri="{FF2B5EF4-FFF2-40B4-BE49-F238E27FC236}">
                <a16:creationId xmlns:a16="http://schemas.microsoft.com/office/drawing/2014/main" id="{91AE08C6-28D6-8F47-95D8-041A25BA6A2F}"/>
              </a:ext>
            </a:extLst>
          </p:cNvPr>
          <p:cNvPicPr>
            <a:picLocks noChangeAspect="1"/>
          </p:cNvPicPr>
          <p:nvPr/>
        </p:nvPicPr>
        <p:blipFill>
          <a:blip r:embed="rId2"/>
          <a:stretch>
            <a:fillRect/>
          </a:stretch>
        </p:blipFill>
        <p:spPr>
          <a:xfrm>
            <a:off x="2270582" y="94593"/>
            <a:ext cx="4602836" cy="5749159"/>
          </a:xfrm>
          <a:prstGeom prst="rect">
            <a:avLst/>
          </a:prstGeom>
        </p:spPr>
      </p:pic>
    </p:spTree>
    <p:extLst>
      <p:ext uri="{BB962C8B-B14F-4D97-AF65-F5344CB8AC3E}">
        <p14:creationId xmlns:p14="http://schemas.microsoft.com/office/powerpoint/2010/main" val="1133807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450374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4384" y="315309"/>
            <a:ext cx="8875231" cy="5097517"/>
          </a:xfrm>
        </p:spPr>
        <p:txBody>
          <a:bodyPr>
            <a:normAutofit fontScale="92500" lnSpcReduction="10000"/>
          </a:bodyPr>
          <a:lstStyle/>
          <a:p>
            <a:pPr marL="0" indent="0" algn="ctr">
              <a:buNone/>
            </a:pPr>
            <a:endPar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endParaRPr>
          </a:p>
          <a:p>
            <a:pPr marL="0" indent="0" algn="ctr">
              <a:buNone/>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Loose Ends </a:t>
            </a:r>
          </a:p>
          <a:p>
            <a:pPr marL="0" indent="0" algn="ctr">
              <a:buNone/>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From</a:t>
            </a:r>
          </a:p>
          <a:p>
            <a:pPr marL="0" indent="0" algn="ctr">
              <a:buNone/>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Last Week</a:t>
            </a:r>
          </a:p>
          <a:p>
            <a:pPr marL="0" indent="0" algn="ctr">
              <a:buNone/>
            </a:pPr>
            <a:endParaRPr lang="en-US" sz="9600" dirty="0"/>
          </a:p>
        </p:txBody>
      </p:sp>
    </p:spTree>
    <p:extLst>
      <p:ext uri="{BB962C8B-B14F-4D97-AF65-F5344CB8AC3E}">
        <p14:creationId xmlns:p14="http://schemas.microsoft.com/office/powerpoint/2010/main" val="3548164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970"/>
            <a:ext cx="9144000" cy="1016000"/>
          </a:xfrm>
        </p:spPr>
        <p:txBody>
          <a:bodyPr>
            <a:normAutofit/>
          </a:bodyPr>
          <a:lstStyle/>
          <a:p>
            <a:r>
              <a:rPr lang="en-US" b="1" dirty="0">
                <a:solidFill>
                  <a:schemeClr val="accent4">
                    <a:lumMod val="75000"/>
                  </a:schemeClr>
                </a:solidFill>
              </a:rPr>
              <a:t> </a:t>
            </a:r>
            <a:r>
              <a:rPr lang="en-US" b="1" dirty="0">
                <a:solidFill>
                  <a:srgbClr val="FFFF00"/>
                </a:solidFill>
                <a:latin typeface="+mn-lt"/>
              </a:rPr>
              <a:t> Notice any common denominators</a:t>
            </a:r>
            <a:r>
              <a:rPr lang="en-US" b="1" dirty="0">
                <a:solidFill>
                  <a:srgbClr val="FF0000"/>
                </a:solidFill>
                <a:latin typeface="+mn-lt"/>
              </a:rPr>
              <a:t>?</a:t>
            </a:r>
          </a:p>
        </p:txBody>
      </p:sp>
      <p:sp>
        <p:nvSpPr>
          <p:cNvPr id="3" name="Content Placeholder 2"/>
          <p:cNvSpPr>
            <a:spLocks noGrp="1"/>
          </p:cNvSpPr>
          <p:nvPr>
            <p:ph sz="quarter" idx="10"/>
          </p:nvPr>
        </p:nvSpPr>
        <p:spPr>
          <a:xfrm>
            <a:off x="218661" y="1123969"/>
            <a:ext cx="8925339" cy="5058170"/>
          </a:xfrm>
        </p:spPr>
        <p:txBody>
          <a:bodyPr>
            <a:normAutofit fontScale="85000" lnSpcReduction="10000"/>
          </a:bodyPr>
          <a:lstStyle/>
          <a:p>
            <a:pPr>
              <a:lnSpc>
                <a:spcPct val="120000"/>
              </a:lnSpc>
            </a:pPr>
            <a:r>
              <a:rPr lang="en-US" sz="2800" dirty="0">
                <a:solidFill>
                  <a:srgbClr val="FFFF00"/>
                </a:solidFill>
                <a:latin typeface="+mn-lt"/>
              </a:rPr>
              <a:t>Creativity is </a:t>
            </a:r>
            <a:r>
              <a:rPr lang="en-US" sz="2800" b="1" dirty="0">
                <a:solidFill>
                  <a:srgbClr val="FFFF00"/>
                </a:solidFill>
                <a:latin typeface="+mn-lt"/>
              </a:rPr>
              <a:t>never </a:t>
            </a:r>
            <a:r>
              <a:rPr lang="en-US" sz="2800" dirty="0">
                <a:solidFill>
                  <a:srgbClr val="FFFF00"/>
                </a:solidFill>
                <a:latin typeface="+mn-lt"/>
              </a:rPr>
              <a:t>in issue in any of the cases</a:t>
            </a:r>
            <a:endParaRPr lang="en-US" sz="2800" dirty="0">
              <a:latin typeface="+mn-lt"/>
            </a:endParaRPr>
          </a:p>
          <a:p>
            <a:pPr>
              <a:lnSpc>
                <a:spcPct val="120000"/>
              </a:lnSpc>
            </a:pPr>
            <a:r>
              <a:rPr lang="en-US" sz="2800" b="1" dirty="0">
                <a:solidFill>
                  <a:srgbClr val="FFFFFF"/>
                </a:solidFill>
                <a:latin typeface="+mn-lt"/>
              </a:rPr>
              <a:t>Copyright Law </a:t>
            </a:r>
            <a:r>
              <a:rPr lang="en-US" sz="2800" dirty="0">
                <a:solidFill>
                  <a:srgbClr val="FFFFFF"/>
                </a:solidFill>
                <a:latin typeface="+mn-lt"/>
              </a:rPr>
              <a:t>is only </a:t>
            </a:r>
            <a:r>
              <a:rPr lang="en-US" sz="2800" u="sng" dirty="0">
                <a:solidFill>
                  <a:srgbClr val="FFFFFF"/>
                </a:solidFill>
                <a:latin typeface="+mn-lt"/>
              </a:rPr>
              <a:t>directly</a:t>
            </a:r>
            <a:r>
              <a:rPr lang="en-US" sz="2800" dirty="0">
                <a:solidFill>
                  <a:srgbClr val="FFFFFF"/>
                </a:solidFill>
                <a:latin typeface="+mn-lt"/>
              </a:rPr>
              <a:t> relevant in </a:t>
            </a:r>
            <a:r>
              <a:rPr lang="en-US" sz="2800" i="1" u="sng" dirty="0" err="1">
                <a:solidFill>
                  <a:srgbClr val="FFFFFF"/>
                </a:solidFill>
                <a:latin typeface="+mn-lt"/>
              </a:rPr>
              <a:t>Microstar</a:t>
            </a:r>
            <a:r>
              <a:rPr lang="en-US" sz="2800" i="1" dirty="0">
                <a:solidFill>
                  <a:srgbClr val="FFFFFF"/>
                </a:solidFill>
                <a:latin typeface="+mn-lt"/>
              </a:rPr>
              <a:t> </a:t>
            </a:r>
            <a:r>
              <a:rPr lang="en-US" sz="2800" dirty="0">
                <a:solidFill>
                  <a:srgbClr val="FFFFFF"/>
                </a:solidFill>
                <a:latin typeface="+mn-lt"/>
              </a:rPr>
              <a:t>(&amp; </a:t>
            </a:r>
            <a:r>
              <a:rPr lang="en-US" sz="2800" i="1" u="sng" dirty="0" err="1">
                <a:solidFill>
                  <a:srgbClr val="FFFFFF"/>
                </a:solidFill>
                <a:latin typeface="+mn-lt"/>
              </a:rPr>
              <a:t>Galoob</a:t>
            </a:r>
            <a:r>
              <a:rPr lang="en-US" sz="2800" i="1" dirty="0">
                <a:solidFill>
                  <a:srgbClr val="FFFFFF"/>
                </a:solidFill>
                <a:latin typeface="+mn-lt"/>
              </a:rPr>
              <a:t>  “</a:t>
            </a:r>
            <a:r>
              <a:rPr lang="en-US" sz="2800" dirty="0">
                <a:solidFill>
                  <a:srgbClr val="FFFFFF"/>
                </a:solidFill>
                <a:latin typeface="+mn-lt"/>
              </a:rPr>
              <a:t>Game Genie”) - no contractual nexus, so sole “</a:t>
            </a:r>
            <a:r>
              <a:rPr lang="en-US" sz="2800" dirty="0">
                <a:solidFill>
                  <a:srgbClr val="CCFFCC"/>
                </a:solidFill>
                <a:latin typeface="+mn-lt"/>
              </a:rPr>
              <a:t>copyright only</a:t>
            </a:r>
            <a:r>
              <a:rPr lang="en-US" sz="2800" dirty="0">
                <a:solidFill>
                  <a:srgbClr val="FFFFFF"/>
                </a:solidFill>
                <a:latin typeface="+mn-lt"/>
              </a:rPr>
              <a:t>” case</a:t>
            </a:r>
            <a:r>
              <a:rPr lang="en-US" sz="2800" dirty="0">
                <a:solidFill>
                  <a:schemeClr val="bg1"/>
                </a:solidFill>
                <a:latin typeface="+mn-lt"/>
              </a:rPr>
              <a:t>.</a:t>
            </a:r>
            <a:endParaRPr lang="en-US" sz="2800" dirty="0">
              <a:latin typeface="+mn-lt"/>
            </a:endParaRPr>
          </a:p>
          <a:p>
            <a:pPr>
              <a:lnSpc>
                <a:spcPct val="120000"/>
              </a:lnSpc>
            </a:pPr>
            <a:r>
              <a:rPr lang="en-US" sz="2800" dirty="0">
                <a:solidFill>
                  <a:srgbClr val="FFFFFF"/>
                </a:solidFill>
                <a:latin typeface="+mn-lt"/>
              </a:rPr>
              <a:t>“Fair Use” to create mods question avoided by:</a:t>
            </a:r>
          </a:p>
          <a:p>
            <a:pPr marL="457200" indent="-457200">
              <a:lnSpc>
                <a:spcPct val="120000"/>
              </a:lnSpc>
              <a:buAutoNum type="arabicPeriod"/>
            </a:pPr>
            <a:r>
              <a:rPr lang="en-US" sz="2800" dirty="0">
                <a:solidFill>
                  <a:srgbClr val="FFFFFF"/>
                </a:solidFill>
                <a:latin typeface="+mn-lt"/>
              </a:rPr>
              <a:t>Contract Law (</a:t>
            </a:r>
            <a:r>
              <a:rPr lang="en-US" sz="2800" i="1" dirty="0">
                <a:solidFill>
                  <a:srgbClr val="FF0000"/>
                </a:solidFill>
                <a:latin typeface="+mn-lt"/>
              </a:rPr>
              <a:t>Davidson</a:t>
            </a:r>
            <a:r>
              <a:rPr lang="en-US" sz="2800" dirty="0">
                <a:solidFill>
                  <a:srgbClr val="FFFFFF"/>
                </a:solidFill>
                <a:latin typeface="+mn-lt"/>
              </a:rPr>
              <a:t>, </a:t>
            </a:r>
            <a:r>
              <a:rPr lang="en-US" sz="2800" i="1" dirty="0" err="1">
                <a:solidFill>
                  <a:srgbClr val="FF0000"/>
                </a:solidFill>
                <a:latin typeface="+mn-lt"/>
              </a:rPr>
              <a:t>iRacing</a:t>
            </a:r>
            <a:r>
              <a:rPr lang="en-US" sz="2800" dirty="0">
                <a:solidFill>
                  <a:srgbClr val="FFFFFF"/>
                </a:solidFill>
                <a:latin typeface="+mn-lt"/>
              </a:rPr>
              <a:t> &amp; </a:t>
            </a:r>
            <a:r>
              <a:rPr lang="en-US" sz="2800" i="1" dirty="0">
                <a:solidFill>
                  <a:srgbClr val="FF0000"/>
                </a:solidFill>
                <a:latin typeface="+mn-lt"/>
              </a:rPr>
              <a:t>MDY</a:t>
            </a:r>
            <a:r>
              <a:rPr lang="en-US" sz="2800" dirty="0">
                <a:solidFill>
                  <a:srgbClr val="FFFFFF"/>
                </a:solidFill>
                <a:latin typeface="+mn-lt"/>
              </a:rPr>
              <a:t> all decided on EULA, </a:t>
            </a:r>
            <a:r>
              <a:rPr lang="en-US" sz="2800" dirty="0" err="1">
                <a:solidFill>
                  <a:srgbClr val="FFFFFF"/>
                </a:solidFill>
                <a:latin typeface="+mn-lt"/>
              </a:rPr>
              <a:t>ToS</a:t>
            </a:r>
            <a:r>
              <a:rPr lang="en-US" sz="2800" dirty="0">
                <a:solidFill>
                  <a:srgbClr val="FFFFFF"/>
                </a:solidFill>
                <a:latin typeface="+mn-lt"/>
              </a:rPr>
              <a:t> or </a:t>
            </a:r>
            <a:r>
              <a:rPr lang="en-US" sz="2800" dirty="0" err="1">
                <a:solidFill>
                  <a:srgbClr val="FFFFFF"/>
                </a:solidFill>
                <a:latin typeface="+mn-lt"/>
              </a:rPr>
              <a:t>ToU</a:t>
            </a:r>
            <a:r>
              <a:rPr lang="en-US" sz="2800" dirty="0">
                <a:solidFill>
                  <a:srgbClr val="FFFFFF"/>
                </a:solidFill>
                <a:latin typeface="+mn-lt"/>
              </a:rPr>
              <a:t> terms &amp; obligations).</a:t>
            </a:r>
          </a:p>
          <a:p>
            <a:pPr marL="457200" indent="-457200">
              <a:lnSpc>
                <a:spcPct val="120000"/>
              </a:lnSpc>
              <a:buAutoNum type="arabicPeriod"/>
            </a:pPr>
            <a:r>
              <a:rPr lang="en-US" sz="2800" dirty="0">
                <a:solidFill>
                  <a:srgbClr val="FFFF00"/>
                </a:solidFill>
                <a:latin typeface="+mn-lt"/>
              </a:rPr>
              <a:t>Nothing creative in what Micro Star did </a:t>
            </a:r>
            <a:r>
              <a:rPr lang="en-US" sz="2800" dirty="0">
                <a:solidFill>
                  <a:srgbClr val="FFFFFF"/>
                </a:solidFill>
                <a:latin typeface="+mn-lt"/>
              </a:rPr>
              <a:t>– they did not create a mod – they usurped mod creators without permission</a:t>
            </a:r>
            <a:endParaRPr lang="en-US" sz="2800" dirty="0">
              <a:solidFill>
                <a:schemeClr val="tx1"/>
              </a:solidFill>
              <a:latin typeface="+mn-lt"/>
            </a:endParaRPr>
          </a:p>
          <a:p>
            <a:pPr marL="0" indent="0">
              <a:lnSpc>
                <a:spcPct val="120000"/>
              </a:lnSpc>
              <a:buNone/>
            </a:pPr>
            <a:r>
              <a:rPr lang="en-US" sz="2800" b="1" dirty="0">
                <a:solidFill>
                  <a:srgbClr val="FF0000"/>
                </a:solidFill>
                <a:latin typeface="+mn-lt"/>
              </a:rPr>
              <a:t>Conclusion: </a:t>
            </a:r>
            <a:r>
              <a:rPr lang="en-US" sz="2800" b="1" dirty="0">
                <a:solidFill>
                  <a:srgbClr val="FFFF00"/>
                </a:solidFill>
                <a:latin typeface="+mn-lt"/>
              </a:rPr>
              <a:t>No current precedent that game mods are not “</a:t>
            </a:r>
            <a:r>
              <a:rPr lang="en-US" sz="2800" b="1" dirty="0">
                <a:solidFill>
                  <a:srgbClr val="00B0F0"/>
                </a:solidFill>
                <a:latin typeface="+mn-lt"/>
              </a:rPr>
              <a:t>Fair Use</a:t>
            </a:r>
            <a:r>
              <a:rPr lang="en-US" sz="2800" b="1" dirty="0">
                <a:solidFill>
                  <a:srgbClr val="FFFF00"/>
                </a:solidFill>
                <a:latin typeface="+mn-lt"/>
              </a:rPr>
              <a:t>” which is a </a:t>
            </a:r>
            <a:r>
              <a:rPr lang="en-US" sz="2800" b="1" dirty="0">
                <a:solidFill>
                  <a:srgbClr val="00B0F0"/>
                </a:solidFill>
                <a:latin typeface="+mn-lt"/>
              </a:rPr>
              <a:t>copyright concept</a:t>
            </a:r>
            <a:r>
              <a:rPr lang="en-US" sz="2800" b="1" dirty="0">
                <a:solidFill>
                  <a:srgbClr val="FFFF00"/>
                </a:solidFill>
                <a:latin typeface="+mn-lt"/>
              </a:rPr>
              <a:t>.</a:t>
            </a:r>
          </a:p>
          <a:p>
            <a:endParaRPr lang="en-US" b="1" dirty="0"/>
          </a:p>
        </p:txBody>
      </p:sp>
    </p:spTree>
    <p:extLst>
      <p:ext uri="{BB962C8B-B14F-4D97-AF65-F5344CB8AC3E}">
        <p14:creationId xmlns:p14="http://schemas.microsoft.com/office/powerpoint/2010/main" val="4257282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917"/>
            <a:ext cx="8229600" cy="870878"/>
          </a:xfrm>
        </p:spPr>
        <p:txBody>
          <a:bodyPr>
            <a:normAutofit/>
          </a:bodyPr>
          <a:lstStyle/>
          <a:p>
            <a:pPr algn="ctr"/>
            <a:r>
              <a:rPr lang="en-US" b="1" dirty="0">
                <a:solidFill>
                  <a:srgbClr val="FFFF00"/>
                </a:solidFill>
                <a:latin typeface="+mn-lt"/>
              </a:rPr>
              <a:t>Right to Mod</a:t>
            </a:r>
            <a:r>
              <a:rPr lang="en-US" b="1" dirty="0">
                <a:solidFill>
                  <a:srgbClr val="FF0000"/>
                </a:solidFill>
                <a:latin typeface="+mn-lt"/>
              </a:rPr>
              <a:t>: </a:t>
            </a:r>
            <a:r>
              <a:rPr lang="en-US" b="1" dirty="0">
                <a:solidFill>
                  <a:schemeClr val="bg1"/>
                </a:solidFill>
                <a:latin typeface="+mn-lt"/>
              </a:rPr>
              <a:t>The Original</a:t>
            </a:r>
            <a:r>
              <a:rPr lang="en-US" dirty="0">
                <a:solidFill>
                  <a:srgbClr val="92D050"/>
                </a:solidFill>
                <a:latin typeface="+mn-lt"/>
              </a:rPr>
              <a:t>…</a:t>
            </a:r>
          </a:p>
        </p:txBody>
      </p:sp>
      <p:sp>
        <p:nvSpPr>
          <p:cNvPr id="3" name="Content Placeholder 2"/>
          <p:cNvSpPr>
            <a:spLocks noGrp="1"/>
          </p:cNvSpPr>
          <p:nvPr>
            <p:ph sz="quarter" idx="10"/>
          </p:nvPr>
        </p:nvSpPr>
        <p:spPr>
          <a:xfrm>
            <a:off x="653552" y="1117158"/>
            <a:ext cx="7836895" cy="4812030"/>
          </a:xfrm>
        </p:spPr>
        <p:txBody>
          <a:bodyPr>
            <a:normAutofit/>
          </a:bodyPr>
          <a:lstStyle/>
          <a:p>
            <a:pPr marL="0" indent="0">
              <a:buNone/>
            </a:pPr>
            <a:r>
              <a:rPr lang="en-US" sz="3600" b="1" i="1" dirty="0">
                <a:solidFill>
                  <a:srgbClr val="4BACC6"/>
                </a:solidFill>
              </a:rPr>
              <a:t>Lewis </a:t>
            </a:r>
            <a:r>
              <a:rPr lang="en-US" sz="3600" b="1" i="1" dirty="0" err="1">
                <a:solidFill>
                  <a:srgbClr val="4BACC6"/>
                </a:solidFill>
              </a:rPr>
              <a:t>Galoob</a:t>
            </a:r>
            <a:r>
              <a:rPr lang="en-US" sz="3600" b="1" i="1" dirty="0">
                <a:solidFill>
                  <a:srgbClr val="4BACC6"/>
                </a:solidFill>
              </a:rPr>
              <a:t> Toys v. Nintendo of America</a:t>
            </a:r>
            <a:r>
              <a:rPr lang="en-US" sz="3600" b="1" dirty="0">
                <a:solidFill>
                  <a:srgbClr val="FFFFFF"/>
                </a:solidFill>
              </a:rPr>
              <a:t> 1992 USCA: “Game Genie” device allowed gameplay features to be modified (e.g., # of lives) but did not change data in Nintendo cartridge. </a:t>
            </a:r>
            <a:r>
              <a:rPr lang="en-US" sz="3600" b="1" dirty="0">
                <a:solidFill>
                  <a:srgbClr val="FFFF00"/>
                </a:solidFill>
              </a:rPr>
              <a:t>Court found “fair use”.</a:t>
            </a:r>
          </a:p>
          <a:p>
            <a:pPr>
              <a:buFontTx/>
              <a:buChar char="•"/>
            </a:pPr>
            <a:endParaRPr lang="en-US" sz="1900" dirty="0"/>
          </a:p>
          <a:p>
            <a:pPr>
              <a:buFontTx/>
              <a:buChar char="•"/>
            </a:pPr>
            <a:endParaRPr lang="en-US" dirty="0"/>
          </a:p>
          <a:p>
            <a:pPr>
              <a:buFontTx/>
              <a:buChar char="•"/>
            </a:pPr>
            <a:endParaRPr lang="en-US"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8D4DF7F9-DB33-B54A-B6C4-05280342E914}"/>
              </a:ext>
            </a:extLst>
          </p:cNvPr>
          <p:cNvPicPr>
            <a:picLocks noChangeAspect="1"/>
          </p:cNvPicPr>
          <p:nvPr/>
        </p:nvPicPr>
        <p:blipFill>
          <a:blip r:embed="rId2"/>
          <a:stretch>
            <a:fillRect/>
          </a:stretch>
        </p:blipFill>
        <p:spPr>
          <a:xfrm>
            <a:off x="5467625" y="3615358"/>
            <a:ext cx="2652643" cy="2626117"/>
          </a:xfrm>
          <a:prstGeom prst="rect">
            <a:avLst/>
          </a:prstGeom>
        </p:spPr>
      </p:pic>
    </p:spTree>
    <p:extLst>
      <p:ext uri="{BB962C8B-B14F-4D97-AF65-F5344CB8AC3E}">
        <p14:creationId xmlns:p14="http://schemas.microsoft.com/office/powerpoint/2010/main" val="2967606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pPr algn="ctr"/>
            <a:r>
              <a:rPr lang="en-US" sz="4800" b="1" dirty="0">
                <a:solidFill>
                  <a:srgbClr val="FFFF00"/>
                </a:solidFill>
              </a:rPr>
              <a:t>The Almost Case </a:t>
            </a:r>
            <a:endParaRPr lang="en-US" sz="4800" b="1" dirty="0">
              <a:solidFill>
                <a:srgbClr val="FF0000"/>
              </a:solidFill>
            </a:endParaRPr>
          </a:p>
        </p:txBody>
      </p:sp>
      <p:pic>
        <p:nvPicPr>
          <p:cNvPr id="5" name="Content Placeholder 4"/>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762877" y="1016000"/>
            <a:ext cx="3618246" cy="4903788"/>
          </a:xfrm>
        </p:spPr>
      </p:pic>
    </p:spTree>
    <p:extLst>
      <p:ext uri="{BB962C8B-B14F-4D97-AF65-F5344CB8AC3E}">
        <p14:creationId xmlns:p14="http://schemas.microsoft.com/office/powerpoint/2010/main" val="1951155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836782" y="263525"/>
            <a:ext cx="5470436" cy="5462588"/>
          </a:xfrm>
        </p:spPr>
      </p:pic>
    </p:spTree>
    <p:extLst>
      <p:ext uri="{BB962C8B-B14F-4D97-AF65-F5344CB8AC3E}">
        <p14:creationId xmlns:p14="http://schemas.microsoft.com/office/powerpoint/2010/main" val="4108554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421608" y="1319115"/>
            <a:ext cx="8295509" cy="3500857"/>
          </a:xfrm>
        </p:spPr>
      </p:pic>
    </p:spTree>
    <p:extLst>
      <p:ext uri="{BB962C8B-B14F-4D97-AF65-F5344CB8AC3E}">
        <p14:creationId xmlns:p14="http://schemas.microsoft.com/office/powerpoint/2010/main" val="2321493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757796" y="190500"/>
            <a:ext cx="5628407" cy="5664200"/>
          </a:xfrm>
        </p:spPr>
      </p:pic>
    </p:spTree>
    <p:extLst>
      <p:ext uri="{BB962C8B-B14F-4D97-AF65-F5344CB8AC3E}">
        <p14:creationId xmlns:p14="http://schemas.microsoft.com/office/powerpoint/2010/main" val="3318466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3CECB7A7-5F1F-D148-A5DF-BA6CB2B48820}"/>
              </a:ext>
            </a:extLst>
          </p:cNvPr>
          <p:cNvPicPr>
            <a:picLocks noChangeAspect="1"/>
          </p:cNvPicPr>
          <p:nvPr/>
        </p:nvPicPr>
        <p:blipFill>
          <a:blip r:embed="rId2"/>
          <a:stretch>
            <a:fillRect/>
          </a:stretch>
        </p:blipFill>
        <p:spPr>
          <a:xfrm>
            <a:off x="2376798" y="258418"/>
            <a:ext cx="4390403" cy="5594850"/>
          </a:xfrm>
          <a:prstGeom prst="rect">
            <a:avLst/>
          </a:prstGeom>
        </p:spPr>
      </p:pic>
    </p:spTree>
    <p:extLst>
      <p:ext uri="{BB962C8B-B14F-4D97-AF65-F5344CB8AC3E}">
        <p14:creationId xmlns:p14="http://schemas.microsoft.com/office/powerpoint/2010/main" val="685262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D50E4484-D602-8441-8064-50D8FB4B52FA}"/>
              </a:ext>
            </a:extLst>
          </p:cNvPr>
          <p:cNvPicPr>
            <a:picLocks noChangeAspect="1"/>
          </p:cNvPicPr>
          <p:nvPr/>
        </p:nvPicPr>
        <p:blipFill>
          <a:blip r:embed="rId2"/>
          <a:stretch>
            <a:fillRect/>
          </a:stretch>
        </p:blipFill>
        <p:spPr>
          <a:xfrm>
            <a:off x="2196086" y="198783"/>
            <a:ext cx="4751827" cy="5690459"/>
          </a:xfrm>
          <a:prstGeom prst="rect">
            <a:avLst/>
          </a:prstGeom>
        </p:spPr>
      </p:pic>
    </p:spTree>
    <p:extLst>
      <p:ext uri="{BB962C8B-B14F-4D97-AF65-F5344CB8AC3E}">
        <p14:creationId xmlns:p14="http://schemas.microsoft.com/office/powerpoint/2010/main" val="2422726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1933B-2BD2-C547-85BA-C3842DE28F6C}"/>
              </a:ext>
            </a:extLst>
          </p:cNvPr>
          <p:cNvSpPr>
            <a:spLocks noGrp="1"/>
          </p:cNvSpPr>
          <p:nvPr>
            <p:ph type="title"/>
          </p:nvPr>
        </p:nvSpPr>
        <p:spPr>
          <a:xfrm>
            <a:off x="457200" y="704965"/>
            <a:ext cx="8229600" cy="4340000"/>
          </a:xfrm>
        </p:spPr>
        <p:txBody>
          <a:bodyPr>
            <a:noAutofit/>
          </a:bodyPr>
          <a:lstStyle/>
          <a:p>
            <a:pPr algn="ctr"/>
            <a:r>
              <a:rPr lang="en-US" sz="9600" dirty="0">
                <a:solidFill>
                  <a:schemeClr val="bg1"/>
                </a:solidFill>
              </a:rPr>
              <a:t>Is all </a:t>
            </a:r>
            <a:r>
              <a:rPr lang="en-US" sz="9600" dirty="0">
                <a:solidFill>
                  <a:srgbClr val="43D099"/>
                </a:solidFill>
              </a:rPr>
              <a:t>art</a:t>
            </a:r>
            <a:r>
              <a:rPr lang="en-US" sz="9600" dirty="0">
                <a:solidFill>
                  <a:schemeClr val="bg1"/>
                </a:solidFill>
              </a:rPr>
              <a:t> political</a:t>
            </a:r>
            <a:r>
              <a:rPr lang="en-US" sz="9600" dirty="0">
                <a:solidFill>
                  <a:srgbClr val="FF0000"/>
                </a:solidFill>
              </a:rPr>
              <a:t>?</a:t>
            </a:r>
          </a:p>
        </p:txBody>
      </p:sp>
    </p:spTree>
    <p:extLst>
      <p:ext uri="{BB962C8B-B14F-4D97-AF65-F5344CB8AC3E}">
        <p14:creationId xmlns:p14="http://schemas.microsoft.com/office/powerpoint/2010/main" val="4000752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BF626181-45E1-1743-BE62-78ED7E497343}"/>
              </a:ext>
            </a:extLst>
          </p:cNvPr>
          <p:cNvPicPr>
            <a:picLocks noChangeAspect="1"/>
          </p:cNvPicPr>
          <p:nvPr/>
        </p:nvPicPr>
        <p:blipFill>
          <a:blip r:embed="rId2"/>
          <a:stretch>
            <a:fillRect/>
          </a:stretch>
        </p:blipFill>
        <p:spPr>
          <a:xfrm>
            <a:off x="981765" y="1291779"/>
            <a:ext cx="7180470" cy="4549118"/>
          </a:xfrm>
          <a:prstGeom prst="rect">
            <a:avLst/>
          </a:prstGeom>
        </p:spPr>
      </p:pic>
      <p:sp>
        <p:nvSpPr>
          <p:cNvPr id="4" name="TextBox 3">
            <a:extLst>
              <a:ext uri="{FF2B5EF4-FFF2-40B4-BE49-F238E27FC236}">
                <a16:creationId xmlns:a16="http://schemas.microsoft.com/office/drawing/2014/main" id="{85D738F4-CBBD-2B4D-8FCC-D5E73CCF4961}"/>
              </a:ext>
            </a:extLst>
          </p:cNvPr>
          <p:cNvSpPr txBox="1"/>
          <p:nvPr/>
        </p:nvSpPr>
        <p:spPr>
          <a:xfrm>
            <a:off x="2341261" y="309217"/>
            <a:ext cx="446147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Arial"/>
                <a:ea typeface="+mn-ea"/>
                <a:cs typeface="+mn-cs"/>
              </a:rPr>
              <a:t>Probably Settled</a:t>
            </a:r>
            <a:r>
              <a:rPr kumimoji="0" lang="en-US" sz="4000" b="0" i="0" u="none" strike="noStrike" kern="1200" cap="none" spc="0" normalizeH="0" baseline="0" noProof="0" dirty="0">
                <a:ln>
                  <a:noFill/>
                </a:ln>
                <a:solidFill>
                  <a:srgbClr val="FF0000"/>
                </a:solidFill>
                <a:effectLst/>
                <a:uLnTx/>
                <a:uFillTx/>
                <a:latin typeface="Arial"/>
                <a:ea typeface="+mn-ea"/>
                <a:cs typeface="+mn-cs"/>
              </a:rPr>
              <a:t>…</a:t>
            </a:r>
          </a:p>
        </p:txBody>
      </p:sp>
    </p:spTree>
    <p:extLst>
      <p:ext uri="{BB962C8B-B14F-4D97-AF65-F5344CB8AC3E}">
        <p14:creationId xmlns:p14="http://schemas.microsoft.com/office/powerpoint/2010/main" val="2297543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C0E3B53-8180-364E-935F-09C70900DA9F}"/>
              </a:ext>
            </a:extLst>
          </p:cNvPr>
          <p:cNvPicPr>
            <a:picLocks noChangeAspect="1"/>
          </p:cNvPicPr>
          <p:nvPr/>
        </p:nvPicPr>
        <p:blipFill>
          <a:blip r:embed="rId2"/>
          <a:stretch>
            <a:fillRect/>
          </a:stretch>
        </p:blipFill>
        <p:spPr>
          <a:xfrm>
            <a:off x="2961120" y="159026"/>
            <a:ext cx="3221760" cy="5734878"/>
          </a:xfrm>
          <a:prstGeom prst="rect">
            <a:avLst/>
          </a:prstGeom>
        </p:spPr>
      </p:pic>
    </p:spTree>
    <p:extLst>
      <p:ext uri="{BB962C8B-B14F-4D97-AF65-F5344CB8AC3E}">
        <p14:creationId xmlns:p14="http://schemas.microsoft.com/office/powerpoint/2010/main" val="41974626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B213BDF-A70D-5E46-8968-80806D99E08E}"/>
              </a:ext>
            </a:extLst>
          </p:cNvPr>
          <p:cNvPicPr>
            <a:picLocks noChangeAspect="1"/>
          </p:cNvPicPr>
          <p:nvPr/>
        </p:nvPicPr>
        <p:blipFill>
          <a:blip r:embed="rId2"/>
          <a:stretch>
            <a:fillRect/>
          </a:stretch>
        </p:blipFill>
        <p:spPr>
          <a:xfrm>
            <a:off x="2819332" y="258417"/>
            <a:ext cx="3505335" cy="5605670"/>
          </a:xfrm>
          <a:prstGeom prst="rect">
            <a:avLst/>
          </a:prstGeom>
        </p:spPr>
      </p:pic>
    </p:spTree>
    <p:extLst>
      <p:ext uri="{BB962C8B-B14F-4D97-AF65-F5344CB8AC3E}">
        <p14:creationId xmlns:p14="http://schemas.microsoft.com/office/powerpoint/2010/main" val="1279668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1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967" y="326593"/>
            <a:ext cx="9041033" cy="1016000"/>
          </a:xfrm>
        </p:spPr>
        <p:txBody>
          <a:bodyPr>
            <a:normAutofit fontScale="90000"/>
          </a:bodyPr>
          <a:lstStyle/>
          <a:p>
            <a:br>
              <a:rPr lang="en-US" i="1" u="sng" dirty="0">
                <a:solidFill>
                  <a:srgbClr val="3366FF"/>
                </a:solidFill>
              </a:rPr>
            </a:br>
            <a:br>
              <a:rPr lang="en-US" i="1" u="sng" dirty="0">
                <a:solidFill>
                  <a:srgbClr val="3366FF"/>
                </a:solidFill>
              </a:rPr>
            </a:br>
            <a:r>
              <a:rPr lang="en-US" sz="6000" b="1" dirty="0">
                <a:solidFill>
                  <a:schemeClr val="tx1"/>
                </a:solidFill>
              </a:rPr>
              <a:t>What’s at stake?</a:t>
            </a:r>
            <a:br>
              <a:rPr lang="en-US" b="1" dirty="0">
                <a:solidFill>
                  <a:schemeClr val="tx1"/>
                </a:solidFill>
              </a:rPr>
            </a:br>
            <a:br>
              <a:rPr lang="en-US" i="1" u="sng" dirty="0">
                <a:solidFill>
                  <a:srgbClr val="3366FF"/>
                </a:solidFill>
              </a:rPr>
            </a:br>
            <a:endParaRPr lang="en-US" dirty="0"/>
          </a:p>
        </p:txBody>
      </p:sp>
      <p:sp>
        <p:nvSpPr>
          <p:cNvPr id="3" name="Content Placeholder 2"/>
          <p:cNvSpPr>
            <a:spLocks noGrp="1"/>
          </p:cNvSpPr>
          <p:nvPr>
            <p:ph sz="quarter" idx="10"/>
          </p:nvPr>
        </p:nvSpPr>
        <p:spPr/>
        <p:txBody>
          <a:bodyPr/>
          <a:lstStyle/>
          <a:p>
            <a:pPr marL="0" indent="0">
              <a:buNone/>
            </a:pPr>
            <a:endParaRPr lang="en-US" dirty="0">
              <a:solidFill>
                <a:schemeClr val="tx1"/>
              </a:solidFill>
            </a:endParaRPr>
          </a:p>
          <a:p>
            <a:r>
              <a:rPr lang="en-US" b="1" dirty="0">
                <a:solidFill>
                  <a:srgbClr val="0000FF"/>
                </a:solidFill>
              </a:rPr>
              <a:t>Mods</a:t>
            </a:r>
          </a:p>
          <a:p>
            <a:r>
              <a:rPr lang="en-US" b="1" dirty="0" err="1">
                <a:solidFill>
                  <a:srgbClr val="008000"/>
                </a:solidFill>
              </a:rPr>
              <a:t>Machinima</a:t>
            </a:r>
            <a:endParaRPr lang="en-US" b="1" dirty="0">
              <a:solidFill>
                <a:srgbClr val="008000"/>
              </a:solidFill>
            </a:endParaRPr>
          </a:p>
          <a:p>
            <a:r>
              <a:rPr lang="en-US" b="1" dirty="0">
                <a:solidFill>
                  <a:schemeClr val="tx1"/>
                </a:solidFill>
                <a:latin typeface="Apple Chancery"/>
                <a:cs typeface="Apple Chancery"/>
              </a:rPr>
              <a:t>Fan Fiction</a:t>
            </a:r>
          </a:p>
          <a:p>
            <a:r>
              <a:rPr lang="en-US" b="1" dirty="0">
                <a:solidFill>
                  <a:srgbClr val="000090"/>
                </a:solidFill>
                <a:latin typeface="Bangla MN"/>
                <a:cs typeface="Bangla MN"/>
              </a:rPr>
              <a:t>Re-mix</a:t>
            </a:r>
          </a:p>
          <a:p>
            <a:r>
              <a:rPr lang="en-US" b="1" dirty="0">
                <a:solidFill>
                  <a:schemeClr val="tx1"/>
                </a:solidFill>
              </a:rPr>
              <a:t>Multi-source content</a:t>
            </a:r>
          </a:p>
          <a:p>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3D Printing</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en-US" sz="3600" b="1" dirty="0">
                <a:solidFill>
                  <a:schemeClr val="tx1"/>
                </a:solidFill>
              </a:rPr>
              <a:t>&amp; (of course) </a:t>
            </a:r>
            <a:r>
              <a:rPr lang="en-US" sz="3600" b="1" i="1" dirty="0">
                <a:solidFill>
                  <a:srgbClr val="008000"/>
                </a:solidFill>
              </a:rPr>
              <a:t>Freedom to </a:t>
            </a:r>
            <a:r>
              <a:rPr lang="en-US" sz="3600" b="1" dirty="0" err="1">
                <a:solidFill>
                  <a:srgbClr val="0000FF"/>
                </a:solidFill>
              </a:rPr>
              <a:t>CRE</a:t>
            </a:r>
            <a:r>
              <a:rPr lang="en-US" sz="3600" b="1" i="1" dirty="0" err="1">
                <a:solidFill>
                  <a:srgbClr val="70167B"/>
                </a:solidFill>
              </a:rPr>
              <a:t>atE</a:t>
            </a:r>
            <a:endParaRPr lang="en-US" sz="3600" b="1" dirty="0">
              <a:solidFill>
                <a:srgbClr val="70167B"/>
              </a:solidFill>
            </a:endParaRPr>
          </a:p>
        </p:txBody>
      </p:sp>
    </p:spTree>
    <p:extLst>
      <p:ext uri="{BB962C8B-B14F-4D97-AF65-F5344CB8AC3E}">
        <p14:creationId xmlns:p14="http://schemas.microsoft.com/office/powerpoint/2010/main" val="1126013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8" cy="1170696"/>
          </a:xfrm>
        </p:spPr>
        <p:txBody>
          <a:bodyPr>
            <a:normAutofit/>
          </a:bodyPr>
          <a:lstStyle/>
          <a:p>
            <a:r>
              <a:rPr lang="en-US" sz="4400" b="1" dirty="0">
                <a:solidFill>
                  <a:srgbClr val="FFFF00"/>
                </a:solidFill>
                <a:latin typeface="+mn-lt"/>
              </a:rPr>
              <a:t>   Right to Remix/Mod/</a:t>
            </a:r>
            <a:r>
              <a:rPr lang="en-US" sz="4400" b="1" dirty="0" err="1">
                <a:solidFill>
                  <a:schemeClr val="accent5"/>
                </a:solidFill>
                <a:latin typeface="+mn-lt"/>
              </a:rPr>
              <a:t>CRE</a:t>
            </a:r>
            <a:r>
              <a:rPr lang="en-US" sz="4400" b="1" dirty="0" err="1">
                <a:solidFill>
                  <a:srgbClr val="FF0000"/>
                </a:solidFill>
                <a:latin typeface="+mn-lt"/>
              </a:rPr>
              <a:t>At</a:t>
            </a:r>
            <a:r>
              <a:rPr lang="en-US" sz="4400" b="1" dirty="0" err="1">
                <a:solidFill>
                  <a:schemeClr val="accent5"/>
                </a:solidFill>
                <a:latin typeface="+mn-lt"/>
              </a:rPr>
              <a:t>E</a:t>
            </a:r>
            <a:r>
              <a:rPr lang="en-US" sz="4400" b="1" dirty="0">
                <a:solidFill>
                  <a:schemeClr val="accent5"/>
                </a:solidFill>
                <a:latin typeface="+mn-lt"/>
              </a:rPr>
              <a:t> </a:t>
            </a:r>
            <a:r>
              <a:rPr lang="en-US" sz="4400" b="1" dirty="0">
                <a:solidFill>
                  <a:srgbClr val="FFFF00"/>
                </a:solidFill>
                <a:latin typeface="+mn-lt"/>
              </a:rPr>
              <a:t>?</a:t>
            </a:r>
          </a:p>
        </p:txBody>
      </p:sp>
      <p:sp>
        <p:nvSpPr>
          <p:cNvPr id="3" name="Content Placeholder 2"/>
          <p:cNvSpPr>
            <a:spLocks noGrp="1"/>
          </p:cNvSpPr>
          <p:nvPr>
            <p:ph sz="quarter" idx="10"/>
          </p:nvPr>
        </p:nvSpPr>
        <p:spPr>
          <a:xfrm>
            <a:off x="165652" y="1170697"/>
            <a:ext cx="5907194" cy="4761474"/>
          </a:xfrm>
        </p:spPr>
        <p:txBody>
          <a:bodyPr>
            <a:normAutofit lnSpcReduction="10000"/>
          </a:bodyPr>
          <a:lstStyle/>
          <a:p>
            <a:pPr marL="0" indent="0">
              <a:buNone/>
            </a:pPr>
            <a:r>
              <a:rPr lang="en-US" sz="4400" b="1" dirty="0">
                <a:solidFill>
                  <a:srgbClr val="FF0000"/>
                </a:solidFill>
              </a:rPr>
              <a:t>“Right to </a:t>
            </a:r>
            <a:r>
              <a:rPr lang="en-US" sz="4400" b="1" dirty="0" err="1">
                <a:solidFill>
                  <a:srgbClr val="FF0000"/>
                </a:solidFill>
              </a:rPr>
              <a:t>CREAtE</a:t>
            </a:r>
            <a:r>
              <a:rPr lang="en-US" sz="4400" b="1" dirty="0">
                <a:solidFill>
                  <a:srgbClr val="FF0000"/>
                </a:solidFill>
              </a:rPr>
              <a:t>” </a:t>
            </a:r>
          </a:p>
          <a:p>
            <a:pPr marL="0" indent="0">
              <a:buNone/>
            </a:pPr>
            <a:r>
              <a:rPr lang="en-US" sz="4400" b="1" dirty="0">
                <a:solidFill>
                  <a:srgbClr val="FFFF00"/>
                </a:solidFill>
              </a:rPr>
              <a:t>  Not</a:t>
            </a:r>
            <a:r>
              <a:rPr lang="en-US" sz="4400" b="1" dirty="0">
                <a:solidFill>
                  <a:schemeClr val="accent5"/>
                </a:solidFill>
              </a:rPr>
              <a:t> “Right in the  </a:t>
            </a:r>
          </a:p>
          <a:p>
            <a:pPr marL="0" indent="0">
              <a:buNone/>
            </a:pPr>
            <a:r>
              <a:rPr lang="en-US" sz="4400" b="1" dirty="0">
                <a:solidFill>
                  <a:schemeClr val="accent5"/>
                </a:solidFill>
              </a:rPr>
              <a:t>           Creation” </a:t>
            </a:r>
          </a:p>
          <a:p>
            <a:pPr marL="0" indent="0">
              <a:lnSpc>
                <a:spcPct val="110000"/>
              </a:lnSpc>
              <a:buNone/>
            </a:pPr>
            <a:r>
              <a:rPr lang="en-US" sz="3600" b="1" dirty="0">
                <a:solidFill>
                  <a:schemeClr val="bg1"/>
                </a:solidFill>
                <a:latin typeface="+mn-lt"/>
                <a:cs typeface="Lucida Console"/>
              </a:rPr>
              <a:t>Right to Remix-</a:t>
            </a:r>
            <a:r>
              <a:rPr lang="en-US" sz="3600" b="1" dirty="0" err="1">
                <a:solidFill>
                  <a:schemeClr val="bg1"/>
                </a:solidFill>
                <a:latin typeface="+mn-lt"/>
                <a:cs typeface="Lucida Console"/>
              </a:rPr>
              <a:t>CREAtE</a:t>
            </a:r>
            <a:r>
              <a:rPr lang="en-US" sz="3600" b="1" dirty="0">
                <a:solidFill>
                  <a:schemeClr val="bg1"/>
                </a:solidFill>
                <a:latin typeface="+mn-lt"/>
                <a:cs typeface="Lucida Console"/>
              </a:rPr>
              <a:t>-Mod as a creative/expressive right </a:t>
            </a:r>
            <a:r>
              <a:rPr lang="en-US" sz="3600" b="1" dirty="0">
                <a:solidFill>
                  <a:srgbClr val="FF0000"/>
                </a:solidFill>
                <a:latin typeface="+mn-lt"/>
                <a:cs typeface="Lucida Console"/>
              </a:rPr>
              <a:t>rather than an IP right/property protection.</a:t>
            </a:r>
          </a:p>
          <a:p>
            <a:pPr marL="0" indent="0">
              <a:buNone/>
            </a:pPr>
            <a:endParaRPr lang="en-US" sz="4400" b="1" dirty="0">
              <a:solidFill>
                <a:schemeClr val="accent5"/>
              </a:solidFill>
            </a:endParaRPr>
          </a:p>
          <a:p>
            <a:endParaRPr lang="en-US" b="1" i="1" u="sng" dirty="0"/>
          </a:p>
          <a:p>
            <a:pPr marL="0" indent="0">
              <a:buNone/>
            </a:pPr>
            <a:endParaRPr lang="en-US" b="1" i="1" u="sng" dirty="0"/>
          </a:p>
          <a:p>
            <a:endParaRPr lang="en-US" dirty="0"/>
          </a:p>
          <a:p>
            <a:endParaRPr lang="en-US" dirty="0"/>
          </a:p>
        </p:txBody>
      </p:sp>
      <p:pic>
        <p:nvPicPr>
          <p:cNvPr id="4" name="Content Placeholder 3" descr="IMG_0009.jpg"/>
          <p:cNvPicPr>
            <a:picLocks noChangeAspect="1"/>
          </p:cNvPicPr>
          <p:nvPr/>
        </p:nvPicPr>
        <p:blipFill rotWithShape="1">
          <a:blip r:embed="rId2" cstate="print">
            <a:extLst>
              <a:ext uri="{28A0092B-C50C-407E-A947-70E740481C1C}">
                <a14:useLocalDpi xmlns:a14="http://schemas.microsoft.com/office/drawing/2010/main"/>
              </a:ext>
            </a:extLst>
          </a:blip>
          <a:srcRect l="-608" r="-853"/>
          <a:stretch/>
        </p:blipFill>
        <p:spPr>
          <a:xfrm>
            <a:off x="6072846" y="1527858"/>
            <a:ext cx="3071153" cy="4244368"/>
          </a:xfrm>
          <a:prstGeom prst="rect">
            <a:avLst/>
          </a:prstGeom>
        </p:spPr>
      </p:pic>
    </p:spTree>
    <p:extLst>
      <p:ext uri="{BB962C8B-B14F-4D97-AF65-F5344CB8AC3E}">
        <p14:creationId xmlns:p14="http://schemas.microsoft.com/office/powerpoint/2010/main" val="8966937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229923"/>
            <a:ext cx="9144000" cy="5496211"/>
          </a:xfrm>
        </p:spPr>
        <p:txBody>
          <a:bodyPr/>
          <a:lstStyle/>
          <a:p>
            <a:pPr marL="0" indent="0">
              <a:buNone/>
            </a:pPr>
            <a:r>
              <a:rPr lang="en-US" sz="5400" b="1" i="1" dirty="0">
                <a:solidFill>
                  <a:srgbClr val="008000"/>
                </a:solidFill>
              </a:rPr>
              <a:t>    </a:t>
            </a:r>
            <a:r>
              <a:rPr lang="en-US" sz="5400" b="1" i="1" dirty="0">
                <a:solidFill>
                  <a:srgbClr val="CCFFCC"/>
                </a:solidFill>
              </a:rPr>
              <a:t>IS</a:t>
            </a:r>
            <a:r>
              <a:rPr lang="en-US" sz="5400" b="1" i="1" dirty="0">
                <a:solidFill>
                  <a:srgbClr val="008000"/>
                </a:solidFill>
              </a:rPr>
              <a:t> </a:t>
            </a:r>
            <a:r>
              <a:rPr lang="en-US" sz="5400" b="1" dirty="0">
                <a:solidFill>
                  <a:schemeClr val="accent4">
                    <a:lumMod val="60000"/>
                    <a:lumOff val="40000"/>
                  </a:schemeClr>
                </a:solidFill>
                <a:latin typeface="Lucida Handwriting"/>
                <a:cs typeface="Lucida Handwriting"/>
              </a:rPr>
              <a:t>Creativity</a:t>
            </a:r>
            <a:r>
              <a:rPr lang="en-US" sz="5400" b="1" dirty="0">
                <a:solidFill>
                  <a:srgbClr val="0000FF"/>
                </a:solidFill>
              </a:rPr>
              <a:t> </a:t>
            </a:r>
            <a:r>
              <a:rPr lang="en-US" sz="5400" b="1" dirty="0">
                <a:solidFill>
                  <a:srgbClr val="FFFFFF"/>
                </a:solidFill>
                <a:latin typeface="American Typewriter"/>
                <a:cs typeface="American Typewriter"/>
              </a:rPr>
              <a:t>More </a:t>
            </a:r>
          </a:p>
          <a:p>
            <a:pPr marL="0" indent="0">
              <a:buNone/>
            </a:pPr>
            <a:r>
              <a:rPr lang="en-US" sz="5400" b="1" dirty="0">
                <a:solidFill>
                  <a:srgbClr val="FFFFFF"/>
                </a:solidFill>
                <a:latin typeface="American Typewriter"/>
                <a:cs typeface="American Typewriter"/>
              </a:rPr>
              <a:t>Important</a:t>
            </a:r>
            <a:r>
              <a:rPr lang="en-US" sz="5400" b="1" dirty="0">
                <a:solidFill>
                  <a:schemeClr val="tx1"/>
                </a:solidFill>
                <a:latin typeface="American Typewriter"/>
                <a:cs typeface="American Typewriter"/>
              </a:rPr>
              <a:t> </a:t>
            </a:r>
            <a:r>
              <a:rPr lang="en-US" sz="5400" b="1" dirty="0">
                <a:solidFill>
                  <a:srgbClr val="8EB4E3"/>
                </a:solidFill>
              </a:rPr>
              <a:t>than</a:t>
            </a:r>
            <a:r>
              <a:rPr lang="en-US" sz="5400" b="1" dirty="0">
                <a:solidFill>
                  <a:srgbClr val="0000FF"/>
                </a:solidFill>
              </a:rPr>
              <a:t> </a:t>
            </a:r>
            <a:r>
              <a:rPr lang="en-US" sz="5400" b="1" dirty="0">
                <a:solidFill>
                  <a:schemeClr val="bg2">
                    <a:lumMod val="50000"/>
                  </a:schemeClr>
                </a:solidFill>
              </a:rPr>
              <a:t>Property</a:t>
            </a:r>
            <a:r>
              <a:rPr lang="en-US" sz="5400" b="1" dirty="0">
                <a:solidFill>
                  <a:schemeClr val="tx2">
                    <a:lumMod val="40000"/>
                    <a:lumOff val="60000"/>
                  </a:schemeClr>
                </a:solidFill>
              </a:rPr>
              <a:t>?</a:t>
            </a:r>
          </a:p>
          <a:p>
            <a:pPr marL="0" indent="0">
              <a:buNone/>
            </a:pPr>
            <a:endParaRPr lang="en-US" dirty="0"/>
          </a:p>
        </p:txBody>
      </p:sp>
      <p:pic>
        <p:nvPicPr>
          <p:cNvPr id="6" name="Content Placeholder 5" descr="phot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495391"/>
            <a:ext cx="3703790" cy="2730479"/>
          </a:xfrm>
          <a:prstGeom prst="rect">
            <a:avLst/>
          </a:prstGeom>
        </p:spPr>
      </p:pic>
      <p:pic>
        <p:nvPicPr>
          <p:cNvPr id="7" name="Content Placeholder 8" descr="file871126557376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35769" y="2495391"/>
            <a:ext cx="3608231" cy="2730479"/>
          </a:xfrm>
          <a:prstGeom prst="rect">
            <a:avLst/>
          </a:prstGeom>
        </p:spPr>
      </p:pic>
      <p:pic>
        <p:nvPicPr>
          <p:cNvPr id="8" name="Content Placeholder 3" descr="IMG-20130402-00658.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03790" y="2495391"/>
            <a:ext cx="1831979" cy="2978384"/>
          </a:xfrm>
          <a:prstGeom prst="rect">
            <a:avLst/>
          </a:prstGeom>
        </p:spPr>
      </p:pic>
    </p:spTree>
    <p:extLst>
      <p:ext uri="{BB962C8B-B14F-4D97-AF65-F5344CB8AC3E}">
        <p14:creationId xmlns:p14="http://schemas.microsoft.com/office/powerpoint/2010/main" val="2472751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3" y="-1"/>
            <a:ext cx="8604739" cy="2104571"/>
          </a:xfrm>
        </p:spPr>
        <p:txBody>
          <a:bodyPr>
            <a:noAutofit/>
          </a:bodyPr>
          <a:lstStyle/>
          <a:p>
            <a:pPr algn="ctr"/>
            <a:r>
              <a:rPr lang="en-US" b="1" dirty="0">
                <a:solidFill>
                  <a:schemeClr val="bg1"/>
                </a:solidFill>
                <a:latin typeface="+mn-lt"/>
              </a:rPr>
              <a:t>Truth in </a:t>
            </a:r>
            <a:r>
              <a:rPr lang="en-US" b="1" dirty="0">
                <a:solidFill>
                  <a:srgbClr val="FF0000"/>
                </a:solidFill>
                <a:latin typeface="+mn-lt"/>
              </a:rPr>
              <a:t>‘</a:t>
            </a:r>
            <a:r>
              <a:rPr lang="en-US" b="1" dirty="0">
                <a:solidFill>
                  <a:schemeClr val="bg1"/>
                </a:solidFill>
                <a:latin typeface="+mn-lt"/>
              </a:rPr>
              <a:t>tone</a:t>
            </a:r>
            <a:r>
              <a:rPr lang="en-US" b="1" dirty="0">
                <a:solidFill>
                  <a:srgbClr val="FF0000"/>
                </a:solidFill>
                <a:latin typeface="+mn-lt"/>
              </a:rPr>
              <a:t>’</a:t>
            </a:r>
            <a:r>
              <a:rPr lang="en-US" b="1" dirty="0">
                <a:solidFill>
                  <a:srgbClr val="FFFF00"/>
                </a:solidFill>
                <a:latin typeface="+mn-lt"/>
              </a:rPr>
              <a:t>…</a:t>
            </a:r>
            <a:br>
              <a:rPr lang="en-US" b="1" dirty="0">
                <a:solidFill>
                  <a:srgbClr val="FFFF00"/>
                </a:solidFill>
                <a:latin typeface="+mn-lt"/>
              </a:rPr>
            </a:br>
            <a:r>
              <a:rPr lang="en-US" b="1" dirty="0">
                <a:solidFill>
                  <a:srgbClr val="FF0000"/>
                </a:solidFill>
                <a:latin typeface="+mn-lt"/>
              </a:rPr>
              <a:t>U</a:t>
            </a:r>
            <a:r>
              <a:rPr lang="en-US" b="1" dirty="0">
                <a:solidFill>
                  <a:schemeClr val="bg1"/>
                </a:solidFill>
                <a:latin typeface="+mn-lt"/>
              </a:rPr>
              <a:t>S</a:t>
            </a:r>
            <a:r>
              <a:rPr lang="en-US" b="1" dirty="0">
                <a:solidFill>
                  <a:srgbClr val="0070C0"/>
                </a:solidFill>
                <a:latin typeface="+mn-lt"/>
              </a:rPr>
              <a:t>A</a:t>
            </a:r>
            <a:r>
              <a:rPr lang="en-US" b="1" dirty="0">
                <a:solidFill>
                  <a:srgbClr val="FFFF00"/>
                </a:solidFill>
                <a:latin typeface="+mn-lt"/>
              </a:rPr>
              <a:t> </a:t>
            </a:r>
            <a:r>
              <a:rPr lang="en-US" b="1" dirty="0">
                <a:solidFill>
                  <a:schemeClr val="bg1"/>
                </a:solidFill>
                <a:latin typeface="+mn-lt"/>
              </a:rPr>
              <a:t>1</a:t>
            </a:r>
            <a:r>
              <a:rPr lang="en-US" b="1" baseline="30000" dirty="0">
                <a:solidFill>
                  <a:srgbClr val="FF0000"/>
                </a:solidFill>
                <a:latin typeface="+mn-lt"/>
              </a:rPr>
              <a:t>st</a:t>
            </a:r>
            <a:r>
              <a:rPr lang="en-US" b="1" dirty="0">
                <a:solidFill>
                  <a:srgbClr val="FF0000"/>
                </a:solidFill>
                <a:latin typeface="+mn-lt"/>
              </a:rPr>
              <a:t> </a:t>
            </a:r>
            <a:r>
              <a:rPr lang="en-US" b="1" dirty="0">
                <a:solidFill>
                  <a:schemeClr val="bg1"/>
                </a:solidFill>
                <a:latin typeface="+mn-lt"/>
              </a:rPr>
              <a:t>Amendment </a:t>
            </a:r>
            <a:r>
              <a:rPr lang="en-US" b="1" dirty="0">
                <a:solidFill>
                  <a:srgbClr val="FF0000"/>
                </a:solidFill>
                <a:latin typeface="+mn-lt"/>
              </a:rPr>
              <a:t>&amp;</a:t>
            </a:r>
            <a:r>
              <a:rPr lang="en-US" b="1" dirty="0">
                <a:solidFill>
                  <a:srgbClr val="FFFF00"/>
                </a:solidFill>
                <a:latin typeface="+mn-lt"/>
              </a:rPr>
              <a:t> </a:t>
            </a:r>
            <a:r>
              <a:rPr lang="en-US" b="1" dirty="0">
                <a:solidFill>
                  <a:srgbClr val="CCFFCC"/>
                </a:solidFill>
                <a:latin typeface="+mn-lt"/>
              </a:rPr>
              <a:t>creativity</a:t>
            </a:r>
            <a:endParaRPr lang="en-US" b="1" dirty="0">
              <a:solidFill>
                <a:srgbClr val="FFFF00"/>
              </a:solidFill>
              <a:latin typeface="+mn-lt"/>
            </a:endParaRPr>
          </a:p>
        </p:txBody>
      </p:sp>
      <p:sp>
        <p:nvSpPr>
          <p:cNvPr id="5" name="Rectangle 4"/>
          <p:cNvSpPr/>
          <p:nvPr/>
        </p:nvSpPr>
        <p:spPr>
          <a:xfrm>
            <a:off x="2286000" y="2233791"/>
            <a:ext cx="6858000" cy="16312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Lucida Console"/>
              </a:rPr>
              <a:t>Audio of the June 20, 2005 oral argument in 8</a:t>
            </a:r>
            <a:r>
              <a:rPr kumimoji="0" lang="en-US" sz="2000" b="0" i="0" u="none" strike="noStrike" kern="1200" cap="none" spc="0" normalizeH="0" baseline="30000" noProof="0" dirty="0">
                <a:ln>
                  <a:noFill/>
                </a:ln>
                <a:solidFill>
                  <a:srgbClr val="FFFFFF"/>
                </a:solidFill>
                <a:effectLst/>
                <a:uLnTx/>
                <a:uFillTx/>
                <a:latin typeface="Arial"/>
                <a:ea typeface="+mn-ea"/>
                <a:cs typeface="Lucida Console"/>
              </a:rPr>
              <a:t>th</a:t>
            </a:r>
            <a:r>
              <a:rPr kumimoji="0" lang="en-US" sz="2000" b="0" i="0" u="none" strike="noStrike" kern="1200" cap="none" spc="0" normalizeH="0" baseline="0" noProof="0" dirty="0">
                <a:ln>
                  <a:noFill/>
                </a:ln>
                <a:solidFill>
                  <a:srgbClr val="FFFFFF"/>
                </a:solidFill>
                <a:effectLst/>
                <a:uLnTx/>
                <a:uFillTx/>
                <a:latin typeface="Arial"/>
                <a:ea typeface="+mn-ea"/>
                <a:cs typeface="Lucida Console"/>
              </a:rPr>
              <a:t> Circuit Court of Appeal in Blizzard v. BnetD (</a:t>
            </a:r>
            <a:r>
              <a:rPr kumimoji="0" lang="en-US" sz="2000" b="0" i="0" u="sng" strike="noStrike" kern="1200" cap="none" spc="0" normalizeH="0" baseline="0" noProof="0" dirty="0">
                <a:ln>
                  <a:noFill/>
                </a:ln>
                <a:solidFill>
                  <a:srgbClr val="FFFFFF"/>
                </a:solidFill>
                <a:effectLst/>
                <a:uLnTx/>
                <a:uFillTx/>
                <a:latin typeface="Arial"/>
                <a:ea typeface="+mn-ea"/>
                <a:cs typeface="Lucida Console"/>
              </a:rPr>
              <a:t>Davidson</a:t>
            </a:r>
            <a:r>
              <a:rPr kumimoji="0" lang="en-US" sz="2000" b="0" i="0" u="none" strike="noStrike" kern="1200" cap="none" spc="0" normalizeH="0" baseline="0" noProof="0" dirty="0">
                <a:ln>
                  <a:noFill/>
                </a:ln>
                <a:solidFill>
                  <a:srgbClr val="FFFFFF"/>
                </a:solidFill>
                <a:effectLst/>
                <a:uLnTx/>
                <a:uFillTx/>
                <a:latin typeface="Arial"/>
                <a:ea typeface="+mn-ea"/>
                <a:cs typeface="Lucida Console"/>
              </a:rPr>
              <a:t>) @ 32:40 – 33:05: </a:t>
            </a:r>
            <a:r>
              <a:rPr kumimoji="0" lang="en-US" sz="2000" b="0" i="0" u="none" strike="noStrike" kern="1200" cap="none" spc="0" normalizeH="0" baseline="0" noProof="0" dirty="0">
                <a:ln>
                  <a:noFill/>
                </a:ln>
                <a:solidFill>
                  <a:srgbClr val="8EB4E3"/>
                </a:solidFill>
                <a:effectLst/>
                <a:uLnTx/>
                <a:uFillTx/>
                <a:latin typeface="Arial"/>
                <a:ea typeface="+mn-ea"/>
                <a:cs typeface="Lucida Console"/>
              </a:rPr>
              <a:t>“This case </a:t>
            </a:r>
            <a:r>
              <a:rPr kumimoji="0" lang="en-US" sz="2000" b="0" i="0" u="none" strike="noStrike" kern="1200" cap="none" spc="0" normalizeH="0" baseline="0" noProof="0" dirty="0">
                <a:ln>
                  <a:noFill/>
                </a:ln>
                <a:solidFill>
                  <a:srgbClr val="FFFF00"/>
                </a:solidFill>
                <a:effectLst/>
                <a:uLnTx/>
                <a:uFillTx/>
                <a:latin typeface="Arial"/>
                <a:ea typeface="+mn-ea"/>
                <a:cs typeface="Lucida Console"/>
              </a:rPr>
              <a:t>does not involve new creation</a:t>
            </a:r>
            <a:r>
              <a:rPr kumimoji="0" lang="en-US" sz="2000" b="0" i="0" u="none" strike="noStrike" kern="1200" cap="none" spc="0" normalizeH="0" baseline="0" noProof="0" dirty="0">
                <a:ln>
                  <a:noFill/>
                </a:ln>
                <a:solidFill>
                  <a:srgbClr val="8EB4E3"/>
                </a:solidFill>
                <a:effectLst/>
                <a:uLnTx/>
                <a:uFillTx/>
                <a:latin typeface="Arial"/>
                <a:ea typeface="+mn-ea"/>
                <a:cs typeface="Lucida Console"/>
              </a:rPr>
              <a:t>. There may be a case that does. This isn’t 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EB4E3"/>
                </a:solidFill>
                <a:effectLst/>
                <a:uLnTx/>
                <a:uFillTx/>
                <a:latin typeface="Arial"/>
                <a:ea typeface="+mn-ea"/>
                <a:cs typeface="Lucida Console"/>
              </a:rPr>
              <a:t> </a:t>
            </a:r>
            <a:r>
              <a:rPr kumimoji="0" lang="en-US" sz="2000" b="1" i="0" u="none" strike="noStrike" kern="1200" cap="none" spc="0" normalizeH="0" baseline="0" noProof="0" dirty="0">
                <a:ln>
                  <a:noFill/>
                </a:ln>
                <a:solidFill>
                  <a:srgbClr val="FFFF00"/>
                </a:solidFill>
                <a:effectLst/>
                <a:uLnTx/>
                <a:uFillTx/>
                <a:latin typeface="Arial"/>
                <a:ea typeface="+mn-ea"/>
                <a:cs typeface="Lucida Console"/>
              </a:rPr>
              <a:t>ABOUT MOD_MAKER AS CREATOR</a:t>
            </a:r>
          </a:p>
        </p:txBody>
      </p:sp>
      <p:sp>
        <p:nvSpPr>
          <p:cNvPr id="7" name="Rectangle 6"/>
          <p:cNvSpPr/>
          <p:nvPr/>
        </p:nvSpPr>
        <p:spPr>
          <a:xfrm>
            <a:off x="2286000" y="4029035"/>
            <a:ext cx="6400800" cy="19389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white"/>
                </a:solidFill>
                <a:effectLst/>
                <a:uLnTx/>
                <a:uFillTx/>
                <a:latin typeface="Arial"/>
                <a:ea typeface="+mn-ea"/>
                <a:cs typeface="Lucida Console"/>
              </a:rPr>
              <a:t>Audio of the November 2, 2010 oral argument in the U.S. Supreme Court in </a:t>
            </a:r>
            <a:r>
              <a:rPr kumimoji="0" lang="en-CA" sz="2000" b="0" i="0" u="sng" strike="noStrike" kern="1200" cap="none" spc="0" normalizeH="0" baseline="0" noProof="0" dirty="0">
                <a:ln>
                  <a:noFill/>
                </a:ln>
                <a:solidFill>
                  <a:prstClr val="white"/>
                </a:solidFill>
                <a:effectLst/>
                <a:uLnTx/>
                <a:uFillTx/>
                <a:latin typeface="Arial"/>
                <a:ea typeface="+mn-ea"/>
                <a:cs typeface="Lucida Console"/>
              </a:rPr>
              <a:t>Brown v. Entertainment Merchants Association</a:t>
            </a:r>
            <a:r>
              <a:rPr kumimoji="0" lang="en-CA" sz="2000" b="0" i="0" u="none" strike="noStrike" kern="1200" cap="none" spc="0" normalizeH="0" baseline="0" noProof="0" dirty="0">
                <a:ln>
                  <a:noFill/>
                </a:ln>
                <a:solidFill>
                  <a:prstClr val="white"/>
                </a:solidFill>
                <a:effectLst/>
                <a:uLnTx/>
                <a:uFillTx/>
                <a:latin typeface="Arial"/>
                <a:ea typeface="+mn-ea"/>
                <a:cs typeface="Lucida Console"/>
              </a:rPr>
              <a:t> @ 1:13 - 7:20 </a:t>
            </a:r>
            <a:r>
              <a:rPr kumimoji="0" lang="en-CA" sz="2000" b="1" i="0" u="none" strike="noStrike" kern="1200" cap="none" spc="0" normalizeH="0" baseline="0" noProof="0" dirty="0">
                <a:ln>
                  <a:noFill/>
                </a:ln>
                <a:solidFill>
                  <a:prstClr val="white"/>
                </a:solidFill>
                <a:effectLst/>
                <a:uLnTx/>
                <a:uFillTx/>
                <a:latin typeface="Arial"/>
                <a:ea typeface="+mn-ea"/>
                <a:cs typeface="Lucida Console"/>
              </a:rPr>
              <a:t>+</a:t>
            </a:r>
            <a:r>
              <a:rPr kumimoji="0" lang="en-CA" sz="2000" b="0" i="0" u="none" strike="noStrike" kern="1200" cap="none" spc="0" normalizeH="0" baseline="0" noProof="0" dirty="0">
                <a:ln>
                  <a:noFill/>
                </a:ln>
                <a:solidFill>
                  <a:prstClr val="white"/>
                </a:solidFill>
                <a:effectLst/>
                <a:uLnTx/>
                <a:uFillTx/>
                <a:latin typeface="Arial"/>
                <a:ea typeface="+mn-ea"/>
                <a:cs typeface="Lucida Console"/>
              </a:rPr>
              <a:t> 11:25 - 14:04: </a:t>
            </a:r>
            <a:r>
              <a:rPr kumimoji="0" lang="en-CA" sz="2000" b="0" i="0" u="none" strike="noStrike" kern="1200" cap="none" spc="0" normalizeH="0" baseline="0" noProof="0" dirty="0">
                <a:ln>
                  <a:noFill/>
                </a:ln>
                <a:solidFill>
                  <a:srgbClr val="8EB4E3"/>
                </a:solidFill>
                <a:effectLst/>
                <a:uLnTx/>
                <a:uFillTx/>
                <a:latin typeface="Arial"/>
                <a:ea typeface="+mn-ea"/>
                <a:cs typeface="Lucida Console"/>
              </a:rPr>
              <a:t>“What’s a deviant violent video game?...Some of the Grimm’s Fairy Tales are quite grim…”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FFFF00"/>
                </a:solidFill>
                <a:effectLst/>
                <a:uLnTx/>
                <a:uFillTx/>
                <a:latin typeface="Arial"/>
                <a:ea typeface="+mn-ea"/>
                <a:cs typeface="Lucida Console"/>
              </a:rPr>
              <a:t>ABOUT THE READER AS CREATOR</a:t>
            </a:r>
            <a:endParaRPr kumimoji="0" lang="en-US" sz="2000" b="1" i="1" u="sng" strike="noStrike" kern="1200" cap="none" spc="0" normalizeH="0" baseline="0" noProof="0" dirty="0">
              <a:ln>
                <a:noFill/>
              </a:ln>
              <a:solidFill>
                <a:srgbClr val="FFFF00"/>
              </a:solidFill>
              <a:effectLst/>
              <a:uLnTx/>
              <a:uFillTx/>
              <a:latin typeface="Arial"/>
              <a:ea typeface="+mn-ea"/>
              <a:cs typeface="+mn-cs"/>
            </a:endParaRPr>
          </a:p>
        </p:txBody>
      </p:sp>
      <p:pic>
        <p:nvPicPr>
          <p:cNvPr id="8" name="Content Placeholder 3" descr="569px-Ork.png"/>
          <p:cNvPicPr>
            <a:picLocks noChangeAspect="1"/>
          </p:cNvPicPr>
          <p:nvPr/>
        </p:nvPicPr>
        <p:blipFill rotWithShape="1">
          <a:blip r:embed="rId2" cstate="screen">
            <a:extLst>
              <a:ext uri="{28A0092B-C50C-407E-A947-70E740481C1C}">
                <a14:useLocalDpi xmlns:a14="http://schemas.microsoft.com/office/drawing/2010/main"/>
              </a:ext>
            </a:extLst>
          </a:blip>
          <a:srcRect l="-389" r="-389"/>
          <a:stretch/>
        </p:blipFill>
        <p:spPr>
          <a:xfrm>
            <a:off x="189574" y="2233791"/>
            <a:ext cx="1000401" cy="1045007"/>
          </a:xfrm>
          <a:prstGeom prst="rect">
            <a:avLst/>
          </a:prstGeom>
        </p:spPr>
      </p:pic>
      <p:pic>
        <p:nvPicPr>
          <p:cNvPr id="9" name="Content Placeholder 3" descr="800px-Governor_Arnold_Schwarzenegg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920" y="4231415"/>
            <a:ext cx="1002718" cy="812799"/>
          </a:xfrm>
          <a:prstGeom prst="rect">
            <a:avLst/>
          </a:prstGeom>
        </p:spPr>
      </p:pic>
    </p:spTree>
    <p:extLst>
      <p:ext uri="{BB962C8B-B14F-4D97-AF65-F5344CB8AC3E}">
        <p14:creationId xmlns:p14="http://schemas.microsoft.com/office/powerpoint/2010/main" val="160459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580967" cy="1016000"/>
          </a:xfrm>
        </p:spPr>
        <p:txBody>
          <a:bodyPr>
            <a:normAutofit fontScale="90000"/>
          </a:bodyPr>
          <a:lstStyle/>
          <a:p>
            <a:r>
              <a:rPr lang="en-US" dirty="0"/>
              <a:t>            </a:t>
            </a:r>
            <a:r>
              <a:rPr lang="en-US" b="1" dirty="0">
                <a:solidFill>
                  <a:srgbClr val="FFFF00"/>
                </a:solidFill>
                <a:latin typeface="+mn-lt"/>
              </a:rPr>
              <a:t> on the impact of </a:t>
            </a:r>
            <a:r>
              <a:rPr lang="en-US" b="1" dirty="0">
                <a:solidFill>
                  <a:srgbClr val="FF0000"/>
                </a:solidFill>
                <a:latin typeface="+mn-lt"/>
              </a:rPr>
              <a:t>‘</a:t>
            </a:r>
            <a:r>
              <a:rPr lang="en-US" b="1" dirty="0">
                <a:solidFill>
                  <a:schemeClr val="bg1"/>
                </a:solidFill>
                <a:latin typeface="+mn-lt"/>
              </a:rPr>
              <a:t>Interactivity</a:t>
            </a:r>
            <a:r>
              <a:rPr lang="en-US" b="1" dirty="0">
                <a:solidFill>
                  <a:srgbClr val="FF0000"/>
                </a:solidFill>
                <a:latin typeface="+mn-lt"/>
              </a:rPr>
              <a:t>’</a:t>
            </a:r>
          </a:p>
        </p:txBody>
      </p:sp>
      <p:sp>
        <p:nvSpPr>
          <p:cNvPr id="3" name="Content Placeholder 2"/>
          <p:cNvSpPr>
            <a:spLocks noGrp="1"/>
          </p:cNvSpPr>
          <p:nvPr>
            <p:ph sz="quarter" idx="10"/>
          </p:nvPr>
        </p:nvSpPr>
        <p:spPr>
          <a:xfrm>
            <a:off x="266095" y="1016000"/>
            <a:ext cx="8877905" cy="4971143"/>
          </a:xfrm>
        </p:spPr>
        <p:txBody>
          <a:bodyPr>
            <a:normAutofit fontScale="92500"/>
          </a:bodyPr>
          <a:lstStyle/>
          <a:p>
            <a:pPr marL="0" indent="0">
              <a:lnSpc>
                <a:spcPct val="90000"/>
              </a:lnSpc>
              <a:buNone/>
            </a:pPr>
            <a:r>
              <a:rPr lang="en-US" sz="2200" dirty="0">
                <a:solidFill>
                  <a:srgbClr val="FFFFFF"/>
                </a:solidFill>
                <a:latin typeface="+mn-lt"/>
                <a:cs typeface="Lucida Console"/>
              </a:rPr>
              <a:t>“California claims that video games present special problems because they are “interactive,” in that the player participates in the violent action on screen and determines its outcome. The latter feature is nothing new: Since at least the publication of </a:t>
            </a:r>
            <a:r>
              <a:rPr lang="en-US" sz="2200" i="1" dirty="0">
                <a:solidFill>
                  <a:srgbClr val="FFFFFF"/>
                </a:solidFill>
                <a:latin typeface="+mn-lt"/>
                <a:cs typeface="Lucida Console"/>
              </a:rPr>
              <a:t>The Adventures of You: Sugarcane Island</a:t>
            </a:r>
            <a:r>
              <a:rPr lang="en-US" sz="2200" dirty="0">
                <a:solidFill>
                  <a:srgbClr val="FFFFFF"/>
                </a:solidFill>
                <a:latin typeface="+mn-lt"/>
                <a:cs typeface="Lucida Console"/>
              </a:rPr>
              <a:t> in 1969, young readers of choose-your-own-adventure stories have been able to make decisions that determine the plot by following instructions about which page to turn to. </a:t>
            </a:r>
            <a:r>
              <a:rPr lang="en-US" sz="2200" dirty="0">
                <a:solidFill>
                  <a:srgbClr val="4BACC6"/>
                </a:solidFill>
                <a:latin typeface="+mn-lt"/>
                <a:cs typeface="Lucida Console"/>
              </a:rPr>
              <a:t>As for the argument that video games enable participation in the violent action, that seems to us more a matter of degree than of kind.</a:t>
            </a:r>
            <a:r>
              <a:rPr lang="en-US" sz="2200" dirty="0">
                <a:solidFill>
                  <a:srgbClr val="FFFFFF"/>
                </a:solidFill>
                <a:latin typeface="+mn-lt"/>
                <a:cs typeface="Lucida Console"/>
              </a:rPr>
              <a:t>” (Justice Scalia delivering the opinion of the Court)</a:t>
            </a:r>
          </a:p>
          <a:p>
            <a:pPr marL="0" indent="0">
              <a:lnSpc>
                <a:spcPct val="90000"/>
              </a:lnSpc>
              <a:buNone/>
            </a:pPr>
            <a:r>
              <a:rPr lang="en-US" sz="2200" b="1" dirty="0">
                <a:solidFill>
                  <a:srgbClr val="FF0000"/>
                </a:solidFill>
                <a:latin typeface="+mn-lt"/>
                <a:cs typeface="Lucida Console"/>
              </a:rPr>
              <a:t>Versus</a:t>
            </a:r>
          </a:p>
          <a:p>
            <a:pPr marL="0" indent="0">
              <a:lnSpc>
                <a:spcPct val="90000"/>
              </a:lnSpc>
              <a:buNone/>
            </a:pPr>
            <a:r>
              <a:rPr lang="en-CA" sz="2200" dirty="0">
                <a:solidFill>
                  <a:schemeClr val="bg1"/>
                </a:solidFill>
                <a:latin typeface="+mn-lt"/>
                <a:cs typeface="Lucida Console"/>
              </a:rPr>
              <a:t>“</a:t>
            </a:r>
            <a:r>
              <a:rPr lang="en-CA" sz="2200" dirty="0">
                <a:solidFill>
                  <a:srgbClr val="4BACC6"/>
                </a:solidFill>
                <a:latin typeface="+mn-lt"/>
                <a:cs typeface="Lucida Console"/>
              </a:rPr>
              <a:t>When all of the characteristics of video games are taken into account, there is certainly a reasonable basis for thinking that the experience of playing a video game may be quite different from the experience of reading a book, listening to a radio broadcast, or viewing a movie. </a:t>
            </a:r>
            <a:r>
              <a:rPr lang="en-CA" sz="2200" dirty="0">
                <a:solidFill>
                  <a:schemeClr val="bg1"/>
                </a:solidFill>
                <a:latin typeface="+mn-lt"/>
                <a:cs typeface="Lucida Console"/>
              </a:rPr>
              <a:t>And if this is so, then for at least some minors, the effects of playing violent video games may also be quite different. The Court acts prematurely in dismissing this possibility out of hand.” (Justice Alito, concurring in the result) </a:t>
            </a:r>
            <a:endParaRPr lang="en-US" sz="2200" dirty="0">
              <a:solidFill>
                <a:schemeClr val="bg1"/>
              </a:solidFill>
              <a:latin typeface="+mn-lt"/>
              <a:cs typeface="Lucida Console"/>
            </a:endParaRPr>
          </a:p>
          <a:p>
            <a:pPr marL="0" indent="0">
              <a:buNone/>
            </a:pPr>
            <a:endParaRPr lang="en-US" dirty="0"/>
          </a:p>
        </p:txBody>
      </p:sp>
      <p:pic>
        <p:nvPicPr>
          <p:cNvPr id="4" name="Content Placeholder 3" descr="800px-Governor_Arnold_Schwarzenegger.jpg"/>
          <p:cNvPicPr>
            <a:picLocks noChangeAspect="1"/>
          </p:cNvPicPr>
          <p:nvPr/>
        </p:nvPicPr>
        <p:blipFill rotWithShape="1">
          <a:blip r:embed="rId2">
            <a:extLst>
              <a:ext uri="{28A0092B-C50C-407E-A947-70E740481C1C}">
                <a14:useLocalDpi xmlns:a14="http://schemas.microsoft.com/office/drawing/2010/main" val="0"/>
              </a:ext>
            </a:extLst>
          </a:blip>
          <a:srcRect l="10646" t="20566" r="23706" b="11434"/>
          <a:stretch/>
        </p:blipFill>
        <p:spPr>
          <a:xfrm>
            <a:off x="546704" y="71121"/>
            <a:ext cx="1307792" cy="1016000"/>
          </a:xfrm>
          <a:prstGeom prst="rect">
            <a:avLst/>
          </a:prstGeom>
        </p:spPr>
      </p:pic>
    </p:spTree>
    <p:extLst>
      <p:ext uri="{BB962C8B-B14F-4D97-AF65-F5344CB8AC3E}">
        <p14:creationId xmlns:p14="http://schemas.microsoft.com/office/powerpoint/2010/main" val="3148984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39"/>
            <a:ext cx="8686800" cy="1110953"/>
          </a:xfrm>
        </p:spPr>
        <p:txBody>
          <a:bodyPr>
            <a:noAutofit/>
          </a:bodyPr>
          <a:lstStyle/>
          <a:p>
            <a:r>
              <a:rPr lang="en-US" sz="4800" b="1" dirty="0">
                <a:solidFill>
                  <a:srgbClr val="FFFF00"/>
                </a:solidFill>
                <a:latin typeface="Andale Mono"/>
                <a:cs typeface="Andale Mono"/>
              </a:rPr>
              <a:t>IS LAW </a:t>
            </a:r>
            <a:r>
              <a:rPr lang="en-US" sz="4800" b="1" dirty="0">
                <a:solidFill>
                  <a:srgbClr val="FF0000"/>
                </a:solidFill>
                <a:latin typeface="Andale Mono"/>
                <a:cs typeface="Andale Mono"/>
              </a:rPr>
              <a:t>“</a:t>
            </a:r>
            <a:r>
              <a:rPr lang="en-US" sz="4800" b="1" dirty="0">
                <a:solidFill>
                  <a:srgbClr val="FFFF00"/>
                </a:solidFill>
                <a:latin typeface="Andale Mono"/>
                <a:cs typeface="Andale Mono"/>
              </a:rPr>
              <a:t>AGILE</a:t>
            </a:r>
            <a:r>
              <a:rPr lang="en-US" sz="4800" b="1" dirty="0">
                <a:solidFill>
                  <a:srgbClr val="FF0000"/>
                </a:solidFill>
                <a:latin typeface="Andale Mono"/>
                <a:cs typeface="Andale Mono"/>
              </a:rPr>
              <a:t>”</a:t>
            </a:r>
            <a:r>
              <a:rPr lang="en-US" sz="4800" b="1" dirty="0">
                <a:solidFill>
                  <a:srgbClr val="FFFF00"/>
                </a:solidFill>
                <a:latin typeface="+mn-lt"/>
                <a:cs typeface="Andale Mono"/>
              </a:rPr>
              <a:t>(</a:t>
            </a:r>
            <a:r>
              <a:rPr lang="en-US" sz="4800" b="1" dirty="0">
                <a:solidFill>
                  <a:schemeClr val="bg1"/>
                </a:solidFill>
                <a:latin typeface="+mn-lt"/>
                <a:cs typeface="Andale Mono"/>
              </a:rPr>
              <a:t>enough</a:t>
            </a:r>
            <a:r>
              <a:rPr lang="en-US" sz="4800" b="1" dirty="0">
                <a:solidFill>
                  <a:srgbClr val="FFFF00"/>
                </a:solidFill>
                <a:latin typeface="+mn-lt"/>
                <a:cs typeface="Andale Mono"/>
              </a:rPr>
              <a:t>)</a:t>
            </a:r>
            <a:r>
              <a:rPr lang="en-US" sz="4800" b="1" dirty="0">
                <a:solidFill>
                  <a:srgbClr val="FF0000"/>
                </a:solidFill>
                <a:latin typeface="Andale Mono"/>
                <a:cs typeface="Andale Mono"/>
              </a:rPr>
              <a:t>?</a:t>
            </a:r>
          </a:p>
        </p:txBody>
      </p:sp>
      <p:sp>
        <p:nvSpPr>
          <p:cNvPr id="3" name="Content Placeholder 2"/>
          <p:cNvSpPr>
            <a:spLocks noGrp="1"/>
          </p:cNvSpPr>
          <p:nvPr>
            <p:ph sz="quarter" idx="10"/>
          </p:nvPr>
        </p:nvSpPr>
        <p:spPr>
          <a:xfrm>
            <a:off x="457200" y="1408133"/>
            <a:ext cx="8229600" cy="4501177"/>
          </a:xfrm>
        </p:spPr>
        <p:txBody>
          <a:bodyPr>
            <a:normAutofit fontScale="40000" lnSpcReduction="20000"/>
          </a:bodyPr>
          <a:lstStyle/>
          <a:p>
            <a:pPr marL="0" indent="0">
              <a:buNone/>
            </a:pPr>
            <a:endParaRPr lang="en-US" sz="14500" b="1" dirty="0">
              <a:solidFill>
                <a:schemeClr val="bg1"/>
              </a:solidFill>
            </a:endParaRPr>
          </a:p>
          <a:p>
            <a:pPr marL="0" indent="0" algn="ctr">
              <a:buNone/>
            </a:pPr>
            <a:r>
              <a:rPr lang="en-US" sz="22000" b="1" dirty="0">
                <a:solidFill>
                  <a:schemeClr val="bg1"/>
                </a:solidFill>
              </a:rPr>
              <a:t>P</a:t>
            </a:r>
            <a:r>
              <a:rPr lang="en-US" sz="22000" b="1" dirty="0">
                <a:solidFill>
                  <a:srgbClr val="FF0000"/>
                </a:solidFill>
              </a:rPr>
              <a:t>OSSIBLE</a:t>
            </a:r>
          </a:p>
          <a:p>
            <a:pPr marL="0" indent="0" algn="ctr">
              <a:buNone/>
            </a:pPr>
            <a:r>
              <a:rPr lang="en-US" sz="22000" b="1" dirty="0">
                <a:solidFill>
                  <a:srgbClr val="FFFFFF"/>
                </a:solidFill>
              </a:rPr>
              <a:t>W</a:t>
            </a:r>
            <a:r>
              <a:rPr lang="en-US" sz="22000" b="1" dirty="0">
                <a:solidFill>
                  <a:srgbClr val="A6A600"/>
                </a:solidFill>
              </a:rPr>
              <a:t>AYS</a:t>
            </a:r>
          </a:p>
          <a:p>
            <a:pPr marL="0" indent="0" algn="ctr">
              <a:buNone/>
            </a:pPr>
            <a:r>
              <a:rPr lang="en-US" sz="22000" b="1" dirty="0">
                <a:solidFill>
                  <a:srgbClr val="FFFFFF"/>
                </a:solidFill>
              </a:rPr>
              <a:t>F</a:t>
            </a:r>
            <a:r>
              <a:rPr lang="en-US" sz="22000" b="1" dirty="0">
                <a:solidFill>
                  <a:srgbClr val="008000"/>
                </a:solidFill>
              </a:rPr>
              <a:t>ORWARD</a:t>
            </a:r>
          </a:p>
          <a:p>
            <a:pPr marL="0" indent="0">
              <a:buNone/>
            </a:pPr>
            <a:r>
              <a:rPr lang="en-US" sz="9600" b="1" dirty="0">
                <a:solidFill>
                  <a:srgbClr val="008000"/>
                </a:solidFill>
              </a:rPr>
              <a:t>                             </a:t>
            </a:r>
            <a:r>
              <a:rPr lang="en-US" sz="4200" dirty="0">
                <a:solidFill>
                  <a:schemeClr val="tx1"/>
                </a:solidFill>
              </a:rPr>
              <a:t>      </a:t>
            </a:r>
            <a:endParaRPr lang="en-US" sz="9600" b="1" dirty="0">
              <a:solidFill>
                <a:srgbClr val="008000"/>
              </a:solidFill>
            </a:endParaRPr>
          </a:p>
        </p:txBody>
      </p:sp>
    </p:spTree>
    <p:extLst>
      <p:ext uri="{BB962C8B-B14F-4D97-AF65-F5344CB8AC3E}">
        <p14:creationId xmlns:p14="http://schemas.microsoft.com/office/powerpoint/2010/main" val="9517313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2593"/>
          </a:xfrm>
        </p:spPr>
        <p:txBody>
          <a:bodyPr>
            <a:normAutofit fontScale="90000"/>
          </a:bodyPr>
          <a:lstStyle/>
          <a:p>
            <a:r>
              <a:rPr lang="en-US" b="1" dirty="0">
                <a:solidFill>
                  <a:srgbClr val="FFFF00"/>
                </a:solidFill>
                <a:latin typeface="+mn-lt"/>
              </a:rPr>
              <a:t>Fair Dealing in </a:t>
            </a:r>
            <a:r>
              <a:rPr lang="en-US" b="1" dirty="0">
                <a:solidFill>
                  <a:srgbClr val="FF0000"/>
                </a:solidFill>
              </a:rPr>
              <a:t>Canada</a:t>
            </a:r>
            <a:r>
              <a:rPr lang="en-US" dirty="0">
                <a:solidFill>
                  <a:srgbClr val="FFFF00"/>
                </a:solidFill>
              </a:rPr>
              <a:t>:</a:t>
            </a:r>
            <a:br>
              <a:rPr lang="en-US" dirty="0"/>
            </a:br>
            <a:r>
              <a:rPr lang="en-US" dirty="0"/>
              <a:t>           </a:t>
            </a:r>
            <a:r>
              <a:rPr lang="en-US" dirty="0">
                <a:solidFill>
                  <a:schemeClr val="accent5"/>
                </a:solidFill>
              </a:rPr>
              <a:t> </a:t>
            </a:r>
            <a:r>
              <a:rPr lang="en-US" b="1" dirty="0">
                <a:solidFill>
                  <a:schemeClr val="accent5"/>
                </a:solidFill>
                <a:latin typeface="Apple Chancery"/>
                <a:cs typeface="Apple Chancery"/>
              </a:rPr>
              <a:t>Enter User Rights…</a:t>
            </a:r>
            <a:endParaRPr lang="en-US" dirty="0">
              <a:solidFill>
                <a:schemeClr val="accent5"/>
              </a:solidFill>
            </a:endParaRPr>
          </a:p>
        </p:txBody>
      </p:sp>
      <p:sp>
        <p:nvSpPr>
          <p:cNvPr id="3" name="Content Placeholder 2"/>
          <p:cNvSpPr>
            <a:spLocks noGrp="1"/>
          </p:cNvSpPr>
          <p:nvPr>
            <p:ph sz="quarter" idx="10"/>
          </p:nvPr>
        </p:nvSpPr>
        <p:spPr>
          <a:xfrm>
            <a:off x="0" y="1544062"/>
            <a:ext cx="9144000" cy="4330958"/>
          </a:xfrm>
        </p:spPr>
        <p:txBody>
          <a:bodyPr>
            <a:normAutofit/>
          </a:bodyPr>
          <a:lstStyle/>
          <a:p>
            <a:pPr marL="0" indent="0">
              <a:buNone/>
            </a:pPr>
            <a:r>
              <a:rPr lang="en-US" b="1" dirty="0">
                <a:solidFill>
                  <a:srgbClr val="008000"/>
                </a:solidFill>
              </a:rPr>
              <a:t>           </a:t>
            </a:r>
            <a:r>
              <a:rPr lang="en-US" b="1" dirty="0">
                <a:solidFill>
                  <a:srgbClr val="FFFF00"/>
                </a:solidFill>
                <a:latin typeface="+mn-lt"/>
              </a:rPr>
              <a:t>Recent SCC “User” paradigm shifts</a:t>
            </a:r>
          </a:p>
          <a:p>
            <a:pPr marL="0" indent="0">
              <a:buNone/>
            </a:pPr>
            <a:r>
              <a:rPr lang="en-US" b="1" dirty="0">
                <a:solidFill>
                  <a:srgbClr val="FFFF00"/>
                </a:solidFill>
                <a:latin typeface="+mn-lt"/>
              </a:rPr>
              <a:t>                 </a:t>
            </a:r>
            <a:r>
              <a:rPr lang="en-US" b="1" dirty="0">
                <a:solidFill>
                  <a:schemeClr val="accent5"/>
                </a:solidFill>
                <a:latin typeface="+mn-lt"/>
              </a:rPr>
              <a:t>USERS ARE CREATORS TOO</a:t>
            </a:r>
            <a:endParaRPr lang="en-US" dirty="0">
              <a:solidFill>
                <a:schemeClr val="accent5"/>
              </a:solidFill>
              <a:latin typeface="+mn-lt"/>
            </a:endParaRPr>
          </a:p>
          <a:p>
            <a:r>
              <a:rPr lang="en-US" dirty="0">
                <a:solidFill>
                  <a:srgbClr val="FFFFFF"/>
                </a:solidFill>
                <a:latin typeface="+mn-lt"/>
              </a:rPr>
              <a:t>August 2012 “Copyright </a:t>
            </a:r>
            <a:r>
              <a:rPr lang="en-US" dirty="0" err="1">
                <a:solidFill>
                  <a:srgbClr val="FFFFFF"/>
                </a:solidFill>
                <a:latin typeface="+mn-lt"/>
              </a:rPr>
              <a:t>Pentalogy</a:t>
            </a:r>
            <a:r>
              <a:rPr lang="en-US" dirty="0">
                <a:solidFill>
                  <a:srgbClr val="FFFFFF"/>
                </a:solidFill>
                <a:latin typeface="+mn-lt"/>
              </a:rPr>
              <a:t>” &amp; previous cases</a:t>
            </a:r>
          </a:p>
          <a:p>
            <a:r>
              <a:rPr lang="en-US" b="1" dirty="0">
                <a:solidFill>
                  <a:srgbClr val="FFFF00"/>
                </a:solidFill>
                <a:latin typeface="+mn-lt"/>
              </a:rPr>
              <a:t>Moving from fair dealing as an exception to copyright infringement </a:t>
            </a:r>
            <a:r>
              <a:rPr lang="en-US" b="1" i="1" dirty="0">
                <a:solidFill>
                  <a:srgbClr val="FFFF00"/>
                </a:solidFill>
                <a:latin typeface="+mn-lt"/>
              </a:rPr>
              <a:t>towards</a:t>
            </a:r>
            <a:r>
              <a:rPr lang="en-US" b="1" dirty="0">
                <a:solidFill>
                  <a:srgbClr val="FFFF00"/>
                </a:solidFill>
                <a:latin typeface="+mn-lt"/>
              </a:rPr>
              <a:t> proactive “User Rights”</a:t>
            </a:r>
          </a:p>
          <a:p>
            <a:r>
              <a:rPr lang="en-US" dirty="0">
                <a:solidFill>
                  <a:srgbClr val="FFFFFF"/>
                </a:solidFill>
                <a:latin typeface="+mn-lt"/>
              </a:rPr>
              <a:t>Right to Link (</a:t>
            </a:r>
            <a:r>
              <a:rPr lang="en-US" i="1" dirty="0">
                <a:solidFill>
                  <a:srgbClr val="FFFFFF"/>
                </a:solidFill>
                <a:latin typeface="+mn-lt"/>
              </a:rPr>
              <a:t>Crookes v. Newton</a:t>
            </a:r>
            <a:r>
              <a:rPr lang="en-US" dirty="0">
                <a:solidFill>
                  <a:srgbClr val="FFFFFF"/>
                </a:solidFill>
                <a:latin typeface="+mn-lt"/>
              </a:rPr>
              <a:t>)</a:t>
            </a:r>
          </a:p>
          <a:p>
            <a:r>
              <a:rPr lang="en-US" dirty="0">
                <a:solidFill>
                  <a:srgbClr val="FFFFFF"/>
                </a:solidFill>
                <a:latin typeface="+mn-lt"/>
              </a:rPr>
              <a:t>Right to longer iTunes previews</a:t>
            </a:r>
          </a:p>
          <a:p>
            <a:r>
              <a:rPr lang="en-US" dirty="0">
                <a:solidFill>
                  <a:srgbClr val="FFFFFF"/>
                </a:solidFill>
                <a:latin typeface="+mn-lt"/>
              </a:rPr>
              <a:t>Tech Neutrality</a:t>
            </a:r>
          </a:p>
          <a:p>
            <a:r>
              <a:rPr lang="en-US" b="1" dirty="0">
                <a:solidFill>
                  <a:srgbClr val="FFFF00"/>
                </a:solidFill>
                <a:latin typeface="+mn-lt"/>
              </a:rPr>
              <a:t>Fair dealing is to be assessed from the point of view of the purchaser/user</a:t>
            </a:r>
          </a:p>
          <a:p>
            <a:r>
              <a:rPr lang="en-US" dirty="0">
                <a:solidFill>
                  <a:schemeClr val="bg1"/>
                </a:solidFill>
                <a:latin typeface="+mn-lt"/>
              </a:rPr>
              <a:t>“Research” need not be associated with traditional intellectual pursuits</a:t>
            </a:r>
          </a:p>
          <a:p>
            <a:pPr marL="0" indent="0">
              <a:buNone/>
            </a:pPr>
            <a:endParaRPr lang="en-US" sz="1900" dirty="0"/>
          </a:p>
        </p:txBody>
      </p:sp>
      <p:pic>
        <p:nvPicPr>
          <p:cNvPr id="7" name="Content Placeholder 3" descr="Flag_of_Canada.png"/>
          <p:cNvPicPr>
            <a:picLocks noChangeAspect="1"/>
          </p:cNvPicPr>
          <p:nvPr/>
        </p:nvPicPr>
        <p:blipFill>
          <a:blip r:embed="rId2" cstate="print">
            <a:extLst>
              <a:ext uri="{28A0092B-C50C-407E-A947-70E740481C1C}">
                <a14:useLocalDpi xmlns:a14="http://schemas.microsoft.com/office/drawing/2010/main"/>
              </a:ext>
            </a:extLst>
          </a:blip>
          <a:srcRect t="-2469" b="-2469"/>
          <a:stretch>
            <a:fillRect/>
          </a:stretch>
        </p:blipFill>
        <p:spPr>
          <a:xfrm>
            <a:off x="6700960" y="130343"/>
            <a:ext cx="2310406" cy="1212250"/>
          </a:xfrm>
          <a:prstGeom prst="rect">
            <a:avLst/>
          </a:prstGeom>
        </p:spPr>
      </p:pic>
    </p:spTree>
    <p:extLst>
      <p:ext uri="{BB962C8B-B14F-4D97-AF65-F5344CB8AC3E}">
        <p14:creationId xmlns:p14="http://schemas.microsoft.com/office/powerpoint/2010/main" val="1817989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0629" y="1946468"/>
            <a:ext cx="8875231"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Stuff</a:t>
            </a:r>
            <a:endParaRPr lang="en-US" sz="14500" dirty="0"/>
          </a:p>
        </p:txBody>
      </p:sp>
    </p:spTree>
    <p:extLst>
      <p:ext uri="{BB962C8B-B14F-4D97-AF65-F5344CB8AC3E}">
        <p14:creationId xmlns:p14="http://schemas.microsoft.com/office/powerpoint/2010/main" val="759269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3968"/>
            <a:ext cx="9144000" cy="1006855"/>
          </a:xfrm>
        </p:spPr>
        <p:txBody>
          <a:bodyPr>
            <a:normAutofit/>
          </a:bodyPr>
          <a:lstStyle/>
          <a:p>
            <a:r>
              <a:rPr lang="en-US" sz="4800" b="1" dirty="0">
                <a:solidFill>
                  <a:srgbClr val="FFFF00"/>
                </a:solidFill>
              </a:rPr>
              <a:t>    SCC </a:t>
            </a:r>
            <a:r>
              <a:rPr lang="en-US" sz="4800" b="1" dirty="0" err="1">
                <a:solidFill>
                  <a:srgbClr val="FFFF00"/>
                </a:solidFill>
              </a:rPr>
              <a:t>Penatalogy</a:t>
            </a:r>
            <a:r>
              <a:rPr lang="en-US" sz="4800" b="1" dirty="0">
                <a:solidFill>
                  <a:srgbClr val="FFFF00"/>
                </a:solidFill>
              </a:rPr>
              <a:t>...</a:t>
            </a:r>
            <a:r>
              <a:rPr lang="en-US" sz="4800" b="1" dirty="0">
                <a:solidFill>
                  <a:srgbClr val="FFFF00"/>
                </a:solidFill>
                <a:latin typeface="Lucida Handwriting"/>
                <a:cs typeface="Lucida Handwriting"/>
              </a:rPr>
              <a:t>words</a:t>
            </a:r>
            <a:endParaRPr lang="en-US" sz="4800" b="1" dirty="0">
              <a:solidFill>
                <a:srgbClr val="FFFF00"/>
              </a:solidFill>
              <a:latin typeface="Apple Chancery"/>
              <a:cs typeface="Apple Chancery"/>
            </a:endParaRPr>
          </a:p>
        </p:txBody>
      </p:sp>
      <p:sp>
        <p:nvSpPr>
          <p:cNvPr id="6" name="Content Placeholder 2"/>
          <p:cNvSpPr txBox="1">
            <a:spLocks/>
          </p:cNvSpPr>
          <p:nvPr/>
        </p:nvSpPr>
        <p:spPr>
          <a:xfrm>
            <a:off x="296882" y="1140822"/>
            <a:ext cx="8646821" cy="5120829"/>
          </a:xfrm>
          <a:prstGeom prst="rect">
            <a:avLst/>
          </a:prstGeom>
        </p:spPr>
        <p:txBody>
          <a:bodyPr vert="horz" lIns="76200" tIns="76200" rIns="76200" bIns="76200" rtlCol="0">
            <a:normAutofit/>
          </a:bodyPr>
          <a:lstStyle>
            <a:lvl1pPr marL="342900" indent="-3429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Abella J. for the majority in </a:t>
            </a:r>
            <a:r>
              <a:rPr kumimoji="0" lang="en-US" sz="2400" b="0" i="1" u="none" strike="noStrike" kern="1200" cap="none" spc="0" normalizeH="0" baseline="0" noProof="0" dirty="0">
                <a:ln>
                  <a:noFill/>
                </a:ln>
                <a:solidFill>
                  <a:prstClr val="white"/>
                </a:solidFill>
                <a:effectLst/>
                <a:uLnTx/>
                <a:uFillTx/>
                <a:latin typeface="Arial"/>
                <a:ea typeface="+mn-ea"/>
                <a:cs typeface="+mn-cs"/>
              </a:rPr>
              <a:t>Alberta (Education) v. Canadian Copyright Licensing Agency (Access Copyright</a:t>
            </a:r>
            <a:r>
              <a:rPr kumimoji="0" lang="en-US" sz="2400" b="0" i="0" u="none" strike="noStrike" kern="1200" cap="none" spc="0" normalizeH="0" baseline="0" noProof="0" dirty="0">
                <a:ln>
                  <a:noFill/>
                </a:ln>
                <a:solidFill>
                  <a:prstClr val="white"/>
                </a:solidFill>
                <a:effectLst/>
                <a:uLnTx/>
                <a:uFillTx/>
                <a:latin typeface="Arial"/>
                <a:ea typeface="+mn-ea"/>
                <a:cs typeface="+mn-cs"/>
              </a:rPr>
              <a:t>) 2012 SCC 37</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1" u="none" strike="noStrike" kern="1200" cap="none" spc="0" normalizeH="0" baseline="0" noProof="0" dirty="0">
                <a:ln>
                  <a:noFill/>
                </a:ln>
                <a:solidFill>
                  <a:srgbClr val="FF0000"/>
                </a:solidFill>
                <a:effectLst/>
                <a:uLnTx/>
                <a:uFillTx/>
                <a:latin typeface="Arial"/>
                <a:ea typeface="+mn-ea"/>
                <a:cs typeface="+mn-cs"/>
              </a:rPr>
              <a:t>“</a:t>
            </a:r>
            <a:r>
              <a:rPr kumimoji="0" lang="en-US" sz="2400" b="0" i="1" u="none" strike="noStrike" kern="1200" cap="none" spc="0" normalizeH="0" baseline="0" noProof="0" dirty="0">
                <a:ln>
                  <a:noFill/>
                </a:ln>
                <a:solidFill>
                  <a:prstClr val="white"/>
                </a:solidFill>
                <a:effectLst/>
                <a:uLnTx/>
                <a:uFillTx/>
                <a:latin typeface="Arial"/>
                <a:ea typeface="+mn-ea"/>
                <a:cs typeface="+mn-cs"/>
              </a:rPr>
              <a:t>…</a:t>
            </a:r>
            <a:r>
              <a:rPr kumimoji="0" lang="en-US" sz="2400" b="0" i="1" u="none" strike="noStrike" kern="1200" cap="none" spc="0" normalizeH="0" baseline="0" noProof="0" dirty="0">
                <a:ln>
                  <a:noFill/>
                </a:ln>
                <a:solidFill>
                  <a:srgbClr val="FFFF00"/>
                </a:solidFill>
                <a:effectLst/>
                <a:uLnTx/>
                <a:uFillTx/>
                <a:latin typeface="Arial"/>
                <a:ea typeface="+mn-ea"/>
                <a:cs typeface="+mn-cs"/>
              </a:rPr>
              <a:t>fair dealing is a “user’s right”, and </a:t>
            </a:r>
            <a:r>
              <a:rPr kumimoji="0" lang="en-US" sz="2400" b="0" i="1" u="none" strike="noStrike" kern="1200" cap="none" spc="0" normalizeH="0" baseline="0" noProof="0" dirty="0">
                <a:ln>
                  <a:noFill/>
                </a:ln>
                <a:solidFill>
                  <a:srgbClr val="FF0000"/>
                </a:solidFill>
                <a:effectLst/>
                <a:uLnTx/>
                <a:uFillTx/>
                <a:latin typeface="Arial"/>
                <a:ea typeface="+mn-ea"/>
                <a:cs typeface="+mn-cs"/>
              </a:rPr>
              <a:t>the relevant perspective </a:t>
            </a:r>
            <a:r>
              <a:rPr kumimoji="0" lang="en-US" sz="2400" b="0" i="1" u="none" strike="noStrike" kern="1200" cap="none" spc="0" normalizeH="0" baseline="0" noProof="0" dirty="0">
                <a:ln>
                  <a:noFill/>
                </a:ln>
                <a:solidFill>
                  <a:srgbClr val="FFFF00"/>
                </a:solidFill>
                <a:effectLst/>
                <a:uLnTx/>
                <a:uFillTx/>
                <a:latin typeface="Arial"/>
                <a:ea typeface="+mn-ea"/>
                <a:cs typeface="+mn-cs"/>
              </a:rPr>
              <a:t>when considering whether the dealing is for an allowable purpose…is that of the user</a:t>
            </a:r>
            <a:r>
              <a:rPr kumimoji="0" lang="en-US" sz="2400" b="0" i="1" u="none" strike="noStrike" kern="1200" cap="none" spc="0" normalizeH="0" baseline="0" noProof="0" dirty="0">
                <a:ln>
                  <a:noFill/>
                </a:ln>
                <a:solidFill>
                  <a:prstClr val="white"/>
                </a:solidFill>
                <a:effectLst/>
                <a:uLnTx/>
                <a:uFillTx/>
                <a:latin typeface="Arial"/>
                <a:ea typeface="+mn-ea"/>
                <a:cs typeface="+mn-cs"/>
              </a:rPr>
              <a:t>…</a:t>
            </a:r>
            <a:r>
              <a:rPr kumimoji="0" lang="en-US" sz="2400" b="0" i="1" u="none" strike="noStrike" kern="1200" cap="none" spc="0" normalizeH="0" baseline="0" noProof="0" dirty="0">
                <a:ln>
                  <a:noFill/>
                </a:ln>
                <a:solidFill>
                  <a:srgbClr val="FF0000"/>
                </a:solidFill>
                <a:effectLst/>
                <a:uLnTx/>
                <a:uFillTx/>
                <a:latin typeface="Arial"/>
                <a:ea typeface="+mn-ea"/>
                <a:cs typeface="+mn-cs"/>
              </a:rPr>
              <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Abella J. for the Court in </a:t>
            </a:r>
            <a:r>
              <a:rPr kumimoji="0" lang="en-US" sz="2400" b="0" i="1" u="none" strike="noStrike" kern="1200" cap="none" spc="0" normalizeH="0" baseline="0" noProof="0" dirty="0">
                <a:ln>
                  <a:noFill/>
                </a:ln>
                <a:solidFill>
                  <a:prstClr val="white"/>
                </a:solidFill>
                <a:effectLst/>
                <a:uLnTx/>
                <a:uFillTx/>
                <a:latin typeface="Arial"/>
                <a:ea typeface="+mn-ea"/>
                <a:cs typeface="+mn-cs"/>
              </a:rPr>
              <a:t>Society of Composers, Authors and Music Publishers of Canada v. Bell Canada </a:t>
            </a:r>
            <a:r>
              <a:rPr kumimoji="0" lang="en-US" sz="2400" b="0" i="0" u="none" strike="noStrike" kern="1200" cap="none" spc="0" normalizeH="0" baseline="0" noProof="0" dirty="0">
                <a:ln>
                  <a:noFill/>
                </a:ln>
                <a:solidFill>
                  <a:prstClr val="white"/>
                </a:solidFill>
                <a:effectLst/>
                <a:uLnTx/>
                <a:uFillTx/>
                <a:latin typeface="Arial"/>
                <a:ea typeface="+mn-ea"/>
                <a:cs typeface="+mn-cs"/>
              </a:rPr>
              <a:t>2012 SCC 36</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1" u="none" strike="noStrike" kern="1200" cap="none" spc="0" normalizeH="0" baseline="0" noProof="0" dirty="0">
                <a:ln>
                  <a:noFill/>
                </a:ln>
                <a:solidFill>
                  <a:srgbClr val="FF0000"/>
                </a:solidFill>
                <a:effectLst/>
                <a:uLnTx/>
                <a:uFillTx/>
                <a:latin typeface="Arial"/>
                <a:ea typeface="+mn-ea"/>
                <a:cs typeface="+mn-cs"/>
              </a:rPr>
              <a:t>“</a:t>
            </a:r>
            <a:r>
              <a:rPr kumimoji="0" lang="en-US" sz="2400" b="0" i="1" u="none" strike="noStrike" kern="1200" cap="none" spc="0" normalizeH="0" baseline="0" noProof="0" dirty="0">
                <a:ln>
                  <a:noFill/>
                </a:ln>
                <a:solidFill>
                  <a:prstClr val="white"/>
                </a:solidFill>
                <a:effectLst/>
                <a:uLnTx/>
                <a:uFillTx/>
                <a:latin typeface="Arial"/>
                <a:ea typeface="+mn-ea"/>
                <a:cs typeface="+mn-cs"/>
              </a:rPr>
              <a:t>Further, given the ease and magnitude with which digital works are disseminated over the Internet, </a:t>
            </a:r>
            <a:r>
              <a:rPr kumimoji="0" lang="en-US" sz="2400" b="0" i="1" u="none" strike="noStrike" kern="1200" cap="none" spc="0" normalizeH="0" baseline="0" noProof="0" dirty="0">
                <a:ln>
                  <a:noFill/>
                </a:ln>
                <a:solidFill>
                  <a:srgbClr val="FFFF00"/>
                </a:solidFill>
                <a:effectLst/>
                <a:uLnTx/>
                <a:uFillTx/>
                <a:latin typeface="Arial"/>
                <a:ea typeface="+mn-ea"/>
                <a:cs typeface="+mn-cs"/>
              </a:rPr>
              <a:t>focusing on the </a:t>
            </a:r>
            <a:r>
              <a:rPr kumimoji="0" lang="en-US" sz="2400" b="0" i="1" u="none" strike="noStrike" kern="1200" cap="none" spc="0" normalizeH="0" baseline="0" noProof="0" dirty="0">
                <a:ln>
                  <a:noFill/>
                </a:ln>
                <a:solidFill>
                  <a:prstClr val="white"/>
                </a:solidFill>
                <a:effectLst/>
                <a:uLnTx/>
                <a:uFillTx/>
                <a:latin typeface="Arial"/>
                <a:ea typeface="+mn-ea"/>
                <a:cs typeface="+mn-cs"/>
              </a:rPr>
              <a:t>“</a:t>
            </a:r>
            <a:r>
              <a:rPr kumimoji="0" lang="en-US" sz="2400" b="0" i="1" u="none" strike="noStrike" kern="1200" cap="none" spc="0" normalizeH="0" baseline="0" noProof="0" dirty="0">
                <a:ln>
                  <a:noFill/>
                </a:ln>
                <a:solidFill>
                  <a:srgbClr val="FF0000"/>
                </a:solidFill>
                <a:effectLst/>
                <a:uLnTx/>
                <a:uFillTx/>
                <a:latin typeface="Arial"/>
                <a:ea typeface="+mn-ea"/>
                <a:cs typeface="+mn-cs"/>
              </a:rPr>
              <a:t>aggregate</a:t>
            </a:r>
            <a:r>
              <a:rPr kumimoji="0" lang="en-US" sz="2400" b="0" i="1" u="none" strike="noStrike" kern="1200" cap="none" spc="0" normalizeH="0" baseline="0" noProof="0" dirty="0">
                <a:ln>
                  <a:noFill/>
                </a:ln>
                <a:solidFill>
                  <a:prstClr val="white"/>
                </a:solidFill>
                <a:effectLst/>
                <a:uLnTx/>
                <a:uFillTx/>
                <a:latin typeface="Arial"/>
                <a:ea typeface="+mn-ea"/>
                <a:cs typeface="+mn-cs"/>
              </a:rPr>
              <a:t>” </a:t>
            </a:r>
            <a:r>
              <a:rPr kumimoji="0" lang="en-US" sz="2400" b="0" i="1" u="none" strike="noStrike" kern="1200" cap="none" spc="0" normalizeH="0" baseline="0" noProof="0" dirty="0">
                <a:ln>
                  <a:noFill/>
                </a:ln>
                <a:solidFill>
                  <a:srgbClr val="FFFF00"/>
                </a:solidFill>
                <a:effectLst/>
                <a:uLnTx/>
                <a:uFillTx/>
                <a:latin typeface="Arial"/>
                <a:ea typeface="+mn-ea"/>
                <a:cs typeface="+mn-cs"/>
              </a:rPr>
              <a:t>amount of the dealing in cases involving digital works </a:t>
            </a:r>
            <a:r>
              <a:rPr kumimoji="0" lang="en-US" sz="2400" b="0" i="1" u="none" strike="noStrike" kern="1200" cap="none" spc="0" normalizeH="0" baseline="0" noProof="0" dirty="0">
                <a:ln>
                  <a:noFill/>
                </a:ln>
                <a:solidFill>
                  <a:srgbClr val="FF0000"/>
                </a:solidFill>
                <a:effectLst/>
                <a:uLnTx/>
                <a:uFillTx/>
                <a:latin typeface="Arial"/>
                <a:ea typeface="+mn-ea"/>
                <a:cs typeface="+mn-cs"/>
              </a:rPr>
              <a:t>could well lead to disproportionate findings of unfairness </a:t>
            </a:r>
            <a:r>
              <a:rPr kumimoji="0" lang="en-US" sz="2400" b="0" i="1" u="none" strike="noStrike" kern="1200" cap="none" spc="0" normalizeH="0" baseline="0" noProof="0" dirty="0">
                <a:ln>
                  <a:noFill/>
                </a:ln>
                <a:solidFill>
                  <a:prstClr val="white"/>
                </a:solidFill>
                <a:effectLst/>
                <a:uLnTx/>
                <a:uFillTx/>
                <a:latin typeface="Arial"/>
                <a:ea typeface="+mn-ea"/>
                <a:cs typeface="+mn-cs"/>
              </a:rPr>
              <a:t>when compared with non-digital works.</a:t>
            </a:r>
            <a:r>
              <a:rPr kumimoji="0" lang="en-US" sz="2400" b="0" i="1" u="none" strike="noStrike" kern="1200" cap="none" spc="0" normalizeH="0" baseline="0" noProof="0" dirty="0">
                <a:ln>
                  <a:noFill/>
                </a:ln>
                <a:solidFill>
                  <a:srgbClr val="FF0000"/>
                </a:solidFill>
                <a:effectLst/>
                <a:uLnTx/>
                <a:uFillTx/>
                <a:latin typeface="Arial"/>
                <a:ea typeface="+mn-ea"/>
                <a:cs typeface="+mn-cs"/>
              </a:rPr>
              <a:t>”</a:t>
            </a:r>
          </a:p>
          <a:p>
            <a:pPr marL="342900" marR="0" lvl="0" indent="-342900" algn="l" defTabSz="457200" rtl="0" eaLnBrk="1" fontAlgn="auto" latinLnBrk="0" hangingPunct="1">
              <a:lnSpc>
                <a:spcPct val="80000"/>
              </a:lnSpc>
              <a:spcBef>
                <a:spcPct val="20000"/>
              </a:spcBef>
              <a:spcAft>
                <a:spcPts val="0"/>
              </a:spcAft>
              <a:buClrTx/>
              <a:buSzTx/>
              <a:buFontTx/>
              <a:buChar char="•"/>
              <a:tabLst/>
              <a:defRPr/>
            </a:pPr>
            <a:endParaRPr kumimoji="0" lang="en-US" sz="2400" b="0" i="0" u="none" strike="noStrike" kern="1200" cap="none" spc="0" normalizeH="0" baseline="0" noProof="0" dirty="0">
              <a:ln>
                <a:noFill/>
              </a:ln>
              <a:solidFill>
                <a:srgbClr val="C0504D"/>
              </a:solidFill>
              <a:effectLst/>
              <a:uLnTx/>
              <a:uFillTx/>
              <a:latin typeface="Klavika"/>
              <a:ea typeface="+mn-ea"/>
              <a:cs typeface="+mn-cs"/>
            </a:endParaRP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Klavika"/>
              <a:ea typeface="+mn-ea"/>
              <a:cs typeface="+mn-cs"/>
            </a:endParaRPr>
          </a:p>
        </p:txBody>
      </p:sp>
      <p:pic>
        <p:nvPicPr>
          <p:cNvPr id="8" name="Content Placeholder 3" descr="120px-Supreme_Court_of_Canada.jpg"/>
          <p:cNvPicPr>
            <a:picLocks noChangeAspect="1"/>
          </p:cNvPicPr>
          <p:nvPr/>
        </p:nvPicPr>
        <p:blipFill rotWithShape="1">
          <a:blip r:embed="rId2" cstate="print">
            <a:extLst>
              <a:ext uri="{28A0092B-C50C-407E-A947-70E740481C1C}">
                <a14:useLocalDpi xmlns:a14="http://schemas.microsoft.com/office/drawing/2010/main"/>
              </a:ext>
            </a:extLst>
          </a:blip>
          <a:srcRect b="-654"/>
          <a:stretch/>
        </p:blipFill>
        <p:spPr>
          <a:xfrm>
            <a:off x="7439192" y="133968"/>
            <a:ext cx="896745" cy="797195"/>
          </a:xfrm>
          <a:prstGeom prst="rect">
            <a:avLst/>
          </a:prstGeom>
        </p:spPr>
      </p:pic>
    </p:spTree>
    <p:extLst>
      <p:ext uri="{BB962C8B-B14F-4D97-AF65-F5344CB8AC3E}">
        <p14:creationId xmlns:p14="http://schemas.microsoft.com/office/powerpoint/2010/main" val="980370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857"/>
          </a:xfrm>
        </p:spPr>
        <p:txBody>
          <a:bodyPr>
            <a:normAutofit fontScale="90000"/>
          </a:bodyPr>
          <a:lstStyle/>
          <a:p>
            <a:br>
              <a:rPr lang="en-US" sz="3600" b="1" dirty="0"/>
            </a:br>
            <a:r>
              <a:rPr lang="en-US" sz="3600" b="1" dirty="0"/>
              <a:t>   </a:t>
            </a:r>
            <a:r>
              <a:rPr lang="en-US" sz="3600" b="1" dirty="0">
                <a:solidFill>
                  <a:schemeClr val="tx1"/>
                </a:solidFill>
                <a:latin typeface="American Typewriter"/>
                <a:cs typeface="American Typewriter"/>
              </a:rPr>
              <a:t>Non-commercial user-generated content  </a:t>
            </a:r>
            <a:br>
              <a:rPr lang="en-US" sz="3600" b="1" dirty="0"/>
            </a:br>
            <a:r>
              <a:rPr lang="en-US" sz="3600" b="1" dirty="0"/>
              <a:t>            </a:t>
            </a:r>
            <a:r>
              <a:rPr lang="en-US" sz="3600" b="1" dirty="0">
                <a:solidFill>
                  <a:srgbClr val="161616"/>
                </a:solidFill>
              </a:rPr>
              <a:t> </a:t>
            </a:r>
            <a:r>
              <a:rPr lang="en-US" sz="3600" b="1" dirty="0">
                <a:solidFill>
                  <a:srgbClr val="8A0F39"/>
                </a:solidFill>
              </a:rPr>
              <a:t>(Copyright Act, Canada)</a:t>
            </a:r>
            <a:br>
              <a:rPr lang="en-US" b="1" dirty="0">
                <a:solidFill>
                  <a:srgbClr val="161616"/>
                </a:solidFill>
              </a:rPr>
            </a:br>
            <a:endParaRPr lang="en-US" dirty="0">
              <a:solidFill>
                <a:srgbClr val="161616"/>
              </a:solidFill>
            </a:endParaRPr>
          </a:p>
        </p:txBody>
      </p:sp>
      <p:sp>
        <p:nvSpPr>
          <p:cNvPr id="3" name="Content Placeholder 2"/>
          <p:cNvSpPr>
            <a:spLocks noGrp="1"/>
          </p:cNvSpPr>
          <p:nvPr>
            <p:ph sz="quarter" idx="10"/>
          </p:nvPr>
        </p:nvSpPr>
        <p:spPr>
          <a:xfrm>
            <a:off x="108857" y="1124857"/>
            <a:ext cx="8726533" cy="4784453"/>
          </a:xfrm>
        </p:spPr>
        <p:txBody>
          <a:bodyPr>
            <a:noAutofit/>
          </a:bodyPr>
          <a:lstStyle/>
          <a:p>
            <a:pPr marL="0" indent="0">
              <a:buNone/>
            </a:pPr>
            <a:r>
              <a:rPr lang="en-US" sz="1500" b="1" dirty="0"/>
              <a:t>29.21</a:t>
            </a:r>
            <a:r>
              <a:rPr lang="en-US" sz="1500" dirty="0"/>
              <a:t> (1) It is </a:t>
            </a:r>
            <a:r>
              <a:rPr lang="en-US" sz="1500" dirty="0">
                <a:solidFill>
                  <a:srgbClr val="0000FF"/>
                </a:solidFill>
              </a:rPr>
              <a:t>not an infringement of copyright</a:t>
            </a:r>
            <a:r>
              <a:rPr lang="en-US" sz="1500" dirty="0"/>
              <a:t> for an individual </a:t>
            </a:r>
            <a:r>
              <a:rPr lang="en-US" sz="1500" dirty="0">
                <a:solidFill>
                  <a:srgbClr val="660066"/>
                </a:solidFill>
              </a:rPr>
              <a:t>to use an </a:t>
            </a:r>
          </a:p>
          <a:p>
            <a:pPr marL="0" indent="0">
              <a:buNone/>
            </a:pPr>
            <a:r>
              <a:rPr lang="en-US" sz="1500" dirty="0">
                <a:solidFill>
                  <a:srgbClr val="660066"/>
                </a:solidFill>
              </a:rPr>
              <a:t>existing work </a:t>
            </a:r>
            <a:r>
              <a:rPr lang="en-US" sz="1500" dirty="0"/>
              <a:t>or other subject-matter or copy of one, which has been </a:t>
            </a:r>
          </a:p>
          <a:p>
            <a:pPr marL="0" indent="0">
              <a:buNone/>
            </a:pPr>
            <a:r>
              <a:rPr lang="en-US" sz="1500" dirty="0"/>
              <a:t>published or otherwise made available to the public, </a:t>
            </a:r>
            <a:r>
              <a:rPr lang="en-US" sz="1500" dirty="0">
                <a:solidFill>
                  <a:srgbClr val="660066"/>
                </a:solidFill>
              </a:rPr>
              <a:t>in the creation of a </a:t>
            </a:r>
          </a:p>
          <a:p>
            <a:pPr marL="0" indent="0">
              <a:buNone/>
            </a:pPr>
            <a:r>
              <a:rPr lang="en-US" sz="1500" dirty="0">
                <a:solidFill>
                  <a:srgbClr val="660066"/>
                </a:solidFill>
              </a:rPr>
              <a:t>new work </a:t>
            </a:r>
            <a:r>
              <a:rPr lang="en-US" sz="1500" dirty="0"/>
              <a:t>or other subject-matter in which copyright subsists and for the </a:t>
            </a:r>
          </a:p>
          <a:p>
            <a:pPr marL="0" indent="0">
              <a:buNone/>
            </a:pPr>
            <a:r>
              <a:rPr lang="en-US" sz="1500" dirty="0"/>
              <a:t>individual — or, with the individual’s authorization, a member of their </a:t>
            </a:r>
          </a:p>
          <a:p>
            <a:pPr marL="0" indent="0">
              <a:buNone/>
            </a:pPr>
            <a:r>
              <a:rPr lang="en-US" sz="1500" dirty="0"/>
              <a:t>household — to use the new work or other subject-matter or to authorize an </a:t>
            </a:r>
          </a:p>
          <a:p>
            <a:pPr marL="0" indent="0">
              <a:buNone/>
            </a:pPr>
            <a:r>
              <a:rPr lang="en-US" sz="1500" dirty="0"/>
              <a:t>intermediary to disseminate it, </a:t>
            </a:r>
            <a:r>
              <a:rPr lang="en-US" sz="1500" b="1" dirty="0">
                <a:solidFill>
                  <a:srgbClr val="0000FF"/>
                </a:solidFill>
              </a:rPr>
              <a:t>if</a:t>
            </a:r>
          </a:p>
          <a:p>
            <a:pPr marL="0" indent="0">
              <a:buNone/>
            </a:pPr>
            <a:r>
              <a:rPr lang="en-US" sz="1500" dirty="0"/>
              <a:t>(</a:t>
            </a:r>
            <a:r>
              <a:rPr lang="en-US" sz="1500" i="1" dirty="0"/>
              <a:t>a</a:t>
            </a:r>
            <a:r>
              <a:rPr lang="en-US" sz="1500" dirty="0"/>
              <a:t>) the use of, or the authorization to disseminate, the new work or other </a:t>
            </a:r>
          </a:p>
          <a:p>
            <a:pPr marL="0" indent="0">
              <a:buNone/>
            </a:pPr>
            <a:r>
              <a:rPr lang="en-US" sz="1500" dirty="0"/>
              <a:t>subject-matter is done </a:t>
            </a:r>
            <a:r>
              <a:rPr lang="en-US" sz="1500" dirty="0">
                <a:solidFill>
                  <a:srgbClr val="FF0000"/>
                </a:solidFill>
              </a:rPr>
              <a:t>solely for non-commercial purposes</a:t>
            </a:r>
            <a:r>
              <a:rPr lang="en-US" sz="1500" dirty="0"/>
              <a:t>;</a:t>
            </a:r>
          </a:p>
          <a:p>
            <a:pPr marL="0" indent="0">
              <a:buNone/>
            </a:pPr>
            <a:r>
              <a:rPr lang="en-US" sz="1500" dirty="0"/>
              <a:t>(</a:t>
            </a:r>
            <a:r>
              <a:rPr lang="en-US" sz="1500" i="1" dirty="0"/>
              <a:t>b</a:t>
            </a:r>
            <a:r>
              <a:rPr lang="en-US" sz="1500" dirty="0"/>
              <a:t>) the </a:t>
            </a:r>
            <a:r>
              <a:rPr lang="en-US" sz="1500" dirty="0">
                <a:solidFill>
                  <a:srgbClr val="FF0000"/>
                </a:solidFill>
              </a:rPr>
              <a:t>source</a:t>
            </a:r>
            <a:r>
              <a:rPr lang="en-US" sz="1500" dirty="0"/>
              <a:t> — and, if given in the source, the name of the author, performer, </a:t>
            </a:r>
          </a:p>
          <a:p>
            <a:pPr marL="0" indent="0">
              <a:buNone/>
            </a:pPr>
            <a:r>
              <a:rPr lang="en-US" sz="1500" dirty="0"/>
              <a:t>maker or broadcaster — of the existing work or other subject-matter or copy of </a:t>
            </a:r>
          </a:p>
          <a:p>
            <a:pPr marL="0" indent="0">
              <a:buNone/>
            </a:pPr>
            <a:r>
              <a:rPr lang="en-US" sz="1500" dirty="0"/>
              <a:t>it are </a:t>
            </a:r>
            <a:r>
              <a:rPr lang="en-US" sz="1500" dirty="0">
                <a:solidFill>
                  <a:srgbClr val="FF0000"/>
                </a:solidFill>
              </a:rPr>
              <a:t>mentioned, if it is reasonable in the circumstances to do so</a:t>
            </a:r>
            <a:r>
              <a:rPr lang="en-US" sz="1500" dirty="0"/>
              <a:t>;</a:t>
            </a:r>
          </a:p>
          <a:p>
            <a:pPr marL="0" indent="0">
              <a:buNone/>
            </a:pPr>
            <a:r>
              <a:rPr lang="en-US" sz="1500" dirty="0"/>
              <a:t>(</a:t>
            </a:r>
            <a:r>
              <a:rPr lang="en-US" sz="1500" i="1" dirty="0"/>
              <a:t>c</a:t>
            </a:r>
            <a:r>
              <a:rPr lang="en-US" sz="1500" dirty="0"/>
              <a:t>) the individual had </a:t>
            </a:r>
            <a:r>
              <a:rPr lang="en-US" sz="1500" dirty="0">
                <a:solidFill>
                  <a:srgbClr val="FF0000"/>
                </a:solidFill>
              </a:rPr>
              <a:t>reasonable grounds to believe</a:t>
            </a:r>
            <a:r>
              <a:rPr lang="en-US" sz="1500" dirty="0"/>
              <a:t> that the existing work or </a:t>
            </a:r>
          </a:p>
          <a:p>
            <a:pPr marL="0" indent="0">
              <a:buNone/>
            </a:pPr>
            <a:r>
              <a:rPr lang="en-US" sz="1500" dirty="0"/>
              <a:t>other subject-matter or copy of it, as the case may be, was </a:t>
            </a:r>
            <a:r>
              <a:rPr lang="en-US" sz="1500" dirty="0">
                <a:solidFill>
                  <a:srgbClr val="FF0000"/>
                </a:solidFill>
              </a:rPr>
              <a:t>not infringing </a:t>
            </a:r>
          </a:p>
          <a:p>
            <a:pPr marL="0" indent="0">
              <a:buNone/>
            </a:pPr>
            <a:r>
              <a:rPr lang="en-US" sz="1500" dirty="0"/>
              <a:t>copyright; </a:t>
            </a:r>
            <a:r>
              <a:rPr lang="en-US" sz="1500" b="1" dirty="0">
                <a:solidFill>
                  <a:schemeClr val="tx1"/>
                </a:solidFill>
              </a:rPr>
              <a:t>and</a:t>
            </a:r>
          </a:p>
          <a:p>
            <a:pPr marL="0" indent="0">
              <a:buNone/>
            </a:pPr>
            <a:r>
              <a:rPr lang="en-US" sz="1500" dirty="0"/>
              <a:t>(</a:t>
            </a:r>
            <a:r>
              <a:rPr lang="en-US" sz="1500" i="1" dirty="0"/>
              <a:t>d</a:t>
            </a:r>
            <a:r>
              <a:rPr lang="en-US" sz="1500" dirty="0"/>
              <a:t>) the use of, or the authorization to disseminate, the </a:t>
            </a:r>
            <a:r>
              <a:rPr lang="en-US" sz="1500" dirty="0">
                <a:solidFill>
                  <a:srgbClr val="FF0000"/>
                </a:solidFill>
              </a:rPr>
              <a:t>new work </a:t>
            </a:r>
            <a:r>
              <a:rPr lang="en-US" sz="1500" dirty="0"/>
              <a:t>or other </a:t>
            </a:r>
          </a:p>
          <a:p>
            <a:pPr marL="0" indent="0">
              <a:buNone/>
            </a:pPr>
            <a:r>
              <a:rPr lang="en-US" sz="1500" dirty="0"/>
              <a:t>subject-matter </a:t>
            </a:r>
            <a:r>
              <a:rPr lang="en-US" sz="1500" dirty="0">
                <a:solidFill>
                  <a:srgbClr val="FF0000"/>
                </a:solidFill>
              </a:rPr>
              <a:t>does not have a substantial adverse effect</a:t>
            </a:r>
            <a:r>
              <a:rPr lang="en-US" sz="1500" dirty="0"/>
              <a:t>, financial or </a:t>
            </a:r>
          </a:p>
          <a:p>
            <a:pPr marL="0" indent="0">
              <a:buNone/>
            </a:pPr>
            <a:r>
              <a:rPr lang="en-US" sz="1500" dirty="0"/>
              <a:t>otherwise, </a:t>
            </a:r>
            <a:r>
              <a:rPr lang="en-US" sz="1500" dirty="0">
                <a:solidFill>
                  <a:srgbClr val="FF0000"/>
                </a:solidFill>
              </a:rPr>
              <a:t>on the exploitation </a:t>
            </a:r>
            <a:r>
              <a:rPr lang="en-US" sz="1500" dirty="0"/>
              <a:t>or potential exploitation </a:t>
            </a:r>
            <a:r>
              <a:rPr lang="en-US" sz="1500" dirty="0">
                <a:solidFill>
                  <a:srgbClr val="FF0000"/>
                </a:solidFill>
              </a:rPr>
              <a:t>of the existing work </a:t>
            </a:r>
            <a:r>
              <a:rPr lang="en-US" sz="1500" dirty="0"/>
              <a:t>or </a:t>
            </a:r>
          </a:p>
          <a:p>
            <a:pPr marL="0" indent="0">
              <a:buNone/>
            </a:pPr>
            <a:r>
              <a:rPr lang="en-US" sz="1500" dirty="0"/>
              <a:t>other subject-matter — or copy of it — or on an existing or potential market for </a:t>
            </a:r>
          </a:p>
          <a:p>
            <a:pPr marL="0" indent="0">
              <a:buNone/>
            </a:pPr>
            <a:r>
              <a:rPr lang="en-US" sz="1500" dirty="0"/>
              <a:t>it, including that the new work or other subject-matter is not a substitute for the </a:t>
            </a:r>
          </a:p>
          <a:p>
            <a:pPr marL="0" indent="0">
              <a:buNone/>
            </a:pPr>
            <a:r>
              <a:rPr lang="en-US" sz="1500" dirty="0"/>
              <a:t>existing one.</a:t>
            </a:r>
          </a:p>
        </p:txBody>
      </p:sp>
    </p:spTree>
    <p:extLst>
      <p:ext uri="{BB962C8B-B14F-4D97-AF65-F5344CB8AC3E}">
        <p14:creationId xmlns:p14="http://schemas.microsoft.com/office/powerpoint/2010/main" val="1072980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0978"/>
            <a:ext cx="9143999" cy="1395998"/>
          </a:xfrm>
        </p:spPr>
        <p:txBody>
          <a:bodyPr>
            <a:normAutofit fontScale="90000"/>
          </a:bodyPr>
          <a:lstStyle/>
          <a:p>
            <a:r>
              <a:rPr lang="en-US" b="1" dirty="0">
                <a:solidFill>
                  <a:srgbClr val="000000"/>
                </a:solidFill>
              </a:rPr>
              <a:t>          </a:t>
            </a:r>
            <a:r>
              <a:rPr lang="en-US" b="1" dirty="0">
                <a:solidFill>
                  <a:schemeClr val="bg1"/>
                </a:solidFill>
              </a:rPr>
              <a:t>P</a:t>
            </a:r>
            <a:r>
              <a:rPr lang="en-US" b="1" dirty="0">
                <a:solidFill>
                  <a:srgbClr val="FF0000"/>
                </a:solidFill>
              </a:rPr>
              <a:t>OSSIBLE </a:t>
            </a:r>
            <a:r>
              <a:rPr lang="en-US" b="1" dirty="0">
                <a:solidFill>
                  <a:srgbClr val="FFFFFF"/>
                </a:solidFill>
              </a:rPr>
              <a:t>W</a:t>
            </a:r>
            <a:r>
              <a:rPr lang="en-US" b="1" dirty="0">
                <a:solidFill>
                  <a:srgbClr val="A6A600"/>
                </a:solidFill>
              </a:rPr>
              <a:t>AYS </a:t>
            </a:r>
            <a:r>
              <a:rPr lang="en-US" b="1" dirty="0">
                <a:solidFill>
                  <a:srgbClr val="FFFFFF"/>
                </a:solidFill>
              </a:rPr>
              <a:t>F</a:t>
            </a:r>
            <a:r>
              <a:rPr lang="en-US" b="1" dirty="0">
                <a:solidFill>
                  <a:srgbClr val="008000"/>
                </a:solidFill>
              </a:rPr>
              <a:t>ORWARD</a:t>
            </a:r>
            <a:br>
              <a:rPr lang="en-US" b="1" dirty="0">
                <a:solidFill>
                  <a:srgbClr val="008000"/>
                </a:solidFill>
              </a:rPr>
            </a:br>
            <a:r>
              <a:rPr lang="en-US" b="1" dirty="0">
                <a:solidFill>
                  <a:srgbClr val="008000"/>
                </a:solidFill>
              </a:rPr>
              <a:t>          </a:t>
            </a:r>
            <a:r>
              <a:rPr lang="en-US" sz="3600" b="1" dirty="0">
                <a:solidFill>
                  <a:srgbClr val="FFFF00"/>
                </a:solidFill>
                <a:latin typeface="+mn-lt"/>
              </a:rPr>
              <a:t>Double Standard Test yields answer?</a:t>
            </a:r>
          </a:p>
        </p:txBody>
      </p:sp>
      <p:sp>
        <p:nvSpPr>
          <p:cNvPr id="3" name="Content Placeholder 2"/>
          <p:cNvSpPr>
            <a:spLocks noGrp="1"/>
          </p:cNvSpPr>
          <p:nvPr>
            <p:ph sz="quarter" idx="10"/>
          </p:nvPr>
        </p:nvSpPr>
        <p:spPr>
          <a:xfrm>
            <a:off x="1339902" y="1295020"/>
            <a:ext cx="7804098" cy="4511420"/>
          </a:xfrm>
        </p:spPr>
        <p:txBody>
          <a:bodyPr>
            <a:normAutofit/>
          </a:bodyPr>
          <a:lstStyle/>
          <a:p>
            <a:pPr marL="0" indent="0">
              <a:buNone/>
            </a:pPr>
            <a:endParaRPr lang="en-US" b="1" dirty="0">
              <a:solidFill>
                <a:schemeClr val="bg1"/>
              </a:solidFill>
            </a:endParaRPr>
          </a:p>
          <a:p>
            <a:pPr marL="0" indent="0">
              <a:buNone/>
            </a:pPr>
            <a:r>
              <a:rPr lang="en-US" sz="3600" b="1" dirty="0">
                <a:solidFill>
                  <a:schemeClr val="accent5"/>
                </a:solidFill>
                <a:latin typeface="+mn-lt"/>
              </a:rPr>
              <a:t>ETHICAL SOLUTION?: </a:t>
            </a:r>
            <a:r>
              <a:rPr lang="en-US" sz="3600" dirty="0">
                <a:solidFill>
                  <a:schemeClr val="bg1"/>
                </a:solidFill>
                <a:latin typeface="+mn-lt"/>
              </a:rPr>
              <a:t>Embedding a </a:t>
            </a:r>
            <a:r>
              <a:rPr lang="en-US" sz="3600" b="1" dirty="0">
                <a:solidFill>
                  <a:schemeClr val="bg1"/>
                </a:solidFill>
                <a:latin typeface="+mn-lt"/>
              </a:rPr>
              <a:t>“Do Unto Others” </a:t>
            </a:r>
            <a:r>
              <a:rPr lang="en-US" sz="3600" dirty="0">
                <a:solidFill>
                  <a:schemeClr val="bg1"/>
                </a:solidFill>
                <a:latin typeface="+mn-lt"/>
              </a:rPr>
              <a:t>algorithm rule-set which permits us to use the digital bits of others </a:t>
            </a:r>
            <a:r>
              <a:rPr lang="en-US" sz="3600" b="1" dirty="0">
                <a:solidFill>
                  <a:schemeClr val="bg1"/>
                </a:solidFill>
                <a:latin typeface="+mn-lt"/>
              </a:rPr>
              <a:t>if we share ours to the same standard. </a:t>
            </a:r>
          </a:p>
          <a:p>
            <a:pPr marL="0" indent="0">
              <a:buNone/>
            </a:pPr>
            <a:endParaRPr lang="en-US" sz="3600" b="1" dirty="0">
              <a:solidFill>
                <a:schemeClr val="bg1"/>
              </a:solidFill>
              <a:latin typeface="+mn-lt"/>
            </a:endParaRPr>
          </a:p>
          <a:p>
            <a:pPr marL="0" indent="0">
              <a:buNone/>
            </a:pPr>
            <a:r>
              <a:rPr lang="en-US" sz="4800" b="1" dirty="0">
                <a:solidFill>
                  <a:schemeClr val="accent5"/>
                </a:solidFill>
                <a:effectLst>
                  <a:reflection blurRad="6350" stA="55000" endA="50" endPos="85000" dist="60007" dir="5400000" sy="-100000" algn="bl" rotWithShape="0"/>
                </a:effectLst>
                <a:latin typeface="+mn-lt"/>
                <a:cs typeface="Arial"/>
              </a:rPr>
              <a:t>Barter </a:t>
            </a:r>
            <a:r>
              <a:rPr lang="en-US" sz="4800" b="1" u="sng" dirty="0">
                <a:solidFill>
                  <a:schemeClr val="accent5"/>
                </a:solidFill>
                <a:effectLst>
                  <a:reflection blurRad="6350" stA="55000" endA="50" endPos="85000" dist="60007" dir="5400000" sy="-100000" algn="bl" rotWithShape="0"/>
                </a:effectLst>
                <a:latin typeface="+mn-lt"/>
                <a:cs typeface="Arial"/>
              </a:rPr>
              <a:t>not </a:t>
            </a:r>
            <a:r>
              <a:rPr lang="en-US" sz="4800" b="1" dirty="0">
                <a:solidFill>
                  <a:schemeClr val="accent5"/>
                </a:solidFill>
                <a:effectLst>
                  <a:reflection blurRad="6350" stA="55000" endA="50" endPos="85000" dist="60007" dir="5400000" sy="-100000" algn="bl" rotWithShape="0"/>
                </a:effectLst>
                <a:latin typeface="+mn-lt"/>
                <a:cs typeface="Arial"/>
              </a:rPr>
              <a:t> infringement.</a:t>
            </a:r>
          </a:p>
          <a:p>
            <a:endParaRPr lang="en-US" dirty="0"/>
          </a:p>
          <a:p>
            <a:endParaRPr lang="en-US" dirty="0"/>
          </a:p>
          <a:p>
            <a:endParaRPr lang="en-US" dirty="0"/>
          </a:p>
        </p:txBody>
      </p:sp>
      <p:pic>
        <p:nvPicPr>
          <p:cNvPr id="4" name="Content Placeholder 3" descr="file0002046329908.jpg"/>
          <p:cNvPicPr>
            <a:picLocks noChangeAspect="1"/>
          </p:cNvPicPr>
          <p:nvPr/>
        </p:nvPicPr>
        <p:blipFill rotWithShape="1">
          <a:blip r:embed="rId2" cstate="print">
            <a:extLst>
              <a:ext uri="{28A0092B-C50C-407E-A947-70E740481C1C}">
                <a14:useLocalDpi xmlns:a14="http://schemas.microsoft.com/office/drawing/2010/main"/>
              </a:ext>
            </a:extLst>
          </a:blip>
          <a:srcRect t="-1632"/>
          <a:stretch/>
        </p:blipFill>
        <p:spPr>
          <a:xfrm>
            <a:off x="275000" y="4382630"/>
            <a:ext cx="789902" cy="1220820"/>
          </a:xfrm>
          <a:prstGeom prst="rect">
            <a:avLst/>
          </a:prstGeom>
        </p:spPr>
      </p:pic>
    </p:spTree>
    <p:extLst>
      <p:ext uri="{BB962C8B-B14F-4D97-AF65-F5344CB8AC3E}">
        <p14:creationId xmlns:p14="http://schemas.microsoft.com/office/powerpoint/2010/main" val="3501129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0"/>
          </p:nvPr>
        </p:nvSpPr>
        <p:spPr/>
        <p:txBody>
          <a:bodyPr>
            <a:normAutofit/>
          </a:bodyPr>
          <a:lstStyle/>
          <a:p>
            <a:pPr marL="0" indent="0">
              <a:buNone/>
            </a:pPr>
            <a:r>
              <a:rPr lang="en-US" sz="9600" b="1" dirty="0">
                <a:solidFill>
                  <a:srgbClr val="0000FF"/>
                </a:solidFill>
              </a:rPr>
              <a:t>   Can I Mod  </a:t>
            </a:r>
          </a:p>
          <a:p>
            <a:pPr marL="0" indent="0">
              <a:buNone/>
            </a:pPr>
            <a:r>
              <a:rPr lang="en-US" sz="9600" b="1" dirty="0">
                <a:solidFill>
                  <a:srgbClr val="0000FF"/>
                </a:solidFill>
              </a:rPr>
              <a:t>       Yet?</a:t>
            </a:r>
          </a:p>
        </p:txBody>
      </p:sp>
    </p:spTree>
    <p:extLst>
      <p:ext uri="{BB962C8B-B14F-4D97-AF65-F5344CB8AC3E}">
        <p14:creationId xmlns:p14="http://schemas.microsoft.com/office/powerpoint/2010/main" val="3263503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F8BC59-C7B5-6147-A761-29D265080486}"/>
              </a:ext>
            </a:extLst>
          </p:cNvPr>
          <p:cNvPicPr>
            <a:picLocks noChangeAspect="1"/>
          </p:cNvPicPr>
          <p:nvPr/>
        </p:nvPicPr>
        <p:blipFill>
          <a:blip r:embed="rId2"/>
          <a:stretch>
            <a:fillRect/>
          </a:stretch>
        </p:blipFill>
        <p:spPr>
          <a:xfrm>
            <a:off x="1287516" y="1345323"/>
            <a:ext cx="6568967" cy="3678621"/>
          </a:xfrm>
          <a:prstGeom prst="rect">
            <a:avLst/>
          </a:prstGeom>
        </p:spPr>
      </p:pic>
    </p:spTree>
    <p:extLst>
      <p:ext uri="{BB962C8B-B14F-4D97-AF65-F5344CB8AC3E}">
        <p14:creationId xmlns:p14="http://schemas.microsoft.com/office/powerpoint/2010/main" val="1890129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FE0FF-BA8C-9A4C-AF78-8BE3793CDA89}"/>
              </a:ext>
            </a:extLst>
          </p:cNvPr>
          <p:cNvSpPr>
            <a:spLocks noGrp="1"/>
          </p:cNvSpPr>
          <p:nvPr>
            <p:ph type="title"/>
          </p:nvPr>
        </p:nvSpPr>
        <p:spPr/>
        <p:txBody>
          <a:bodyPr/>
          <a:lstStyle/>
          <a:p>
            <a:pPr algn="ctr"/>
            <a:r>
              <a:rPr lang="en-US" b="1" dirty="0">
                <a:solidFill>
                  <a:srgbClr val="FFC000"/>
                </a:solidFill>
              </a:rPr>
              <a:t>Tattoo</a:t>
            </a:r>
            <a:r>
              <a:rPr lang="en-US" b="1" dirty="0">
                <a:solidFill>
                  <a:srgbClr val="FF0000"/>
                </a:solidFill>
              </a:rPr>
              <a:t>'</a:t>
            </a:r>
            <a:r>
              <a:rPr lang="en-US" b="1" dirty="0">
                <a:solidFill>
                  <a:srgbClr val="FFFF00"/>
                </a:solidFill>
              </a:rPr>
              <a:t>s</a:t>
            </a:r>
          </a:p>
        </p:txBody>
      </p:sp>
      <p:pic>
        <p:nvPicPr>
          <p:cNvPr id="4" name="Picture 3">
            <a:extLst>
              <a:ext uri="{FF2B5EF4-FFF2-40B4-BE49-F238E27FC236}">
                <a16:creationId xmlns:a16="http://schemas.microsoft.com/office/drawing/2014/main" id="{FBB2C692-5FD7-9E45-854C-7F4CE908AAC3}"/>
              </a:ext>
            </a:extLst>
          </p:cNvPr>
          <p:cNvPicPr>
            <a:picLocks noChangeAspect="1"/>
          </p:cNvPicPr>
          <p:nvPr/>
        </p:nvPicPr>
        <p:blipFill>
          <a:blip r:embed="rId2"/>
          <a:stretch>
            <a:fillRect/>
          </a:stretch>
        </p:blipFill>
        <p:spPr>
          <a:xfrm>
            <a:off x="5278602" y="2360027"/>
            <a:ext cx="3218664" cy="2137945"/>
          </a:xfrm>
          <a:prstGeom prst="rect">
            <a:avLst/>
          </a:prstGeom>
        </p:spPr>
      </p:pic>
      <p:pic>
        <p:nvPicPr>
          <p:cNvPr id="5" name="Picture 4">
            <a:extLst>
              <a:ext uri="{FF2B5EF4-FFF2-40B4-BE49-F238E27FC236}">
                <a16:creationId xmlns:a16="http://schemas.microsoft.com/office/drawing/2014/main" id="{7F6AAD67-ACE3-194C-A0A0-130625DEDEA6}"/>
              </a:ext>
            </a:extLst>
          </p:cNvPr>
          <p:cNvPicPr>
            <a:picLocks noChangeAspect="1"/>
          </p:cNvPicPr>
          <p:nvPr/>
        </p:nvPicPr>
        <p:blipFill>
          <a:blip r:embed="rId3"/>
          <a:stretch>
            <a:fillRect/>
          </a:stretch>
        </p:blipFill>
        <p:spPr>
          <a:xfrm>
            <a:off x="898197" y="2360027"/>
            <a:ext cx="3673803" cy="2741222"/>
          </a:xfrm>
          <a:prstGeom prst="rect">
            <a:avLst/>
          </a:prstGeom>
        </p:spPr>
      </p:pic>
    </p:spTree>
    <p:extLst>
      <p:ext uri="{BB962C8B-B14F-4D97-AF65-F5344CB8AC3E}">
        <p14:creationId xmlns:p14="http://schemas.microsoft.com/office/powerpoint/2010/main" val="21056055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0" y="0"/>
            <a:ext cx="9144000" cy="5726134"/>
          </a:xfrm>
        </p:spPr>
        <p:txBody>
          <a:bodyPr>
            <a:normAutofit/>
          </a:bodyPr>
          <a:lstStyle/>
          <a:p>
            <a:pPr marL="0" indent="0">
              <a:buNone/>
            </a:pPr>
            <a:endParaRPr lang="en-US" dirty="0"/>
          </a:p>
          <a:p>
            <a:pPr marL="0" indent="0" algn="ctr">
              <a:buNone/>
            </a:pPr>
            <a:r>
              <a:rPr lang="en-US" sz="3600" b="1" dirty="0">
                <a:solidFill>
                  <a:srgbClr val="FFFF00"/>
                </a:solidFill>
                <a:latin typeface="+mn-lt"/>
              </a:rPr>
              <a:t>TODAY</a:t>
            </a:r>
            <a:r>
              <a:rPr lang="en-US" sz="3600" b="1" dirty="0">
                <a:solidFill>
                  <a:srgbClr val="FF0000"/>
                </a:solidFill>
                <a:latin typeface="+mn-lt"/>
              </a:rPr>
              <a:t>:</a:t>
            </a:r>
            <a:r>
              <a:rPr lang="en-US" sz="3600" b="1" dirty="0">
                <a:solidFill>
                  <a:srgbClr val="FFFF00"/>
                </a:solidFill>
                <a:latin typeface="+mn-lt"/>
              </a:rPr>
              <a:t> </a:t>
            </a:r>
            <a:r>
              <a:rPr lang="en-US" sz="3600" b="1" dirty="0">
                <a:solidFill>
                  <a:schemeClr val="bg1"/>
                </a:solidFill>
                <a:latin typeface="+mn-lt"/>
              </a:rPr>
              <a:t>beginning of Part B</a:t>
            </a:r>
            <a:endParaRPr lang="en-US" sz="3600" b="1" dirty="0">
              <a:solidFill>
                <a:srgbClr val="FF0000"/>
              </a:solidFill>
              <a:latin typeface="+mn-lt"/>
              <a:sym typeface="Wingdings"/>
            </a:endParaRPr>
          </a:p>
          <a:p>
            <a:pPr marL="0" indent="0" algn="ctr">
              <a:buNone/>
            </a:pPr>
            <a:r>
              <a:rPr lang="en-US" sz="3600" b="1" dirty="0">
                <a:solidFill>
                  <a:srgbClr val="FF0000"/>
                </a:solidFill>
                <a:latin typeface="+mn-lt"/>
              </a:rPr>
              <a:t>“</a:t>
            </a:r>
            <a:r>
              <a:rPr lang="en-US" sz="3600" b="1" dirty="0">
                <a:solidFill>
                  <a:srgbClr val="FFFF00"/>
                </a:solidFill>
                <a:latin typeface="+mn-lt"/>
              </a:rPr>
              <a:t>Connecting</a:t>
            </a:r>
            <a:r>
              <a:rPr lang="en-US" sz="3600" b="1" dirty="0">
                <a:solidFill>
                  <a:srgbClr val="FF0000"/>
                </a:solidFill>
                <a:latin typeface="+mn-lt"/>
              </a:rPr>
              <a:t>” </a:t>
            </a:r>
          </a:p>
          <a:p>
            <a:pPr marL="0" indent="0" algn="ctr">
              <a:buNone/>
            </a:pPr>
            <a:endParaRPr lang="en-US" sz="2800" b="1" dirty="0">
              <a:solidFill>
                <a:srgbClr val="CCFFCC"/>
              </a:solidFill>
              <a:latin typeface="+mn-lt"/>
            </a:endParaRPr>
          </a:p>
          <a:p>
            <a:pPr marL="0" indent="0" algn="ctr">
              <a:buNone/>
            </a:pPr>
            <a:r>
              <a:rPr lang="en-US" sz="2800" b="1" dirty="0">
                <a:solidFill>
                  <a:srgbClr val="CCFFCC"/>
                </a:solidFill>
                <a:latin typeface="+mn-lt"/>
              </a:rPr>
              <a:t>(Part C. “Controlling”)</a:t>
            </a:r>
          </a:p>
          <a:p>
            <a:endParaRPr lang="en-US" dirty="0"/>
          </a:p>
        </p:txBody>
      </p:sp>
      <p:pic>
        <p:nvPicPr>
          <p:cNvPr id="11" name="Picture 10" descr="A picture containing floor, indoor, table, chair&#10;&#10;Description automatically generated">
            <a:extLst>
              <a:ext uri="{FF2B5EF4-FFF2-40B4-BE49-F238E27FC236}">
                <a16:creationId xmlns:a16="http://schemas.microsoft.com/office/drawing/2014/main" id="{8121ADCE-EF84-7344-8180-215AE5468BD4}"/>
              </a:ext>
            </a:extLst>
          </p:cNvPr>
          <p:cNvPicPr>
            <a:picLocks noChangeAspect="1"/>
          </p:cNvPicPr>
          <p:nvPr/>
        </p:nvPicPr>
        <p:blipFill>
          <a:blip r:embed="rId2"/>
          <a:stretch>
            <a:fillRect/>
          </a:stretch>
        </p:blipFill>
        <p:spPr>
          <a:xfrm>
            <a:off x="1995714" y="2863067"/>
            <a:ext cx="5152571" cy="2890270"/>
          </a:xfrm>
          <a:prstGeom prst="rect">
            <a:avLst/>
          </a:prstGeom>
        </p:spPr>
      </p:pic>
    </p:spTree>
    <p:extLst>
      <p:ext uri="{BB962C8B-B14F-4D97-AF65-F5344CB8AC3E}">
        <p14:creationId xmlns:p14="http://schemas.microsoft.com/office/powerpoint/2010/main" val="7486251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132" y="0"/>
            <a:ext cx="8413668" cy="1016000"/>
          </a:xfrm>
        </p:spPr>
        <p:txBody>
          <a:bodyPr>
            <a:normAutofit/>
          </a:bodyPr>
          <a:lstStyle/>
          <a:p>
            <a:pPr algn="ctr"/>
            <a:r>
              <a:rPr lang="en-US" dirty="0">
                <a:solidFill>
                  <a:srgbClr val="FFFF00"/>
                </a:solidFill>
              </a:rPr>
              <a:t>Today</a:t>
            </a:r>
            <a:r>
              <a:rPr lang="mr-IN" dirty="0">
                <a:solidFill>
                  <a:srgbClr val="FF0000"/>
                </a:solidFill>
              </a:rPr>
              <a:t>…</a:t>
            </a:r>
            <a:r>
              <a:rPr lang="en-CA" dirty="0">
                <a:solidFill>
                  <a:srgbClr val="FFFF00"/>
                </a:solidFill>
              </a:rPr>
              <a:t>We voyage to the</a:t>
            </a:r>
            <a:r>
              <a:rPr lang="en-CA" dirty="0">
                <a:solidFill>
                  <a:srgbClr val="FF0000"/>
                </a:solidFill>
              </a:rPr>
              <a:t>…</a:t>
            </a:r>
            <a:endParaRPr lang="en-US" dirty="0">
              <a:solidFill>
                <a:srgbClr val="FF0000"/>
              </a:solidFill>
            </a:endParaRPr>
          </a:p>
        </p:txBody>
      </p:sp>
      <p:sp>
        <p:nvSpPr>
          <p:cNvPr id="3" name="Content Placeholder 2"/>
          <p:cNvSpPr>
            <a:spLocks noGrp="1"/>
          </p:cNvSpPr>
          <p:nvPr>
            <p:ph sz="quarter" idx="10"/>
          </p:nvPr>
        </p:nvSpPr>
        <p:spPr>
          <a:xfrm>
            <a:off x="273132" y="1016000"/>
            <a:ext cx="8680863" cy="4886036"/>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merican Typewriter" charset="0"/>
                <a:ea typeface="American Typewriter" charset="0"/>
                <a:cs typeface="American Typewriter" charset="0"/>
              </a:rPr>
              <a:t>Outer limits of the Digital World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393" y="1988127"/>
            <a:ext cx="5218546" cy="3913909"/>
          </a:xfrm>
          <a:prstGeom prst="rect">
            <a:avLst/>
          </a:prstGeom>
        </p:spPr>
      </p:pic>
    </p:spTree>
    <p:extLst>
      <p:ext uri="{BB962C8B-B14F-4D97-AF65-F5344CB8AC3E}">
        <p14:creationId xmlns:p14="http://schemas.microsoft.com/office/powerpoint/2010/main" val="1817736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228599"/>
            <a:ext cx="8807115" cy="1898375"/>
          </a:xfrm>
        </p:spPr>
        <p:txBody>
          <a:bodyPr>
            <a:noAutofit/>
          </a:bodyPr>
          <a:lstStyle/>
          <a:p>
            <a:pPr algn="ctr"/>
            <a:r>
              <a:rPr lang="en-US" sz="4400" b="1" dirty="0">
                <a:solidFill>
                  <a:srgbClr val="FF0000"/>
                </a:solidFill>
                <a:cs typeface="Times New Roman"/>
              </a:rPr>
              <a:t>Connecting Ourselves</a:t>
            </a:r>
            <a:r>
              <a:rPr lang="en-US" sz="4400" b="1" dirty="0">
                <a:solidFill>
                  <a:schemeClr val="bg1"/>
                </a:solidFill>
                <a:cs typeface="Times New Roman"/>
              </a:rPr>
              <a:t>: </a:t>
            </a:r>
            <a:r>
              <a:rPr lang="en-US" sz="4400" b="1" dirty="0">
                <a:solidFill>
                  <a:srgbClr val="00B0F0"/>
                </a:solidFill>
                <a:cs typeface="Times New Roman"/>
              </a:rPr>
              <a:t>Gamer Vulnerability </a:t>
            </a:r>
            <a:r>
              <a:rPr lang="en-US" sz="4400" b="1" dirty="0">
                <a:solidFill>
                  <a:schemeClr val="bg1"/>
                </a:solidFill>
                <a:cs typeface="Times New Roman"/>
              </a:rPr>
              <a:t>in</a:t>
            </a:r>
            <a:r>
              <a:rPr lang="en-US" sz="4400" b="1" dirty="0">
                <a:solidFill>
                  <a:schemeClr val="accent4">
                    <a:lumMod val="60000"/>
                    <a:lumOff val="40000"/>
                  </a:schemeClr>
                </a:solidFill>
                <a:cs typeface="Times New Roman"/>
              </a:rPr>
              <a:t> </a:t>
            </a:r>
            <a:r>
              <a:rPr lang="en-US" sz="4400" b="1" dirty="0">
                <a:solidFill>
                  <a:srgbClr val="FFFF00"/>
                </a:solidFill>
                <a:cs typeface="Times New Roman"/>
              </a:rPr>
              <a:t>Virtual Realities</a:t>
            </a:r>
            <a:endParaRPr lang="en-US" sz="4400" b="1" dirty="0">
              <a:solidFill>
                <a:schemeClr val="tx1"/>
              </a:solidFill>
              <a:latin typeface="+mn-lt"/>
              <a:cs typeface="Times New Roman"/>
            </a:endParaRPr>
          </a:p>
        </p:txBody>
      </p:sp>
      <p:sp>
        <p:nvSpPr>
          <p:cNvPr id="10" name="AutoShape 2" descr="the matrix GIF">
            <a:extLst>
              <a:ext uri="{FF2B5EF4-FFF2-40B4-BE49-F238E27FC236}">
                <a16:creationId xmlns:a16="http://schemas.microsoft.com/office/drawing/2014/main" id="{3D4C5AFA-7066-D444-99DC-9B8893712289}"/>
              </a:ext>
            </a:extLst>
          </p:cNvPr>
          <p:cNvSpPr>
            <a:spLocks noChangeAspect="1" noChangeArrowheads="1"/>
          </p:cNvSpPr>
          <p:nvPr/>
        </p:nvSpPr>
        <p:spPr bwMode="auto">
          <a:xfrm>
            <a:off x="2315817" y="2470150"/>
            <a:ext cx="5455661" cy="33217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01F780E6-6F8E-164C-BA13-8B1673959B94}"/>
              </a:ext>
            </a:extLst>
          </p:cNvPr>
          <p:cNvPicPr>
            <a:picLocks noChangeAspect="1"/>
          </p:cNvPicPr>
          <p:nvPr/>
        </p:nvPicPr>
        <p:blipFill>
          <a:blip r:embed="rId3"/>
          <a:stretch>
            <a:fillRect/>
          </a:stretch>
        </p:blipFill>
        <p:spPr>
          <a:xfrm>
            <a:off x="2600990" y="2470150"/>
            <a:ext cx="3942020" cy="3118687"/>
          </a:xfrm>
          <a:prstGeom prst="rect">
            <a:avLst/>
          </a:prstGeom>
        </p:spPr>
      </p:pic>
    </p:spTree>
    <p:extLst>
      <p:ext uri="{BB962C8B-B14F-4D97-AF65-F5344CB8AC3E}">
        <p14:creationId xmlns:p14="http://schemas.microsoft.com/office/powerpoint/2010/main" val="3262760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pPr algn="ctr"/>
            <a:r>
              <a:rPr lang="en-US" b="1" dirty="0">
                <a:solidFill>
                  <a:srgbClr val="FFFF00"/>
                </a:solidFill>
              </a:rPr>
              <a:t>SECTION </a:t>
            </a:r>
            <a:r>
              <a:rPr lang="en-US" b="1" dirty="0">
                <a:solidFill>
                  <a:srgbClr val="FF0000"/>
                </a:solidFill>
              </a:rPr>
              <a:t>1</a:t>
            </a: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p:pic>
    </p:spTree>
    <p:extLst>
      <p:ext uri="{BB962C8B-B14F-4D97-AF65-F5344CB8AC3E}">
        <p14:creationId xmlns:p14="http://schemas.microsoft.com/office/powerpoint/2010/main" val="3991605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8F702-0221-8D40-BD2A-B5FD79226802}"/>
              </a:ext>
            </a:extLst>
          </p:cNvPr>
          <p:cNvSpPr>
            <a:spLocks noGrp="1"/>
          </p:cNvSpPr>
          <p:nvPr>
            <p:ph sz="quarter" idx="10"/>
          </p:nvPr>
        </p:nvSpPr>
        <p:spPr>
          <a:xfrm>
            <a:off x="457200" y="1798721"/>
            <a:ext cx="8229600" cy="3260558"/>
          </a:xfrm>
        </p:spPr>
        <p:txBody>
          <a:bodyPr>
            <a:normAutofit/>
          </a:bodyPr>
          <a:lstStyle/>
          <a:p>
            <a:pPr marL="0" indent="0" algn="ctr">
              <a:buNone/>
            </a:pPr>
            <a:r>
              <a:rPr lang="en-US" sz="9600" dirty="0">
                <a:solidFill>
                  <a:schemeClr val="bg1"/>
                </a:solidFill>
                <a:latin typeface="Apple Chancery" panose="03020702040506060504" pitchFamily="66" charset="-79"/>
                <a:cs typeface="Apple Chancery" panose="03020702040506060504" pitchFamily="66" charset="-79"/>
              </a:rPr>
              <a:t>Thank you</a:t>
            </a:r>
          </a:p>
          <a:p>
            <a:pPr marL="0" indent="0" algn="ctr">
              <a:buNone/>
            </a:pPr>
            <a:r>
              <a:rPr lang="en-US" sz="9600" dirty="0">
                <a:solidFill>
                  <a:schemeClr val="bg1"/>
                </a:solidFill>
                <a:latin typeface="Apple Chancery" panose="03020702040506060504" pitchFamily="66" charset="-79"/>
                <a:cs typeface="Apple Chancery" panose="03020702040506060504" pitchFamily="66" charset="-79"/>
              </a:rPr>
              <a:t>For your Bio</a:t>
            </a:r>
            <a:r>
              <a:rPr lang="en-US" sz="9600" dirty="0">
                <a:solidFill>
                  <a:srgbClr val="FFFF00"/>
                </a:solidFill>
                <a:latin typeface="Apple Chancery" panose="03020702040506060504" pitchFamily="66" charset="-79"/>
                <a:cs typeface="Apple Chancery" panose="03020702040506060504" pitchFamily="66" charset="-79"/>
              </a:rPr>
              <a:t>’</a:t>
            </a:r>
            <a:r>
              <a:rPr lang="en-US" sz="9600" dirty="0">
                <a:solidFill>
                  <a:schemeClr val="bg1"/>
                </a:solidFill>
                <a:latin typeface="Apple Chancery" panose="03020702040506060504" pitchFamily="66" charset="-79"/>
                <a:cs typeface="Apple Chancery" panose="03020702040506060504" pitchFamily="66" charset="-79"/>
              </a:rPr>
              <a:t>s</a:t>
            </a:r>
          </a:p>
        </p:txBody>
      </p:sp>
    </p:spTree>
    <p:extLst>
      <p:ext uri="{BB962C8B-B14F-4D97-AF65-F5344CB8AC3E}">
        <p14:creationId xmlns:p14="http://schemas.microsoft.com/office/powerpoint/2010/main" val="4206676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484594"/>
            <a:ext cx="8229600" cy="4241540"/>
          </a:xfrm>
        </p:spPr>
        <p:txBody>
          <a:bodyPr>
            <a:normAutofit/>
          </a:bodyPr>
          <a:lstStyle/>
          <a:p>
            <a:pPr marL="0" indent="0" algn="ctr">
              <a:buNone/>
            </a:pPr>
            <a:r>
              <a:rPr lang="en-US" sz="9600" b="1" dirty="0">
                <a:solidFill>
                  <a:srgbClr val="FFFF00"/>
                </a:solidFill>
              </a:rPr>
              <a:t>Virtual </a:t>
            </a:r>
            <a:r>
              <a:rPr lang="en-US" sz="9600" b="1">
                <a:solidFill>
                  <a:srgbClr val="FFFF00"/>
                </a:solidFill>
              </a:rPr>
              <a:t>Reality</a:t>
            </a:r>
            <a:r>
              <a:rPr lang="en-US" sz="9600" b="1"/>
              <a:t> </a:t>
            </a:r>
            <a:r>
              <a:rPr lang="en-US" sz="9600" b="1" dirty="0">
                <a:solidFill>
                  <a:schemeClr val="bg1"/>
                </a:solidFill>
              </a:rPr>
              <a:t>3</a:t>
            </a:r>
            <a:r>
              <a:rPr lang="en-US" sz="9600" b="1">
                <a:solidFill>
                  <a:schemeClr val="bg1"/>
                </a:solidFill>
              </a:rPr>
              <a:t>.0</a:t>
            </a:r>
            <a:endParaRPr lang="en-US" sz="9600" dirty="0"/>
          </a:p>
        </p:txBody>
      </p:sp>
    </p:spTree>
    <p:extLst>
      <p:ext uri="{BB962C8B-B14F-4D97-AF65-F5344CB8AC3E}">
        <p14:creationId xmlns:p14="http://schemas.microsoft.com/office/powerpoint/2010/main" val="6923443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1-12 at 11.46.2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584" b="-281"/>
          <a:stretch/>
        </p:blipFill>
        <p:spPr>
          <a:xfrm>
            <a:off x="149869" y="785441"/>
            <a:ext cx="8810113" cy="4311580"/>
          </a:xfrm>
        </p:spPr>
      </p:pic>
      <p:sp>
        <p:nvSpPr>
          <p:cNvPr id="5" name="Rectangle 4"/>
          <p:cNvSpPr/>
          <p:nvPr/>
        </p:nvSpPr>
        <p:spPr>
          <a:xfrm>
            <a:off x="149869" y="5097021"/>
            <a:ext cx="8810113" cy="830997"/>
          </a:xfrm>
          <a:prstGeom prst="rect">
            <a:avLst/>
          </a:prstGeom>
        </p:spPr>
        <p:txBody>
          <a:bodyPr wrap="square">
            <a:spAutoFit/>
          </a:bodyPr>
          <a:lstStyle/>
          <a:p>
            <a:r>
              <a:rPr lang="en-US" sz="2400" dirty="0">
                <a:solidFill>
                  <a:prstClr val="black"/>
                </a:solidFill>
                <a:latin typeface="Arial"/>
                <a:hlinkClick r:id="rId3"/>
              </a:rPr>
              <a:t>http://www.gamesindustry.biz/articles/2014-12-03-it-will-be-hard-to-tell-the-difference-between-whats-real-and-whats-virtual</a:t>
            </a:r>
            <a:r>
              <a:rPr lang="en-US" sz="2400" dirty="0">
                <a:solidFill>
                  <a:prstClr val="black"/>
                </a:solidFill>
                <a:latin typeface="Arial"/>
              </a:rPr>
              <a:t> </a:t>
            </a:r>
          </a:p>
        </p:txBody>
      </p:sp>
    </p:spTree>
    <p:extLst>
      <p:ext uri="{BB962C8B-B14F-4D97-AF65-F5344CB8AC3E}">
        <p14:creationId xmlns:p14="http://schemas.microsoft.com/office/powerpoint/2010/main" val="711747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4-05 at 7.39.23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07" r="-1013"/>
          <a:stretch/>
        </p:blipFill>
        <p:spPr>
          <a:xfrm>
            <a:off x="2177240" y="280988"/>
            <a:ext cx="4832815" cy="5624512"/>
          </a:xfrm>
        </p:spPr>
      </p:pic>
    </p:spTree>
    <p:extLst>
      <p:ext uri="{BB962C8B-B14F-4D97-AF65-F5344CB8AC3E}">
        <p14:creationId xmlns:p14="http://schemas.microsoft.com/office/powerpoint/2010/main" val="13137491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7-03-19 at 12.48.21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05" r="-554"/>
          <a:stretch/>
        </p:blipFill>
        <p:spPr>
          <a:xfrm>
            <a:off x="517512" y="668669"/>
            <a:ext cx="4311584" cy="5022276"/>
          </a:xfrm>
        </p:spPr>
      </p:pic>
      <p:sp>
        <p:nvSpPr>
          <p:cNvPr id="2" name="TextBox 1"/>
          <p:cNvSpPr txBox="1"/>
          <p:nvPr/>
        </p:nvSpPr>
        <p:spPr>
          <a:xfrm>
            <a:off x="4829096" y="923747"/>
            <a:ext cx="4314904" cy="3785652"/>
          </a:xfrm>
          <a:prstGeom prst="rect">
            <a:avLst/>
          </a:prstGeom>
          <a:noFill/>
        </p:spPr>
        <p:txBody>
          <a:bodyPr wrap="square" rtlCol="0">
            <a:spAutoFit/>
          </a:bodyPr>
          <a:lstStyle/>
          <a:p>
            <a:r>
              <a:rPr lang="en-US" sz="2400" i="1" dirty="0">
                <a:solidFill>
                  <a:schemeClr val="bg1"/>
                </a:solidFill>
              </a:rPr>
              <a:t>“What </a:t>
            </a:r>
            <a:r>
              <a:rPr lang="en-US" sz="2400" i="1" dirty="0">
                <a:solidFill>
                  <a:srgbClr val="FFFF00"/>
                </a:solidFill>
              </a:rPr>
              <a:t>the new realities </a:t>
            </a:r>
          </a:p>
          <a:p>
            <a:r>
              <a:rPr lang="en-US" sz="2400" i="1" dirty="0">
                <a:solidFill>
                  <a:srgbClr val="FFFF00"/>
                </a:solidFill>
              </a:rPr>
              <a:t>represent is an entirely new </a:t>
            </a:r>
          </a:p>
          <a:p>
            <a:r>
              <a:rPr lang="en-US" sz="2400" i="1" dirty="0">
                <a:solidFill>
                  <a:srgbClr val="FFFF00"/>
                </a:solidFill>
              </a:rPr>
              <a:t>way to think about advertising</a:t>
            </a:r>
            <a:r>
              <a:rPr lang="en-US" sz="2400" i="1" dirty="0">
                <a:solidFill>
                  <a:schemeClr val="bg1"/>
                </a:solidFill>
              </a:rPr>
              <a:t>. </a:t>
            </a:r>
          </a:p>
          <a:p>
            <a:r>
              <a:rPr lang="en-US" sz="2400" i="1" dirty="0">
                <a:solidFill>
                  <a:schemeClr val="bg1"/>
                </a:solidFill>
              </a:rPr>
              <a:t>We always assumed the </a:t>
            </a:r>
          </a:p>
          <a:p>
            <a:r>
              <a:rPr lang="en-US" sz="2400" i="1" dirty="0">
                <a:solidFill>
                  <a:schemeClr val="bg1"/>
                </a:solidFill>
              </a:rPr>
              <a:t>screens were the canvas, and</a:t>
            </a:r>
          </a:p>
          <a:p>
            <a:r>
              <a:rPr lang="en-US" sz="2400" i="1" dirty="0">
                <a:solidFill>
                  <a:schemeClr val="bg1"/>
                </a:solidFill>
              </a:rPr>
              <a:t>there’s a frame around what </a:t>
            </a:r>
          </a:p>
          <a:p>
            <a:r>
              <a:rPr lang="en-US" sz="2400" i="1" dirty="0">
                <a:solidFill>
                  <a:schemeClr val="bg1"/>
                </a:solidFill>
              </a:rPr>
              <a:t>we are doing. But AR and VR </a:t>
            </a:r>
          </a:p>
          <a:p>
            <a:r>
              <a:rPr lang="en-US" sz="2400" i="1" dirty="0">
                <a:solidFill>
                  <a:schemeClr val="bg1"/>
                </a:solidFill>
              </a:rPr>
              <a:t>transform all that.” </a:t>
            </a:r>
          </a:p>
          <a:p>
            <a:r>
              <a:rPr lang="en-US" sz="2400" dirty="0">
                <a:solidFill>
                  <a:srgbClr val="CCFFCC"/>
                </a:solidFill>
              </a:rPr>
              <a:t>Tom Goodwin. </a:t>
            </a:r>
          </a:p>
          <a:p>
            <a:r>
              <a:rPr lang="en-US" sz="2400" dirty="0">
                <a:solidFill>
                  <a:srgbClr val="CCFFCC"/>
                </a:solidFill>
              </a:rPr>
              <a:t>EVP Zenith USA</a:t>
            </a:r>
          </a:p>
        </p:txBody>
      </p:sp>
    </p:spTree>
    <p:extLst>
      <p:ext uri="{BB962C8B-B14F-4D97-AF65-F5344CB8AC3E}">
        <p14:creationId xmlns:p14="http://schemas.microsoft.com/office/powerpoint/2010/main" val="26311974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059228"/>
          </a:xfrm>
        </p:spPr>
        <p:txBody>
          <a:bodyPr>
            <a:normAutofit/>
          </a:bodyPr>
          <a:lstStyle/>
          <a:p>
            <a:pPr algn="ctr"/>
            <a:r>
              <a:rPr lang="en-CA" i="1" dirty="0">
                <a:solidFill>
                  <a:schemeClr val="bg1"/>
                </a:solidFill>
              </a:rPr>
              <a:t>“</a:t>
            </a:r>
            <a:r>
              <a:rPr lang="mr-IN" i="1" dirty="0">
                <a:solidFill>
                  <a:schemeClr val="bg1"/>
                </a:solidFill>
              </a:rPr>
              <a:t>…</a:t>
            </a:r>
            <a:r>
              <a:rPr lang="en-CA" i="1" dirty="0">
                <a:solidFill>
                  <a:schemeClr val="bg1"/>
                </a:solidFill>
              </a:rPr>
              <a:t>there is a delicate balance between appropriating new technologies and </a:t>
            </a:r>
            <a:r>
              <a:rPr lang="en-CA" i="1" dirty="0">
                <a:solidFill>
                  <a:srgbClr val="FFFF00"/>
                </a:solidFill>
              </a:rPr>
              <a:t>being appropriated by them</a:t>
            </a:r>
            <a:r>
              <a:rPr lang="en-CA" i="1" dirty="0">
                <a:solidFill>
                  <a:schemeClr val="bg1"/>
                </a:solidFill>
              </a:rPr>
              <a:t>.”</a:t>
            </a:r>
            <a:endParaRPr lang="en-US" i="1" dirty="0">
              <a:solidFill>
                <a:schemeClr val="bg1"/>
              </a:solidFill>
            </a:endParaRPr>
          </a:p>
        </p:txBody>
      </p:sp>
      <p:pic>
        <p:nvPicPr>
          <p:cNvPr id="4" name="Content Placeholder 3" descr="Screen Shot 2017-04-05 at 2.59.5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00" r="-441"/>
          <a:stretch/>
        </p:blipFill>
        <p:spPr>
          <a:xfrm>
            <a:off x="1204080" y="2059228"/>
            <a:ext cx="6597700" cy="3881348"/>
          </a:xfrm>
        </p:spPr>
      </p:pic>
    </p:spTree>
    <p:extLst>
      <p:ext uri="{BB962C8B-B14F-4D97-AF65-F5344CB8AC3E}">
        <p14:creationId xmlns:p14="http://schemas.microsoft.com/office/powerpoint/2010/main" val="20391739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0-22 at 1.26.06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2750" b="-2750"/>
          <a:stretch>
            <a:fillRect/>
          </a:stretch>
        </p:blipFill>
        <p:spPr>
          <a:xfrm>
            <a:off x="224366" y="571500"/>
            <a:ext cx="8656142" cy="5154613"/>
          </a:xfrm>
        </p:spPr>
      </p:pic>
      <p:pic>
        <p:nvPicPr>
          <p:cNvPr id="5" name="Picture 4" descr="Screen Shot 2014-10-22 at 1.25.53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4366" y="0"/>
            <a:ext cx="2311400" cy="571500"/>
          </a:xfrm>
          <a:prstGeom prst="rect">
            <a:avLst/>
          </a:prstGeom>
        </p:spPr>
      </p:pic>
      <p:sp>
        <p:nvSpPr>
          <p:cNvPr id="6" name="Rectangle 5"/>
          <p:cNvSpPr/>
          <p:nvPr/>
        </p:nvSpPr>
        <p:spPr>
          <a:xfrm>
            <a:off x="393700" y="5541447"/>
            <a:ext cx="6594508" cy="369332"/>
          </a:xfrm>
          <a:prstGeom prst="rect">
            <a:avLst/>
          </a:prstGeom>
        </p:spPr>
        <p:txBody>
          <a:bodyPr wrap="square">
            <a:spAutoFit/>
          </a:bodyPr>
          <a:lstStyle/>
          <a:p>
            <a:r>
              <a:rPr lang="en-US" dirty="0">
                <a:solidFill>
                  <a:prstClr val="black"/>
                </a:solidFill>
                <a:latin typeface="Arial"/>
                <a:hlinkClick r:id="rId4"/>
              </a:rPr>
              <a:t>http://www.wired.com/2014/09/cyranoid-experiment/</a:t>
            </a:r>
            <a:r>
              <a:rPr lang="en-US" dirty="0">
                <a:solidFill>
                  <a:prstClr val="black"/>
                </a:solidFill>
                <a:latin typeface="Arial"/>
              </a:rPr>
              <a:t> </a:t>
            </a:r>
          </a:p>
        </p:txBody>
      </p:sp>
    </p:spTree>
    <p:extLst>
      <p:ext uri="{BB962C8B-B14F-4D97-AF65-F5344CB8AC3E}">
        <p14:creationId xmlns:p14="http://schemas.microsoft.com/office/powerpoint/2010/main" val="2141278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346405"/>
            <a:ext cx="8416707" cy="6086836"/>
          </a:xfrm>
        </p:spPr>
        <p:txBody>
          <a:bodyPr>
            <a:normAutofit lnSpcReduction="10000"/>
          </a:bodyPr>
          <a:lstStyle/>
          <a:p>
            <a:pPr marL="742950" indent="-742950">
              <a:buFont typeface="+mj-lt"/>
              <a:buAutoNum type="alphaUcPeriod"/>
            </a:pPr>
            <a:r>
              <a:rPr lang="en-CA" sz="4000" dirty="0">
                <a:solidFill>
                  <a:schemeClr val="bg1"/>
                </a:solidFill>
              </a:rPr>
              <a:t>The Problem: </a:t>
            </a:r>
            <a:r>
              <a:rPr lang="en-CA" sz="4000" dirty="0">
                <a:solidFill>
                  <a:srgbClr val="CCFFCC"/>
                </a:solidFill>
              </a:rPr>
              <a:t>Info-gathering</a:t>
            </a:r>
          </a:p>
          <a:p>
            <a:pPr marL="742950" indent="-742950">
              <a:buFont typeface="+mj-lt"/>
              <a:buAutoNum type="alphaUcPeriod"/>
            </a:pPr>
            <a:r>
              <a:rPr lang="en-CA" sz="4000" dirty="0">
                <a:solidFill>
                  <a:schemeClr val="bg1"/>
                </a:solidFill>
              </a:rPr>
              <a:t>The Problem: </a:t>
            </a:r>
            <a:r>
              <a:rPr lang="en-CA" sz="4000" dirty="0">
                <a:solidFill>
                  <a:srgbClr val="FFFF00"/>
                </a:solidFill>
              </a:rPr>
              <a:t>Effecting &amp; Affecting Behaviours</a:t>
            </a:r>
          </a:p>
          <a:p>
            <a:pPr marL="742950" indent="-742950">
              <a:buFont typeface="+mj-lt"/>
              <a:buAutoNum type="alphaUcPeriod"/>
            </a:pPr>
            <a:r>
              <a:rPr lang="en-CA" sz="4000" dirty="0">
                <a:solidFill>
                  <a:schemeClr val="bg1"/>
                </a:solidFill>
              </a:rPr>
              <a:t>Humans are particularly </a:t>
            </a:r>
            <a:r>
              <a:rPr lang="en-CA" sz="4000" dirty="0">
                <a:solidFill>
                  <a:srgbClr val="FF0000"/>
                </a:solidFill>
              </a:rPr>
              <a:t>susceptible to VR</a:t>
            </a:r>
          </a:p>
          <a:p>
            <a:pPr marL="742950" indent="-742950">
              <a:buFont typeface="+mj-lt"/>
              <a:buAutoNum type="alphaUcPeriod"/>
            </a:pPr>
            <a:r>
              <a:rPr lang="en-CA" sz="4000" dirty="0">
                <a:solidFill>
                  <a:schemeClr val="bg1"/>
                </a:solidFill>
              </a:rPr>
              <a:t>VR &amp; </a:t>
            </a:r>
            <a:r>
              <a:rPr lang="en-CA" sz="4000" dirty="0">
                <a:solidFill>
                  <a:srgbClr val="FFFF00"/>
                </a:solidFill>
              </a:rPr>
              <a:t>Post-Structuralism </a:t>
            </a:r>
          </a:p>
          <a:p>
            <a:pPr marL="742950" indent="-742950">
              <a:buFont typeface="+mj-lt"/>
              <a:buAutoNum type="alphaUcPeriod"/>
            </a:pPr>
            <a:r>
              <a:rPr lang="en-CA" sz="4000" dirty="0">
                <a:solidFill>
                  <a:schemeClr val="bg1"/>
                </a:solidFill>
              </a:rPr>
              <a:t>The </a:t>
            </a:r>
            <a:r>
              <a:rPr lang="en-CA" sz="4000" dirty="0">
                <a:solidFill>
                  <a:schemeClr val="accent5"/>
                </a:solidFill>
              </a:rPr>
              <a:t>Law</a:t>
            </a:r>
          </a:p>
          <a:p>
            <a:pPr marL="742950" indent="-742950">
              <a:buFont typeface="+mj-lt"/>
              <a:buAutoNum type="alphaUcPeriod"/>
            </a:pPr>
            <a:r>
              <a:rPr lang="en-US" sz="4000" dirty="0">
                <a:solidFill>
                  <a:schemeClr val="bg1"/>
                </a:solidFill>
              </a:rPr>
              <a:t>When </a:t>
            </a:r>
            <a:r>
              <a:rPr lang="en-US" sz="4000" dirty="0">
                <a:solidFill>
                  <a:srgbClr val="FFFF00"/>
                </a:solidFill>
              </a:rPr>
              <a:t>should law intervene</a:t>
            </a:r>
            <a:r>
              <a:rPr lang="en-US" sz="4000" dirty="0">
                <a:solidFill>
                  <a:srgbClr val="FF0000"/>
                </a:solidFill>
              </a:rPr>
              <a:t>? </a:t>
            </a:r>
            <a:r>
              <a:rPr lang="en-US" sz="4000" dirty="0">
                <a:solidFill>
                  <a:schemeClr val="bg1"/>
                </a:solidFill>
              </a:rPr>
              <a:t>At what point do we </a:t>
            </a:r>
            <a:r>
              <a:rPr lang="en-US" sz="4000" dirty="0">
                <a:solidFill>
                  <a:schemeClr val="accent5"/>
                </a:solidFill>
              </a:rPr>
              <a:t>lose our human agency </a:t>
            </a:r>
            <a:r>
              <a:rPr lang="en-US" sz="4000" dirty="0">
                <a:solidFill>
                  <a:schemeClr val="bg1"/>
                </a:solidFill>
              </a:rPr>
              <a:t> in </a:t>
            </a:r>
            <a:r>
              <a:rPr lang="en-US" sz="4000" dirty="0">
                <a:solidFill>
                  <a:schemeClr val="accent4"/>
                </a:solidFill>
              </a:rPr>
              <a:t>Virtual Reality</a:t>
            </a:r>
            <a:r>
              <a:rPr lang="en-US" sz="4000" dirty="0">
                <a:solidFill>
                  <a:srgbClr val="4BACC6"/>
                </a:solidFill>
              </a:rPr>
              <a:t>/</a:t>
            </a:r>
            <a:r>
              <a:rPr lang="en-US" sz="4000" dirty="0">
                <a:solidFill>
                  <a:srgbClr val="FF0000"/>
                </a:solidFill>
              </a:rPr>
              <a:t>Alternate Reality</a:t>
            </a:r>
            <a:r>
              <a:rPr lang="en-US" sz="4000" dirty="0">
                <a:solidFill>
                  <a:schemeClr val="accent5"/>
                </a:solidFill>
              </a:rPr>
              <a:t>?</a:t>
            </a:r>
            <a:endParaRPr lang="en-CA" sz="4000" dirty="0">
              <a:solidFill>
                <a:schemeClr val="accent5"/>
              </a:solidFill>
            </a:endParaRPr>
          </a:p>
          <a:p>
            <a:pPr marL="457200" indent="-457200">
              <a:buAutoNum type="alphaUcPeriod"/>
            </a:pPr>
            <a:endParaRPr lang="en-US" b="1" dirty="0">
              <a:solidFill>
                <a:schemeClr val="accent5"/>
              </a:solidFill>
            </a:endParaRPr>
          </a:p>
        </p:txBody>
      </p:sp>
    </p:spTree>
    <p:extLst>
      <p:ext uri="{BB962C8B-B14F-4D97-AF65-F5344CB8AC3E}">
        <p14:creationId xmlns:p14="http://schemas.microsoft.com/office/powerpoint/2010/main" val="28203533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fontScale="90000"/>
          </a:bodyPr>
          <a:lstStyle/>
          <a:p>
            <a:pPr algn="ctr"/>
            <a:r>
              <a:rPr lang="en-US" sz="4400" b="1" dirty="0">
                <a:solidFill>
                  <a:schemeClr val="bg1"/>
                </a:solidFill>
              </a:rPr>
              <a:t>A. </a:t>
            </a:r>
            <a:r>
              <a:rPr lang="en-US" sz="4400" b="1" dirty="0">
                <a:solidFill>
                  <a:srgbClr val="FFFF00"/>
                </a:solidFill>
              </a:rPr>
              <a:t>THE PROBLEM</a:t>
            </a:r>
            <a:r>
              <a:rPr lang="en-US" sz="4400" b="1" dirty="0">
                <a:solidFill>
                  <a:schemeClr val="accent5"/>
                </a:solidFill>
              </a:rPr>
              <a:t>:</a:t>
            </a:r>
            <a:r>
              <a:rPr lang="en-US" sz="4400" b="1" dirty="0">
                <a:solidFill>
                  <a:srgbClr val="FFFF00"/>
                </a:solidFill>
              </a:rPr>
              <a:t> </a:t>
            </a:r>
            <a:br>
              <a:rPr lang="en-US" sz="4400" b="1" dirty="0">
                <a:solidFill>
                  <a:srgbClr val="FFFF00"/>
                </a:solidFill>
              </a:rPr>
            </a:br>
            <a:r>
              <a:rPr lang="en-US" sz="4400" b="1" dirty="0">
                <a:solidFill>
                  <a:srgbClr val="FF0000"/>
                </a:solidFill>
              </a:rPr>
              <a:t>INFO-GATHERING </a:t>
            </a:r>
            <a:r>
              <a:rPr lang="en-US" sz="4400" b="1" dirty="0">
                <a:solidFill>
                  <a:srgbClr val="FF0000"/>
                </a:solidFill>
                <a:sym typeface="Wingdings"/>
              </a:rPr>
              <a:t> </a:t>
            </a:r>
            <a:endParaRPr lang="en-US" sz="4400" b="1" dirty="0">
              <a:solidFill>
                <a:srgbClr val="FF0000"/>
              </a:solidFill>
            </a:endParaRPr>
          </a:p>
        </p:txBody>
      </p:sp>
      <p:pic>
        <p:nvPicPr>
          <p:cNvPr id="5" name="Content Placeholder 4"/>
          <p:cNvPicPr>
            <a:picLocks noGrp="1" noChangeAspect="1"/>
          </p:cNvPicPr>
          <p:nvPr>
            <p:ph sz="quarter" idx="10"/>
          </p:nvPr>
        </p:nvPicPr>
        <p:blipFill rotWithShape="1">
          <a:blip r:embed="rId2"/>
          <a:srcRect l="-368" r="-260"/>
          <a:stretch/>
        </p:blipFill>
        <p:spPr>
          <a:xfrm>
            <a:off x="2160747" y="1408134"/>
            <a:ext cx="4849287" cy="3606495"/>
          </a:xfrm>
          <a:prstGeom prst="rect">
            <a:avLst/>
          </a:prstGeom>
        </p:spPr>
      </p:pic>
      <p:sp>
        <p:nvSpPr>
          <p:cNvPr id="6" name="TextBox 5"/>
          <p:cNvSpPr txBox="1"/>
          <p:nvPr/>
        </p:nvSpPr>
        <p:spPr>
          <a:xfrm>
            <a:off x="478333" y="5200478"/>
            <a:ext cx="8242411" cy="769441"/>
          </a:xfrm>
          <a:prstGeom prst="rect">
            <a:avLst/>
          </a:prstGeom>
          <a:noFill/>
        </p:spPr>
        <p:txBody>
          <a:bodyPr wrap="none" rtlCol="0">
            <a:spAutoFit/>
          </a:bodyPr>
          <a:lstStyle/>
          <a:p>
            <a:r>
              <a:rPr lang="en-US" sz="4400" b="1" dirty="0">
                <a:solidFill>
                  <a:schemeClr val="bg1"/>
                </a:solidFill>
              </a:rPr>
              <a:t>THERE IS NO ONE WAY TUBE</a:t>
            </a:r>
            <a:endParaRPr lang="en-US" sz="4400" dirty="0">
              <a:solidFill>
                <a:schemeClr val="bg1"/>
              </a:solidFill>
            </a:endParaRPr>
          </a:p>
        </p:txBody>
      </p:sp>
    </p:spTree>
    <p:extLst>
      <p:ext uri="{BB962C8B-B14F-4D97-AF65-F5344CB8AC3E}">
        <p14:creationId xmlns:p14="http://schemas.microsoft.com/office/powerpoint/2010/main" val="169643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465"/>
            <a:ext cx="8686800" cy="1016000"/>
          </a:xfrm>
        </p:spPr>
        <p:txBody>
          <a:bodyPr>
            <a:noAutofit/>
          </a:bodyPr>
          <a:lstStyle/>
          <a:p>
            <a:r>
              <a:rPr lang="en-US" sz="4800" b="1" dirty="0">
                <a:solidFill>
                  <a:srgbClr val="FFFF00"/>
                </a:solidFill>
                <a:latin typeface="+mn-lt"/>
              </a:rPr>
              <a:t>Devices </a:t>
            </a:r>
            <a:r>
              <a:rPr lang="en-US" sz="4800" b="1" dirty="0">
                <a:solidFill>
                  <a:srgbClr val="FF0000"/>
                </a:solidFill>
                <a:latin typeface="+mn-lt"/>
              </a:rPr>
              <a:t>read you</a:t>
            </a:r>
            <a:r>
              <a:rPr lang="en-US" sz="4800" b="1" dirty="0">
                <a:solidFill>
                  <a:schemeClr val="bg1"/>
                </a:solidFill>
                <a:latin typeface="+mn-lt"/>
              </a:rPr>
              <a:t>.</a:t>
            </a:r>
          </a:p>
        </p:txBody>
      </p:sp>
      <p:pic>
        <p:nvPicPr>
          <p:cNvPr id="4" name="Picture 3" descr="Oculus_Rift_-_Developer_Version_-_Bac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226" y="1383614"/>
            <a:ext cx="3429000" cy="2286000"/>
          </a:xfrm>
          <a:prstGeom prst="rect">
            <a:avLst/>
          </a:prstGeom>
        </p:spPr>
      </p:pic>
      <p:pic>
        <p:nvPicPr>
          <p:cNvPr id="5" name="Picture 4" descr="IPhone6_silver_frontfac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8169" y="378834"/>
            <a:ext cx="1680619" cy="3417258"/>
          </a:xfrm>
          <a:prstGeom prst="rect">
            <a:avLst/>
          </a:prstGeom>
        </p:spPr>
      </p:pic>
      <p:pic>
        <p:nvPicPr>
          <p:cNvPr id="8" name="Picture 7" descr="220px-W-A-S-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86200" y="3298081"/>
            <a:ext cx="1617469" cy="1352793"/>
          </a:xfrm>
          <a:prstGeom prst="rect">
            <a:avLst/>
          </a:prstGeom>
        </p:spPr>
      </p:pic>
      <p:pic>
        <p:nvPicPr>
          <p:cNvPr id="9" name="Picture 8" descr="Xbox-One-Kinect.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86200" y="1383614"/>
            <a:ext cx="2749614" cy="1686430"/>
          </a:xfrm>
          <a:prstGeom prst="rect">
            <a:avLst/>
          </a:prstGeom>
        </p:spPr>
      </p:pic>
      <p:pic>
        <p:nvPicPr>
          <p:cNvPr id="3" name="Picture 2" descr="Fitibit_Flex.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314" y="3983089"/>
            <a:ext cx="3106474" cy="2216893"/>
          </a:xfrm>
          <a:prstGeom prst="rect">
            <a:avLst/>
          </a:prstGeom>
        </p:spPr>
      </p:pic>
      <p:pic>
        <p:nvPicPr>
          <p:cNvPr id="7" name="Picture 6" descr="White_AppleWatch_with_Scree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226" y="3751022"/>
            <a:ext cx="1369644" cy="2114730"/>
          </a:xfrm>
          <a:prstGeom prst="rect">
            <a:avLst/>
          </a:prstGeom>
        </p:spPr>
      </p:pic>
      <p:pic>
        <p:nvPicPr>
          <p:cNvPr id="11" name="Picture 10" descr="DualShock_4.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8117" y="3983089"/>
            <a:ext cx="1842109" cy="1625390"/>
          </a:xfrm>
          <a:prstGeom prst="rect">
            <a:avLst/>
          </a:prstGeom>
        </p:spPr>
      </p:pic>
    </p:spTree>
    <p:extLst>
      <p:ext uri="{BB962C8B-B14F-4D97-AF65-F5344CB8AC3E}">
        <p14:creationId xmlns:p14="http://schemas.microsoft.com/office/powerpoint/2010/main" val="35346031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22 at 1.27.09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3" r="343"/>
          <a:stretch/>
        </p:blipFill>
        <p:spPr>
          <a:xfrm>
            <a:off x="2109428" y="236538"/>
            <a:ext cx="4907653" cy="5683250"/>
          </a:xfrm>
        </p:spPr>
      </p:pic>
    </p:spTree>
    <p:extLst>
      <p:ext uri="{BB962C8B-B14F-4D97-AF65-F5344CB8AC3E}">
        <p14:creationId xmlns:p14="http://schemas.microsoft.com/office/powerpoint/2010/main" val="1038636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066794"/>
            <a:ext cx="8686800" cy="3659339"/>
          </a:xfrm>
        </p:spPr>
        <p:txBody>
          <a:bodyPr>
            <a:normAutofit/>
          </a:bodyPr>
          <a:lstStyle/>
          <a:p>
            <a:pPr marL="0" indent="0">
              <a:buNone/>
            </a:pPr>
            <a:r>
              <a:rPr lang="en-US" sz="5400" dirty="0">
                <a:solidFill>
                  <a:srgbClr val="FFFFFF"/>
                </a:solidFill>
                <a:latin typeface="+mn-lt"/>
              </a:rPr>
              <a:t>http://</a:t>
            </a:r>
            <a:r>
              <a:rPr lang="en-US" sz="5400" dirty="0" err="1">
                <a:solidFill>
                  <a:srgbClr val="FFFFFF"/>
                </a:solidFill>
                <a:latin typeface="+mn-lt"/>
              </a:rPr>
              <a:t>videogame.law.ubc.ca</a:t>
            </a:r>
            <a:endParaRPr lang="en-US" sz="5400" dirty="0">
              <a:solidFill>
                <a:srgbClr val="FFFFFF"/>
              </a:solidFill>
              <a:latin typeface="+mn-lt"/>
            </a:endParaRPr>
          </a:p>
        </p:txBody>
      </p:sp>
    </p:spTree>
    <p:extLst>
      <p:ext uri="{BB962C8B-B14F-4D97-AF65-F5344CB8AC3E}">
        <p14:creationId xmlns:p14="http://schemas.microsoft.com/office/powerpoint/2010/main" val="28434856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0-22 at 12.47.07 A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1249" b="-1249"/>
          <a:stretch>
            <a:fillRect/>
          </a:stretch>
        </p:blipFill>
        <p:spPr>
          <a:xfrm>
            <a:off x="457200" y="550863"/>
            <a:ext cx="8072967" cy="5076750"/>
          </a:xfrm>
        </p:spPr>
      </p:pic>
      <p:pic>
        <p:nvPicPr>
          <p:cNvPr id="5" name="Picture 4" descr="Screen Shot 2014-10-22 at 12.47.3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6256"/>
            <a:ext cx="2410883" cy="544607"/>
          </a:xfrm>
          <a:prstGeom prst="rect">
            <a:avLst/>
          </a:prstGeom>
        </p:spPr>
      </p:pic>
      <p:sp>
        <p:nvSpPr>
          <p:cNvPr id="7" name="Rectangle 6"/>
          <p:cNvSpPr/>
          <p:nvPr/>
        </p:nvSpPr>
        <p:spPr>
          <a:xfrm>
            <a:off x="457200" y="5627613"/>
            <a:ext cx="8686800" cy="338554"/>
          </a:xfrm>
          <a:prstGeom prst="rect">
            <a:avLst/>
          </a:prstGeom>
        </p:spPr>
        <p:txBody>
          <a:bodyPr wrap="square">
            <a:spAutoFit/>
          </a:bodyPr>
          <a:lstStyle/>
          <a:p>
            <a:r>
              <a:rPr lang="en-US" sz="1600" dirty="0">
                <a:solidFill>
                  <a:prstClr val="black"/>
                </a:solidFill>
                <a:latin typeface="Arial"/>
                <a:hlinkClick r:id="rId4"/>
              </a:rPr>
              <a:t>http://recode.net/2014/04/28/stanford-has-a-videogame-controller-that-knows-if-youre-bored/</a:t>
            </a:r>
            <a:r>
              <a:rPr lang="en-US" sz="1600" dirty="0">
                <a:solidFill>
                  <a:prstClr val="black"/>
                </a:solidFill>
                <a:latin typeface="Arial"/>
              </a:rPr>
              <a:t> </a:t>
            </a:r>
          </a:p>
        </p:txBody>
      </p:sp>
    </p:spTree>
    <p:extLst>
      <p:ext uri="{BB962C8B-B14F-4D97-AF65-F5344CB8AC3E}">
        <p14:creationId xmlns:p14="http://schemas.microsoft.com/office/powerpoint/2010/main" val="279504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20 at 10.50.52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4" r="-329"/>
          <a:stretch/>
        </p:blipFill>
        <p:spPr>
          <a:xfrm>
            <a:off x="1046990" y="274638"/>
            <a:ext cx="7071475" cy="5611812"/>
          </a:xfrm>
        </p:spPr>
      </p:pic>
    </p:spTree>
    <p:extLst>
      <p:ext uri="{BB962C8B-B14F-4D97-AF65-F5344CB8AC3E}">
        <p14:creationId xmlns:p14="http://schemas.microsoft.com/office/powerpoint/2010/main" val="17183727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8.14.1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7" r="-139"/>
          <a:stretch/>
        </p:blipFill>
        <p:spPr>
          <a:xfrm>
            <a:off x="1888015" y="246262"/>
            <a:ext cx="5595390" cy="5653286"/>
          </a:xfrm>
        </p:spPr>
      </p:pic>
    </p:spTree>
    <p:extLst>
      <p:ext uri="{BB962C8B-B14F-4D97-AF65-F5344CB8AC3E}">
        <p14:creationId xmlns:p14="http://schemas.microsoft.com/office/powerpoint/2010/main" val="8910845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6.48.1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2057" r="1843" b="733"/>
          <a:stretch/>
        </p:blipFill>
        <p:spPr>
          <a:xfrm>
            <a:off x="1165770" y="1"/>
            <a:ext cx="4926642" cy="1219077"/>
          </a:xfrm>
        </p:spPr>
      </p:pic>
      <p:pic>
        <p:nvPicPr>
          <p:cNvPr id="5" name="Picture 4" descr="Screen Shot 2015-09-28 at 6.4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770" y="1219078"/>
            <a:ext cx="6703171" cy="4164994"/>
          </a:xfrm>
          <a:prstGeom prst="rect">
            <a:avLst/>
          </a:prstGeom>
        </p:spPr>
      </p:pic>
      <p:sp>
        <p:nvSpPr>
          <p:cNvPr id="6" name="TextBox 5"/>
          <p:cNvSpPr txBox="1"/>
          <p:nvPr/>
        </p:nvSpPr>
        <p:spPr>
          <a:xfrm>
            <a:off x="1165770" y="5384072"/>
            <a:ext cx="6703171" cy="923330"/>
          </a:xfrm>
          <a:prstGeom prst="rect">
            <a:avLst/>
          </a:prstGeom>
          <a:noFill/>
        </p:spPr>
        <p:txBody>
          <a:bodyPr wrap="square" rtlCol="0">
            <a:spAutoFit/>
          </a:bodyPr>
          <a:lstStyle/>
          <a:p>
            <a:r>
              <a:rPr lang="en-US" dirty="0">
                <a:solidFill>
                  <a:prstClr val="black"/>
                </a:solidFill>
                <a:latin typeface="Arial"/>
                <a:hlinkClick r:id="rId4"/>
              </a:rPr>
              <a:t>https://www.newscientist.com/article/mg22730392-700-face-analysis-can-tell-what-youll-buy-after-watching-ads-2/</a:t>
            </a:r>
            <a:endParaRPr lang="en-US" dirty="0">
              <a:solidFill>
                <a:prstClr val="black"/>
              </a:solidFill>
              <a:latin typeface="Arial"/>
            </a:endParaRPr>
          </a:p>
          <a:p>
            <a:endParaRPr lang="en-US" dirty="0">
              <a:solidFill>
                <a:prstClr val="black"/>
              </a:solidFill>
              <a:latin typeface="Arial"/>
            </a:endParaRPr>
          </a:p>
        </p:txBody>
      </p:sp>
    </p:spTree>
    <p:extLst>
      <p:ext uri="{BB962C8B-B14F-4D97-AF65-F5344CB8AC3E}">
        <p14:creationId xmlns:p14="http://schemas.microsoft.com/office/powerpoint/2010/main" val="32375729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24 at 1.00.26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947" r="-58"/>
          <a:stretch/>
        </p:blipFill>
        <p:spPr>
          <a:xfrm>
            <a:off x="1453683" y="284163"/>
            <a:ext cx="6182330" cy="5581650"/>
          </a:xfrm>
        </p:spPr>
      </p:pic>
    </p:spTree>
    <p:extLst>
      <p:ext uri="{BB962C8B-B14F-4D97-AF65-F5344CB8AC3E}">
        <p14:creationId xmlns:p14="http://schemas.microsoft.com/office/powerpoint/2010/main" val="13563167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3.41.4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8" r="-731"/>
          <a:stretch/>
        </p:blipFill>
        <p:spPr>
          <a:xfrm>
            <a:off x="403929" y="582995"/>
            <a:ext cx="8380825" cy="5143139"/>
          </a:xfrm>
        </p:spPr>
      </p:pic>
    </p:spTree>
    <p:extLst>
      <p:ext uri="{BB962C8B-B14F-4D97-AF65-F5344CB8AC3E}">
        <p14:creationId xmlns:p14="http://schemas.microsoft.com/office/powerpoint/2010/main" val="18976425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30 at 1.02.25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54" r="-185"/>
          <a:stretch/>
        </p:blipFill>
        <p:spPr>
          <a:xfrm>
            <a:off x="134684" y="462390"/>
            <a:ext cx="8876198" cy="5398450"/>
          </a:xfrm>
        </p:spPr>
      </p:pic>
    </p:spTree>
    <p:extLst>
      <p:ext uri="{BB962C8B-B14F-4D97-AF65-F5344CB8AC3E}">
        <p14:creationId xmlns:p14="http://schemas.microsoft.com/office/powerpoint/2010/main" val="25399521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946468"/>
            <a:ext cx="9144000" cy="3779666"/>
          </a:xfrm>
        </p:spPr>
        <p:txBody>
          <a:bodyPr>
            <a:normAutofit/>
          </a:bodyPr>
          <a:lstStyle/>
          <a:p>
            <a:pPr marL="0" indent="0" algn="ctr">
              <a:buNone/>
            </a:pPr>
            <a:r>
              <a:rPr lang="en-US" sz="4000" dirty="0">
                <a:solidFill>
                  <a:srgbClr val="FF0000"/>
                </a:solidFill>
              </a:rPr>
              <a:t>Trigger warning for </a:t>
            </a:r>
            <a:r>
              <a:rPr lang="en-US" sz="4000" dirty="0">
                <a:solidFill>
                  <a:srgbClr val="FFFF00"/>
                </a:solidFill>
              </a:rPr>
              <a:t>slightly gross </a:t>
            </a:r>
            <a:r>
              <a:rPr lang="en-US" sz="4000" dirty="0">
                <a:solidFill>
                  <a:srgbClr val="FF0000"/>
                </a:solidFill>
              </a:rPr>
              <a:t>picture</a:t>
            </a:r>
          </a:p>
        </p:txBody>
      </p:sp>
    </p:spTree>
    <p:extLst>
      <p:ext uri="{BB962C8B-B14F-4D97-AF65-F5344CB8AC3E}">
        <p14:creationId xmlns:p14="http://schemas.microsoft.com/office/powerpoint/2010/main" val="3985462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7-04-02 at 3.11.02 PM.png"/>
          <p:cNvPicPr>
            <a:picLocks noGrp="1" noChangeAspect="1"/>
          </p:cNvPicPr>
          <p:nvPr>
            <p:ph sz="quarter" idx="10"/>
          </p:nvPr>
        </p:nvPicPr>
        <p:blipFill>
          <a:blip r:embed="rId2">
            <a:extLst>
              <a:ext uri="{28A0092B-C50C-407E-A947-70E740481C1C}">
                <a14:useLocalDpi xmlns:a14="http://schemas.microsoft.com/office/drawing/2010/main" val="0"/>
              </a:ext>
            </a:extLst>
          </a:blip>
          <a:srcRect t="-480" b="-480"/>
          <a:stretch>
            <a:fillRect/>
          </a:stretch>
        </p:blipFill>
        <p:spPr>
          <a:xfrm>
            <a:off x="457200" y="312738"/>
            <a:ext cx="8229600" cy="5543550"/>
          </a:xfrm>
        </p:spPr>
      </p:pic>
    </p:spTree>
    <p:extLst>
      <p:ext uri="{BB962C8B-B14F-4D97-AF65-F5344CB8AC3E}">
        <p14:creationId xmlns:p14="http://schemas.microsoft.com/office/powerpoint/2010/main" val="35038263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fontScale="90000"/>
          </a:bodyPr>
          <a:lstStyle/>
          <a:p>
            <a:pPr algn="ctr"/>
            <a:r>
              <a:rPr lang="en-US" sz="4400" b="1" dirty="0">
                <a:solidFill>
                  <a:srgbClr val="FFFFFF"/>
                </a:solidFill>
              </a:rPr>
              <a:t>B. </a:t>
            </a:r>
            <a:r>
              <a:rPr lang="en-US" sz="4400" b="1" dirty="0">
                <a:solidFill>
                  <a:srgbClr val="FFFF00"/>
                </a:solidFill>
              </a:rPr>
              <a:t>THE PROBLEM</a:t>
            </a:r>
            <a:r>
              <a:rPr lang="en-US" sz="4400" b="1" dirty="0">
                <a:solidFill>
                  <a:schemeClr val="accent5"/>
                </a:solidFill>
              </a:rPr>
              <a:t>:</a:t>
            </a:r>
            <a:r>
              <a:rPr lang="en-US" sz="4400" b="1" dirty="0">
                <a:solidFill>
                  <a:srgbClr val="FFFF00"/>
                </a:solidFill>
              </a:rPr>
              <a:t> </a:t>
            </a:r>
            <a:r>
              <a:rPr lang="en-US" sz="4400" b="1" dirty="0">
                <a:solidFill>
                  <a:srgbClr val="FF0000"/>
                </a:solidFill>
              </a:rPr>
              <a:t>EFFECTING &amp; AFFECTING BEHAVIOURS </a:t>
            </a:r>
            <a:r>
              <a:rPr lang="en-US" sz="4400" b="1" dirty="0">
                <a:solidFill>
                  <a:srgbClr val="FF0000"/>
                </a:solidFill>
                <a:sym typeface="Wingdings"/>
              </a:rPr>
              <a:t> </a:t>
            </a:r>
            <a:endParaRPr lang="en-US" sz="4400" b="1" dirty="0">
              <a:solidFill>
                <a:srgbClr val="FF0000"/>
              </a:solidFill>
            </a:endParaRPr>
          </a:p>
        </p:txBody>
      </p:sp>
      <p:sp>
        <p:nvSpPr>
          <p:cNvPr id="3" name="Content Placeholder 2"/>
          <p:cNvSpPr>
            <a:spLocks noGrp="1"/>
          </p:cNvSpPr>
          <p:nvPr>
            <p:ph sz="quarter" idx="10"/>
          </p:nvPr>
        </p:nvSpPr>
        <p:spPr/>
        <p:txBody>
          <a:bodyPr>
            <a:normAutofit/>
          </a:bodyPr>
          <a:lstStyle/>
          <a:p>
            <a:pPr marL="0" indent="0">
              <a:buNone/>
            </a:pPr>
            <a:r>
              <a:rPr lang="en-US" sz="4800" b="1" dirty="0">
                <a:solidFill>
                  <a:schemeClr val="bg1">
                    <a:lumMod val="75000"/>
                  </a:schemeClr>
                </a:solidFill>
              </a:rPr>
              <a:t>    </a:t>
            </a:r>
          </a:p>
          <a:p>
            <a:pPr marL="0" indent="0">
              <a:buNone/>
            </a:pPr>
            <a:endParaRPr lang="en-US" sz="4800" b="1" dirty="0">
              <a:solidFill>
                <a:schemeClr val="bg1">
                  <a:lumMod val="75000"/>
                </a:schemeClr>
              </a:solidFill>
            </a:endParaRPr>
          </a:p>
          <a:p>
            <a:pPr marL="0" indent="0">
              <a:buNone/>
            </a:pPr>
            <a:endParaRPr lang="en-US" sz="4800" b="1" dirty="0">
              <a:solidFill>
                <a:schemeClr val="bg1">
                  <a:lumMod val="75000"/>
                </a:schemeClr>
              </a:solidFill>
            </a:endParaRPr>
          </a:p>
          <a:p>
            <a:pPr marL="0" indent="0">
              <a:buNone/>
            </a:pPr>
            <a:endParaRPr lang="en-US" sz="4800" b="1" dirty="0">
              <a:solidFill>
                <a:schemeClr val="bg1">
                  <a:lumMod val="75000"/>
                </a:schemeClr>
              </a:solidFill>
            </a:endParaRPr>
          </a:p>
          <a:p>
            <a:pPr marL="0" indent="0">
              <a:buNone/>
            </a:pPr>
            <a:endParaRPr lang="en-US" sz="4800" b="1" dirty="0">
              <a:solidFill>
                <a:schemeClr val="bg1">
                  <a:lumMod val="75000"/>
                </a:schemeClr>
              </a:solidFill>
            </a:endParaRPr>
          </a:p>
          <a:p>
            <a:pPr marL="0" indent="0">
              <a:buNone/>
            </a:pPr>
            <a:endParaRPr lang="en-US" sz="4800" b="1" dirty="0">
              <a:solidFill>
                <a:schemeClr val="bg1">
                  <a:lumMod val="75000"/>
                </a:schemeClr>
              </a:solidFill>
            </a:endParaRPr>
          </a:p>
          <a:p>
            <a:pPr marL="0" indent="0">
              <a:buNone/>
            </a:pPr>
            <a:endParaRPr lang="en-US" sz="4800" b="1" dirty="0">
              <a:solidFill>
                <a:schemeClr val="bg1">
                  <a:lumMod val="75000"/>
                </a:schemeClr>
              </a:solidFill>
            </a:endParaRPr>
          </a:p>
          <a:p>
            <a:pPr marL="0" indent="0">
              <a:buNone/>
            </a:pPr>
            <a:endParaRPr lang="en-US" sz="4800" b="1" dirty="0">
              <a:solidFill>
                <a:schemeClr val="bg1">
                  <a:lumMod val="75000"/>
                </a:schemeClr>
              </a:solidFill>
            </a:endParaRPr>
          </a:p>
          <a:p>
            <a:pPr marL="0" indent="0">
              <a:buNone/>
            </a:pPr>
            <a:endParaRPr lang="en-US" dirty="0"/>
          </a:p>
        </p:txBody>
      </p:sp>
      <p:pic>
        <p:nvPicPr>
          <p:cNvPr id="5" name="Picture 4" descr="220px-LocationOfHypothalam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9827" y="1460500"/>
            <a:ext cx="5485920" cy="3914953"/>
          </a:xfrm>
          <a:prstGeom prst="rect">
            <a:avLst/>
          </a:prstGeom>
        </p:spPr>
      </p:pic>
      <p:sp>
        <p:nvSpPr>
          <p:cNvPr id="6" name="TextBox 5"/>
          <p:cNvSpPr txBox="1"/>
          <p:nvPr/>
        </p:nvSpPr>
        <p:spPr>
          <a:xfrm>
            <a:off x="1" y="5443634"/>
            <a:ext cx="9144000" cy="584776"/>
          </a:xfrm>
          <a:prstGeom prst="rect">
            <a:avLst/>
          </a:prstGeom>
          <a:noFill/>
        </p:spPr>
        <p:txBody>
          <a:bodyPr wrap="square" rtlCol="0">
            <a:spAutoFit/>
          </a:bodyPr>
          <a:lstStyle/>
          <a:p>
            <a:pPr algn="ctr"/>
            <a:r>
              <a:rPr lang="en-CA" sz="3200" dirty="0">
                <a:solidFill>
                  <a:srgbClr val="FFFF00"/>
                </a:solidFill>
              </a:rPr>
              <a:t>Brain-games </a:t>
            </a:r>
            <a:r>
              <a:rPr lang="en-CA" sz="3200" dirty="0">
                <a:solidFill>
                  <a:srgbClr val="FFFFFF"/>
                </a:solidFill>
              </a:rPr>
              <a:t>are becoming </a:t>
            </a:r>
            <a:r>
              <a:rPr lang="en-CA" sz="3200" dirty="0">
                <a:solidFill>
                  <a:srgbClr val="FF0000"/>
                </a:solidFill>
              </a:rPr>
              <a:t>ever more pervasive</a:t>
            </a:r>
            <a:r>
              <a:rPr lang="en-CA" sz="3200" dirty="0">
                <a:solidFill>
                  <a:srgbClr val="FFFFFF"/>
                </a:solidFill>
              </a:rPr>
              <a:t>. </a:t>
            </a:r>
            <a:endParaRPr lang="en-US" sz="3200" b="1" dirty="0">
              <a:solidFill>
                <a:schemeClr val="bg1">
                  <a:lumMod val="75000"/>
                </a:schemeClr>
              </a:solidFill>
            </a:endParaRPr>
          </a:p>
        </p:txBody>
      </p:sp>
    </p:spTree>
    <p:extLst>
      <p:ext uri="{BB962C8B-B14F-4D97-AF65-F5344CB8AC3E}">
        <p14:creationId xmlns:p14="http://schemas.microsoft.com/office/powerpoint/2010/main" val="2913210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944413"/>
            <a:ext cx="8234855" cy="4057503"/>
          </a:xfrm>
        </p:spPr>
        <p:txBody>
          <a:bodyPr>
            <a:normAutofit/>
          </a:bodyPr>
          <a:lstStyle/>
          <a:p>
            <a:pPr marL="0" indent="0" algn="ctr">
              <a:buNone/>
            </a:pPr>
            <a:r>
              <a:rPr lang="en-US" sz="6000" b="1" dirty="0">
                <a:solidFill>
                  <a:srgbClr val="FFFF00"/>
                </a:solidFill>
              </a:rPr>
              <a:t>Anyone not have an invite</a:t>
            </a:r>
            <a:r>
              <a:rPr lang="en-US" sz="6000" b="1" dirty="0">
                <a:solidFill>
                  <a:srgbClr val="FF0000"/>
                </a:solidFill>
              </a:rPr>
              <a:t>?</a:t>
            </a:r>
            <a:r>
              <a:rPr lang="en-US" sz="6000" b="1" dirty="0">
                <a:solidFill>
                  <a:srgbClr val="FFFF00"/>
                </a:solidFill>
              </a:rPr>
              <a:t> </a:t>
            </a:r>
            <a:r>
              <a:rPr lang="en-US" sz="6000" b="1" dirty="0">
                <a:solidFill>
                  <a:schemeClr val="bg1"/>
                </a:solidFill>
              </a:rPr>
              <a:t>If not please let me know at the break</a:t>
            </a:r>
            <a:r>
              <a:rPr lang="en-US" sz="6000" b="1" dirty="0">
                <a:solidFill>
                  <a:srgbClr val="FF0000"/>
                </a:solidFill>
              </a:rPr>
              <a:t>.</a:t>
            </a:r>
            <a:endParaRPr lang="en-US" sz="6000" dirty="0">
              <a:solidFill>
                <a:srgbClr val="FF0000"/>
              </a:solidFill>
            </a:endParaRPr>
          </a:p>
        </p:txBody>
      </p:sp>
    </p:spTree>
    <p:extLst>
      <p:ext uri="{BB962C8B-B14F-4D97-AF65-F5344CB8AC3E}">
        <p14:creationId xmlns:p14="http://schemas.microsoft.com/office/powerpoint/2010/main" val="23928964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45670" cy="1342593"/>
          </a:xfrm>
        </p:spPr>
        <p:txBody>
          <a:bodyPr>
            <a:normAutofit/>
          </a:bodyPr>
          <a:lstStyle/>
          <a:p>
            <a:r>
              <a:rPr lang="en-US" b="1" dirty="0">
                <a:solidFill>
                  <a:srgbClr val="FFFF00"/>
                </a:solidFill>
                <a:latin typeface="+mn-lt"/>
              </a:rPr>
              <a:t>Because</a:t>
            </a:r>
            <a:r>
              <a:rPr lang="en-US" b="1" dirty="0">
                <a:solidFill>
                  <a:srgbClr val="FFFFFF"/>
                </a:solidFill>
                <a:latin typeface="+mn-lt"/>
              </a:rPr>
              <a:t> BIG DATA</a:t>
            </a:r>
          </a:p>
        </p:txBody>
      </p:sp>
      <p:pic>
        <p:nvPicPr>
          <p:cNvPr id="4" name="Picture 3" descr="1024px-DARPA_Big_Da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1236870"/>
            <a:ext cx="8311322" cy="4687978"/>
          </a:xfrm>
          <a:prstGeom prst="rect">
            <a:avLst/>
          </a:prstGeom>
        </p:spPr>
      </p:pic>
    </p:spTree>
    <p:extLst>
      <p:ext uri="{BB962C8B-B14F-4D97-AF65-F5344CB8AC3E}">
        <p14:creationId xmlns:p14="http://schemas.microsoft.com/office/powerpoint/2010/main" val="16867074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rmAutofit/>
          </a:bodyPr>
          <a:lstStyle/>
          <a:p>
            <a:r>
              <a:rPr lang="en-US" b="1" dirty="0">
                <a:solidFill>
                  <a:srgbClr val="FFFF00"/>
                </a:solidFill>
                <a:latin typeface="+mn-lt"/>
              </a:rPr>
              <a:t>Because</a:t>
            </a:r>
            <a:r>
              <a:rPr lang="en-US" b="1" dirty="0">
                <a:solidFill>
                  <a:srgbClr val="FFFFFF"/>
                </a:solidFill>
                <a:latin typeface="+mn-lt"/>
              </a:rPr>
              <a:t> Artificial Intelligence </a:t>
            </a:r>
            <a:r>
              <a:rPr lang="en-US" b="1" dirty="0">
                <a:solidFill>
                  <a:srgbClr val="FF0000"/>
                </a:solidFill>
                <a:latin typeface="+mn-lt"/>
              </a:rPr>
              <a:t>(</a:t>
            </a:r>
            <a:r>
              <a:rPr lang="en-US" b="1" dirty="0">
                <a:solidFill>
                  <a:srgbClr val="92D050"/>
                </a:solidFill>
                <a:latin typeface="+mn-lt"/>
              </a:rPr>
              <a:t>A</a:t>
            </a:r>
            <a:r>
              <a:rPr lang="en-US" b="1" dirty="0">
                <a:solidFill>
                  <a:srgbClr val="FFFFFF"/>
                </a:solidFill>
                <a:latin typeface="+mn-lt"/>
              </a:rPr>
              <a:t>.</a:t>
            </a:r>
            <a:r>
              <a:rPr lang="en-US" b="1" dirty="0">
                <a:solidFill>
                  <a:srgbClr val="92D050"/>
                </a:solidFill>
                <a:latin typeface="+mn-lt"/>
              </a:rPr>
              <a:t>I</a:t>
            </a:r>
            <a:r>
              <a:rPr lang="en-US" b="1" dirty="0">
                <a:solidFill>
                  <a:srgbClr val="FFFFFF"/>
                </a:solidFill>
                <a:latin typeface="+mn-lt"/>
              </a:rPr>
              <a:t>.</a:t>
            </a:r>
            <a:r>
              <a:rPr lang="en-US" b="1" dirty="0">
                <a:solidFill>
                  <a:srgbClr val="FF0000"/>
                </a:solidFill>
                <a:latin typeface="+mn-lt"/>
              </a:rPr>
              <a:t>)</a:t>
            </a:r>
          </a:p>
        </p:txBody>
      </p:sp>
      <p:pic>
        <p:nvPicPr>
          <p:cNvPr id="4" name="Picture 3" descr="1024px-DARPA_Big_Da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1236870"/>
            <a:ext cx="8311322" cy="4687978"/>
          </a:xfrm>
          <a:prstGeom prst="rect">
            <a:avLst/>
          </a:prstGeom>
        </p:spPr>
      </p:pic>
    </p:spTree>
    <p:extLst>
      <p:ext uri="{BB962C8B-B14F-4D97-AF65-F5344CB8AC3E}">
        <p14:creationId xmlns:p14="http://schemas.microsoft.com/office/powerpoint/2010/main" val="14260094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rmAutofit/>
          </a:bodyPr>
          <a:lstStyle/>
          <a:p>
            <a:r>
              <a:rPr lang="en-US" b="1" dirty="0">
                <a:solidFill>
                  <a:srgbClr val="FFFF00"/>
                </a:solidFill>
                <a:latin typeface="+mn-lt"/>
              </a:rPr>
              <a:t>Because</a:t>
            </a:r>
            <a:r>
              <a:rPr lang="en-US" b="1" dirty="0">
                <a:solidFill>
                  <a:srgbClr val="FFFFFF"/>
                </a:solidFill>
                <a:latin typeface="+mn-lt"/>
              </a:rPr>
              <a:t> Machine Learning</a:t>
            </a:r>
            <a:endParaRPr lang="en-US" b="1" dirty="0">
              <a:solidFill>
                <a:srgbClr val="FF0000"/>
              </a:solidFill>
              <a:latin typeface="+mn-lt"/>
            </a:endParaRPr>
          </a:p>
        </p:txBody>
      </p:sp>
      <p:pic>
        <p:nvPicPr>
          <p:cNvPr id="4" name="Picture 3" descr="1024px-DARPA_Big_Da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1236870"/>
            <a:ext cx="8311322" cy="4687978"/>
          </a:xfrm>
          <a:prstGeom prst="rect">
            <a:avLst/>
          </a:prstGeom>
        </p:spPr>
      </p:pic>
    </p:spTree>
    <p:extLst>
      <p:ext uri="{BB962C8B-B14F-4D97-AF65-F5344CB8AC3E}">
        <p14:creationId xmlns:p14="http://schemas.microsoft.com/office/powerpoint/2010/main" val="20678951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7-04-02 at 5.28.27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35" r="154"/>
          <a:stretch/>
        </p:blipFill>
        <p:spPr>
          <a:xfrm>
            <a:off x="1632930" y="131763"/>
            <a:ext cx="5855459" cy="5724525"/>
          </a:xfrm>
        </p:spPr>
      </p:pic>
    </p:spTree>
    <p:extLst>
      <p:ext uri="{BB962C8B-B14F-4D97-AF65-F5344CB8AC3E}">
        <p14:creationId xmlns:p14="http://schemas.microsoft.com/office/powerpoint/2010/main" val="36151225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15 at 5.12.47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22" r="-1119"/>
          <a:stretch/>
        </p:blipFill>
        <p:spPr>
          <a:xfrm>
            <a:off x="2723566" y="233363"/>
            <a:ext cx="3726107" cy="5648325"/>
          </a:xfrm>
        </p:spPr>
      </p:pic>
    </p:spTree>
    <p:extLst>
      <p:ext uri="{BB962C8B-B14F-4D97-AF65-F5344CB8AC3E}">
        <p14:creationId xmlns:p14="http://schemas.microsoft.com/office/powerpoint/2010/main" val="6046734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26 at 3.04.4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28" r="-69"/>
          <a:stretch/>
        </p:blipFill>
        <p:spPr>
          <a:xfrm>
            <a:off x="883478" y="298450"/>
            <a:ext cx="7399131" cy="5621338"/>
          </a:xfrm>
        </p:spPr>
      </p:pic>
    </p:spTree>
    <p:extLst>
      <p:ext uri="{BB962C8B-B14F-4D97-AF65-F5344CB8AC3E}">
        <p14:creationId xmlns:p14="http://schemas.microsoft.com/office/powerpoint/2010/main" val="42155063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30 at 12.15.5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43" r="-395"/>
          <a:stretch/>
        </p:blipFill>
        <p:spPr>
          <a:xfrm>
            <a:off x="1693155" y="211138"/>
            <a:ext cx="5772120" cy="5676900"/>
          </a:xfrm>
        </p:spPr>
      </p:pic>
      <p:pic>
        <p:nvPicPr>
          <p:cNvPr id="5" name="Picture 4" descr="Screen Shot 2016-10-30 at 12.16.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912" y="5210913"/>
            <a:ext cx="1804088" cy="677125"/>
          </a:xfrm>
          <a:prstGeom prst="rect">
            <a:avLst/>
          </a:prstGeom>
        </p:spPr>
      </p:pic>
    </p:spTree>
    <p:extLst>
      <p:ext uri="{BB962C8B-B14F-4D97-AF65-F5344CB8AC3E}">
        <p14:creationId xmlns:p14="http://schemas.microsoft.com/office/powerpoint/2010/main" val="34693782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09 at 8.17.14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37" r="-395"/>
          <a:stretch/>
        </p:blipFill>
        <p:spPr>
          <a:xfrm>
            <a:off x="1270000" y="287338"/>
            <a:ext cx="6620933" cy="5588000"/>
          </a:xfrm>
        </p:spPr>
      </p:pic>
    </p:spTree>
    <p:extLst>
      <p:ext uri="{BB962C8B-B14F-4D97-AF65-F5344CB8AC3E}">
        <p14:creationId xmlns:p14="http://schemas.microsoft.com/office/powerpoint/2010/main" val="8196544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21 at 8.37.2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88" r="-300"/>
          <a:stretch/>
        </p:blipFill>
        <p:spPr>
          <a:xfrm>
            <a:off x="1372096" y="295275"/>
            <a:ext cx="6406895" cy="5624513"/>
          </a:xfrm>
        </p:spPr>
      </p:pic>
    </p:spTree>
    <p:extLst>
      <p:ext uri="{BB962C8B-B14F-4D97-AF65-F5344CB8AC3E}">
        <p14:creationId xmlns:p14="http://schemas.microsoft.com/office/powerpoint/2010/main" val="30683601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12 at 1.10.51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30" r="-552"/>
          <a:stretch/>
        </p:blipFill>
        <p:spPr>
          <a:xfrm>
            <a:off x="1930400" y="151871"/>
            <a:ext cx="5300133" cy="5622925"/>
          </a:xfrm>
        </p:spPr>
      </p:pic>
    </p:spTree>
    <p:extLst>
      <p:ext uri="{BB962C8B-B14F-4D97-AF65-F5344CB8AC3E}">
        <p14:creationId xmlns:p14="http://schemas.microsoft.com/office/powerpoint/2010/main" val="3157006335"/>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3349</TotalTime>
  <Words>2992</Words>
  <Application>Microsoft Macintosh PowerPoint</Application>
  <PresentationFormat>On-screen Show (4:3)</PresentationFormat>
  <Paragraphs>329</Paragraphs>
  <Slides>161</Slides>
  <Notes>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161</vt:i4>
      </vt:variant>
    </vt:vector>
  </HeadingPairs>
  <TitlesOfParts>
    <vt:vector size="176" baseType="lpstr">
      <vt:lpstr>American Typewriter</vt:lpstr>
      <vt:lpstr>Andale Mono</vt:lpstr>
      <vt:lpstr>Apple Chancery</vt:lpstr>
      <vt:lpstr>Arial</vt:lpstr>
      <vt:lpstr>Arial Hebrew Scholar</vt:lpstr>
      <vt:lpstr>Bangla MN</vt:lpstr>
      <vt:lpstr>Calibri</vt:lpstr>
      <vt:lpstr>Comic Sans MS</vt:lpstr>
      <vt:lpstr>Klavika</vt:lpstr>
      <vt:lpstr>Lucida Handwriting</vt:lpstr>
      <vt:lpstr>Times</vt:lpstr>
      <vt:lpstr>CDM_PPT_Template </vt:lpstr>
      <vt:lpstr>2_CDM_PPT_Template </vt:lpstr>
      <vt:lpstr>1_CDM_PPT_Template </vt:lpstr>
      <vt:lpstr>4_CDM_PPT_Template </vt:lpstr>
      <vt:lpstr>Connecting Ourselves: Gamer Vulnerability in Virtual Realities Part 1</vt:lpstr>
      <vt:lpstr>Happy FarCry6 Release Week</vt:lpstr>
      <vt:lpstr>PowerPoint Presentation</vt:lpstr>
      <vt:lpstr>PowerPoint Presentation</vt:lpstr>
      <vt:lpstr>Is all art political?</vt:lpstr>
      <vt:lpstr>PowerPoint Presentation</vt:lpstr>
      <vt:lpstr>PowerPoint Presentation</vt:lpstr>
      <vt:lpstr>PowerPoint Presentation</vt:lpstr>
      <vt:lpstr>PowerPoint Presentation</vt:lpstr>
      <vt:lpstr>Website issues…</vt:lpstr>
      <vt:lpstr>On website…</vt:lpstr>
      <vt:lpstr>PowerPoint Presentation</vt:lpstr>
      <vt:lpstr>PowerPoint Presentation</vt:lpstr>
      <vt:lpstr>Evaluation</vt:lpstr>
      <vt:lpstr>Paper Confessional  (or what I learned one winter holiday)</vt:lpstr>
      <vt:lpstr>PowerPoint Presentation</vt:lpstr>
      <vt:lpstr>PowerPoint Presentation</vt:lpstr>
      <vt:lpstr>Presentations</vt:lpstr>
      <vt:lpstr>Grades (primarily)</vt:lpstr>
      <vt:lpstr>Pause</vt:lpstr>
      <vt:lpstr>PowerPoint Presentation</vt:lpstr>
      <vt:lpstr>PowerPoint Presentation</vt:lpstr>
      <vt:lpstr>PowerPoint Presentation</vt:lpstr>
      <vt:lpstr>Game to Platform: Directional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Are we “Zucked Up”?</vt:lpstr>
      <vt:lpstr>PowerPoint Presentation</vt:lpstr>
      <vt:lpstr>PowerPoint Presentation</vt:lpstr>
      <vt:lpstr>PowerPoint Presentation</vt:lpstr>
      <vt:lpstr>What? Why? How?</vt:lpstr>
      <vt:lpstr>PowerPoint Presentation</vt:lpstr>
      <vt:lpstr>PowerPoint Presentation</vt:lpstr>
      <vt:lpstr>Pause</vt:lpstr>
      <vt:lpstr>PowerPoint Presentation</vt:lpstr>
      <vt:lpstr>PowerPoint Presentation</vt:lpstr>
      <vt:lpstr>  Notice any common denominators?</vt:lpstr>
      <vt:lpstr>Right to Mod: The Original…</vt:lpstr>
      <vt:lpstr>The Almost Case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What’s at stake?  </vt:lpstr>
      <vt:lpstr>   Right to Remix/Mod/CREAtE ?</vt:lpstr>
      <vt:lpstr>PowerPoint Presentation</vt:lpstr>
      <vt:lpstr>Truth in ‘tone’… USA 1st Amendment &amp; creativity</vt:lpstr>
      <vt:lpstr>             on the impact of ‘Interactivity’</vt:lpstr>
      <vt:lpstr>IS LAW “AGILE”(enough)?</vt:lpstr>
      <vt:lpstr>Fair Dealing in Canada:             Enter User Rights…</vt:lpstr>
      <vt:lpstr>    SCC Penatalogy...words</vt:lpstr>
      <vt:lpstr>    Non-commercial user-generated content                (Copyright Act, Canada) </vt:lpstr>
      <vt:lpstr>          POSSIBLE WAYS FORWARD           Double Standard Test yields answer?</vt:lpstr>
      <vt:lpstr>PowerPoint Presentation</vt:lpstr>
      <vt:lpstr>PowerPoint Presentation</vt:lpstr>
      <vt:lpstr>Tattoo's</vt:lpstr>
      <vt:lpstr>PowerPoint Presentation</vt:lpstr>
      <vt:lpstr>Today…We voyage to the…</vt:lpstr>
      <vt:lpstr>Connecting Ourselves: Gamer Vulnerability in Virtual Realities</vt:lpstr>
      <vt:lpstr>SECTION 1</vt:lpstr>
      <vt:lpstr>PowerPoint Presentation</vt:lpstr>
      <vt:lpstr>PowerPoint Presentation</vt:lpstr>
      <vt:lpstr>PowerPoint Presentation</vt:lpstr>
      <vt:lpstr>PowerPoint Presentation</vt:lpstr>
      <vt:lpstr>“…there is a delicate balance between appropriating new technologies and being appropriated by them.”</vt:lpstr>
      <vt:lpstr>PowerPoint Presentation</vt:lpstr>
      <vt:lpstr>PowerPoint Presentation</vt:lpstr>
      <vt:lpstr>A. THE PROBLEM:  INFO-GATHERING  </vt:lpstr>
      <vt:lpstr>Devices read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THE PROBLEM: EFFECTING &amp; AFFECTING BEHAVIOURS  </vt:lpstr>
      <vt:lpstr>Because BIG DATA</vt:lpstr>
      <vt:lpstr>Because Artificial Intelligence (A.I.)</vt:lpstr>
      <vt:lpstr>Because Machine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&amp; sometimes there are no words other than “sick &amp; evil”…</vt:lpstr>
      <vt:lpstr>PowerPoint Presentation</vt:lpstr>
      <vt:lpstr>LOSS OF HUMAN AGENCY</vt:lpstr>
      <vt:lpstr>C. Establishing humans are  particularly susceptible to VR  </vt:lpstr>
      <vt:lpstr>PowerPoint Presentation</vt:lpstr>
      <vt:lpstr>2. Is reality already “Virtual”? “All the World is a Game”</vt:lpstr>
      <vt:lpstr>3. A Really Strange Question</vt:lpstr>
      <vt:lpstr>PowerPoint Presentation</vt:lpstr>
      <vt:lpstr>NO, IT IS YOU</vt:lpstr>
      <vt:lpstr>D. Post-Structuralism &amp; Virtual Reality  </vt:lpstr>
      <vt:lpstr>Breathe</vt:lpstr>
      <vt:lpstr>PowerPoint Presentation</vt:lpstr>
      <vt:lpstr> Creative freedoms/human agency  may have an inverse relationship  to the degree of technology (?). </vt:lpstr>
      <vt:lpstr>PowerPoint Presentation</vt:lpstr>
      <vt:lpstr>In contrast to…</vt:lpstr>
      <vt:lpstr>Technology is (very) Structuralist</vt:lpstr>
      <vt:lpstr>Illusion of choice is structure</vt:lpstr>
      <vt:lpstr>PowerPoint Presentation</vt:lpstr>
      <vt:lpstr>Reluctant post-structuralist conclusion…</vt:lpstr>
      <vt:lpstr>Virtual Reality is Structuralist (For now? – For always?)</vt:lpstr>
      <vt:lpstr>PowerPoint Presentation</vt:lpstr>
      <vt:lpstr>Objection </vt:lpstr>
      <vt:lpstr>But what about?…</vt:lpstr>
      <vt:lpstr>Answer?: </vt:lpstr>
      <vt:lpstr>E. The Law </vt:lpstr>
      <vt:lpstr>Subliminal Advertising</vt:lpstr>
      <vt:lpstr>PowerPoint Presentation</vt:lpstr>
      <vt:lpstr>Two Uncertainties</vt:lpstr>
      <vt:lpstr>Could VR be considered a drug? Do we really want to go there? </vt:lpstr>
      <vt:lpstr>EC position</vt:lpstr>
      <vt:lpstr>Consumer Protection Regulation</vt:lpstr>
      <vt:lpstr>PowerPoint Presentation</vt:lpstr>
      <vt:lpstr>Duties of contractual good faith and honest performance </vt:lpstr>
      <vt:lpstr>Related legal question:</vt:lpstr>
      <vt:lpstr>Would not selling or abusing your brain data meet this test?</vt:lpstr>
      <vt:lpstr>“Information Fiduciaries”</vt:lpstr>
      <vt:lpstr>Constructive Trust?</vt:lpstr>
      <vt:lpstr>Fits???</vt:lpstr>
      <vt:lpstr>Requires…</vt:lpstr>
      <vt:lpstr>Objection </vt:lpstr>
      <vt:lpstr>Trust must be of…</vt:lpstr>
      <vt:lpstr>PowerPoint Presentation</vt:lpstr>
      <vt:lpstr>PowerPoint Presentation</vt:lpstr>
      <vt:lpstr>Enter “Freedom of Thought” as an interpretive aid</vt:lpstr>
      <vt:lpstr>Universal Declaration of Human Rights</vt:lpstr>
      <vt:lpstr>Mandatory right to be forgotten for brain data?</vt:lpstr>
      <vt:lpstr>F. When do we lose our human agency  in Virtual Reality/Alternate Reality?</vt:lpstr>
      <vt:lpstr> Is Criminal Law mens rea the appropriate standard for  non-criminal cases?  </vt:lpstr>
      <vt:lpstr>Human Agency as Freedom of Thought</vt:lpstr>
      <vt:lpstr>Cliffhanger to the future…</vt:lpstr>
      <vt:lpstr>PowerPoint Presentation</vt:lpstr>
      <vt:lpstr> A MATTER OF PERSPECTIVE</vt:lpstr>
      <vt:lpstr>PowerPoint Presentation</vt:lpstr>
      <vt:lpstr>PowerPoint Presentation</vt:lpstr>
      <vt:lpstr>  Always include a cat picture</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Festinger</dc:creator>
  <cp:lastModifiedBy>Jon Festinger</cp:lastModifiedBy>
  <cp:revision>338</cp:revision>
  <cp:lastPrinted>2013-10-09T03:12:41Z</cp:lastPrinted>
  <dcterms:created xsi:type="dcterms:W3CDTF">2013-01-27T19:45:34Z</dcterms:created>
  <dcterms:modified xsi:type="dcterms:W3CDTF">2021-10-10T04:36:55Z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11681943</vt:lpwstr>
  </property>
  <property fmtid="{D5CDD505-2E9C-101B-9397-08002B2CF9AE}" name="NXPowerLiteSettings" pid="3">
    <vt:lpwstr>C700052003A000</vt:lpwstr>
  </property>
  <property fmtid="{D5CDD505-2E9C-101B-9397-08002B2CF9AE}" name="NXPowerLiteVersion" pid="4">
    <vt:lpwstr>D8.0.8</vt:lpwstr>
  </property>
</Properties>
</file>