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5" r:id="rId3"/>
    <p:sldId id="274" r:id="rId4"/>
    <p:sldId id="276" r:id="rId5"/>
    <p:sldId id="263" r:id="rId6"/>
    <p:sldId id="261" r:id="rId7"/>
    <p:sldId id="262" r:id="rId8"/>
    <p:sldId id="260" r:id="rId9"/>
    <p:sldId id="277" r:id="rId10"/>
    <p:sldId id="278" r:id="rId11"/>
    <p:sldId id="270" r:id="rId12"/>
    <p:sldId id="269" r:id="rId13"/>
    <p:sldId id="267" r:id="rId14"/>
    <p:sldId id="268" r:id="rId15"/>
    <p:sldId id="279" r:id="rId16"/>
    <p:sldId id="265" r:id="rId17"/>
    <p:sldId id="271" r:id="rId18"/>
    <p:sldId id="272" r:id="rId19"/>
    <p:sldId id="273" r:id="rId20"/>
    <p:sldId id="281" r:id="rId21"/>
    <p:sldId id="280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>
        <p:scale>
          <a:sx n="100" d="100"/>
          <a:sy n="100" d="100"/>
        </p:scale>
        <p:origin x="58" y="-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6:28:02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2 24575,'-36'0'0,"-2"-1"0,1 1 0,-1 3 0,-59 10 0,62-6 0,27-6 0,0 1 0,0-1 0,0 2 0,0-1 0,0 1 0,0 0 0,1 0 0,-1 1 0,-6 5 0,6-3 0,1 1 0,-1-1 0,1 2 0,-10 13 0,11-13 0,0 0 0,-1-1 0,0 0 0,-10 8 0,11-10 0,0-1 0,1 1 0,0 1 0,0-1 0,1 1 0,-1-1 0,1 1 0,0 1 0,1-1 0,-1 0 0,1 1 0,1 0 0,-1 0 0,-2 10 0,3-2 0,-1 1 0,2-1 0,0 0 0,1 1 0,3 27 0,-3-40 0,1-1 0,-1 1 0,0-1 0,1 1 0,0-1 0,-1 1 0,1-1 0,0 0 0,0 1 0,0-1 0,1 0 0,-1 0 0,1 0 0,-1 0 0,1 0 0,-1 0 0,1 0 0,0-1 0,0 1 0,0 0 0,0-1 0,0 0 0,0 1 0,1-1 0,-1 0 0,0 0 0,5 1 0,5 0 0,-1 0 0,0-1 0,1-1 0,0 1 0,13-3 0,-17 1 0,-1 0 0,1 1 0,-1-1 0,1 2 0,0-1 0,-1 1 0,1 0 0,-1 1 0,0 0 0,14 5 0,-18-5 0,1 1 0,-1 0 0,0 0 0,0 0 0,0 1 0,-1-1 0,1 1 0,-1-1 0,0 1 0,0 0 0,0 0 0,-1 0 0,3 6 0,-3-6 0,0 0 0,1-1 0,-1 1 0,1 0 0,0-1 0,0 1 0,0-1 0,1 1 0,-1-1 0,1 0 0,0 0 0,-1 0 0,2 0 0,4 3 0,77 37 0,-53-28 0,50 32 0,-55-29 0,-11-8 0,0 0 0,-1 1 0,-1 1 0,1 0 0,20 25 0,-32-34 0,-1 0 0,0 1 0,1-1 0,-2 1 0,1-1 0,0 1 0,-1 0 0,0 0 0,0 0 0,0 0 0,0 0 0,0 0 0,-1 0 0,0 0 0,0 0 0,0 0 0,0 0 0,-1 0 0,1 0 0,-1 0 0,0 0 0,0 0 0,-1 0 0,1-1 0,-1 1 0,0 0 0,0-1 0,0 1 0,0-1 0,-1 0 0,1 0 0,-5 5 0,-24 18 0,26-23 0,1 0 0,0 1 0,0-1 0,0 1 0,0 0 0,1 0 0,-1 0 0,-2 6 0,1-4 0,1 0 0,-1 0 0,0 0 0,-1-1 0,1 0 0,-1 0 0,0 0 0,-1-1 0,1 0 0,-14 7 0,6-5 0,0 0 0,-1 0 0,0-2 0,-21 5 0,-3-4 0,0-2 0,0-2 0,-75-7 0,51-10-1365,45 11-5461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6:28:1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6:28:51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24575,'-2'0'0,"1"1"0,0-1 0,0 1 0,0-1 0,0 1 0,0 0 0,0 0 0,0-1 0,0 1 0,0 0 0,0 0 0,0 0 0,0 0 0,1 0 0,-1 0 0,0 0 0,1 0 0,-1 0 0,1 0 0,-1 0 0,1 0 0,-1 1 0,1-1 0,0 0 0,0 0 0,-1 0 0,1 3 0,-5 39 0,5-38 0,-2 311 64,4-163-1493,-2-139-5397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6:29:3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6:28:13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24575,'93'-2'0,"103"4"0,-185 0 0,-1-1 0,1 1 0,-1 1 0,1 0 0,-1 0 0,0 1 0,0 0 0,0 1 0,-1 0 0,0 1 0,0 0 0,0 0 0,0 1 0,12 13 0,-12-7 0,0 0 0,-1 0 0,-1 1 0,0 0 0,5 18 0,-7-20 0,0 2 0,-1 1 0,0-1 0,-1 1 0,0 0 0,-1 0 0,-1 0 0,-1 0 0,-1 24 0,-2-17 0,0-1 0,-1 1 0,-1-1 0,-1 0 0,-12 26 0,16-43 0,0 1 0,-1-1 0,0 0 0,0 0 0,0-1 0,0 1 0,0-1 0,-1 1 0,1-1 0,-8 4 0,-45 25 0,38-23 0,8-5 0,0-1 0,0 1 0,0-2 0,0 1 0,0-2 0,0 1 0,0-1 0,-1-1 0,-15 0 0,19-1 0,1 0 0,-1 0 0,1 0 0,0-1 0,0 0 0,0 0 0,-9-4 0,13 4 0,-1 1 0,1-1 0,-1 1 0,1-1 0,-1 0 0,1 0 0,0 0 0,0-1 0,0 1 0,0 0 0,0-1 0,1 0 0,-1 1 0,1-1 0,0 0 0,-2-2 0,3 3 0,0 0 0,0 0 0,0 0 0,0 0 0,0 1 0,0-1 0,0 0 0,1 0 0,-1 0 0,1 1 0,-1-1 0,1 0 0,-1 1 0,1-1 0,0 0 0,0 1 0,0-1 0,0 1 0,0-1 0,0 1 0,1-1 0,-1 1 0,0 0 0,1 0 0,-1 0 0,1 0 0,-1 0 0,1 0 0,-1 0 0,1 0 0,0 1 0,0-1 0,1 0 0,10-4 0,1 0 0,-1 1 0,16-3 0,-24 6 0,6-1 0,1 1 0,0-1 0,-1 2 0,1 0 0,0 0 0,-1 1 0,1 1 0,0 0 0,-1 0 0,1 1 0,21 9 0,0 4 0,0 1 0,44 31 0,-70-44 0,-1 0 0,0 1 0,0 0 0,-1 0 0,1 0 0,-1 1 0,0 0 0,-1 0 0,0 0 0,1 1 0,-2-1 0,4 8 0,-3-3 0,-1-1 0,0 1 0,-1 0 0,0 0 0,0 0 0,-1 0 0,-1 17 0,0-15 0,-1-1 0,0 1 0,0-1 0,-1 0 0,-1 0 0,-7 22 0,7-27 0,-1-1 0,1 1 0,-1-1 0,-1 0 0,1 0 0,-1 0 0,0-1 0,0 1 0,0-1 0,-1-1 0,0 1 0,-11 6 0,5-3 0,0-2 0,0 0 0,-1 0 0,1-1 0,-1 0 0,-1-1 0,1-1 0,0 0 0,-1-1 0,0-1 0,-20 1 0,12-1 0,0 1 0,-28 7 0,26-4 0,-42 2 0,15-6-1365,28-2-5461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6:28:1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5 308 24575,'3'68'0,"14"78"0,-11-101 0,5 23 0,-5-31 0,3 47 0,-9 1 0,-1-53 0,1 1 0,2 0 0,7 46 0,-4-49 0,2 15 0,-7-42 0,1-1 0,-1 1 0,1-1 0,0 1 0,0-1 0,0 1 0,0-1 0,0 0 0,1 1 0,-1-1 0,4 4 0,-4-6 0,-1 0 0,1 0 0,-1 0 0,1 0 0,-1-1 0,1 1 0,-1 0 0,1 0 0,-1 0 0,0 0 0,1-1 0,-1 1 0,1 0 0,-1 0 0,0-1 0,1 1 0,-1 0 0,0-1 0,1 1 0,-1 0 0,0-1 0,1 1 0,-1-1 0,0 1 0,0 0 0,0-1 0,1 1 0,-1-1 0,0 1 0,0-1 0,0 1 0,0-1 0,0 1 0,0 0 0,0-1 0,0 0 0,8-27 0,-6 21 0,4-15 0,-1 0 0,0 0 0,-2 0 0,-1-1 0,-1 0 0,-1 1 0,0-1 0,-2 0 0,-1 1 0,-1 0 0,0-1 0,-2 1 0,-12-31 0,13 39 0,1 0 0,1-1 0,0 1 0,-1-22 0,4 25 0,-1 0 0,-1 0 0,0 0 0,0 0 0,-1 1 0,0-1 0,-1 1 0,0 0 0,-9-15 0,8 17 0,0 0 0,0 0 0,0 0 0,1-1 0,1 0 0,0 0 0,0 0 0,0 0 0,1 0 0,0-1 0,1 1 0,0 0 0,1-1 0,0 1 0,0-1 0,1 1 0,0-1 0,5-15 0,-4 16 0,13-64 0,-14 65 0,0 1 0,-1-1 0,0 0 0,0 1 0,0-1 0,-1 0 0,-2-8 0,3 15 0,0 1 0,0-1 0,0 1 0,0 0 0,0-1 0,0 1 0,0-1 0,0 1 0,0 0 0,-1-1 0,1 1 0,0-1 0,0 1 0,0 0 0,0-1 0,-1 1 0,1-1 0,0 1 0,0 0 0,-1-1 0,1 1 0,0 0 0,0 0 0,-1-1 0,1 1 0,0 0 0,-1 0 0,1-1 0,0 1 0,-1 0 0,1 0 0,-1 0 0,1 0 0,0-1 0,-1 1 0,0 0 0,-5 15 0,-1 27 0,6-32 0,-2 45 0,2 0 0,10 98 0,-5-134 0,1 1 0,1-1 0,1-1 0,0 1 0,2-1 0,0-1 0,1 1 0,0-2 0,2 1 0,0-1 0,18 18 0,1 8 0,13 16 0,-41-54 0,0-1 0,1 0 0,-1 0 0,1 0 0,-1 0 0,1-1 0,0 1 0,0-1 0,0 0 0,1 0 0,-1-1 0,6 3 0,-9-4 0,0 0 0,1 0 0,-1 0 0,0 0 0,0 0 0,0 0 0,0-1 0,0 1 0,0 0 0,0 0 0,0-1 0,1 1 0,-1-1 0,0 1 0,0-1 0,-1 1 0,1-1 0,0 0 0,0 1 0,0-1 0,0 0 0,0 0 0,-1 0 0,1 1 0,0-1 0,-1 0 0,1 0 0,-1 0 0,1 0 0,-1 0 0,1 0 0,0-2 0,8-42 0,-7 30 0,32-187 0,-28 170 0,2-62 0,-2 12 0,5-35 0,-6-141 0,-6 804 0,3-515 0,1 0 0,9 38 0,-2-19 0,-8-38 0,1 0 0,1 0 0,0 0 0,1 0 0,12 20 0,37 50 0,-43-68-1365,1-3-5461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6:28:21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24575,'0'12'0,"2"0"0,0 1 0,6 22 0,4 21 0,-8 51 36,-5-79-316,2 1 0,0-1 0,2 0-1,7 28 1,-5-38-6546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6:28:24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6:28:26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24575,'0'734'0,"1"-718"0,1 0 0,1 0 0,1 0 0,0 0 0,1-1 0,14 30 0,-10-22 0,0 0 0,5 25 0,-8-22-118,-3-6-132,2 0 1,0 0 0,2 0-1,11 24 1,-11-29-6577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6:28:0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24575,'-1'77'0,"3"83"0,11-88 0,-9-53 0,0 1 0,1 27 0,-4-35 0,1 1 0,0-1 0,1 1 0,0-1 0,1 0 0,8 17 0,2 10 0,-1 10 0,-11-39 0,0 1 0,1-1 0,0 0 0,0 0 0,1 0 0,6 9 0,-1-4 0,-1 1 0,0 0 0,-1 1 0,-1-1 0,5 24 0,17 92 0,-17-73 0,-6-37 0,-1 0 0,1 32 0,-6 182-1365,1-213-5461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6:28:07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24575,'0'31'0,"1"0"0,1-1 0,2 1 0,1-1 0,11 35 0,3-2 0,50 148 0,-21-93 0,-41-100 0,-1 1 0,-1 0 0,5 32 0,-7-28 0,2-1 0,9 28 0,-8-31 0,-2-1 0,0 1 0,0 0 0,-2 0 0,0 37 0,0 4 0,17 25-1365,-16-65-5461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6:28:09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24575,'3'5'0,"0"0"0,0 0 0,0 1 0,-1 0 0,0-1 0,0 1 0,0 0 0,-1 0 0,0 0 0,0 0 0,0 0 0,-1 6 0,6 28 0,14 18 0,-14-43 0,-1 0 0,0 1 0,-1 0 0,0 0 0,1 17 0,-4 189 89,-3-104-1543,2-96-5372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4C794-86ED-B312-8AA3-B23F09645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53F729-CE30-87EC-74F1-F9914AE1B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FE4C0-0671-337C-3BC7-6FD2D58EA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B578-6463-4D71-99A8-CDAFC6ED0FF4}" type="datetimeFigureOut">
              <a:rPr lang="en-CA" smtClean="0"/>
              <a:t>2022-11-15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A4D83-F1AC-781B-F8EC-3E0B30FB4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A0CC5-9CA5-206C-6DCE-EDD1AB078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6261-89E5-4238-A338-67D93F9597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116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93E7F-455F-7570-F752-C6715D788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BD9D52-FD51-DEB2-95C9-06FA6845E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15C58-2F91-F36E-835F-9E42B45DE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B578-6463-4D71-99A8-CDAFC6ED0FF4}" type="datetimeFigureOut">
              <a:rPr lang="en-CA" smtClean="0"/>
              <a:t>2022-11-15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D1FC1-B0B6-3AD9-CAED-08D08EF78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EEEFF-A751-0704-2C72-7A60E0AF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6261-89E5-4238-A338-67D93F9597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731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629045-A416-A204-DA7D-93B3B2CCB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48A4AD-7378-F023-8643-4AAF493D3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29F3B-FB8F-622B-A3C1-E159D6CCA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B578-6463-4D71-99A8-CDAFC6ED0FF4}" type="datetimeFigureOut">
              <a:rPr lang="en-CA" smtClean="0"/>
              <a:t>2022-11-15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6E57F-89A2-B0B9-C064-9C23C863F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770D6-E5D4-C6C7-734B-3B82DDBFC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6261-89E5-4238-A338-67D93F9597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399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DA38F-00CC-515F-283C-BF5BD7176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A33C6-A1F2-90B3-EDED-9A1161686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17255-60B1-1415-9C70-515BE669A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B578-6463-4D71-99A8-CDAFC6ED0FF4}" type="datetimeFigureOut">
              <a:rPr lang="en-CA" smtClean="0"/>
              <a:t>2022-11-15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23443-2095-2706-8F00-310A6339F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EAAB9-3144-CA57-C6EA-C9A8C03C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6261-89E5-4238-A338-67D93F9597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648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CA46A-CD30-60AC-5817-66760A63D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A7159-1642-B41D-B1F5-CDFFFF629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39597-BAB4-60C7-8736-FFD2240E0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B578-6463-4D71-99A8-CDAFC6ED0FF4}" type="datetimeFigureOut">
              <a:rPr lang="en-CA" smtClean="0"/>
              <a:t>2022-11-15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00065-8E2F-4897-C5E0-9E4563C31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43AF4-94EA-750C-9179-B6923A498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6261-89E5-4238-A338-67D93F9597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957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4A289-B855-4E6D-F8EA-B50294FBD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E2FCF-5A23-C82F-9F9C-B4BECFB1CD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55394-4EDF-34C6-4FF9-8539AC332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274440-F9B0-BE9B-298A-B6B4B9265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B578-6463-4D71-99A8-CDAFC6ED0FF4}" type="datetimeFigureOut">
              <a:rPr lang="en-CA" smtClean="0"/>
              <a:t>2022-11-15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C1FE75-EF3B-5EA2-F0CF-364CC2C78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C7C71-5B08-C862-1E4F-A0005423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6261-89E5-4238-A338-67D93F9597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132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A8EF7-A58F-3062-9F5F-A15916C6D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5DDFF-72DE-C8C6-6AAC-0DCF89B32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74915-3BFB-A132-53EB-2CA54DA01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8D25ED-F69A-39BC-2928-8D2F79A65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83673E-F04D-D518-3742-411CDEE19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95D652-EDEB-085B-15F6-C0CF14F04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B578-6463-4D71-99A8-CDAFC6ED0FF4}" type="datetimeFigureOut">
              <a:rPr lang="en-CA" smtClean="0"/>
              <a:t>2022-11-15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BFD595-FC13-9487-20B9-E05EEE04B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7FF67E-563D-790E-A67E-5394257B3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6261-89E5-4238-A338-67D93F9597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31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83206-5AF2-B6CA-A70C-3A4A00BD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633AB-1638-94E6-6205-02F1490AE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B578-6463-4D71-99A8-CDAFC6ED0FF4}" type="datetimeFigureOut">
              <a:rPr lang="en-CA" smtClean="0"/>
              <a:t>2022-11-15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79837-56C1-C5E5-84C9-158A330C1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B69B5-6B9E-BEDF-FBF0-33E2EAA4F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6261-89E5-4238-A338-67D93F9597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6313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F52C19-1A3E-77AA-080C-AED12202E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B578-6463-4D71-99A8-CDAFC6ED0FF4}" type="datetimeFigureOut">
              <a:rPr lang="en-CA" smtClean="0"/>
              <a:t>2022-11-15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783D86-4172-F71B-1B6F-D5631A96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9E7E4-78B3-789C-9BAC-B5EC34F9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6261-89E5-4238-A338-67D93F9597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6303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B3015-0556-1758-DDA3-F62C91AAC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CAA20-5693-8B55-8795-C031F0483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2A09F-D88E-BA7E-2391-0E34D64CB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C405B-740A-DB74-8089-20B73642A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B578-6463-4D71-99A8-CDAFC6ED0FF4}" type="datetimeFigureOut">
              <a:rPr lang="en-CA" smtClean="0"/>
              <a:t>2022-11-15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F804B3-60F4-A013-19FF-3F74ABD5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46DD8-6CF2-FA50-72CF-7BD95BD41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6261-89E5-4238-A338-67D93F9597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246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C441D-3771-D77F-2EA7-6C0D855E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7A501C-5862-6776-9140-35D51FE3E8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4DD574-7279-3069-1E81-7291788B6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ADD65C-083F-084F-62FE-BA8220DC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B578-6463-4D71-99A8-CDAFC6ED0FF4}" type="datetimeFigureOut">
              <a:rPr lang="en-CA" smtClean="0"/>
              <a:t>2022-11-15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D2C6FF-E49E-E5EB-31EB-CE6CC211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83830-C30E-02C3-498D-F2ABDD35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6261-89E5-4238-A338-67D93F9597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398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6E52F9-158C-23FF-B8CC-EFE089B47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58050-5E61-B3FC-09B5-0729D3784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812B8-AB50-4EA7-DC63-0254DD733D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1B578-6463-4D71-99A8-CDAFC6ED0FF4}" type="datetimeFigureOut">
              <a:rPr lang="en-CA" smtClean="0"/>
              <a:t>2022-11-15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E234A-1F48-E8B4-D295-2A917A3FB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00E47-3D1C-0A8D-9B3E-7542306C2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86261-89E5-4238-A338-67D93F9597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111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customXml" Target="../ink/ink6.xml"/><Relationship Id="rId18" Type="http://schemas.openxmlformats.org/officeDocument/2006/relationships/image" Target="../media/image20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7.png"/><Relationship Id="rId17" Type="http://schemas.openxmlformats.org/officeDocument/2006/relationships/customXml" Target="../ink/ink8.xml"/><Relationship Id="rId2" Type="http://schemas.openxmlformats.org/officeDocument/2006/relationships/image" Target="../media/image12.JPG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image" Target="../media/image22.png"/><Relationship Id="rId10" Type="http://schemas.openxmlformats.org/officeDocument/2006/relationships/image" Target="../media/image16.png"/><Relationship Id="rId19" Type="http://schemas.openxmlformats.org/officeDocument/2006/relationships/customXml" Target="../ink/ink9.xml"/><Relationship Id="rId4" Type="http://schemas.openxmlformats.org/officeDocument/2006/relationships/image" Target="../media/image13.png"/><Relationship Id="rId9" Type="http://schemas.openxmlformats.org/officeDocument/2006/relationships/customXml" Target="../ink/ink4.xml"/><Relationship Id="rId14" Type="http://schemas.openxmlformats.org/officeDocument/2006/relationships/image" Target="../media/image18.png"/><Relationship Id="rId22" Type="http://schemas.openxmlformats.org/officeDocument/2006/relationships/customXml" Target="../ink/ink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40294-8194-44CC-54D5-C5FFBB664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5464" y="518261"/>
            <a:ext cx="9144000" cy="791278"/>
          </a:xfrm>
        </p:spPr>
        <p:txBody>
          <a:bodyPr>
            <a:noAutofit/>
          </a:bodyPr>
          <a:lstStyle/>
          <a:p>
            <a:r>
              <a:rPr lang="en-CA" sz="4000" dirty="0"/>
              <a:t>The Metaverse Real Estate Phenomenon: Sifting through Future Regulatory Sandbox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02E503-9066-0394-FB15-562DC98229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 descr="A picture containing resort, golf, garden&#10;&#10;Description automatically generated">
            <a:extLst>
              <a:ext uri="{FF2B5EF4-FFF2-40B4-BE49-F238E27FC236}">
                <a16:creationId xmlns:a16="http://schemas.microsoft.com/office/drawing/2014/main" id="{A932BEBE-8417-6223-DB15-8D8034E1B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9538"/>
            <a:ext cx="12192000" cy="736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96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et tent pitched under a cloudy sky">
            <a:extLst>
              <a:ext uri="{FF2B5EF4-FFF2-40B4-BE49-F238E27FC236}">
                <a16:creationId xmlns:a16="http://schemas.microsoft.com/office/drawing/2014/main" id="{0C139036-394B-E460-6DB6-B3A50167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824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41097-4480-BC08-1D20-373617272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88477"/>
          </a:xfrm>
        </p:spPr>
        <p:txBody>
          <a:bodyPr>
            <a:normAutofit/>
          </a:bodyPr>
          <a:lstStyle/>
          <a:p>
            <a:r>
              <a:rPr lang="en-CA" sz="4000" dirty="0"/>
              <a:t>Personal Conclusion: </a:t>
            </a:r>
            <a:r>
              <a:rPr lang="en-CA" sz="4000" u="sng" dirty="0"/>
              <a:t>Slightly Rubbish?</a:t>
            </a:r>
            <a:br>
              <a:rPr lang="en-CA" sz="4000" u="sng" dirty="0"/>
            </a:br>
            <a:r>
              <a:rPr lang="en-CA" sz="4000" dirty="0"/>
              <a:t>Disclaimer: I could be wrong</a:t>
            </a:r>
            <a:br>
              <a:rPr lang="en-CA" sz="4000" dirty="0"/>
            </a:br>
            <a:r>
              <a:rPr lang="en-CA" sz="4000" dirty="0"/>
              <a:t>Hence the Presentation..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89A53-76B3-072C-01A1-C5A891CFF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3020" y="3429001"/>
            <a:ext cx="9144000" cy="2346960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7170" name="Picture 2" descr="Rubbish Top Gear GIF - Rubbish Top Gear Jeremy Clarkson GIFs">
            <a:extLst>
              <a:ext uri="{FF2B5EF4-FFF2-40B4-BE49-F238E27FC236}">
                <a16:creationId xmlns:a16="http://schemas.microsoft.com/office/drawing/2014/main" id="{35B90313-56B2-9E48-0FBE-DD97A6CCF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0" y="2870836"/>
            <a:ext cx="6035040" cy="279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379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close&#10;&#10;Description automatically generated">
            <a:extLst>
              <a:ext uri="{FF2B5EF4-FFF2-40B4-BE49-F238E27FC236}">
                <a16:creationId xmlns:a16="http://schemas.microsoft.com/office/drawing/2014/main" id="{9EE8C91A-D3EB-3C2E-1058-F61731B44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2460"/>
            <a:ext cx="11582400" cy="664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67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house with palm trees&#10;&#10;Description automatically generated with low confidence">
            <a:extLst>
              <a:ext uri="{FF2B5EF4-FFF2-40B4-BE49-F238E27FC236}">
                <a16:creationId xmlns:a16="http://schemas.microsoft.com/office/drawing/2014/main" id="{2A622ED9-5C72-4A06-E905-069709DFD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1460"/>
            <a:ext cx="11734800" cy="63550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7EFA274-50A5-4301-B1E5-E88F4AECC94E}"/>
                  </a:ext>
                </a:extLst>
              </p14:cNvPr>
              <p14:cNvContentPartPr/>
              <p14:nvPr/>
            </p14:nvContentPartPr>
            <p14:xfrm>
              <a:off x="3438694" y="545972"/>
              <a:ext cx="237600" cy="379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7EFA274-50A5-4301-B1E5-E88F4AECC9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0054" y="537332"/>
                <a:ext cx="25524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0219DC9-D86B-8546-2596-970ACFE83866}"/>
                  </a:ext>
                </a:extLst>
              </p14:cNvPr>
              <p14:cNvContentPartPr/>
              <p14:nvPr/>
            </p14:nvContentPartPr>
            <p14:xfrm>
              <a:off x="3977974" y="574052"/>
              <a:ext cx="237240" cy="369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0219DC9-D86B-8546-2596-970ACFE8386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8974" y="565052"/>
                <a:ext cx="254880" cy="38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84E587B8-1B70-5A5A-4CCF-12D769F522EF}"/>
              </a:ext>
            </a:extLst>
          </p:cNvPr>
          <p:cNvGrpSpPr/>
          <p:nvPr/>
        </p:nvGrpSpPr>
        <p:grpSpPr>
          <a:xfrm>
            <a:off x="4390894" y="501692"/>
            <a:ext cx="412920" cy="434160"/>
            <a:chOff x="4390894" y="501692"/>
            <a:chExt cx="412920" cy="43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C5ED454-1BF1-0278-C80A-3F036481783D}"/>
                    </a:ext>
                  </a:extLst>
                </p14:cNvPr>
                <p14:cNvContentPartPr/>
                <p14:nvPr/>
              </p14:nvContentPartPr>
              <p14:xfrm>
                <a:off x="4390894" y="501692"/>
                <a:ext cx="183600" cy="405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C5ED454-1BF1-0278-C80A-3F036481783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82254" y="493052"/>
                  <a:ext cx="20124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6DE2E52-3CD2-A346-9737-4EF9306451D0}"/>
                    </a:ext>
                  </a:extLst>
                </p14:cNvPr>
                <p14:cNvContentPartPr/>
                <p14:nvPr/>
              </p14:nvContentPartPr>
              <p14:xfrm>
                <a:off x="4646854" y="716252"/>
                <a:ext cx="17640" cy="152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6DE2E52-3CD2-A346-9737-4EF9306451D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638214" y="707252"/>
                  <a:ext cx="35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AED8ECD-DD1B-42CD-11A0-E7479FEA7B83}"/>
                    </a:ext>
                  </a:extLst>
                </p14:cNvPr>
                <p14:cNvContentPartPr/>
                <p14:nvPr/>
              </p14:nvContentPartPr>
              <p14:xfrm>
                <a:off x="4618774" y="584132"/>
                <a:ext cx="360" cy="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AED8ECD-DD1B-42CD-11A0-E7479FEA7B8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610134" y="57549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EDB614B-CDCE-F019-3098-FF6F7D72FF81}"/>
                    </a:ext>
                  </a:extLst>
                </p14:cNvPr>
                <p14:cNvContentPartPr/>
                <p14:nvPr/>
              </p14:nvContentPartPr>
              <p14:xfrm>
                <a:off x="4759894" y="527612"/>
                <a:ext cx="43920" cy="4082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EDB614B-CDCE-F019-3098-FF6F7D72FF8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751254" y="518972"/>
                  <a:ext cx="61560" cy="42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C3CADE-0F6B-DA4F-F7E9-A82CF4FBBAA3}"/>
              </a:ext>
            </a:extLst>
          </p:cNvPr>
          <p:cNvGrpSpPr/>
          <p:nvPr/>
        </p:nvGrpSpPr>
        <p:grpSpPr>
          <a:xfrm>
            <a:off x="3496654" y="452012"/>
            <a:ext cx="462600" cy="480240"/>
            <a:chOff x="3496654" y="452012"/>
            <a:chExt cx="462600" cy="48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CB885B9-A1BA-01FD-E379-8FAB9C14C7F9}"/>
                    </a:ext>
                  </a:extLst>
                </p14:cNvPr>
                <p14:cNvContentPartPr/>
                <p14:nvPr/>
              </p14:nvContentPartPr>
              <p14:xfrm>
                <a:off x="3496654" y="452012"/>
                <a:ext cx="76320" cy="4802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CB885B9-A1BA-01FD-E379-8FAB9C14C7F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487654" y="443012"/>
                  <a:ext cx="9396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387CFF9-2446-943D-6FF1-B6569E0A37BB}"/>
                    </a:ext>
                  </a:extLst>
                </p14:cNvPr>
                <p14:cNvContentPartPr/>
                <p14:nvPr/>
              </p14:nvContentPartPr>
              <p14:xfrm>
                <a:off x="3572254" y="461372"/>
                <a:ext cx="93960" cy="405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387CFF9-2446-943D-6FF1-B6569E0A37B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563254" y="452372"/>
                  <a:ext cx="11160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E2F539C-1D2B-65E8-496C-AB8469B98E82}"/>
                    </a:ext>
                  </a:extLst>
                </p14:cNvPr>
                <p14:cNvContentPartPr/>
                <p14:nvPr/>
              </p14:nvContentPartPr>
              <p14:xfrm>
                <a:off x="3808414" y="602852"/>
                <a:ext cx="29160" cy="235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E2F539C-1D2B-65E8-496C-AB8469B98E8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799414" y="594212"/>
                  <a:ext cx="468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3A0BDF8-E35D-423E-8B96-D44080B74986}"/>
                    </a:ext>
                  </a:extLst>
                </p14:cNvPr>
                <p14:cNvContentPartPr/>
                <p14:nvPr/>
              </p14:nvContentPartPr>
              <p14:xfrm>
                <a:off x="3958894" y="848012"/>
                <a:ext cx="360" cy="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3A0BDF8-E35D-423E-8B96-D44080B7498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949894" y="8390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17CBF63-E0CF-24C4-0D9F-4CDE02F6D144}"/>
                    </a:ext>
                  </a:extLst>
                </p14:cNvPr>
                <p14:cNvContentPartPr/>
                <p14:nvPr/>
              </p14:nvContentPartPr>
              <p14:xfrm>
                <a:off x="3647134" y="725612"/>
                <a:ext cx="10440" cy="201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17CBF63-E0CF-24C4-0D9F-4CDE02F6D14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38494" y="716612"/>
                  <a:ext cx="28080" cy="218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9137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grass&#10;&#10;Description automatically generated">
            <a:extLst>
              <a:ext uri="{FF2B5EF4-FFF2-40B4-BE49-F238E27FC236}">
                <a16:creationId xmlns:a16="http://schemas.microsoft.com/office/drawing/2014/main" id="{A9313F00-CB20-801E-91A3-067CB9FBE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110" y="171450"/>
            <a:ext cx="8145780" cy="65151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D391F46-3B06-72BB-6A4D-D255FF45EA0E}"/>
                  </a:ext>
                </a:extLst>
              </p14:cNvPr>
              <p14:cNvContentPartPr/>
              <p14:nvPr/>
            </p14:nvContentPartPr>
            <p14:xfrm>
              <a:off x="3345814" y="3628652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D391F46-3B06-72BB-6A4D-D255FF45EA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7174" y="362001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3277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CDBD534-D526-0674-C9CB-EB10F34D6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60" y="1245870"/>
            <a:ext cx="8107680" cy="436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80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B8D4154-306F-53BC-88C9-71969416E6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654063"/>
              </p:ext>
            </p:extLst>
          </p:nvPr>
        </p:nvGraphicFramePr>
        <p:xfrm>
          <a:off x="1979629" y="1291472"/>
          <a:ext cx="8107051" cy="42373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2234">
                  <a:extLst>
                    <a:ext uri="{9D8B030D-6E8A-4147-A177-3AD203B41FA5}">
                      <a16:colId xmlns:a16="http://schemas.microsoft.com/office/drawing/2014/main" val="3939531968"/>
                    </a:ext>
                  </a:extLst>
                </a:gridCol>
                <a:gridCol w="2814102">
                  <a:extLst>
                    <a:ext uri="{9D8B030D-6E8A-4147-A177-3AD203B41FA5}">
                      <a16:colId xmlns:a16="http://schemas.microsoft.com/office/drawing/2014/main" val="2889635751"/>
                    </a:ext>
                  </a:extLst>
                </a:gridCol>
                <a:gridCol w="2810715">
                  <a:extLst>
                    <a:ext uri="{9D8B030D-6E8A-4147-A177-3AD203B41FA5}">
                      <a16:colId xmlns:a16="http://schemas.microsoft.com/office/drawing/2014/main" val="734168477"/>
                    </a:ext>
                  </a:extLst>
                </a:gridCol>
              </a:tblGrid>
              <a:tr h="366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Traditional Real Estate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Metaverse Real Estate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4856575"/>
                  </a:ext>
                </a:extLst>
              </a:tr>
              <a:tr h="486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Proof of Ownership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Land Title Office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Digital Ledger of NFT stored in crypto wallet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9476851"/>
                  </a:ext>
                </a:extLst>
              </a:tr>
              <a:tr h="2378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Identifying Property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Land Survey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NFT Coordinates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0299462"/>
                  </a:ext>
                </a:extLst>
              </a:tr>
              <a:tr h="486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Owner Property Rights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Buy, sell (in whole or in part) or rent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Buy, sell (in whole or in part) or rent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4109440"/>
                  </a:ext>
                </a:extLst>
              </a:tr>
              <a:tr h="735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Platform for Commerce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Multiple Listing Service (MLS)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Primary and Secondary marketplaces (e.g. OpenSea or Rarible)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9489578"/>
                  </a:ext>
                </a:extLst>
              </a:tr>
              <a:tr h="486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Method of Purchase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Cash or Mortgage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Cryptocurrency or metaverse mortgage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475564"/>
                  </a:ext>
                </a:extLst>
              </a:tr>
              <a:tr h="486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 dirty="0">
                          <a:effectLst/>
                        </a:rPr>
                        <a:t>Total Listings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11,134 (Canada)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622,000 parcels of land (top 10 largest virtual worlds)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432074"/>
                  </a:ext>
                </a:extLst>
              </a:tr>
              <a:tr h="2378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Price Determinants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7424139"/>
                  </a:ext>
                </a:extLst>
              </a:tr>
              <a:tr h="2378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Key Legislation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Land Property Act (BC)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None – Platforms themselves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8004905"/>
                  </a:ext>
                </a:extLst>
              </a:tr>
              <a:tr h="2378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1546696"/>
                  </a:ext>
                </a:extLst>
              </a:tr>
              <a:tr h="2378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8929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073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C18AF-160D-7071-CD99-1234168D9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1961"/>
            <a:ext cx="9144000" cy="655319"/>
          </a:xfrm>
        </p:spPr>
        <p:txBody>
          <a:bodyPr>
            <a:noAutofit/>
          </a:bodyPr>
          <a:lstStyle/>
          <a:p>
            <a:r>
              <a:rPr lang="en-CA" sz="4000" dirty="0"/>
              <a:t>First Canadian Law firm in the Metaverse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11BD1A-7B3B-594A-FF9C-E6C964008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60220"/>
            <a:ext cx="9144000" cy="3497580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0B3A5E7C-AB21-FEDC-8088-C6BF9A880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097280"/>
            <a:ext cx="11010900" cy="53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2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37AF1-61B2-9DCD-06DF-94F186F30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839"/>
            <a:ext cx="9144000" cy="688021"/>
          </a:xfrm>
        </p:spPr>
        <p:txBody>
          <a:bodyPr>
            <a:noAutofit/>
          </a:bodyPr>
          <a:lstStyle/>
          <a:p>
            <a:r>
              <a:rPr lang="en-CA" sz="4400" dirty="0"/>
              <a:t>Discussions of Future Courthouses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CDBED9-CBDE-27CE-7AF7-214AB62CB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84860"/>
            <a:ext cx="9144000" cy="4914900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5" name="Picture 4" descr="A group of people in a court room&#10;&#10;Description automatically generated with medium confidence">
            <a:extLst>
              <a:ext uri="{FF2B5EF4-FFF2-40B4-BE49-F238E27FC236}">
                <a16:creationId xmlns:a16="http://schemas.microsoft.com/office/drawing/2014/main" id="{C7B1565E-FA18-E9E5-43DA-5121B5655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4859"/>
            <a:ext cx="12192000" cy="572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99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5DA5-54D9-C655-659C-021464D99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961"/>
            <a:ext cx="9144000" cy="845819"/>
          </a:xfrm>
        </p:spPr>
        <p:txBody>
          <a:bodyPr>
            <a:normAutofit fontScale="90000"/>
          </a:bodyPr>
          <a:lstStyle/>
          <a:p>
            <a:r>
              <a:rPr lang="en-CA" dirty="0"/>
              <a:t>Purchase of “replica” Properties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B5BAD6-78CF-3072-47B5-2AAB04390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906780"/>
            <a:ext cx="9144000" cy="4351020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C7416D60-EF03-57DB-3F53-611F7FE27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30" y="853440"/>
            <a:ext cx="9654540" cy="51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07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0A25A23-629E-FF43-1358-C8C843783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257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608E19-8F65-FF82-38B3-ACA208B96F79}"/>
              </a:ext>
            </a:extLst>
          </p:cNvPr>
          <p:cNvSpPr txBox="1"/>
          <p:nvPr/>
        </p:nvSpPr>
        <p:spPr>
          <a:xfrm>
            <a:off x="2476500" y="722079"/>
            <a:ext cx="6096000" cy="5083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Possible Regulatory Issues:</a:t>
            </a:r>
            <a:endParaRPr lang="en-C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Can the developer legally dilute the value of my land by creating additional land making my property less scarce and therefore  less valuable?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2. Can some just steal your property, your house and everything in it?</a:t>
            </a:r>
            <a:br>
              <a:rPr lang="en-CA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CA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3. Can someone sell you a fake house (contracts)?</a:t>
            </a:r>
            <a:br>
              <a:rPr lang="en-CA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CA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4. Can someone copy another person's house and infringe copyright law? (IP law)?</a:t>
            </a:r>
            <a:br>
              <a:rPr lang="en-CA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CA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5. Can you discriminate against someone coming onto your property (human rights law)?</a:t>
            </a:r>
            <a:br>
              <a:rPr lang="en-CA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CA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6. Can you evict a tenant because someone is willing to pay more rent (LTA law)?</a:t>
            </a:r>
            <a:br>
              <a:rPr lang="en-CA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CA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7. Who can sell real estate?</a:t>
            </a:r>
            <a:br>
              <a:rPr lang="en-CA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CA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8. Can it be taxed?</a:t>
            </a:r>
            <a:br>
              <a:rPr lang="en-CA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CA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9. Will it be subject to bylaws, municipal taxes and so forth..?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6027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32560-B168-1694-3504-FFFF61A4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58837"/>
          </a:xfrm>
        </p:spPr>
        <p:txBody>
          <a:bodyPr>
            <a:normAutofit fontScale="90000"/>
          </a:bodyPr>
          <a:lstStyle/>
          <a:p>
            <a:r>
              <a:rPr lang="en-CA" dirty="0"/>
              <a:t>Potential Lawyer Issues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2C7DA3-E543-2EDD-0A83-80ABC2428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81200"/>
            <a:ext cx="9144000" cy="3276600"/>
          </a:xfrm>
        </p:spPr>
        <p:txBody>
          <a:bodyPr/>
          <a:lstStyle/>
          <a:p>
            <a:pPr marL="342900" lvl="0" indent="-342900" algn="l">
              <a:lnSpc>
                <a:spcPct val="107000"/>
              </a:lnSpc>
              <a:buClr>
                <a:srgbClr val="222222"/>
              </a:buClr>
              <a:buFont typeface="Arial" panose="020B0604020202020204" pitchFamily="34" charset="0"/>
              <a:buAutoNum type="arabicPeriod"/>
            </a:pP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Issues on Jurisdiction</a:t>
            </a:r>
          </a:p>
          <a:p>
            <a:pPr marL="342900" lvl="0" indent="-342900" algn="l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Decentralize Autonomous Organizations</a:t>
            </a:r>
          </a:p>
          <a:p>
            <a:pPr marL="342900" lvl="0" indent="-342900" algn="l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Determining Identity</a:t>
            </a:r>
          </a:p>
          <a:p>
            <a:pPr marL="342900" lvl="0" indent="-342900" algn="l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Jurisdiction of controlling minds in Organization?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Clr>
                <a:srgbClr val="222222"/>
              </a:buClr>
              <a:buAutoNum type="arabicPeriod" startAt="2"/>
            </a:pPr>
            <a:r>
              <a:rPr lang="en-CA" sz="16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issue of interoperability of different servers/metaverses which may engage multiple end user agreements</a:t>
            </a:r>
          </a:p>
          <a:p>
            <a:pPr lvl="0" algn="l">
              <a:lnSpc>
                <a:spcPct val="107000"/>
              </a:lnSpc>
              <a:spcAft>
                <a:spcPts val="800"/>
              </a:spcAft>
              <a:buClr>
                <a:srgbClr val="222222"/>
              </a:buClr>
            </a:pPr>
            <a:r>
              <a:rPr lang="en-CA" sz="1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CA" sz="1600" u="sng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Ethical Issues on Practice</a:t>
            </a:r>
            <a:r>
              <a:rPr lang="en-CA" sz="1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Competence, Confidentiality and Trust Funds</a:t>
            </a:r>
          </a:p>
          <a:p>
            <a:pPr lvl="0" algn="l">
              <a:lnSpc>
                <a:spcPct val="107000"/>
              </a:lnSpc>
              <a:spcAft>
                <a:spcPts val="800"/>
              </a:spcAft>
              <a:buClr>
                <a:srgbClr val="222222"/>
              </a:buClr>
            </a:pPr>
            <a:r>
              <a:rPr lang="en-CA" sz="16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IP Law v. EULA</a:t>
            </a:r>
            <a:endParaRPr lang="en-C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692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C00566-F0F5-9FCD-9ACB-3BAB873B8B32}"/>
              </a:ext>
            </a:extLst>
          </p:cNvPr>
          <p:cNvSpPr txBox="1"/>
          <p:nvPr/>
        </p:nvSpPr>
        <p:spPr>
          <a:xfrm>
            <a:off x="2667000" y="1881136"/>
            <a:ext cx="6096000" cy="2881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 to you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</a:t>
            </a:r>
          </a:p>
          <a:p>
            <a:pPr marL="342900" lvl="0" indent="-342900">
              <a:lnSpc>
                <a:spcPct val="107000"/>
              </a:lnSpc>
              <a:buClr>
                <a:srgbClr val="222222"/>
              </a:buClr>
              <a:buFont typeface="Arial" panose="020B0604020202020204" pitchFamily="34" charset="0"/>
              <a:buAutoNum type="arabicPeriod"/>
            </a:pP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Thoughts on regulation?</a:t>
            </a:r>
          </a:p>
          <a:p>
            <a:pPr marL="342900" lvl="0" indent="-342900">
              <a:lnSpc>
                <a:spcPct val="107000"/>
              </a:lnSpc>
              <a:buClr>
                <a:srgbClr val="222222"/>
              </a:buClr>
              <a:buFont typeface="Arial" panose="020B0604020202020204" pitchFamily="34" charset="0"/>
              <a:buAutoNum type="arabicPeriod"/>
            </a:pP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specific area of regulation you find particularly pressing?</a:t>
            </a:r>
          </a:p>
          <a:p>
            <a:pPr marL="342900" lvl="0" indent="-342900">
              <a:lnSpc>
                <a:spcPct val="107000"/>
              </a:lnSpc>
              <a:buClr>
                <a:srgbClr val="222222"/>
              </a:buClr>
              <a:buFont typeface="Arial" panose="020B0604020202020204" pitchFamily="34" charset="0"/>
              <a:buAutoNum type="arabicPeriod"/>
            </a:pP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think metaverse and subsequent purchase of real estate in the space will be a bust?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222222"/>
              </a:buClr>
              <a:buFont typeface="Arial" panose="020B0604020202020204" pitchFamily="34" charset="0"/>
              <a:buAutoNum type="arabicPeriod"/>
            </a:pP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 you start a law firm in the metaverse? Pros and Cons?</a:t>
            </a:r>
          </a:p>
        </p:txBody>
      </p:sp>
    </p:spTree>
    <p:extLst>
      <p:ext uri="{BB962C8B-B14F-4D97-AF65-F5344CB8AC3E}">
        <p14:creationId xmlns:p14="http://schemas.microsoft.com/office/powerpoint/2010/main" val="336697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EE195-D55E-00F9-1767-46D9F0554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IN A SENSE WE HAVE BEEN HERE BEFORE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CF358-1564-260C-B5F4-8C0D9930E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8925"/>
            <a:ext cx="10515600" cy="4896596"/>
          </a:xfrm>
        </p:spPr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Molde"/>
              </a:rPr>
              <a:t>In truth, Grand Theft Auto has been metaverse-adjacent for some time now. The game has its own currency, which players compete to </a:t>
            </a:r>
            <a:r>
              <a:rPr lang="en-US" b="0" i="0" u="sng" dirty="0">
                <a:solidFill>
                  <a:srgbClr val="000000"/>
                </a:solidFill>
                <a:effectLst/>
                <a:latin typeface="Molde"/>
              </a:rPr>
              <a:t>earn and then spend on things like virtual properties and cars</a:t>
            </a:r>
            <a:r>
              <a:rPr lang="en-US" b="0" i="0" dirty="0">
                <a:solidFill>
                  <a:srgbClr val="000000"/>
                </a:solidFill>
                <a:effectLst/>
                <a:latin typeface="Molde"/>
              </a:rPr>
              <a:t>. While those two things also have their own gameplay implications, the game </a:t>
            </a:r>
            <a:r>
              <a:rPr lang="en-US" b="0" i="0" u="sng" dirty="0">
                <a:solidFill>
                  <a:srgbClr val="000000"/>
                </a:solidFill>
                <a:effectLst/>
                <a:latin typeface="Molde"/>
              </a:rPr>
              <a:t>intends for players to simply live in those spaces as well</a:t>
            </a:r>
            <a:r>
              <a:rPr lang="en-US" b="0" i="0" dirty="0">
                <a:solidFill>
                  <a:srgbClr val="000000"/>
                </a:solidFill>
                <a:effectLst/>
                <a:latin typeface="Molde"/>
              </a:rPr>
              <a:t>. Bottles of wine and liquor line shelves, waiting to get player avatars drunk, and there’s always a bong, packed and at the ready to deliver a virtual high.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Molde"/>
              </a:rPr>
              <a:t>The world of </a:t>
            </a:r>
            <a:r>
              <a:rPr lang="en-US" b="0" i="1" dirty="0">
                <a:solidFill>
                  <a:srgbClr val="000000"/>
                </a:solidFill>
                <a:effectLst/>
                <a:latin typeface="Molde"/>
              </a:rPr>
              <a:t>Grand Theft Auto Online</a:t>
            </a:r>
            <a:r>
              <a:rPr lang="en-US" b="0" i="0" dirty="0">
                <a:solidFill>
                  <a:srgbClr val="000000"/>
                </a:solidFill>
                <a:effectLst/>
                <a:latin typeface="Molde"/>
              </a:rPr>
              <a:t> has </a:t>
            </a:r>
            <a:r>
              <a:rPr lang="en-US" b="0" i="0" u="sng" dirty="0">
                <a:solidFill>
                  <a:srgbClr val="000000"/>
                </a:solidFill>
                <a:effectLst/>
                <a:latin typeface="Molde"/>
              </a:rPr>
              <a:t>always been one meant for players to inhabit</a:t>
            </a:r>
            <a:r>
              <a:rPr lang="en-US" b="0" i="0" dirty="0">
                <a:solidFill>
                  <a:srgbClr val="000000"/>
                </a:solidFill>
                <a:effectLst/>
                <a:latin typeface="Molde"/>
              </a:rPr>
              <a:t>. While so much of the game’s different facets are centered around gameplay mechanics, others are just for show, for players to say they have as they </a:t>
            </a:r>
            <a:r>
              <a:rPr lang="en-US" b="0" i="0" u="sng" dirty="0">
                <a:solidFill>
                  <a:srgbClr val="000000"/>
                </a:solidFill>
                <a:effectLst/>
                <a:latin typeface="Molde"/>
              </a:rPr>
              <a:t>occupy a space in virtual Los Santos.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3178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30161-DB12-BDCE-209E-732479436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Questions regarding Regulation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204A1-3E3E-DA33-CB36-DD5213C2E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/>
          </a:p>
          <a:p>
            <a:pPr marL="342900" indent="-342900">
              <a:buAutoNum type="arabicPeriod"/>
            </a:pPr>
            <a:r>
              <a:rPr lang="en-CA" sz="3200" dirty="0"/>
              <a:t>Should we Regulate?</a:t>
            </a:r>
          </a:p>
          <a:p>
            <a:pPr marL="342900" indent="-342900">
              <a:buAutoNum type="arabicPeriod"/>
            </a:pPr>
            <a:r>
              <a:rPr lang="en-CA" sz="3200" dirty="0"/>
              <a:t>What areas should we Regulate?</a:t>
            </a:r>
          </a:p>
          <a:p>
            <a:r>
              <a:rPr lang="en-CA" sz="3200" dirty="0"/>
              <a:t>3. How do we go about Regulation?</a:t>
            </a:r>
          </a:p>
        </p:txBody>
      </p:sp>
      <p:pic>
        <p:nvPicPr>
          <p:cNvPr id="4098" name="Picture 2" descr="Regulators&quot; Sticker for Sale by JTK667 | Redbubble">
            <a:extLst>
              <a:ext uri="{FF2B5EF4-FFF2-40B4-BE49-F238E27FC236}">
                <a16:creationId xmlns:a16="http://schemas.microsoft.com/office/drawing/2014/main" id="{4711B835-B407-5B0E-EC23-FC62BF08584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 bwMode="auto">
          <a:xfrm>
            <a:off x="5183188" y="593889"/>
            <a:ext cx="6172200" cy="526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667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27451-6426-387C-8B1B-20D90B0F4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C56BDF2-5C5E-D4C6-A012-F9768E1AE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43" y="388620"/>
            <a:ext cx="10515599" cy="646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60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7DA1C-E2F2-0A70-F15F-00215F8BC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3955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4" name="Picture 3" descr="Graphical user interface, application, Teams">
            <a:extLst>
              <a:ext uri="{FF2B5EF4-FFF2-40B4-BE49-F238E27FC236}">
                <a16:creationId xmlns:a16="http://schemas.microsoft.com/office/drawing/2014/main" id="{E9148061-2338-5352-74B3-F8B4CA30A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87" y="582929"/>
            <a:ext cx="10515600" cy="613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10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B3814-DED5-184B-39CD-5B5581A1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6821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13296E16-D330-6349-D617-F62C69879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0" y="365125"/>
            <a:ext cx="11208470" cy="601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04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97056-8289-9359-704C-06B0CD880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59303"/>
          </a:xfrm>
        </p:spPr>
        <p:txBody>
          <a:bodyPr>
            <a:normAutofit fontScale="90000"/>
          </a:bodyPr>
          <a:lstStyle/>
          <a:p>
            <a:r>
              <a:rPr lang="en-CA" dirty="0"/>
              <a:t>What is the Point?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FF09C1-1AC6-76D8-61C3-769C041F2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9996" y="2177591"/>
            <a:ext cx="5354425" cy="3193330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5" name="Picture 4" descr="A cheetah sitting on a bench&#10;&#10;Description automatically generated with low confidence">
            <a:extLst>
              <a:ext uri="{FF2B5EF4-FFF2-40B4-BE49-F238E27FC236}">
                <a16:creationId xmlns:a16="http://schemas.microsoft.com/office/drawing/2014/main" id="{09C6776B-7867-9C61-8479-0D61D315C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04" y="2064469"/>
            <a:ext cx="5354425" cy="458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88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F4B3602D-D006-E9F2-2EB3-6EB39F60E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204913"/>
            <a:ext cx="66675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963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11351</TotalTime>
  <Words>603</Words>
  <Application>Microsoft Office PowerPoint</Application>
  <PresentationFormat>Widescreen</PresentationFormat>
  <Paragraphs>63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Molde</vt:lpstr>
      <vt:lpstr>Office Theme</vt:lpstr>
      <vt:lpstr>The Metaverse Real Estate Phenomenon: Sifting through Future Regulatory Sandbox</vt:lpstr>
      <vt:lpstr>PowerPoint Presentation</vt:lpstr>
      <vt:lpstr>IN A SENSE WE HAVE BEEN HERE BEFORE</vt:lpstr>
      <vt:lpstr>Questions regarding Regulation</vt:lpstr>
      <vt:lpstr>PowerPoint Presentation</vt:lpstr>
      <vt:lpstr>PowerPoint Presentation</vt:lpstr>
      <vt:lpstr>PowerPoint Presentation</vt:lpstr>
      <vt:lpstr>What is the Point?</vt:lpstr>
      <vt:lpstr>PowerPoint Presentation</vt:lpstr>
      <vt:lpstr>PowerPoint Presentation</vt:lpstr>
      <vt:lpstr>Personal Conclusion: Slightly Rubbish? Disclaimer: I could be wrong Hence the Presentation..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First Canadian Law firm in the Metaverse </vt:lpstr>
      <vt:lpstr>Discussions of Future Courthouses</vt:lpstr>
      <vt:lpstr>Purchase of “replica” Properties</vt:lpstr>
      <vt:lpstr>PowerPoint Presentation</vt:lpstr>
      <vt:lpstr>Potential Lawyer Issues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Questions regarding Regulation</dc:title>
  <dc:creator>LSLAP Phones</dc:creator>
  <cp:lastModifiedBy>Brian Alcaide</cp:lastModifiedBy>
  <cp:revision>4</cp:revision>
  <dcterms:created xsi:type="dcterms:W3CDTF">2022-11-11T22:37:35Z</dcterms:created>
  <dcterms:modified xsi:type="dcterms:W3CDTF">2022-11-23T15:46:23Z</dcterms:modified>
</cp:coreProperties>
</file>